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3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42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3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theme/theme14.xml" ContentType="application/vnd.openxmlformats-officedocument.them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docProps/app.xml" ContentType="application/vnd.openxmlformats-officedocument.extended-properties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Masters/slideMaster13.xml" ContentType="application/vnd.openxmlformats-officedocument.presentationml.slideMaster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  <p:sldMasterId id="2147483651" r:id="rId2"/>
    <p:sldMasterId id="2147483652" r:id="rId3"/>
    <p:sldMasterId id="2147483653" r:id="rId4"/>
    <p:sldMasterId id="2147483654" r:id="rId5"/>
    <p:sldMasterId id="2147483655" r:id="rId6"/>
    <p:sldMasterId id="2147483656" r:id="rId7"/>
    <p:sldMasterId id="2147483657" r:id="rId8"/>
    <p:sldMasterId id="2147483658" r:id="rId9"/>
    <p:sldMasterId id="2147483659" r:id="rId10"/>
    <p:sldMasterId id="2147483660" r:id="rId11"/>
    <p:sldMasterId id="2147483661" r:id="rId12"/>
    <p:sldMasterId id="2147483816" r:id="rId13"/>
  </p:sldMasterIdLst>
  <p:notesMasterIdLst>
    <p:notesMasterId r:id="rId23"/>
  </p:notesMasterIdLst>
  <p:sldIdLst>
    <p:sldId id="256" r:id="rId14"/>
    <p:sldId id="262" r:id="rId15"/>
    <p:sldId id="259" r:id="rId16"/>
    <p:sldId id="258" r:id="rId17"/>
    <p:sldId id="260" r:id="rId18"/>
    <p:sldId id="257" r:id="rId19"/>
    <p:sldId id="263" r:id="rId20"/>
    <p:sldId id="264" r:id="rId21"/>
    <p:sldId id="261" r:id="rId22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044" y="-9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B45021-32B7-40DF-B3AF-D633F921BFCA}" type="datetimeFigureOut">
              <a:rPr lang="en-US"/>
              <a:pPr/>
              <a:t>8/16/2013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C0CE65-6F62-4496-BB91-9AAC8740E83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22D011E-9C85-4A9E-8A0D-93C203085F8C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435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2400" y="2768600"/>
            <a:ext cx="1905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29800" y="2768600"/>
            <a:ext cx="1905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89125" y="1843088"/>
            <a:ext cx="9226550" cy="4483100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lIns="130046" tIns="65023" rIns="130046" bIns="65023">
            <a:normAutofit/>
          </a:bodyPr>
          <a:lstStyle/>
          <a:p>
            <a:pPr algn="l" defTabSz="1300460">
              <a:spcBef>
                <a:spcPts val="2844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46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sym typeface="Gill San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1488" y="2167466"/>
            <a:ext cx="9241825" cy="2453144"/>
          </a:xfrm>
        </p:spPr>
        <p:txBody>
          <a:bodyPr rtlCol="0">
            <a:noAutofit/>
          </a:bodyPr>
          <a:lstStyle>
            <a:lvl1pPr marL="0" indent="0" algn="ctr" defTabSz="130046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65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1488" y="4691929"/>
            <a:ext cx="9241826" cy="1303667"/>
          </a:xfrm>
        </p:spPr>
        <p:txBody>
          <a:bodyPr rtlCol="0">
            <a:normAutofit/>
          </a:bodyPr>
          <a:lstStyle>
            <a:lvl1pPr marL="0" indent="0" algn="ctr" defTabSz="1300460" rtl="0" eaLnBrk="1" latinLnBrk="0" hangingPunct="1">
              <a:spcBef>
                <a:spcPts val="427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9349BC-53E1-47AB-B7CC-6C4680766F4F}" type="datetimeFigureOut">
              <a:rPr lang="en-US"/>
              <a:pPr/>
              <a:t>8/16/2013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CC9EA-86CB-4E65-85D8-A62520CC88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A4806C-464A-4A3C-AD2C-1EB4A45F3A75}" type="datetimeFigureOut">
              <a:rPr lang="en-US"/>
              <a:pPr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7B5F7F-62B0-4E6D-BDDB-818669792C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7032" y="4768429"/>
            <a:ext cx="11970738" cy="2090702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7032" y="6785464"/>
            <a:ext cx="11970738" cy="1383354"/>
          </a:xfrm>
        </p:spPr>
        <p:txBody>
          <a:bodyPr>
            <a:normAutofit/>
          </a:bodyPr>
          <a:lstStyle>
            <a:lvl1pPr marL="0" indent="0" algn="ctr">
              <a:spcBef>
                <a:spcPts val="427"/>
              </a:spcBef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527616" y="517032"/>
            <a:ext cx="11949568" cy="4034648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4600"/>
            </a:lvl1pPr>
            <a:lvl2pPr marL="650230" indent="0">
              <a:buNone/>
              <a:defRPr sz="4000"/>
            </a:lvl2pPr>
            <a:lvl3pPr marL="1300460" indent="0">
              <a:buNone/>
              <a:defRPr sz="3400"/>
            </a:lvl3pPr>
            <a:lvl4pPr marL="1950690" indent="0">
              <a:buNone/>
              <a:defRPr sz="2800"/>
            </a:lvl4pPr>
            <a:lvl5pPr marL="2600919" indent="0">
              <a:buNone/>
              <a:defRPr sz="2800"/>
            </a:lvl5pPr>
            <a:lvl6pPr marL="3251149" indent="0">
              <a:buNone/>
              <a:defRPr sz="2800"/>
            </a:lvl6pPr>
            <a:lvl7pPr marL="3901379" indent="0">
              <a:buNone/>
              <a:defRPr sz="2800"/>
            </a:lvl7pPr>
            <a:lvl8pPr marL="4551609" indent="0">
              <a:buNone/>
              <a:defRPr sz="2800"/>
            </a:lvl8pPr>
            <a:lvl9pPr marL="5201839" indent="0">
              <a:buNone/>
              <a:defRPr sz="2800"/>
            </a:lvl9pPr>
          </a:lstStyle>
          <a:p>
            <a:pPr lvl="0"/>
            <a:r>
              <a:rPr lang="ru-RU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C6EA78F5-8E77-485F-9A61-D3167C029634}" type="datetimeFigureOut">
              <a:rPr lang="en-US"/>
              <a:pPr/>
              <a:t>8/16/2013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EFC49BC-E086-4353-88C9-20BA5EB323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192" y="3417806"/>
            <a:ext cx="11458223" cy="1937173"/>
          </a:xfrm>
        </p:spPr>
        <p:txBody>
          <a:bodyPr/>
          <a:lstStyle>
            <a:lvl1pPr algn="ctr">
              <a:defRPr sz="6500" b="0" cap="none" baseline="0"/>
            </a:lvl1pPr>
          </a:lstStyle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1192" y="5313430"/>
            <a:ext cx="11458223" cy="2133599"/>
          </a:xfrm>
        </p:spPr>
        <p:txBody>
          <a:bodyPr>
            <a:normAutofit/>
          </a:bodyPr>
          <a:lstStyle>
            <a:lvl1pPr marL="0" indent="0" algn="ctr">
              <a:spcBef>
                <a:spcPts val="427"/>
              </a:spcBef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65023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8B282C-0581-44E6-835F-45187E5BA91D}" type="datetimeFigureOut">
              <a:rPr lang="en-US"/>
              <a:pPr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29EF5-A5C0-4291-A225-8D51EF66D4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191" y="152997"/>
            <a:ext cx="11437904" cy="1901449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1191" y="2275841"/>
            <a:ext cx="5462016" cy="6177280"/>
          </a:xfrm>
        </p:spPr>
        <p:txBody>
          <a:bodyPr>
            <a:normAutofit/>
          </a:bodyPr>
          <a:lstStyle>
            <a:lvl1pPr>
              <a:spcBef>
                <a:spcPts val="2276"/>
              </a:spcBef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079" y="2275841"/>
            <a:ext cx="5462016" cy="6177280"/>
          </a:xfrm>
        </p:spPr>
        <p:txBody>
          <a:bodyPr>
            <a:normAutofit/>
          </a:bodyPr>
          <a:lstStyle>
            <a:lvl1pPr>
              <a:spcBef>
                <a:spcPts val="2276"/>
              </a:spcBef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C6ACF3-22D1-4D90-B5C7-D5409EF59D9E}" type="datetimeFigureOut">
              <a:rPr lang="en-US"/>
              <a:pPr/>
              <a:t>8/16/2013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CED6C-FB35-4BF5-A1DA-9A7E270896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190" y="152997"/>
            <a:ext cx="11437904" cy="190144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1190" y="2066808"/>
            <a:ext cx="5462016" cy="1067928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3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190" y="3338547"/>
            <a:ext cx="5462016" cy="5114574"/>
          </a:xfrm>
        </p:spPr>
        <p:txBody>
          <a:bodyPr>
            <a:normAutofit/>
          </a:bodyPr>
          <a:lstStyle>
            <a:lvl1pPr>
              <a:spcBef>
                <a:spcPts val="2276"/>
              </a:spcBef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57077" y="2066808"/>
            <a:ext cx="5462016" cy="1067928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3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57077" y="3338547"/>
            <a:ext cx="5462016" cy="5114574"/>
          </a:xfrm>
        </p:spPr>
        <p:txBody>
          <a:bodyPr>
            <a:normAutofit/>
          </a:bodyPr>
          <a:lstStyle>
            <a:lvl1pPr>
              <a:spcBef>
                <a:spcPts val="2276"/>
              </a:spcBef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373AC6-B314-4157-BBBC-25059B9A00B1}" type="datetimeFigureOut">
              <a:rPr lang="en-US"/>
              <a:pPr/>
              <a:t>8/16/2013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75C08-6ACF-4E2F-AB1E-07F53465CA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6780E8-44D6-41AE-897B-00A482DF95AB}" type="datetimeFigureOut">
              <a:rPr lang="en-US"/>
              <a:pPr/>
              <a:t>8/16/2013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9AE4E-37C3-4E3C-BF93-CBD39FBEB1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5B0211-2660-43B7-B03A-F332EE07FEA1}" type="datetimeFigureOut">
              <a:rPr lang="en-US"/>
              <a:pPr/>
              <a:t>8/16/2013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6BBBEF-72F6-4A04-AE40-06EC9C81AF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612" y="870218"/>
            <a:ext cx="5462016" cy="1652693"/>
          </a:xfrm>
        </p:spPr>
        <p:txBody>
          <a:bodyPr/>
          <a:lstStyle>
            <a:lvl1pPr algn="ctr">
              <a:defRPr sz="5100" b="0"/>
            </a:lvl1pPr>
          </a:lstStyle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5350" y="523804"/>
            <a:ext cx="5462016" cy="7929316"/>
          </a:xfrm>
        </p:spPr>
        <p:txBody>
          <a:bodyPr>
            <a:normAutofit/>
          </a:bodyPr>
          <a:lstStyle>
            <a:lvl1pPr>
              <a:spcBef>
                <a:spcPts val="2844"/>
              </a:spcBef>
              <a:defRPr sz="3100"/>
            </a:lvl1pPr>
            <a:lvl2pPr>
              <a:defRPr sz="28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612" y="2542728"/>
            <a:ext cx="5462016" cy="5290883"/>
          </a:xfrm>
        </p:spPr>
        <p:txBody>
          <a:bodyPr>
            <a:normAutofit/>
          </a:bodyPr>
          <a:lstStyle>
            <a:lvl1pPr marL="0" indent="0" algn="ctr">
              <a:spcBef>
                <a:spcPts val="853"/>
              </a:spcBef>
              <a:buNone/>
              <a:defRPr sz="2600"/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939AF3-7ECA-45C1-BE2A-C09DC422DB3A}" type="datetimeFigureOut">
              <a:rPr lang="en-US"/>
              <a:pPr/>
              <a:t>8/16/2013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ACA72-9EAA-40BF-B27B-162F0789C7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611" y="870218"/>
            <a:ext cx="5802020" cy="1652693"/>
          </a:xfrm>
        </p:spPr>
        <p:txBody>
          <a:bodyPr/>
          <a:lstStyle>
            <a:lvl1pPr algn="ctr">
              <a:defRPr sz="5100" b="0"/>
            </a:lvl1pPr>
          </a:lstStyle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611" y="2542728"/>
            <a:ext cx="5802020" cy="5290883"/>
          </a:xfrm>
        </p:spPr>
        <p:txBody>
          <a:bodyPr>
            <a:normAutofit/>
          </a:bodyPr>
          <a:lstStyle>
            <a:lvl1pPr marL="0" indent="0" algn="ctr">
              <a:spcBef>
                <a:spcPts val="853"/>
              </a:spcBef>
              <a:buNone/>
              <a:defRPr sz="2600"/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7239989" y="511136"/>
            <a:ext cx="5201920" cy="756348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1300460" rtl="0" eaLnBrk="1" latinLnBrk="0" hangingPunct="1">
              <a:spcBef>
                <a:spcPts val="2844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0230" indent="0">
              <a:buNone/>
              <a:defRPr sz="4000"/>
            </a:lvl2pPr>
            <a:lvl3pPr marL="1300460" indent="0">
              <a:buNone/>
              <a:defRPr sz="3400"/>
            </a:lvl3pPr>
            <a:lvl4pPr marL="1950690" indent="0">
              <a:buNone/>
              <a:defRPr sz="2800"/>
            </a:lvl4pPr>
            <a:lvl5pPr marL="2600919" indent="0">
              <a:buNone/>
              <a:defRPr sz="2800"/>
            </a:lvl5pPr>
            <a:lvl6pPr marL="3251149" indent="0">
              <a:buNone/>
              <a:defRPr sz="2800"/>
            </a:lvl6pPr>
            <a:lvl7pPr marL="3901379" indent="0">
              <a:buNone/>
              <a:defRPr sz="2800"/>
            </a:lvl7pPr>
            <a:lvl8pPr marL="4551609" indent="0">
              <a:buNone/>
              <a:defRPr sz="2800"/>
            </a:lvl8pPr>
            <a:lvl9pPr marL="5201839" indent="0">
              <a:buNone/>
              <a:defRPr sz="2800"/>
            </a:lvl9pPr>
          </a:lstStyle>
          <a:p>
            <a:pPr lvl="0"/>
            <a:r>
              <a:rPr lang="ru-RU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2AC8C4-7D33-49B9-9E57-6E147A6B20A9}" type="datetimeFigureOut">
              <a:rPr lang="en-US"/>
              <a:pPr/>
              <a:t>8/16/2013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9F1E7-1BFD-44B1-8302-AFCBF0465C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386CEE-6060-4508-A59C-8941E5153C87}" type="datetimeFigureOut">
              <a:rPr lang="en-US"/>
              <a:pPr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60B82C-7618-4099-A6E0-F36C3DA7EB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81482" y="523806"/>
            <a:ext cx="2167467" cy="7929316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1190" y="523806"/>
            <a:ext cx="9514277" cy="7929316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AF040F-0CDF-4ACE-8647-F0FBC2053D25}" type="datetimeFigureOut">
              <a:rPr lang="en-US"/>
              <a:pPr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006B1-AE29-4E33-85CC-22F1C6F6AA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0930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093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1409700"/>
            <a:ext cx="1466850" cy="668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1409700"/>
            <a:ext cx="4248150" cy="668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1409700"/>
            <a:ext cx="1466850" cy="668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1409700"/>
            <a:ext cx="4248150" cy="668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54000"/>
            <a:ext cx="2925762" cy="845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54000"/>
            <a:ext cx="8624888" cy="8458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13" Type="http://schemas.openxmlformats.org/officeDocument/2006/relationships/theme" Target="../theme/theme13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slideLayout" Target="../slideLayouts/slideLayout144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971800"/>
            <a:ext cx="10464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72400" y="2768600"/>
            <a:ext cx="39624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Placeholder 1"/>
          <p:cNvSpPr>
            <a:spLocks noGrp="1"/>
          </p:cNvSpPr>
          <p:nvPr>
            <p:ph type="title"/>
          </p:nvPr>
        </p:nvSpPr>
        <p:spPr bwMode="auto">
          <a:xfrm>
            <a:off x="781050" y="152400"/>
            <a:ext cx="11437938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046" tIns="65023" rIns="130046" bIns="6502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  <a:endParaRPr lang="en-US" smtClean="0"/>
          </a:p>
        </p:txBody>
      </p:sp>
      <p:sp>
        <p:nvSpPr>
          <p:cNvPr id="225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81050" y="2276475"/>
            <a:ext cx="11437938" cy="617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07350" y="8924925"/>
            <a:ext cx="3033713" cy="519113"/>
          </a:xfrm>
          <a:prstGeom prst="rect">
            <a:avLst/>
          </a:prstGeom>
        </p:spPr>
        <p:txBody>
          <a:bodyPr vert="horz" wrap="square" lIns="130046" tIns="65023" rIns="130046" bIns="65023" numCol="1" anchor="ctr" anchorCtr="0" compatLnSpc="1">
            <a:prstTxWarp prst="textNoShape">
              <a:avLst/>
            </a:prstTxWarp>
          </a:bodyPr>
          <a:lstStyle>
            <a:lvl1pPr algn="r">
              <a:defRPr sz="1700">
                <a:solidFill>
                  <a:schemeClr val="bg1"/>
                </a:solidFill>
              </a:defRPr>
            </a:lvl1pPr>
          </a:lstStyle>
          <a:p>
            <a:fld id="{F1F16230-A575-404D-91AF-97487A82E275}" type="datetimeFigureOut">
              <a:rPr lang="en-US"/>
              <a:pPr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6238" y="8924925"/>
            <a:ext cx="6884987" cy="519113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l">
              <a:defRPr sz="1700">
                <a:solidFill>
                  <a:schemeClr val="bg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33150" y="8924925"/>
            <a:ext cx="1408113" cy="519113"/>
          </a:xfrm>
          <a:prstGeom prst="rect">
            <a:avLst/>
          </a:prstGeom>
        </p:spPr>
        <p:txBody>
          <a:bodyPr vert="horz" wrap="square" lIns="130046" tIns="65023" rIns="130046" bIns="65023" numCol="1" anchor="ctr" anchorCtr="0" compatLnSpc="1">
            <a:prstTxWarp prst="textNoShape">
              <a:avLst/>
            </a:prstTxWarp>
          </a:bodyPr>
          <a:lstStyle>
            <a:lvl1pPr algn="r">
              <a:defRPr sz="5100">
                <a:solidFill>
                  <a:schemeClr val="bg1"/>
                </a:solidFill>
              </a:defRPr>
            </a:lvl1pPr>
          </a:lstStyle>
          <a:p>
            <a:fld id="{21805C72-B204-4C8A-84FE-73FD2F6D73E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</p:sldLayoutIdLst>
  <p:txStyles>
    <p:titleStyle>
      <a:lvl1pPr algn="ctr" defTabSz="1300163" rtl="0" fontAlgn="base">
        <a:spcBef>
          <a:spcPct val="0"/>
        </a:spcBef>
        <a:spcAft>
          <a:spcPct val="0"/>
        </a:spcAft>
        <a:defRPr sz="6500" kern="1200">
          <a:solidFill>
            <a:schemeClr val="accent1"/>
          </a:solidFill>
          <a:latin typeface="+mj-lt"/>
          <a:ea typeface="ＭＳ Ｐゴシック" pitchFamily="-84" charset="-128"/>
          <a:cs typeface="+mj-cs"/>
        </a:defRPr>
      </a:lvl1pPr>
      <a:lvl2pPr algn="ctr" defTabSz="1300163" rtl="0" fontAlgn="base">
        <a:spcBef>
          <a:spcPct val="0"/>
        </a:spcBef>
        <a:spcAft>
          <a:spcPct val="0"/>
        </a:spcAft>
        <a:defRPr sz="6500">
          <a:solidFill>
            <a:schemeClr val="accent1"/>
          </a:solidFill>
          <a:latin typeface="News Gothic MT" pitchFamily="-84" charset="0"/>
          <a:ea typeface="ＭＳ Ｐゴシック" pitchFamily="-84" charset="-128"/>
        </a:defRPr>
      </a:lvl2pPr>
      <a:lvl3pPr algn="ctr" defTabSz="1300163" rtl="0" fontAlgn="base">
        <a:spcBef>
          <a:spcPct val="0"/>
        </a:spcBef>
        <a:spcAft>
          <a:spcPct val="0"/>
        </a:spcAft>
        <a:defRPr sz="6500">
          <a:solidFill>
            <a:schemeClr val="accent1"/>
          </a:solidFill>
          <a:latin typeface="News Gothic MT" pitchFamily="-84" charset="0"/>
          <a:ea typeface="ＭＳ Ｐゴシック" pitchFamily="-84" charset="-128"/>
        </a:defRPr>
      </a:lvl3pPr>
      <a:lvl4pPr algn="ctr" defTabSz="1300163" rtl="0" fontAlgn="base">
        <a:spcBef>
          <a:spcPct val="0"/>
        </a:spcBef>
        <a:spcAft>
          <a:spcPct val="0"/>
        </a:spcAft>
        <a:defRPr sz="6500">
          <a:solidFill>
            <a:schemeClr val="accent1"/>
          </a:solidFill>
          <a:latin typeface="News Gothic MT" pitchFamily="-84" charset="0"/>
          <a:ea typeface="ＭＳ Ｐゴシック" pitchFamily="-84" charset="-128"/>
        </a:defRPr>
      </a:lvl4pPr>
      <a:lvl5pPr algn="ctr" defTabSz="1300163" rtl="0" fontAlgn="base">
        <a:spcBef>
          <a:spcPct val="0"/>
        </a:spcBef>
        <a:spcAft>
          <a:spcPct val="0"/>
        </a:spcAft>
        <a:defRPr sz="6500">
          <a:solidFill>
            <a:schemeClr val="accent1"/>
          </a:solidFill>
          <a:latin typeface="News Gothic MT" pitchFamily="-84" charset="0"/>
          <a:ea typeface="ＭＳ Ｐゴシック" pitchFamily="-84" charset="-128"/>
        </a:defRPr>
      </a:lvl5pPr>
      <a:lvl6pPr marL="457200" algn="ctr" defTabSz="1300163" rtl="0" fontAlgn="base">
        <a:spcBef>
          <a:spcPct val="0"/>
        </a:spcBef>
        <a:spcAft>
          <a:spcPct val="0"/>
        </a:spcAft>
        <a:defRPr sz="6500">
          <a:solidFill>
            <a:schemeClr val="accent1"/>
          </a:solidFill>
          <a:latin typeface="News Gothic MT" pitchFamily="-84" charset="0"/>
          <a:ea typeface="ＭＳ Ｐゴシック" pitchFamily="-84" charset="-128"/>
        </a:defRPr>
      </a:lvl6pPr>
      <a:lvl7pPr marL="914400" algn="ctr" defTabSz="1300163" rtl="0" fontAlgn="base">
        <a:spcBef>
          <a:spcPct val="0"/>
        </a:spcBef>
        <a:spcAft>
          <a:spcPct val="0"/>
        </a:spcAft>
        <a:defRPr sz="6500">
          <a:solidFill>
            <a:schemeClr val="accent1"/>
          </a:solidFill>
          <a:latin typeface="News Gothic MT" pitchFamily="-84" charset="0"/>
          <a:ea typeface="ＭＳ Ｐゴシック" pitchFamily="-84" charset="-128"/>
        </a:defRPr>
      </a:lvl7pPr>
      <a:lvl8pPr marL="1371600" algn="ctr" defTabSz="1300163" rtl="0" fontAlgn="base">
        <a:spcBef>
          <a:spcPct val="0"/>
        </a:spcBef>
        <a:spcAft>
          <a:spcPct val="0"/>
        </a:spcAft>
        <a:defRPr sz="6500">
          <a:solidFill>
            <a:schemeClr val="accent1"/>
          </a:solidFill>
          <a:latin typeface="News Gothic MT" pitchFamily="-84" charset="0"/>
          <a:ea typeface="ＭＳ Ｐゴシック" pitchFamily="-84" charset="-128"/>
        </a:defRPr>
      </a:lvl8pPr>
      <a:lvl9pPr marL="1828800" algn="ctr" defTabSz="1300163" rtl="0" fontAlgn="base">
        <a:spcBef>
          <a:spcPct val="0"/>
        </a:spcBef>
        <a:spcAft>
          <a:spcPct val="0"/>
        </a:spcAft>
        <a:defRPr sz="6500">
          <a:solidFill>
            <a:schemeClr val="accent1"/>
          </a:solidFill>
          <a:latin typeface="News Gothic MT" pitchFamily="-84" charset="0"/>
          <a:ea typeface="ＭＳ Ｐゴシック" pitchFamily="-84" charset="-128"/>
        </a:defRPr>
      </a:lvl9pPr>
    </p:titleStyle>
    <p:bodyStyle>
      <a:lvl1pPr marL="495300" indent="-495300" algn="l" defTabSz="1300163" rtl="0" fontAlgn="base">
        <a:spcBef>
          <a:spcPts val="285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3400" kern="1200">
          <a:solidFill>
            <a:srgbClr val="595959"/>
          </a:solidFill>
          <a:latin typeface="+mn-lt"/>
          <a:ea typeface="ＭＳ Ｐゴシック" pitchFamily="-84" charset="-128"/>
          <a:cs typeface="+mn-cs"/>
        </a:defRPr>
      </a:lvl1pPr>
      <a:lvl2pPr marL="974725" indent="-477838" algn="l" defTabSz="1300163" rtl="0" fontAlgn="base">
        <a:spcBef>
          <a:spcPts val="850"/>
        </a:spcBef>
        <a:spcAft>
          <a:spcPct val="0"/>
        </a:spcAft>
        <a:buClr>
          <a:srgbClr val="215D77"/>
        </a:buClr>
        <a:buSzPct val="110000"/>
        <a:buFont typeface="Wingdings 2" pitchFamily="18" charset="2"/>
        <a:buChar char=""/>
        <a:defRPr sz="3100" kern="1200">
          <a:solidFill>
            <a:srgbClr val="595959"/>
          </a:solidFill>
          <a:latin typeface="+mn-lt"/>
          <a:ea typeface="ＭＳ Ｐゴシック" pitchFamily="-84" charset="-128"/>
          <a:cs typeface="+mn-cs"/>
        </a:defRPr>
      </a:lvl2pPr>
      <a:lvl3pPr marL="1376363" indent="-401638" algn="l" defTabSz="1300163" rtl="0" fontAlgn="base">
        <a:spcBef>
          <a:spcPts val="85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2800" kern="1200">
          <a:solidFill>
            <a:srgbClr val="595959"/>
          </a:solidFill>
          <a:latin typeface="+mn-lt"/>
          <a:ea typeface="ＭＳ Ｐゴシック" pitchFamily="-84" charset="-128"/>
          <a:cs typeface="+mn-cs"/>
        </a:defRPr>
      </a:lvl3pPr>
      <a:lvl4pPr marL="1797050" indent="-419100" algn="l" defTabSz="1300163" rtl="0" fontAlgn="base">
        <a:spcBef>
          <a:spcPts val="850"/>
        </a:spcBef>
        <a:spcAft>
          <a:spcPct val="0"/>
        </a:spcAft>
        <a:buClr>
          <a:srgbClr val="215D77"/>
        </a:buClr>
        <a:buSzPct val="110000"/>
        <a:buFont typeface="Wingdings 2" pitchFamily="18" charset="2"/>
        <a:buChar char=""/>
        <a:defRPr sz="2600" kern="1200">
          <a:solidFill>
            <a:srgbClr val="595959"/>
          </a:solidFill>
          <a:latin typeface="+mn-lt"/>
          <a:ea typeface="ＭＳ Ｐゴシック" pitchFamily="-84" charset="-128"/>
          <a:cs typeface="+mn-cs"/>
        </a:defRPr>
      </a:lvl4pPr>
      <a:lvl5pPr marL="2198688" indent="-401638" algn="l" defTabSz="1300163" rtl="0" fontAlgn="base">
        <a:spcBef>
          <a:spcPts val="85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2600" kern="1200">
          <a:solidFill>
            <a:srgbClr val="595959"/>
          </a:solidFill>
          <a:latin typeface="+mn-lt"/>
          <a:ea typeface="ＭＳ Ｐゴシック" pitchFamily="-84" charset="-128"/>
          <a:cs typeface="+mn-cs"/>
        </a:defRPr>
      </a:lvl5pPr>
      <a:lvl6pPr marL="2600919" indent="-401878" algn="l" defTabSz="130046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26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3011828" indent="-401878" algn="l" defTabSz="130046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26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11450" indent="-401878" algn="l" defTabSz="130046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26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24616" indent="-401878" algn="l" defTabSz="130046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26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270000"/>
            <a:ext cx="10464800" cy="721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38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12827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727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21717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616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30734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306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878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450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097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097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89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1333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778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2222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89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1333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778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2222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787400" y="1638300"/>
            <a:ext cx="11201400" cy="2552700"/>
          </a:xfrm>
        </p:spPr>
        <p:txBody>
          <a:bodyPr/>
          <a:lstStyle/>
          <a:p>
            <a:r>
              <a:rPr lang="ru-RU" sz="5000" b="1" smtClean="0">
                <a:latin typeface="Times New Roman" pitchFamily="18" charset="0"/>
                <a:cs typeface="Times New Roman" pitchFamily="18" charset="0"/>
              </a:rPr>
              <a:t>Экономическая эффективность технологии капельного орошения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1270000" y="5676900"/>
            <a:ext cx="10464800" cy="1282700"/>
          </a:xfrm>
        </p:spPr>
        <p:txBody>
          <a:bodyPr/>
          <a:lstStyle/>
          <a:p>
            <a:pPr marL="0" indent="0" algn="r">
              <a:buFont typeface="Wingdings 2" pitchFamily="18" charset="2"/>
              <a:buNone/>
            </a:pPr>
            <a:endParaRPr lang="ru-RU" sz="25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Font typeface="Wingdings 2" pitchFamily="18" charset="2"/>
              <a:buNone/>
            </a:pPr>
            <a:r>
              <a:rPr lang="ru-RU" sz="2500" smtClean="0">
                <a:latin typeface="Times New Roman" pitchFamily="18" charset="0"/>
                <a:cs typeface="Times New Roman" pitchFamily="18" charset="0"/>
              </a:rPr>
              <a:t>Даврон Ниязметов</a:t>
            </a:r>
            <a:endParaRPr lang="en-US" sz="25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Методология расчета экономической эффективности</a:t>
            </a:r>
            <a:endParaRPr lang="en-US" sz="5000" smtClean="0">
              <a:latin typeface="Times New Roman" pitchFamily="18" charset="0"/>
              <a:ea typeface="ヒラギノ明朝 ProN W3" pitchFamily="-84" charset="-128"/>
              <a:sym typeface="Times New Roman" pitchFamily="18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1270000" y="2768600"/>
            <a:ext cx="11214100" cy="5969000"/>
          </a:xfrm>
        </p:spPr>
        <p:txBody>
          <a:bodyPr/>
          <a:lstStyle/>
          <a:p>
            <a:pPr marL="889000">
              <a:buFont typeface="Times New Roman" pitchFamily="18" charset="0"/>
              <a:buChar char="•"/>
            </a:pPr>
            <a:r>
              <a:rPr lang="ru-RU" sz="35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Сбор и анализ данных по выгодам и затратам от капельного орошения;</a:t>
            </a:r>
            <a:endParaRPr lang="ru-RU" sz="3500" smtClean="0">
              <a:latin typeface="Times New Roman" pitchFamily="18" charset="0"/>
              <a:ea typeface="ヒラギノ明朝 ProN W3" pitchFamily="-84" charset="-128"/>
              <a:sym typeface="Times New Roman" pitchFamily="18" charset="0"/>
            </a:endParaRPr>
          </a:p>
          <a:p>
            <a:pPr marL="889000">
              <a:buFont typeface="Times New Roman" pitchFamily="18" charset="0"/>
              <a:buChar char="•"/>
            </a:pPr>
            <a:r>
              <a:rPr lang="ru-RU" sz="35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Расчет экономической эффективности капельного орошения на 1 га и 10 га хлопчатника, пшеницы и сада (яблоки);</a:t>
            </a:r>
            <a:endParaRPr lang="ru-RU" sz="3500" smtClean="0">
              <a:latin typeface="Times New Roman" pitchFamily="18" charset="0"/>
              <a:ea typeface="ヒラギノ明朝 ProN W3" pitchFamily="-84" charset="-128"/>
              <a:sym typeface="Times New Roman" pitchFamily="18" charset="0"/>
            </a:endParaRPr>
          </a:p>
          <a:p>
            <a:pPr marL="889000">
              <a:buFont typeface="Times New Roman" pitchFamily="18" charset="0"/>
              <a:buChar char="•"/>
            </a:pPr>
            <a:r>
              <a:rPr lang="ru-RU" sz="35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Расчет чистой текущей стоимости инвестиций в капельное орошение;</a:t>
            </a:r>
            <a:endParaRPr lang="ru-RU" sz="3500" smtClean="0">
              <a:latin typeface="Times New Roman" pitchFamily="18" charset="0"/>
              <a:ea typeface="ヒラギノ明朝 ProN W3" pitchFamily="-84" charset="-128"/>
              <a:sym typeface="Times New Roman" pitchFamily="18" charset="0"/>
            </a:endParaRPr>
          </a:p>
          <a:p>
            <a:pPr marL="889000">
              <a:buFont typeface="Times New Roman" pitchFamily="18" charset="0"/>
              <a:buChar char="•"/>
            </a:pPr>
            <a:r>
              <a:rPr lang="ru-RU" sz="35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Экстраполяция результатов на область.</a:t>
            </a:r>
            <a:endParaRPr lang="ru-RU" sz="3500" smtClean="0">
              <a:latin typeface="Times New Roman" pitchFamily="18" charset="0"/>
              <a:ea typeface="ヒラギノ明朝 ProN W3" pitchFamily="-84" charset="-128"/>
              <a:sym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1587500" y="152400"/>
            <a:ext cx="10464800" cy="1727200"/>
          </a:xfrm>
        </p:spPr>
        <p:txBody>
          <a:bodyPr/>
          <a:lstStyle/>
          <a:p>
            <a:r>
              <a:rPr lang="en-US" sz="50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Исходные данные</a:t>
            </a:r>
            <a:endParaRPr lang="en-US" sz="5000" smtClean="0">
              <a:latin typeface="Times New Roman" pitchFamily="18" charset="0"/>
              <a:ea typeface="ヒラギノ明朝 ProN W3" pitchFamily="-84" charset="-128"/>
              <a:sym typeface="Times New Roman" pitchFamily="18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1270000" y="2133600"/>
            <a:ext cx="11391900" cy="6350000"/>
          </a:xfrm>
        </p:spPr>
        <p:txBody>
          <a:bodyPr/>
          <a:lstStyle/>
          <a:p>
            <a:pPr marL="825500" indent="-508000" algn="just">
              <a:buFont typeface="Times New Roman" pitchFamily="18" charset="0"/>
              <a:buChar char="•"/>
            </a:pPr>
            <a:r>
              <a:rPr lang="ru-RU" sz="30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результаты эксперимента в Наманганской области на 1 га хлопчатника;</a:t>
            </a:r>
            <a:endParaRPr lang="ru-RU" sz="3000" smtClean="0">
              <a:latin typeface="Times New Roman" pitchFamily="18" charset="0"/>
              <a:ea typeface="ヒラギノ明朝 ProN W3" pitchFamily="-84" charset="-128"/>
              <a:sym typeface="Times New Roman" pitchFamily="18" charset="0"/>
            </a:endParaRPr>
          </a:p>
          <a:p>
            <a:pPr marL="825500" indent="-508000" algn="just">
              <a:buFont typeface="Times New Roman" pitchFamily="18" charset="0"/>
              <a:buChar char="•"/>
            </a:pPr>
            <a:r>
              <a:rPr lang="ru-RU" sz="30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цена 1 квт/час электроэнергии - 112 сум, согласно тарифу ГАК «Узбекэнерго» для сельскохозяйственных производителей;</a:t>
            </a:r>
            <a:endParaRPr lang="ru-RU" sz="3000" smtClean="0">
              <a:latin typeface="Times New Roman" pitchFamily="18" charset="0"/>
              <a:ea typeface="ヒラギノ明朝 ProN W3" pitchFamily="-84" charset="-128"/>
              <a:sym typeface="Times New Roman" pitchFamily="18" charset="0"/>
            </a:endParaRPr>
          </a:p>
          <a:p>
            <a:pPr marL="825500" indent="-508000" algn="just">
              <a:buFont typeface="Times New Roman" pitchFamily="18" charset="0"/>
              <a:buChar char="•"/>
            </a:pPr>
            <a:r>
              <a:rPr lang="ru-RU" sz="30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средняя цена 1 литра дизельного топлива - 2500 сум;</a:t>
            </a:r>
            <a:endParaRPr lang="ru-RU" sz="3000" smtClean="0">
              <a:latin typeface="Times New Roman" pitchFamily="18" charset="0"/>
              <a:ea typeface="ヒラギノ明朝 ProN W3" pitchFamily="-84" charset="-128"/>
              <a:sym typeface="Times New Roman" pitchFamily="18" charset="0"/>
            </a:endParaRPr>
          </a:p>
          <a:p>
            <a:pPr marL="825500" indent="-508000" algn="just">
              <a:buFont typeface="Times New Roman" pitchFamily="18" charset="0"/>
              <a:buChar char="•"/>
            </a:pPr>
            <a:r>
              <a:rPr lang="ru-RU" sz="30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цена хлопка-сырца - 800 сум/кг;</a:t>
            </a:r>
            <a:endParaRPr lang="ru-RU" sz="3000" smtClean="0">
              <a:latin typeface="Times New Roman" pitchFamily="18" charset="0"/>
              <a:ea typeface="ヒラギノ明朝 ProN W3" pitchFamily="-84" charset="-128"/>
              <a:sym typeface="Times New Roman" pitchFamily="18" charset="0"/>
            </a:endParaRPr>
          </a:p>
          <a:p>
            <a:pPr marL="825500" indent="-508000" algn="just">
              <a:buFont typeface="Times New Roman" pitchFamily="18" charset="0"/>
              <a:buChar char="•"/>
            </a:pPr>
            <a:r>
              <a:rPr lang="ru-RU" sz="30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цена пшеницы - 500 сум/кг;</a:t>
            </a:r>
            <a:endParaRPr lang="ru-RU" sz="3000" smtClean="0">
              <a:latin typeface="Times New Roman" pitchFamily="18" charset="0"/>
              <a:ea typeface="ヒラギノ明朝 ProN W3" pitchFamily="-84" charset="-128"/>
              <a:sym typeface="Times New Roman" pitchFamily="18" charset="0"/>
            </a:endParaRPr>
          </a:p>
          <a:p>
            <a:pPr marL="825500" indent="-508000" algn="just">
              <a:buFont typeface="Times New Roman" pitchFamily="18" charset="0"/>
              <a:buChar char="•"/>
            </a:pPr>
            <a:r>
              <a:rPr lang="ru-RU" sz="30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цена яблок - 600 сум/кг.</a:t>
            </a:r>
            <a:endParaRPr lang="ru-RU" sz="3000" smtClean="0">
              <a:latin typeface="Times New Roman" pitchFamily="18" charset="0"/>
              <a:ea typeface="ヒラギノ明朝 ProN W3" pitchFamily="-84" charset="-128"/>
              <a:sym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1270000" y="254000"/>
            <a:ext cx="10464800" cy="787400"/>
          </a:xfrm>
        </p:spPr>
        <p:txBody>
          <a:bodyPr/>
          <a:lstStyle/>
          <a:p>
            <a:r>
              <a:rPr lang="en-US" sz="50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Выгоды</a:t>
            </a:r>
            <a:endParaRPr lang="en-US" sz="5000" smtClean="0">
              <a:latin typeface="Times New Roman" pitchFamily="18" charset="0"/>
              <a:ea typeface="ヒラギノ明朝 ProN W3" pitchFamily="-84" charset="-128"/>
              <a:sym typeface="Times New Roman" pitchFamily="18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1270000" y="1181100"/>
            <a:ext cx="10464800" cy="8559800"/>
          </a:xfrm>
        </p:spPr>
        <p:txBody>
          <a:bodyPr>
            <a:normAutofit/>
          </a:bodyPr>
          <a:lstStyle/>
          <a:p>
            <a:pPr marL="889000" algn="just">
              <a:lnSpc>
                <a:spcPct val="90000"/>
              </a:lnSpc>
              <a:buFont typeface="Times New Roman" pitchFamily="18" charset="0"/>
              <a:buChar char="•"/>
            </a:pPr>
            <a:r>
              <a:rPr lang="ru-RU" sz="25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расходы на электроэнергию значительно снижаются по всем культурам в результате существенного сокращения времени полива и работы насосов для выкачивания воды. В итоге, капельное орошение позволяет снизить затраты на электроэнергию на 499 тыс. сум на 1 гектар хлопчатника, 317 тыс. сум – на 1 гектар пшеницы и 320 тыс. сум – на 1 гектар сада за сезон;</a:t>
            </a:r>
            <a:endParaRPr lang="ru-RU" sz="2500" smtClean="0">
              <a:latin typeface="Times New Roman" pitchFamily="18" charset="0"/>
              <a:ea typeface="ヒラギノ明朝 ProN W3" pitchFamily="-84" charset="-128"/>
              <a:sym typeface="Times New Roman" pitchFamily="18" charset="0"/>
            </a:endParaRPr>
          </a:p>
          <a:p>
            <a:pPr marL="889000" algn="just">
              <a:lnSpc>
                <a:spcPct val="90000"/>
              </a:lnSpc>
              <a:buFont typeface="Times New Roman" pitchFamily="18" charset="0"/>
              <a:buChar char="•"/>
            </a:pPr>
            <a:r>
              <a:rPr lang="ru-RU" sz="25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расходы на дизельное топливо и агротехнические мероприятия снижаются в особенности для хлопчатника, поскольку выращивание хлопчатника состоит из большего количества агротехнических мероприятий по сравнению с пшеницей или садоводством. Капельное орошение позволит сэкономить более 100 тыс. сум на 1 гектар хлопчатника на дизельном топливе и 85 тыс. сум на 1 гектар хлопчатника на агротехнических мероприятиях ежегодно;</a:t>
            </a:r>
            <a:endParaRPr lang="ru-RU" sz="2500" smtClean="0">
              <a:latin typeface="Times New Roman" pitchFamily="18" charset="0"/>
              <a:ea typeface="ヒラギノ明朝 ProN W3" pitchFamily="-84" charset="-128"/>
              <a:sym typeface="Times New Roman" pitchFamily="18" charset="0"/>
            </a:endParaRPr>
          </a:p>
          <a:p>
            <a:pPr marL="889000" algn="just">
              <a:lnSpc>
                <a:spcPct val="90000"/>
              </a:lnSpc>
              <a:buFont typeface="Times New Roman" pitchFamily="18" charset="0"/>
              <a:buChar char="•"/>
            </a:pPr>
            <a:r>
              <a:rPr lang="ru-RU" sz="25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вследствие эффективного внесения (через систему) и усвоения минеральных удобрений при капельном орошении снижаются расходы на удобрения: на 114 тыс. сум 1 гектар хлопчатника и 37 тыс. сум на 1 гектар пшеницы ежегодно;</a:t>
            </a:r>
            <a:endParaRPr lang="ru-RU" sz="2500" smtClean="0">
              <a:latin typeface="Times New Roman" pitchFamily="18" charset="0"/>
              <a:ea typeface="ヒラギノ明朝 ProN W3" pitchFamily="-84" charset="-128"/>
              <a:sym typeface="Times New Roman" pitchFamily="18" charset="0"/>
            </a:endParaRPr>
          </a:p>
          <a:p>
            <a:pPr marL="889000" algn="just">
              <a:lnSpc>
                <a:spcPct val="90000"/>
              </a:lnSpc>
              <a:buFont typeface="Times New Roman" pitchFamily="18" charset="0"/>
              <a:buChar char="•"/>
            </a:pPr>
            <a:r>
              <a:rPr lang="ru-RU" sz="25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затраты на трудовые ресурсы снижаются – по 200 тыс. сум на 1 гектар для всех рассматриваемых культур;</a:t>
            </a:r>
            <a:endParaRPr lang="ru-RU" sz="2500" smtClean="0">
              <a:latin typeface="Times New Roman" pitchFamily="18" charset="0"/>
              <a:ea typeface="ヒラギノ明朝 ProN W3" pitchFamily="-84" charset="-128"/>
              <a:sym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1270000" y="254000"/>
            <a:ext cx="10464800" cy="1130300"/>
          </a:xfrm>
        </p:spPr>
        <p:txBody>
          <a:bodyPr/>
          <a:lstStyle/>
          <a:p>
            <a:r>
              <a:rPr lang="en-US" sz="50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Выгоды</a:t>
            </a:r>
            <a:endParaRPr lang="en-US" sz="5000" smtClean="0">
              <a:latin typeface="Times New Roman" pitchFamily="18" charset="0"/>
              <a:ea typeface="ヒラギノ明朝 ProN W3" pitchFamily="-84" charset="-128"/>
              <a:sym typeface="Times New Roman" pitchFamily="18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1270000" y="1511300"/>
            <a:ext cx="10464800" cy="7988300"/>
          </a:xfrm>
        </p:spPr>
        <p:txBody>
          <a:bodyPr>
            <a:normAutofit/>
          </a:bodyPr>
          <a:lstStyle/>
          <a:p>
            <a:pPr marL="889000" algn="just">
              <a:lnSpc>
                <a:spcPct val="90000"/>
              </a:lnSpc>
              <a:buFont typeface="Times New Roman" pitchFamily="18" charset="0"/>
              <a:buChar char="•"/>
            </a:pPr>
            <a:r>
              <a:rPr lang="ru-RU" sz="25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прогнозный рост урожайности довольно существенный и составляет в среднем 40%  по всем культурам. Исходя из средних урожаев культур и средних цен на них были рассчитаны ежегодные выгоды; </a:t>
            </a:r>
            <a:endParaRPr lang="ru-RU" sz="2500" smtClean="0">
              <a:latin typeface="Times New Roman" pitchFamily="18" charset="0"/>
              <a:ea typeface="ヒラギノ明朝 ProN W3" pitchFamily="-84" charset="-128"/>
              <a:sym typeface="Times New Roman" pitchFamily="18" charset="0"/>
            </a:endParaRPr>
          </a:p>
          <a:p>
            <a:pPr marL="889000" algn="just">
              <a:lnSpc>
                <a:spcPct val="90000"/>
              </a:lnSpc>
              <a:buFont typeface="Times New Roman" pitchFamily="18" charset="0"/>
              <a:buChar char="•"/>
            </a:pPr>
            <a:r>
              <a:rPr lang="ru-RU" sz="25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согласно указу Президента РУз № УП-4478 от 22 октября 2012 года,  юридические лица, внедрившие систему капельного орошения, будут освобождены от уплаты единого земельного налога сроком на 5 лет в части земельного участка, на котором используется капельное орошение (изменения в Налоговый Кодекс еще не вступили в силу - ожидается в 2013 году). Примерный расчет экономии от налоговых льгот составляет 81 тыс. сум на 1 гектар по каждой культуре в год; </a:t>
            </a:r>
            <a:endParaRPr lang="ru-RU" sz="2500" smtClean="0">
              <a:latin typeface="Times New Roman" pitchFamily="18" charset="0"/>
              <a:ea typeface="ヒラギノ明朝 ProN W3" pitchFamily="-84" charset="-128"/>
              <a:sym typeface="Times New Roman" pitchFamily="18" charset="0"/>
            </a:endParaRPr>
          </a:p>
          <a:p>
            <a:pPr marL="889000" algn="just">
              <a:lnSpc>
                <a:spcPct val="90000"/>
              </a:lnSpc>
              <a:buFont typeface="Times New Roman" pitchFamily="18" charset="0"/>
              <a:buChar char="•"/>
            </a:pPr>
            <a:r>
              <a:rPr lang="ru-RU" sz="25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срок окупаемости представляет собой отношение инвестиций к ежегодным общим выгодам. Согласно расчетам, инвестиции, вложенные в капельное орошение для хлопчатника, окупятся чуть более чем за 3 года, а на пшеницу – за 4 года. Самыми выгодными получаются инвестиции для сада – срок окупаемости чуть менее 2-х лет. При этом гарантийный срок службы системы капельного орошения составляет 10 лет.</a:t>
            </a:r>
            <a:endParaRPr lang="ru-RU" sz="2500" smtClean="0">
              <a:latin typeface="Times New Roman" pitchFamily="18" charset="0"/>
              <a:ea typeface="ヒラギノ明朝 ProN W3" pitchFamily="-84" charset="-128"/>
              <a:sym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1270000" y="101600"/>
            <a:ext cx="10464800" cy="1282700"/>
          </a:xfrm>
        </p:spPr>
        <p:txBody>
          <a:bodyPr/>
          <a:lstStyle/>
          <a:p>
            <a:r>
              <a:rPr lang="en-US" sz="40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Экономическая эффективность капельного орошения</a:t>
            </a:r>
            <a:endParaRPr lang="en-US" sz="4000" smtClean="0">
              <a:latin typeface="Times New Roman" pitchFamily="18" charset="0"/>
              <a:ea typeface="ヒラギノ明朝 ProN W3" pitchFamily="-84" charset="-128"/>
              <a:sym typeface="Times New Roman" pitchFamily="18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1270000" y="1536700"/>
            <a:ext cx="10464800" cy="7785100"/>
          </a:xfrm>
        </p:spPr>
        <p:txBody>
          <a:bodyPr/>
          <a:lstStyle/>
          <a:p>
            <a:pPr marL="889000"/>
            <a:endParaRPr lang="en-US" smtClean="0"/>
          </a:p>
        </p:txBody>
      </p:sp>
      <p:graphicFrame>
        <p:nvGraphicFramePr>
          <p:cNvPr id="20483" name="Group 3"/>
          <p:cNvGraphicFramePr>
            <a:graphicFrameLocks noGrp="1"/>
          </p:cNvGraphicFramePr>
          <p:nvPr/>
        </p:nvGraphicFramePr>
        <p:xfrm>
          <a:off x="939800" y="1549400"/>
          <a:ext cx="11201400" cy="7829554"/>
        </p:xfrm>
        <a:graphic>
          <a:graphicData uri="http://schemas.openxmlformats.org/drawingml/2006/table">
            <a:tbl>
              <a:tblPr/>
              <a:tblGrid>
                <a:gridCol w="4972050"/>
                <a:gridCol w="1344613"/>
                <a:gridCol w="1590675"/>
                <a:gridCol w="1423987"/>
                <a:gridCol w="1870075"/>
              </a:tblGrid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明朝 ProN W3" pitchFamily="-84" charset="-128"/>
                          <a:sym typeface="Times New Roman" pitchFamily="18" charset="0"/>
                        </a:rPr>
                        <a:t>Показатели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Единица измерения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Хлопчатник,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10 га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Пшеница,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10 га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Сад (яблоки),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10 га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0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" pitchFamily="-84" charset="0"/>
                          <a:ea typeface="ヒラギノ角ゴ ProN W3" pitchFamily="-84" charset="-128"/>
                          <a:sym typeface="Times New Roman Bold" pitchFamily="-84" charset="0"/>
                        </a:rPr>
                        <a:t>Инвестиции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" pitchFamily="-84" charset="0"/>
                          <a:ea typeface="ヒラギノ角ゴ ProN W3" pitchFamily="-84" charset="-128"/>
                          <a:sym typeface="Times New Roman Bold" pitchFamily="-84" charset="0"/>
                        </a:rPr>
                        <a:t>сум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" pitchFamily="-84" charset="0"/>
                          <a:ea typeface="ヒラギノ角ゴ ProN W3" pitchFamily="-84" charset="-128"/>
                          <a:sym typeface="Times New Roman Bold" pitchFamily="-84" charset="0"/>
                        </a:rPr>
                        <a:t>88 360 000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" pitchFamily="-84" charset="0"/>
                          <a:ea typeface="ヒラギノ角ゴ ProN W3" pitchFamily="-84" charset="-128"/>
                          <a:sym typeface="Times New Roman Bold" pitchFamily="-84" charset="0"/>
                        </a:rPr>
                        <a:t>91 560 000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" pitchFamily="-84" charset="0"/>
                          <a:ea typeface="ヒラギノ角ゴ ProN W3" pitchFamily="-84" charset="-128"/>
                          <a:sym typeface="Times New Roman Bold" pitchFamily="-84" charset="0"/>
                        </a:rPr>
                        <a:t>50 360 000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5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" pitchFamily="-84" charset="0"/>
                          <a:ea typeface="ヒラギノ角ゴ ProN W3" pitchFamily="-84" charset="-128"/>
                          <a:sym typeface="Times New Roman Bold" pitchFamily="-84" charset="0"/>
                        </a:rPr>
                        <a:t>Общие выгоды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" pitchFamily="-84" charset="0"/>
                          <a:ea typeface="ヒラギノ角ゴ ProN W3" pitchFamily="-84" charset="-128"/>
                          <a:sym typeface="Times New Roman Bold" pitchFamily="-84" charset="0"/>
                        </a:rPr>
                        <a:t>сум/год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" pitchFamily="-84" charset="0"/>
                          <a:ea typeface="ヒラギノ角ゴ ProN W3" pitchFamily="-84" charset="-128"/>
                          <a:sym typeface="Times New Roman Bold" pitchFamily="-84" charset="0"/>
                        </a:rPr>
                        <a:t>26 890 709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" pitchFamily="-84" charset="0"/>
                          <a:ea typeface="ヒラギノ角ゴ ProN W3" pitchFamily="-84" charset="-128"/>
                          <a:sym typeface="Times New Roman Bold" pitchFamily="-84" charset="0"/>
                        </a:rPr>
                        <a:t>21 450 729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" pitchFamily="-84" charset="0"/>
                          <a:ea typeface="ヒラギノ角ゴ ProN W3" pitchFamily="-84" charset="-128"/>
                          <a:sym typeface="Times New Roman Bold" pitchFamily="-84" charset="0"/>
                        </a:rPr>
                        <a:t>30 104 813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Italic" pitchFamily="-84" charset="0"/>
                          <a:ea typeface="ヒラギノ角ゴ ProN W3" pitchFamily="-84" charset="-128"/>
                          <a:sym typeface="Times New Roman Italic" pitchFamily="-84" charset="0"/>
                        </a:rPr>
                        <a:t>Экономия водных ресурсов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Italic" pitchFamily="-84" charset="0"/>
                          <a:ea typeface="ヒラギノ角ゴ ProN W3" pitchFamily="-84" charset="-128"/>
                          <a:sym typeface="Times New Roman Italic" pitchFamily="-84" charset="0"/>
                        </a:rPr>
                        <a:t>м3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Gill Sans" pitchFamily="-84" charset="0"/>
                        </a:rPr>
                        <a:t>117 600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ヒラギノ角ゴ ProN W3" pitchFamily="-84" charset="-128"/>
                        <a:cs typeface="Times New Roman" pitchFamily="18" charset="0"/>
                        <a:sym typeface="Gill Sans" pitchFamily="-84" charset="0"/>
                      </a:endParaRPr>
                    </a:p>
                  </a:txBody>
                  <a:tcPr marL="68580" marR="6858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Gill Sans" pitchFamily="-84" charset="0"/>
                        </a:rPr>
                        <a:t>66 000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ヒラギノ角ゴ ProN W3" pitchFamily="-84" charset="-128"/>
                        <a:cs typeface="Times New Roman" pitchFamily="18" charset="0"/>
                        <a:sym typeface="Gill Sans" pitchFamily="-84" charset="0"/>
                      </a:endParaRPr>
                    </a:p>
                  </a:txBody>
                  <a:tcPr marL="68580" marR="6858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Gill Sans" pitchFamily="-84" charset="0"/>
                        </a:rPr>
                        <a:t>114 550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ヒラギノ角ゴ ProN W3" pitchFamily="-84" charset="-128"/>
                        <a:cs typeface="Times New Roman" pitchFamily="18" charset="0"/>
                        <a:sym typeface="Gill Sans" pitchFamily="-84" charset="0"/>
                      </a:endParaRPr>
                    </a:p>
                  </a:txBody>
                  <a:tcPr marL="68580" marR="6858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Экономия электроэнергии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сум/год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Gill Sans" pitchFamily="-84" charset="0"/>
                        </a:rPr>
                        <a:t>4 999 680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ヒラギノ角ゴ ProN W3" pitchFamily="-84" charset="-128"/>
                        <a:cs typeface="Times New Roman" pitchFamily="18" charset="0"/>
                        <a:sym typeface="Gill Sans" pitchFamily="-84" charset="0"/>
                      </a:endParaRPr>
                    </a:p>
                  </a:txBody>
                  <a:tcPr marL="68580" marR="6858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Gill Sans" pitchFamily="-84" charset="0"/>
                        </a:rPr>
                        <a:t>3 175 200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ヒラギノ角ゴ ProN W3" pitchFamily="-84" charset="-128"/>
                        <a:cs typeface="Times New Roman" pitchFamily="18" charset="0"/>
                        <a:sym typeface="Gill Sans" pitchFamily="-84" charset="0"/>
                      </a:endParaRPr>
                    </a:p>
                  </a:txBody>
                  <a:tcPr marL="68580" marR="6858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Gill Sans" pitchFamily="-84" charset="0"/>
                        </a:rPr>
                        <a:t>3 206 784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ヒラギノ角ゴ ProN W3" pitchFamily="-84" charset="-128"/>
                        <a:cs typeface="Times New Roman" pitchFamily="18" charset="0"/>
                        <a:sym typeface="Gill Sans" pitchFamily="-84" charset="0"/>
                      </a:endParaRPr>
                    </a:p>
                  </a:txBody>
                  <a:tcPr marL="68580" marR="6858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Экономия дизельного топлива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сум/год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Gill Sans" pitchFamily="-84" charset="0"/>
                        </a:rPr>
                        <a:t>1 087 500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ヒラギノ角ゴ ProN W3" pitchFamily="-84" charset="-128"/>
                        <a:cs typeface="Times New Roman" pitchFamily="18" charset="0"/>
                        <a:sym typeface="Gill Sans" pitchFamily="-84" charset="0"/>
                      </a:endParaRPr>
                    </a:p>
                  </a:txBody>
                  <a:tcPr marL="68580" marR="6858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Gill Sans" pitchFamily="-84" charset="0"/>
                        </a:rPr>
                        <a:t>37 500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ヒラギノ角ゴ ProN W3" pitchFamily="-84" charset="-128"/>
                        <a:cs typeface="Times New Roman" pitchFamily="18" charset="0"/>
                        <a:sym typeface="Gill Sans" pitchFamily="-84" charset="0"/>
                      </a:endParaRPr>
                    </a:p>
                  </a:txBody>
                  <a:tcPr marL="68580" marR="6858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Gill Sans" pitchFamily="-84" charset="0"/>
                        </a:rPr>
                        <a:t>37 500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ヒラギノ角ゴ ProN W3" pitchFamily="-84" charset="-128"/>
                        <a:cs typeface="Times New Roman" pitchFamily="18" charset="0"/>
                        <a:sym typeface="Gill Sans" pitchFamily="-84" charset="0"/>
                      </a:endParaRPr>
                    </a:p>
                  </a:txBody>
                  <a:tcPr marL="68580" marR="6858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Экономия на агротехнических мероприятиях (культивация, и др.)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сум/год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Gill Sans" pitchFamily="-84" charset="0"/>
                        </a:rPr>
                        <a:t>850 000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ヒラギノ角ゴ ProN W3" pitchFamily="-84" charset="-128"/>
                        <a:cs typeface="Times New Roman" pitchFamily="18" charset="0"/>
                        <a:sym typeface="Gill Sans" pitchFamily="-84" charset="0"/>
                      </a:endParaRPr>
                    </a:p>
                  </a:txBody>
                  <a:tcPr marL="68580" marR="6858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Gill Sans" pitchFamily="-84" charset="0"/>
                        </a:rPr>
                        <a:t>50 000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ヒラギノ角ゴ ProN W3" pitchFamily="-84" charset="-128"/>
                        <a:cs typeface="Times New Roman" pitchFamily="18" charset="0"/>
                        <a:sym typeface="Gill Sans" pitchFamily="-84" charset="0"/>
                      </a:endParaRPr>
                    </a:p>
                  </a:txBody>
                  <a:tcPr marL="68580" marR="6858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Gill Sans" pitchFamily="-84" charset="0"/>
                        </a:rPr>
                        <a:t>50 000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ヒラギノ角ゴ ProN W3" pitchFamily="-84" charset="-128"/>
                        <a:cs typeface="Times New Roman" pitchFamily="18" charset="0"/>
                        <a:sym typeface="Gill Sans" pitchFamily="-84" charset="0"/>
                      </a:endParaRPr>
                    </a:p>
                  </a:txBody>
                  <a:tcPr marL="68580" marR="6858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Экономия на минеральных удобрениях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сум/год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Gill Sans" pitchFamily="-84" charset="0"/>
                        </a:rPr>
                        <a:t>1 143 000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ヒラギノ角ゴ ProN W3" pitchFamily="-84" charset="-128"/>
                        <a:cs typeface="Times New Roman" pitchFamily="18" charset="0"/>
                        <a:sym typeface="Gill Sans" pitchFamily="-84" charset="0"/>
                      </a:endParaRPr>
                    </a:p>
                  </a:txBody>
                  <a:tcPr marL="68580" marR="6858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Gill Sans" pitchFamily="-84" charset="0"/>
                        </a:rPr>
                        <a:t>377 500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ヒラギノ角ゴ ProN W3" pitchFamily="-84" charset="-128"/>
                        <a:cs typeface="Times New Roman" pitchFamily="18" charset="0"/>
                        <a:sym typeface="Gill Sans" pitchFamily="-84" charset="0"/>
                      </a:endParaRPr>
                    </a:p>
                  </a:txBody>
                  <a:tcPr marL="68580" marR="6858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Gill Sans" pitchFamily="-84" charset="0"/>
                        </a:rPr>
                        <a:t>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ヒラギノ角ゴ ProN W3" pitchFamily="-84" charset="-128"/>
                        <a:cs typeface="Times New Roman" pitchFamily="18" charset="0"/>
                        <a:sym typeface="Gill Sans" pitchFamily="-84" charset="0"/>
                      </a:endParaRPr>
                    </a:p>
                  </a:txBody>
                  <a:tcPr marL="68580" marR="6858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Экономия на трудовых ресурсах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сум/год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Gill Sans" pitchFamily="-84" charset="0"/>
                        </a:rPr>
                        <a:t>2 000 000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ヒラギノ角ゴ ProN W3" pitchFamily="-84" charset="-128"/>
                        <a:cs typeface="Times New Roman" pitchFamily="18" charset="0"/>
                        <a:sym typeface="Gill Sans" pitchFamily="-84" charset="0"/>
                      </a:endParaRPr>
                    </a:p>
                  </a:txBody>
                  <a:tcPr marL="68580" marR="6858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Gill Sans" pitchFamily="-84" charset="0"/>
                        </a:rPr>
                        <a:t>2 000 000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ヒラギノ角ゴ ProN W3" pitchFamily="-84" charset="-128"/>
                        <a:cs typeface="Times New Roman" pitchFamily="18" charset="0"/>
                        <a:sym typeface="Gill Sans" pitchFamily="-84" charset="0"/>
                      </a:endParaRPr>
                    </a:p>
                  </a:txBody>
                  <a:tcPr marL="68580" marR="6858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Gill Sans" pitchFamily="-84" charset="0"/>
                        </a:rPr>
                        <a:t>2 000 000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ヒラギノ角ゴ ProN W3" pitchFamily="-84" charset="-128"/>
                        <a:cs typeface="Times New Roman" pitchFamily="18" charset="0"/>
                        <a:sym typeface="Gill Sans" pitchFamily="-84" charset="0"/>
                      </a:endParaRPr>
                    </a:p>
                  </a:txBody>
                  <a:tcPr marL="68580" marR="6858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Рост урожайности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сум/год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Gill Sans" pitchFamily="-84" charset="0"/>
                        </a:rPr>
                        <a:t>16 000 000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ヒラギノ角ゴ ProN W3" pitchFamily="-84" charset="-128"/>
                        <a:cs typeface="Times New Roman" pitchFamily="18" charset="0"/>
                        <a:sym typeface="Gill Sans" pitchFamily="-84" charset="0"/>
                      </a:endParaRPr>
                    </a:p>
                  </a:txBody>
                  <a:tcPr marL="68580" marR="6858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Gill Sans" pitchFamily="-84" charset="0"/>
                        </a:rPr>
                        <a:t>15 000 000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ヒラギノ角ゴ ProN W3" pitchFamily="-84" charset="-128"/>
                        <a:cs typeface="Times New Roman" pitchFamily="18" charset="0"/>
                        <a:sym typeface="Gill Sans" pitchFamily="-84" charset="0"/>
                      </a:endParaRPr>
                    </a:p>
                  </a:txBody>
                  <a:tcPr marL="68580" marR="6858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Gill Sans" pitchFamily="-84" charset="0"/>
                        </a:rPr>
                        <a:t>24 000 000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ヒラギノ角ゴ ProN W3" pitchFamily="-84" charset="-128"/>
                        <a:cs typeface="Times New Roman" pitchFamily="18" charset="0"/>
                        <a:sym typeface="Gill Sans" pitchFamily="-84" charset="0"/>
                      </a:endParaRPr>
                    </a:p>
                  </a:txBody>
                  <a:tcPr marL="68580" marR="6858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Освобождение от уплаты земельного налога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сум/год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Gill Sans" pitchFamily="-84" charset="0"/>
                        </a:rPr>
                        <a:t>810 529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ヒラギノ角ゴ ProN W3" pitchFamily="-84" charset="-128"/>
                        <a:cs typeface="Times New Roman" pitchFamily="18" charset="0"/>
                        <a:sym typeface="Gill Sans" pitchFamily="-84" charset="0"/>
                      </a:endParaRPr>
                    </a:p>
                  </a:txBody>
                  <a:tcPr marL="68580" marR="6858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Gill Sans" pitchFamily="-84" charset="0"/>
                        </a:rPr>
                        <a:t>810 529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ヒラギノ角ゴ ProN W3" pitchFamily="-84" charset="-128"/>
                        <a:cs typeface="Times New Roman" pitchFamily="18" charset="0"/>
                        <a:sym typeface="Gill Sans" pitchFamily="-84" charset="0"/>
                      </a:endParaRPr>
                    </a:p>
                  </a:txBody>
                  <a:tcPr marL="68580" marR="6858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Gill Sans" pitchFamily="-84" charset="0"/>
                        </a:rPr>
                        <a:t>810 529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ヒラギノ角ゴ ProN W3" pitchFamily="-84" charset="-128"/>
                        <a:cs typeface="Times New Roman" pitchFamily="18" charset="0"/>
                        <a:sym typeface="Gill Sans" pitchFamily="-84" charset="0"/>
                      </a:endParaRPr>
                    </a:p>
                  </a:txBody>
                  <a:tcPr marL="68580" marR="6858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 Italic" pitchFamily="-84" charset="0"/>
                          <a:ea typeface="ヒラギノ角ゴ ProN W3" pitchFamily="-84" charset="-128"/>
                          <a:sym typeface="Times New Roman Bold Italic" pitchFamily="-84" charset="0"/>
                        </a:rPr>
                        <a:t>Срок окупаемости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 Italic" pitchFamily="-84" charset="0"/>
                          <a:ea typeface="ヒラギノ角ゴ ProN W3" pitchFamily="-84" charset="-128"/>
                          <a:sym typeface="Times New Roman Bold Italic" pitchFamily="-84" charset="0"/>
                        </a:rPr>
                        <a:t>год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 Italic" pitchFamily="-84" charset="0"/>
                          <a:ea typeface="ヒラギノ角ゴ ProN W3" pitchFamily="-84" charset="-128"/>
                          <a:sym typeface="Times New Roman Bold Italic" pitchFamily="-84" charset="0"/>
                        </a:rPr>
                        <a:t>3.3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 Italic" pitchFamily="-84" charset="0"/>
                          <a:ea typeface="ヒラギノ角ゴ ProN W3" pitchFamily="-84" charset="-128"/>
                          <a:sym typeface="Times New Roman Bold Italic" pitchFamily="-84" charset="0"/>
                        </a:rPr>
                        <a:t>4.3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 Italic" pitchFamily="-84" charset="0"/>
                          <a:ea typeface="ヒラギノ角ゴ ProN W3" pitchFamily="-84" charset="-128"/>
                          <a:sym typeface="Times New Roman Bold Italic" pitchFamily="-84" charset="0"/>
                        </a:rPr>
                        <a:t>1.7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1270000" y="254000"/>
            <a:ext cx="10464800" cy="1079500"/>
          </a:xfrm>
        </p:spPr>
        <p:txBody>
          <a:bodyPr/>
          <a:lstStyle/>
          <a:p>
            <a:r>
              <a:rPr lang="ru-RU" sz="30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Расчет чистой текущей стоимости инвестиций в капельное орошение для хлопчатника</a:t>
            </a:r>
            <a:endParaRPr lang="ru-RU" sz="3000" smtClean="0">
              <a:latin typeface="Times New Roman" pitchFamily="18" charset="0"/>
              <a:ea typeface="ヒラギノ明朝 ProN W3" pitchFamily="-84" charset="-128"/>
              <a:sym typeface="Times New Roman" pitchFamily="18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749300" y="5257800"/>
            <a:ext cx="11290300" cy="5295900"/>
          </a:xfrm>
        </p:spPr>
        <p:txBody>
          <a:bodyPr>
            <a:normAutofit/>
          </a:bodyPr>
          <a:lstStyle/>
          <a:p>
            <a:pPr marL="266700" indent="0">
              <a:buFont typeface="Wingdings 2" pitchFamily="18" charset="2"/>
              <a:buNone/>
            </a:pPr>
            <a:r>
              <a:rPr lang="ru-RU" sz="25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Исходные  данные:</a:t>
            </a:r>
            <a:endParaRPr lang="ru-RU" sz="2500" smtClean="0">
              <a:latin typeface="Times New Roman" pitchFamily="18" charset="0"/>
              <a:ea typeface="ヒラギノ明朝 ProN W3" pitchFamily="-84" charset="-128"/>
              <a:sym typeface="Times New Roman" pitchFamily="18" charset="0"/>
            </a:endParaRPr>
          </a:p>
          <a:p>
            <a:pPr marL="266700" indent="0">
              <a:spcBef>
                <a:spcPts val="1050"/>
              </a:spcBef>
              <a:buFont typeface="Times New Roman" pitchFamily="18" charset="0"/>
              <a:buChar char="•"/>
            </a:pPr>
            <a:r>
              <a:rPr lang="ru-RU" sz="25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10 га хлопчатника;</a:t>
            </a:r>
            <a:endParaRPr lang="ru-RU" sz="2500" smtClean="0">
              <a:latin typeface="Times New Roman" pitchFamily="18" charset="0"/>
              <a:ea typeface="ヒラギノ明朝 ProN W3" pitchFamily="-84" charset="-128"/>
              <a:sym typeface="Times New Roman" pitchFamily="18" charset="0"/>
            </a:endParaRPr>
          </a:p>
          <a:p>
            <a:pPr marL="266700" indent="0">
              <a:spcBef>
                <a:spcPts val="1050"/>
              </a:spcBef>
              <a:buFont typeface="Times New Roman" pitchFamily="18" charset="0"/>
              <a:buChar char="•"/>
            </a:pPr>
            <a:r>
              <a:rPr lang="ru-RU" sz="25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инвестиции в капельное орошение - 88,4 млн. сум;</a:t>
            </a:r>
            <a:endParaRPr lang="ru-RU" sz="2500" smtClean="0">
              <a:latin typeface="Times New Roman" pitchFamily="18" charset="0"/>
              <a:ea typeface="ヒラギノ明朝 ProN W3" pitchFamily="-84" charset="-128"/>
              <a:sym typeface="Times New Roman" pitchFamily="18" charset="0"/>
            </a:endParaRPr>
          </a:p>
          <a:p>
            <a:pPr marL="266700" indent="0">
              <a:spcBef>
                <a:spcPts val="1050"/>
              </a:spcBef>
              <a:buFont typeface="Times New Roman" pitchFamily="18" charset="0"/>
              <a:buChar char="•"/>
            </a:pPr>
            <a:r>
              <a:rPr lang="ru-RU" sz="25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годовые проценты за кредит - 6%;</a:t>
            </a:r>
            <a:endParaRPr lang="ru-RU" sz="2500" smtClean="0">
              <a:latin typeface="Times New Roman" pitchFamily="18" charset="0"/>
              <a:ea typeface="ヒラギノ明朝 ProN W3" pitchFamily="-84" charset="-128"/>
              <a:sym typeface="Times New Roman" pitchFamily="18" charset="0"/>
            </a:endParaRPr>
          </a:p>
          <a:p>
            <a:pPr marL="266700" indent="0">
              <a:spcBef>
                <a:spcPts val="1050"/>
              </a:spcBef>
              <a:buFont typeface="Times New Roman" pitchFamily="18" charset="0"/>
              <a:buChar char="•"/>
            </a:pPr>
            <a:r>
              <a:rPr lang="ru-RU" sz="25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ставка дисконта - 12%, ставка рефинансирования Центрального Банка Узбекистана;</a:t>
            </a:r>
            <a:endParaRPr lang="ru-RU" sz="2500" smtClean="0">
              <a:latin typeface="Times New Roman" pitchFamily="18" charset="0"/>
              <a:ea typeface="ヒラギノ明朝 ProN W3" pitchFamily="-84" charset="-128"/>
              <a:sym typeface="Times New Roman" pitchFamily="18" charset="0"/>
            </a:endParaRPr>
          </a:p>
          <a:p>
            <a:pPr marL="266700" indent="0">
              <a:spcBef>
                <a:spcPts val="1050"/>
              </a:spcBef>
              <a:buFont typeface="Times New Roman" pitchFamily="18" charset="0"/>
              <a:buChar char="•"/>
            </a:pPr>
            <a:r>
              <a:rPr lang="ru-RU" sz="25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период 5 лет.</a:t>
            </a:r>
            <a:endParaRPr lang="ru-RU" sz="2500" smtClean="0">
              <a:latin typeface="Times New Roman" pitchFamily="18" charset="0"/>
              <a:ea typeface="ヒラギノ明朝 ProN W3" pitchFamily="-84" charset="-128"/>
              <a:sym typeface="Times New Roman" pitchFamily="18" charset="0"/>
            </a:endParaRPr>
          </a:p>
        </p:txBody>
      </p:sp>
      <p:graphicFrame>
        <p:nvGraphicFramePr>
          <p:cNvPr id="21507" name="Group 3"/>
          <p:cNvGraphicFramePr>
            <a:graphicFrameLocks noGrp="1"/>
          </p:cNvGraphicFramePr>
          <p:nvPr/>
        </p:nvGraphicFramePr>
        <p:xfrm>
          <a:off x="762000" y="1663700"/>
          <a:ext cx="11266488" cy="3568701"/>
        </p:xfrm>
        <a:graphic>
          <a:graphicData uri="http://schemas.openxmlformats.org/drawingml/2006/table">
            <a:tbl>
              <a:tblPr/>
              <a:tblGrid>
                <a:gridCol w="2095500"/>
                <a:gridCol w="1528763"/>
                <a:gridCol w="1454150"/>
                <a:gridCol w="1358900"/>
                <a:gridCol w="1609725"/>
                <a:gridCol w="1609725"/>
                <a:gridCol w="1609725"/>
              </a:tblGrid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Период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3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5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 Итого, сум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Выгоды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26 890 709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29 579 780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32 537 757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35 791 533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39 370 687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明朝 ProN W3" pitchFamily="-84" charset="-128"/>
                        <a:sym typeface="Times New Roman" pitchFamily="18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Проценты за кредит (6%)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5 301 600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5 301 600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5 301 600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5 301 600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5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301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600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明朝 ProN W3" pitchFamily="-84" charset="-128"/>
                        <a:sym typeface="Times New Roman" pitchFamily="18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 Italic" pitchFamily="-84" charset="0"/>
                          <a:ea typeface="ヒラギノ角ゴ ProN W3" pitchFamily="-84" charset="-128"/>
                          <a:sym typeface="Times New Roman Bold Italic" pitchFamily="-84" charset="0"/>
                        </a:rPr>
                        <a:t>Денежный поток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 Italic" pitchFamily="-84" charset="0"/>
                          <a:ea typeface="ヒラギノ角ゴ ProN W3" pitchFamily="-84" charset="-128"/>
                          <a:sym typeface="Times New Roman Bold Italic" pitchFamily="-84" charset="0"/>
                        </a:rPr>
                        <a:t>21 589 109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 Italic" pitchFamily="-84" charset="0"/>
                          <a:ea typeface="ヒラギノ角ゴ ProN W3" pitchFamily="-84" charset="-128"/>
                          <a:sym typeface="Times New Roman Bold Italic" pitchFamily="-84" charset="0"/>
                        </a:rPr>
                        <a:t>24 278 180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 Italic" pitchFamily="-84" charset="0"/>
                          <a:ea typeface="ヒラギノ角ゴ ProN W3" pitchFamily="-84" charset="-128"/>
                          <a:sym typeface="Times New Roman Bold Italic" pitchFamily="-84" charset="0"/>
                        </a:rPr>
                        <a:t>27 236 157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 Italic" pitchFamily="-84" charset="0"/>
                          <a:ea typeface="ヒラギノ角ゴ ProN W3" pitchFamily="-84" charset="-128"/>
                          <a:sym typeface="Times New Roman Bold Italic" pitchFamily="-84" charset="0"/>
                        </a:rPr>
                        <a:t>30 489 933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 Italic" pitchFamily="-84" charset="0"/>
                          <a:ea typeface="ヒラギノ角ゴ ProN W3" pitchFamily="-84" charset="-128"/>
                          <a:sym typeface="Times New Roman Bold Italic" pitchFamily="-84" charset="0"/>
                        </a:rPr>
                        <a:t>34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 Italic" pitchFamily="-84" charset="0"/>
                          <a:ea typeface="ヒラギノ角ゴ ProN W3" pitchFamily="-84" charset="-128"/>
                          <a:sym typeface="Times New Roman Bold Italic" pitchFamily="-8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 Italic" pitchFamily="-84" charset="0"/>
                          <a:ea typeface="ヒラギノ角ゴ ProN W3" pitchFamily="-84" charset="-128"/>
                          <a:sym typeface="Times New Roman Bold Italic" pitchFamily="-84" charset="0"/>
                        </a:rPr>
                        <a:t>069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 Italic" pitchFamily="-84" charset="0"/>
                          <a:ea typeface="ヒラギノ角ゴ ProN W3" pitchFamily="-84" charset="-128"/>
                          <a:sym typeface="Times New Roman Bold Italic" pitchFamily="-8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 Italic" pitchFamily="-84" charset="0"/>
                          <a:ea typeface="ヒラギノ角ゴ ProN W3" pitchFamily="-84" charset="-128"/>
                          <a:sym typeface="Times New Roman Bold Italic" pitchFamily="-84" charset="0"/>
                        </a:rPr>
                        <a:t>087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明朝 ProN W3" pitchFamily="-84" charset="-128"/>
                        <a:sym typeface="Times New Roman" pitchFamily="18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9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" pitchFamily="-84" charset="0"/>
                          <a:ea typeface="ヒラギノ角ゴ ProN W3" pitchFamily="-84" charset="-128"/>
                          <a:sym typeface="Times New Roman Bold" pitchFamily="-84" charset="0"/>
                        </a:rPr>
                        <a:t>Чистая текущая стоимость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明朝 ProN W3" pitchFamily="-84" charset="-128"/>
                        <a:sym typeface="Times New Roman" pitchFamily="18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明朝 ProN W3" pitchFamily="-84" charset="-128"/>
                        <a:sym typeface="Times New Roman" pitchFamily="18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明朝 ProN W3" pitchFamily="-84" charset="-128"/>
                        <a:sym typeface="Times New Roman" pitchFamily="18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明朝 ProN W3" pitchFamily="-84" charset="-128"/>
                        <a:sym typeface="Times New Roman" pitchFamily="18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明朝 ProN W3" pitchFamily="-84" charset="-128"/>
                        <a:sym typeface="Times New Roman" pitchFamily="18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" pitchFamily="-84" charset="0"/>
                          <a:ea typeface="ヒラギノ角ゴ ProN W3" pitchFamily="-84" charset="-128"/>
                          <a:sym typeface="Times New Roman Bold" pitchFamily="-84" charset="0"/>
                        </a:rPr>
                        <a:t>8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" pitchFamily="-84" charset="0"/>
                          <a:ea typeface="ヒラギノ角ゴ ProN W3" pitchFamily="-84" charset="-128"/>
                          <a:sym typeface="Times New Roman Bold" pitchFamily="-8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" pitchFamily="-84" charset="0"/>
                          <a:ea typeface="ヒラギノ角ゴ ProN W3" pitchFamily="-84" charset="-128"/>
                          <a:sym typeface="Times New Roman Bold" pitchFamily="-84" charset="0"/>
                        </a:rPr>
                        <a:t>365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" pitchFamily="-84" charset="0"/>
                          <a:ea typeface="ヒラギノ角ゴ ProN W3" pitchFamily="-84" charset="-128"/>
                          <a:sym typeface="Times New Roman Bold" pitchFamily="-8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" pitchFamily="-84" charset="0"/>
                          <a:ea typeface="ヒラギノ角ゴ ProN W3" pitchFamily="-84" charset="-128"/>
                          <a:sym typeface="Times New Roman Bold" pitchFamily="-84" charset="0"/>
                        </a:rPr>
                        <a:t>183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1270000" y="254000"/>
            <a:ext cx="11188700" cy="1016000"/>
          </a:xfrm>
        </p:spPr>
        <p:txBody>
          <a:bodyPr/>
          <a:lstStyle/>
          <a:p>
            <a:r>
              <a:rPr lang="en-US" sz="30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Экстраполяция результатов на Наманганскую область</a:t>
            </a:r>
            <a:endParaRPr lang="en-US" sz="3000" smtClean="0">
              <a:latin typeface="Times New Roman" pitchFamily="18" charset="0"/>
              <a:ea typeface="ヒラギノ明朝 ProN W3" pitchFamily="-84" charset="-128"/>
              <a:sym typeface="Times New Roman" pitchFamily="18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1168400" y="1358900"/>
            <a:ext cx="11290300" cy="8153400"/>
          </a:xfrm>
        </p:spPr>
        <p:txBody>
          <a:bodyPr/>
          <a:lstStyle/>
          <a:p>
            <a:pPr marL="889000"/>
            <a:endParaRPr lang="en-US" smtClean="0"/>
          </a:p>
        </p:txBody>
      </p:sp>
      <p:graphicFrame>
        <p:nvGraphicFramePr>
          <p:cNvPr id="22531" name="Group 3"/>
          <p:cNvGraphicFramePr>
            <a:graphicFrameLocks noGrp="1"/>
          </p:cNvGraphicFramePr>
          <p:nvPr/>
        </p:nvGraphicFramePr>
        <p:xfrm>
          <a:off x="1168400" y="1370013"/>
          <a:ext cx="11326813" cy="8115305"/>
        </p:xfrm>
        <a:graphic>
          <a:graphicData uri="http://schemas.openxmlformats.org/drawingml/2006/table">
            <a:tbl>
              <a:tblPr/>
              <a:tblGrid>
                <a:gridCol w="3273425"/>
                <a:gridCol w="1638300"/>
                <a:gridCol w="2608263"/>
                <a:gridCol w="2230437"/>
                <a:gridCol w="1576388"/>
              </a:tblGrid>
              <a:tr h="712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Экономия ресурсов и выгоды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Ед. измерения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Хлопчатник, 86 600 га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Пшеница, 8 900 га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Всего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 rowSpan="2"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Вода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млн. м</a:t>
                      </a:r>
                      <a:r>
                        <a:rPr kumimoji="0" lang="ru-RU" sz="2000" b="0" i="0" u="none" strike="noStrike" cap="none" normalizeH="0" baseline="32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3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1 018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59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1 077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Italic" pitchFamily="-84" charset="0"/>
                          <a:ea typeface="ヒラギノ角ゴ ProN W3" pitchFamily="-84" charset="-128"/>
                          <a:sym typeface="Times New Roman Italic" pitchFamily="-84" charset="0"/>
                        </a:rPr>
                        <a:t>млн.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Italic" pitchFamily="-84" charset="0"/>
                          <a:ea typeface="ヒラギノ角ゴ ProN W3" pitchFamily="-84" charset="-128"/>
                          <a:sym typeface="Times New Roman Italic" pitchFamily="-84" charset="0"/>
                        </a:rPr>
                        <a:t> 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Italic" pitchFamily="-84" charset="0"/>
                          <a:ea typeface="ヒラギノ角ゴ ProN W3" pitchFamily="-84" charset="-128"/>
                          <a:sym typeface="Times New Roman Italic" pitchFamily="-84" charset="0"/>
                        </a:rPr>
                        <a:t>сум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5 092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294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Italic" pitchFamily="-84" charset="0"/>
                          <a:ea typeface="ヒラギノ角ゴ ProN W3" pitchFamily="-84" charset="-128"/>
                          <a:sym typeface="Times New Roman Italic" pitchFamily="-84" charset="0"/>
                        </a:rPr>
                        <a:t>5 386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79438">
                <a:tc rowSpan="2"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Электроэнергия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млн. квт/час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387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25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412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млн.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сум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43 297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2 826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46 123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 rowSpan="2"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Дизельное топливо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 тыс. литров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3 767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13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3 780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млн. сум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422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1 495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1 917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Агротехнические мероприятия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млн. сум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7 361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45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7 406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Минеральные удобрения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млн. сум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9 898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336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10 234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Труд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млн. сум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17 320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1 780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19 100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Рост урожайности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млн. сум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138 560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13 350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151 910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 Italic" pitchFamily="-84" charset="0"/>
                          <a:ea typeface="ヒラギノ角ゴ ProN W3" pitchFamily="-84" charset="-128"/>
                          <a:sym typeface="Times New Roman Bold Italic" pitchFamily="-84" charset="0"/>
                        </a:rPr>
                        <a:t>Выгоды, всего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 Italic" pitchFamily="-84" charset="0"/>
                          <a:ea typeface="ヒラギノ角ゴ ProN W3" pitchFamily="-84" charset="-128"/>
                          <a:sym typeface="Times New Roman Bold Italic" pitchFamily="-84" charset="0"/>
                        </a:rPr>
                        <a:t>млн. сум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 Italic" pitchFamily="-84" charset="0"/>
                          <a:ea typeface="ヒラギノ角ゴ ProN W3" pitchFamily="-84" charset="-128"/>
                          <a:sym typeface="Times New Roman Bold Italic" pitchFamily="-84" charset="0"/>
                        </a:rPr>
                        <a:t>216 859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 Italic" pitchFamily="-84" charset="0"/>
                          <a:ea typeface="ヒラギノ角ゴ ProN W3" pitchFamily="-84" charset="-128"/>
                          <a:sym typeface="Times New Roman Bold Italic" pitchFamily="-84" charset="0"/>
                        </a:rPr>
                        <a:t>19 832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 Italic" pitchFamily="-84" charset="0"/>
                          <a:ea typeface="ヒラギノ角ゴ ProN W3" pitchFamily="-84" charset="-128"/>
                          <a:sym typeface="Times New Roman Bold Italic" pitchFamily="-84" charset="0"/>
                        </a:rPr>
                        <a:t>236 690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 Italic" pitchFamily="-84" charset="0"/>
                          <a:ea typeface="ヒラギノ角ゴ ProN W3" pitchFamily="-84" charset="-128"/>
                          <a:sym typeface="Times New Roman Bold Italic" pitchFamily="-84" charset="0"/>
                        </a:rPr>
                        <a:t>Инвестиции, всего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 Italic" pitchFamily="-84" charset="0"/>
                          <a:ea typeface="ヒラギノ角ゴ ProN W3" pitchFamily="-84" charset="-128"/>
                          <a:sym typeface="Times New Roman Bold Italic" pitchFamily="-84" charset="0"/>
                        </a:rPr>
                        <a:t>млн. сум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 Italic" pitchFamily="-84" charset="0"/>
                          <a:ea typeface="ヒラギノ角ゴ ProN W3" pitchFamily="-84" charset="-128"/>
                          <a:sym typeface="Times New Roman Bold Italic" pitchFamily="-84" charset="0"/>
                        </a:rPr>
                        <a:t>765 198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 Italic" pitchFamily="-84" charset="0"/>
                          <a:ea typeface="ヒラギノ角ゴ ProN W3" pitchFamily="-84" charset="-128"/>
                          <a:sym typeface="Times New Roman Bold Italic" pitchFamily="-84" charset="0"/>
                        </a:rPr>
                        <a:t>81 488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 Italic" pitchFamily="-84" charset="0"/>
                          <a:ea typeface="ヒラギノ角ゴ ProN W3" pitchFamily="-84" charset="-128"/>
                          <a:sym typeface="Times New Roman Bold Italic" pitchFamily="-84" charset="0"/>
                        </a:rPr>
                        <a:t>846 686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" pitchFamily="-84" charset="0"/>
                          <a:ea typeface="ヒラギノ角ゴ ProN W3" pitchFamily="-84" charset="-128"/>
                          <a:sym typeface="Times New Roman Bold" pitchFamily="-84" charset="0"/>
                        </a:rPr>
                        <a:t>Cрок окупаемости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" pitchFamily="-84" charset="0"/>
                          <a:ea typeface="ヒラギノ角ゴ ProN W3" pitchFamily="-84" charset="-128"/>
                          <a:sym typeface="Times New Roman Bold" pitchFamily="-84" charset="0"/>
                        </a:rPr>
                        <a:t>год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" pitchFamily="-84" charset="0"/>
                          <a:ea typeface="ヒラギノ角ゴ ProN W3" pitchFamily="-84" charset="-128"/>
                          <a:sym typeface="Times New Roman Bold" pitchFamily="-84" charset="0"/>
                        </a:rPr>
                        <a:t>3.5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" pitchFamily="-84" charset="0"/>
                          <a:ea typeface="ヒラギノ角ゴ ProN W3" pitchFamily="-84" charset="-128"/>
                          <a:sym typeface="Times New Roman Bold" pitchFamily="-84" charset="0"/>
                        </a:rPr>
                        <a:t>4.1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" pitchFamily="-84" charset="0"/>
                          <a:ea typeface="ヒラギノ角ゴ ProN W3" pitchFamily="-84" charset="-128"/>
                          <a:sym typeface="Times New Roman Bold" pitchFamily="-84" charset="0"/>
                        </a:rPr>
                        <a:t>3.6</a:t>
                      </a:r>
                    </a:p>
                  </a:txBody>
                  <a:tcPr marL="31750" marR="31750" marT="31750" marB="317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1270000" y="254000"/>
            <a:ext cx="10464800" cy="508000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Меры государственной поддержки</a:t>
            </a:r>
            <a:endParaRPr lang="ru-RU" sz="4000" smtClean="0">
              <a:latin typeface="Times New Roman" pitchFamily="18" charset="0"/>
              <a:ea typeface="ヒラギノ明朝 ProN W3" pitchFamily="-84" charset="-128"/>
              <a:sym typeface="Times New Roman" pitchFamily="18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723900" y="1168400"/>
            <a:ext cx="11798300" cy="8483600"/>
          </a:xfrm>
        </p:spPr>
        <p:txBody>
          <a:bodyPr/>
          <a:lstStyle/>
          <a:p>
            <a:pPr marL="889000"/>
            <a:endParaRPr lang="en-US" smtClean="0"/>
          </a:p>
        </p:txBody>
      </p:sp>
      <p:graphicFrame>
        <p:nvGraphicFramePr>
          <p:cNvPr id="23555" name="Group 3"/>
          <p:cNvGraphicFramePr>
            <a:graphicFrameLocks noGrp="1"/>
          </p:cNvGraphicFramePr>
          <p:nvPr/>
        </p:nvGraphicFramePr>
        <p:xfrm>
          <a:off x="482600" y="795338"/>
          <a:ext cx="12115800" cy="8807451"/>
        </p:xfrm>
        <a:graphic>
          <a:graphicData uri="http://schemas.openxmlformats.org/drawingml/2006/table">
            <a:tbl>
              <a:tblPr/>
              <a:tblGrid>
                <a:gridCol w="5180013"/>
                <a:gridCol w="6935787"/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" pitchFamily="-84" charset="0"/>
                          <a:ea typeface="ヒラギノ角ゴ ProN W3" pitchFamily="-84" charset="-128"/>
                          <a:sym typeface="Times New Roman Bold" pitchFamily="-84" charset="0"/>
                        </a:rPr>
                        <a:t>Законодательный акт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" pitchFamily="-84" charset="0"/>
                          <a:ea typeface="ヒラギノ角ゴ ProN W3" pitchFamily="-84" charset="-128"/>
                          <a:sym typeface="Times New Roman Bold" pitchFamily="-84" charset="0"/>
                        </a:rPr>
                        <a:t>Преимущества для капельного орошения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5588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№ УП-4478 от 22 октября 2012 года «О мерах по дальнейшему совершенствованию организации деятельности и развитию фермерства в Узбекистане»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Юридические лица, внедрившие систему капельного орошения, будут освобождены от уплаты единого земельного налога сроком на 5 лет в части земельного участка, на котором используется капельное орошение (изменения в Налоговый Кодекс еще не вступили в силу - ожидается в 2013 году).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2525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№ ПП-1958 от 19 апреля 2013 года «О мерах по дальнейшему улучшению мелиоративного состояния орошаемых земель и рациональному использованию водных ресурсов на период 2013-2017 годы»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Начиная с 1 мая 2013 года в договорах аренды по предоставлению земельных участков для производства плодоовощной, виноградарской и бахчевой продукции, заключаемых между органами исполнительной власти и сельскохозяйственными товаропроизводителями, должны предусматриваться инвестиционные обязательства последних по внедрению системы капельного орошения и других водосберегающих технологий полива.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5588">
                <a:tc rowSpan="3"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№ ПКМ-176 от 21 июня 2013 года «О мерах по эффективной организации внедрения и финансирования системы капельного орошения и других водосберегающих технологий полива»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Положение о порядке выдачи коммерческими банками кредитов сельскохозяйственным товаропроизводителям на внедрение системы капельного орошения в период 2013-2014 годы за счет кредитной линии Фонда мелиоративного улучшения орошаемых земель при Министерстве финансов.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29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Кредитование сельскохозяйственных товаропроизводителей на внедрение системы капельного орошения за счет средств кредитной линии Фонда осуществляется, как правило, до 1000-кратного размера минимальной заработной платы (91,5 млн. сум), с 6-месячным льготным периодом, на срок не менее трех лет по льготной процентной ставке с учетом маржи обслуживающего коммерческого банка.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N W3" pitchFamily="-84" charset="-128"/>
                          <a:cs typeface="Times New Roman" pitchFamily="18" charset="0"/>
                          <a:sym typeface="Times New Roman" pitchFamily="18" charset="0"/>
                        </a:rPr>
                        <a:t>Льготная процентная ставка за пользование кредитами за счет средств кредитной линии Фонда устанавливается в размере 6% годовых, в том числе маржа банка — 3%.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- Center">
  <a:themeElements>
    <a:clrScheme name="Title - Cen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Horizontal Reflection">
  <a:themeElements>
    <a:clrScheme name="Photo - Horizont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Vertical Reflection">
  <a:themeElements>
    <a:clrScheme name="Photo - Vertic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Pages>0</Pages>
  <Words>1155</Words>
  <Characters>0</Characters>
  <Application>Microsoft Office PowerPoint</Application>
  <PresentationFormat>Custom</PresentationFormat>
  <Lines>0</Lines>
  <Paragraphs>202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13</vt:i4>
      </vt:variant>
      <vt:variant>
        <vt:lpstr>Slide Titles</vt:lpstr>
      </vt:variant>
      <vt:variant>
        <vt:i4>9</vt:i4>
      </vt:variant>
    </vt:vector>
  </HeadingPairs>
  <TitlesOfParts>
    <vt:vector size="35" baseType="lpstr">
      <vt:lpstr>Gill Sans</vt:lpstr>
      <vt:lpstr>ヒラギノ角ゴ ProN W3</vt:lpstr>
      <vt:lpstr>Arial</vt:lpstr>
      <vt:lpstr>Calibri</vt:lpstr>
      <vt:lpstr>ＭＳ Ｐゴシック</vt:lpstr>
      <vt:lpstr>News Gothic MT</vt:lpstr>
      <vt:lpstr>Wingdings 2</vt:lpstr>
      <vt:lpstr>Times New Roman</vt:lpstr>
      <vt:lpstr>ヒラギノ明朝 ProN W3</vt:lpstr>
      <vt:lpstr>Times New Roman Bold</vt:lpstr>
      <vt:lpstr>Times New Roman Italic</vt:lpstr>
      <vt:lpstr>Cambria</vt:lpstr>
      <vt:lpstr>Times New Roman Bold Italic</vt:lpstr>
      <vt:lpstr>Title - Center</vt:lpstr>
      <vt:lpstr>Bullets</vt:lpstr>
      <vt:lpstr>Photo - Horizontal</vt:lpstr>
      <vt:lpstr>Photo - Horizontal Reflection</vt:lpstr>
      <vt:lpstr>Photo - Vertical</vt:lpstr>
      <vt:lpstr>Photo - Vertical Reflection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Breeze</vt:lpstr>
      <vt:lpstr>Экономическая эффективность технологии капельного орошения</vt:lpstr>
      <vt:lpstr>Методология расчета экономической эффективности</vt:lpstr>
      <vt:lpstr>Исходные данные</vt:lpstr>
      <vt:lpstr>Выгоды</vt:lpstr>
      <vt:lpstr>Выгоды</vt:lpstr>
      <vt:lpstr>Экономическая эффективность капельного орошения</vt:lpstr>
      <vt:lpstr>Расчет чистой текущей стоимости инвестиций в капельное орошение для хлопчатника</vt:lpstr>
      <vt:lpstr>Экстраполяция результатов на Наманганскую область</vt:lpstr>
      <vt:lpstr>Меры государственной поддержки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Экономическая эффективность технологии капельного орошения</dc:title>
  <dc:subject/>
  <dc:creator/>
  <cp:keywords/>
  <dc:description/>
  <cp:lastModifiedBy>makhsad.bauetdinov</cp:lastModifiedBy>
  <cp:revision>16</cp:revision>
  <dcterms:modified xsi:type="dcterms:W3CDTF">2013-08-16T01:35:25Z</dcterms:modified>
</cp:coreProperties>
</file>