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71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98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C8F3-C1AE-4DB2-9685-F79D2B810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D72D3-564A-4572-8434-BF2CBC866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F6CA-9F02-41C2-9F74-15D38D5D7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B94B3-B531-4538-9D7E-764B43B8E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97EB1-D093-415E-9006-4594921AA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AEE32-51D2-434C-9B71-164AD4072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C290F-1E26-4FDE-930D-7A8966F2C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30E2-4BEA-4453-A71A-4C7B65411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9CF00-5A55-4414-B3B8-18EA26B05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ABC63-3E1D-4D23-B83B-61FF6A58E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D9F0-9DC6-4106-AA7C-BBE95F12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F601-5BAA-42DD-8FBA-70AF6A357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FD1B-C59B-49F4-B62C-1EA290544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76D95-8947-478E-8DB5-B1C61148E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3C03B-AB5F-4E64-B419-5A47562D0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60A2A0E-2CDE-4B78-86B2-B753F8E4F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9" r:id="rId9"/>
    <p:sldLayoutId id="2147483757" r:id="rId10"/>
    <p:sldLayoutId id="2147483758" r:id="rId11"/>
    <p:sldLayoutId id="2147483760" r:id="rId12"/>
    <p:sldLayoutId id="2147483761" r:id="rId13"/>
    <p:sldLayoutId id="2147483762" r:id="rId14"/>
    <p:sldLayoutId id="2147483763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Технологии интенсивной </a:t>
            </a:r>
            <a:r>
              <a:rPr lang="ru-RU" sz="4000" dirty="0" err="1"/>
              <a:t>аквакультуры</a:t>
            </a:r>
            <a:r>
              <a:rPr lang="ru-RU" sz="4000" dirty="0"/>
              <a:t> и их перспективы в Узбекистане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16750" cy="1752600"/>
          </a:xfrm>
        </p:spPr>
        <p:txBody>
          <a:bodyPr/>
          <a:lstStyle/>
          <a:p>
            <a:pPr marR="0"/>
            <a:r>
              <a:rPr lang="ru-RU" sz="2000" smtClean="0"/>
              <a:t>к.б.н.  Б. Г. Камилов</a:t>
            </a:r>
          </a:p>
          <a:p>
            <a:pPr marR="0"/>
            <a:r>
              <a:rPr lang="ru-RU" sz="2000" smtClean="0"/>
              <a:t>Лаборатория гидробиологии и ихтиологии, </a:t>
            </a:r>
          </a:p>
          <a:p>
            <a:pPr marR="0"/>
            <a:r>
              <a:rPr lang="ru-RU" sz="2000" smtClean="0"/>
              <a:t>Институт генофонда растительного и животного мира</a:t>
            </a:r>
          </a:p>
          <a:p>
            <a:pPr marR="0"/>
            <a:endParaRPr lang="ru-RU" sz="20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Обобщение современной ситуации в рыбном хозяйстве Узбекистана.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600" smtClean="0"/>
              <a:t>Рыба – сильный дефицит.</a:t>
            </a:r>
          </a:p>
          <a:p>
            <a:pPr>
              <a:lnSpc>
                <a:spcPct val="90000"/>
              </a:lnSpc>
            </a:pPr>
            <a:r>
              <a:rPr lang="ru-RU" sz="1600" smtClean="0"/>
              <a:t>Имеющиеся технологии смогут производить до 25 – 30 тысяч тонн рыбы не самого высокого качества.</a:t>
            </a:r>
          </a:p>
          <a:p>
            <a:pPr>
              <a:lnSpc>
                <a:spcPct val="90000"/>
              </a:lnSpc>
            </a:pPr>
            <a:r>
              <a:rPr lang="ru-RU" sz="1600" smtClean="0"/>
              <a:t>Производство рыбы полностью приватизировано, т.е. производить рыбу будут только частные предприятия.</a:t>
            </a:r>
          </a:p>
          <a:p>
            <a:pPr>
              <a:lnSpc>
                <a:spcPct val="90000"/>
              </a:lnSpc>
            </a:pPr>
            <a:r>
              <a:rPr lang="ru-RU" sz="1600" smtClean="0"/>
              <a:t>Производство рыбы – самый высоко прибыльный вид деятельности в агробизнесе (и не только).</a:t>
            </a:r>
          </a:p>
          <a:p>
            <a:pPr>
              <a:lnSpc>
                <a:spcPct val="90000"/>
              </a:lnSpc>
            </a:pPr>
            <a:r>
              <a:rPr lang="ru-RU" sz="1600" smtClean="0"/>
              <a:t>Основные ограничения:</a:t>
            </a:r>
          </a:p>
          <a:p>
            <a:pPr lvl="1">
              <a:lnSpc>
                <a:spcPct val="90000"/>
              </a:lnSpc>
            </a:pPr>
            <a:r>
              <a:rPr lang="ru-RU" sz="1400" smtClean="0"/>
              <a:t>Отсутствие знаний</a:t>
            </a:r>
          </a:p>
          <a:p>
            <a:pPr lvl="1">
              <a:lnSpc>
                <a:spcPct val="90000"/>
              </a:lnSpc>
            </a:pPr>
            <a:r>
              <a:rPr lang="ru-RU" sz="1400" smtClean="0"/>
              <a:t>Отсутствие подготовки кадров</a:t>
            </a:r>
          </a:p>
          <a:p>
            <a:pPr lvl="1">
              <a:lnSpc>
                <a:spcPct val="90000"/>
              </a:lnSpc>
            </a:pPr>
            <a:r>
              <a:rPr lang="ru-RU" sz="1400" smtClean="0"/>
              <a:t>Отсутствие достаточного финансирования проектов</a:t>
            </a:r>
          </a:p>
          <a:p>
            <a:pPr lvl="1">
              <a:lnSpc>
                <a:spcPct val="90000"/>
              </a:lnSpc>
            </a:pPr>
            <a:r>
              <a:rPr lang="ru-RU" sz="1400" smtClean="0"/>
              <a:t>Отсутствие инфраструктуры.</a:t>
            </a:r>
          </a:p>
          <a:p>
            <a:pPr>
              <a:lnSpc>
                <a:spcPct val="90000"/>
              </a:lnSpc>
            </a:pPr>
            <a:endParaRPr lang="ru-RU" sz="1600" smtClean="0"/>
          </a:p>
        </p:txBody>
      </p:sp>
      <p:pic>
        <p:nvPicPr>
          <p:cNvPr id="16388" name="Picture 7" descr="IMG_17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628775"/>
            <a:ext cx="4038600" cy="3748088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Направления развития</a:t>
            </a:r>
          </a:p>
        </p:txBody>
      </p:sp>
      <p:pic>
        <p:nvPicPr>
          <p:cNvPr id="1741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sp>
        <p:nvSpPr>
          <p:cNvPr id="1741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Рыбное хозяйство республики будет развиваться только при учете следующих факторов:</a:t>
            </a:r>
          </a:p>
          <a:p>
            <a:pPr lvl="1">
              <a:lnSpc>
                <a:spcPct val="90000"/>
              </a:lnSpc>
            </a:pPr>
            <a:r>
              <a:rPr lang="ru-RU" sz="1600" b="1" smtClean="0"/>
              <a:t>Комплексное использование имеющихся водоемов</a:t>
            </a:r>
          </a:p>
          <a:p>
            <a:pPr lvl="1">
              <a:lnSpc>
                <a:spcPct val="90000"/>
              </a:lnSpc>
            </a:pPr>
            <a:r>
              <a:rPr lang="ru-RU" sz="1600" b="1" smtClean="0"/>
              <a:t>Расширение списка объектов</a:t>
            </a:r>
          </a:p>
          <a:p>
            <a:pPr lvl="1">
              <a:lnSpc>
                <a:spcPct val="90000"/>
              </a:lnSpc>
            </a:pPr>
            <a:r>
              <a:rPr lang="ru-RU" sz="1600" b="1" smtClean="0"/>
              <a:t> Высокая прибыльность</a:t>
            </a:r>
          </a:p>
          <a:p>
            <a:pPr lvl="1">
              <a:lnSpc>
                <a:spcPct val="90000"/>
              </a:lnSpc>
            </a:pPr>
            <a:r>
              <a:rPr lang="ru-RU" sz="1600" b="1" smtClean="0"/>
              <a:t>Инвестиции в развитие</a:t>
            </a:r>
          </a:p>
          <a:p>
            <a:pPr lvl="1">
              <a:lnSpc>
                <a:spcPct val="90000"/>
              </a:lnSpc>
            </a:pPr>
            <a:r>
              <a:rPr lang="ru-RU" sz="1600" b="1" smtClean="0"/>
              <a:t>Развитие инфраструктуры и сервиса</a:t>
            </a:r>
          </a:p>
          <a:p>
            <a:pPr lvl="1">
              <a:lnSpc>
                <a:spcPct val="90000"/>
              </a:lnSpc>
            </a:pPr>
            <a:r>
              <a:rPr lang="ru-RU" sz="1600" b="1" smtClean="0"/>
              <a:t>Максимальное использование местных ресурсов.</a:t>
            </a: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2000" b="1" smtClean="0"/>
              <a:t>Стратегия выбора направления развития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8075612" cy="19002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smtClean="0"/>
              <a:t>450 тыс.т рыбы : 2000 га водоемов : 15 000 куб. м = 15 кг/куб.м.</a:t>
            </a:r>
          </a:p>
          <a:p>
            <a:pPr algn="ctr">
              <a:buFontTx/>
              <a:buNone/>
            </a:pPr>
            <a:endParaRPr lang="ru-RU" sz="2800" smtClean="0"/>
          </a:p>
          <a:p>
            <a:pPr algn="ctr">
              <a:buFontTx/>
              <a:buNone/>
            </a:pPr>
            <a:r>
              <a:rPr lang="ru-RU" sz="2000" smtClean="0"/>
              <a:t>Нужны технологии с продуктивностью </a:t>
            </a:r>
            <a:r>
              <a:rPr lang="ru-RU" sz="2000" u="sng" smtClean="0"/>
              <a:t>более 15 кг/куб.м</a:t>
            </a:r>
            <a:r>
              <a:rPr lang="ru-RU" sz="2000" smtClean="0"/>
              <a:t>.</a:t>
            </a:r>
          </a:p>
          <a:p>
            <a:pPr algn="ctr">
              <a:buFontTx/>
              <a:buNone/>
            </a:pPr>
            <a:r>
              <a:rPr lang="ru-RU" sz="2000" smtClean="0"/>
              <a:t>Это могут сделать только интенсивная аквакультура.</a:t>
            </a:r>
          </a:p>
        </p:txBody>
      </p:sp>
      <p:pic>
        <p:nvPicPr>
          <p:cNvPr id="18436" name="Содержимое 4" descr="рис интенсив карп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39975" y="3644900"/>
            <a:ext cx="4518025" cy="3005138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Что такое интенсивная аквакультура?</a:t>
            </a:r>
          </a:p>
        </p:txBody>
      </p:sp>
      <p:pic>
        <p:nvPicPr>
          <p:cNvPr id="19459" name="Содержимое 3" descr="Безимени-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773238"/>
            <a:ext cx="4402138" cy="4103687"/>
          </a:xfrm>
          <a:noFill/>
        </p:spPr>
      </p:pic>
      <p:sp>
        <p:nvSpPr>
          <p:cNvPr id="1946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Рыба растет ТОЛЬКО за счет искусственно вносимых кормов!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 Корма должны иметь все питательные вещества, необходимые для роста рыб!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  Пока таких кормов в Узбекистане (и других странах СНГ) не делают. Потому что не знают, не умеют.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  И ничего не делают, чтобы узнать, научиться.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Системы аквакультуры</a:t>
            </a:r>
            <a:r>
              <a:rPr lang="ru-RU" smtClean="0"/>
              <a:t>.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 smtClean="0"/>
              <a:t>   Систему разведения рыб выбирают, исходя из имеющихся возможностей, водоема, а также целей проекта.</a:t>
            </a:r>
          </a:p>
          <a:p>
            <a:pPr>
              <a:buFontTx/>
              <a:buNone/>
            </a:pPr>
            <a:endParaRPr lang="ru-RU" sz="2400" smtClean="0"/>
          </a:p>
          <a:p>
            <a:pPr>
              <a:buFontTx/>
              <a:buNone/>
            </a:pPr>
            <a:r>
              <a:rPr lang="ru-RU" sz="2400" smtClean="0"/>
              <a:t>    Для Узбекистана подходят хорошо:</a:t>
            </a:r>
          </a:p>
          <a:p>
            <a:r>
              <a:rPr lang="ru-RU" sz="2400" smtClean="0"/>
              <a:t>Садки</a:t>
            </a:r>
          </a:p>
          <a:p>
            <a:r>
              <a:rPr lang="ru-RU" sz="2400" smtClean="0"/>
              <a:t>Проточные бассейны.</a:t>
            </a:r>
          </a:p>
          <a:p>
            <a:r>
              <a:rPr lang="ru-RU" sz="2400" smtClean="0"/>
              <a:t>УЗВ.</a:t>
            </a:r>
          </a:p>
        </p:txBody>
      </p:sp>
      <p:pic>
        <p:nvPicPr>
          <p:cNvPr id="20484" name="Содержимое 3" descr="температура воды в водоемах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27538" y="1268413"/>
            <a:ext cx="4716462" cy="46228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Факторы для выбора системы разведения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Система должна 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ликвидировать отрицательное воздействие </a:t>
            </a:r>
            <a:r>
              <a:rPr lang="ru-RU" sz="2800" smtClean="0">
                <a:solidFill>
                  <a:srgbClr val="FF3300"/>
                </a:solidFill>
              </a:rPr>
              <a:t>аммиака</a:t>
            </a:r>
            <a:r>
              <a:rPr lang="ru-RU" sz="2800" smtClean="0"/>
              <a:t>, </a:t>
            </a:r>
            <a:r>
              <a:rPr lang="ru-RU" sz="2800" smtClean="0">
                <a:solidFill>
                  <a:srgbClr val="FF3300"/>
                </a:solidFill>
              </a:rPr>
              <a:t>СО</a:t>
            </a:r>
            <a:r>
              <a:rPr lang="ru-RU" sz="1800" smtClean="0">
                <a:solidFill>
                  <a:srgbClr val="FF3300"/>
                </a:solidFill>
              </a:rPr>
              <a:t>2</a:t>
            </a:r>
            <a:r>
              <a:rPr lang="ru-RU" sz="2800" smtClean="0"/>
              <a:t>, </a:t>
            </a:r>
            <a:r>
              <a:rPr lang="ru-RU" sz="2800" smtClean="0">
                <a:solidFill>
                  <a:srgbClr val="FF3300"/>
                </a:solidFill>
              </a:rPr>
              <a:t>взвесей</a:t>
            </a:r>
            <a:r>
              <a:rPr lang="ru-RU" sz="2800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Поддерживать высокое содержание </a:t>
            </a:r>
            <a:r>
              <a:rPr lang="ru-RU" sz="2800" smtClean="0">
                <a:solidFill>
                  <a:srgbClr val="FF3300"/>
                </a:solidFill>
              </a:rPr>
              <a:t>растворенного кислорода</a:t>
            </a:r>
            <a:r>
              <a:rPr lang="ru-RU" sz="2800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Указанное сильно связано с </a:t>
            </a:r>
            <a:r>
              <a:rPr lang="ru-RU" sz="2800" smtClean="0">
                <a:solidFill>
                  <a:srgbClr val="FF3300"/>
                </a:solidFill>
              </a:rPr>
              <a:t>рН</a:t>
            </a:r>
            <a:r>
              <a:rPr lang="ru-RU" sz="2800" smtClean="0"/>
              <a:t>, </a:t>
            </a:r>
            <a:r>
              <a:rPr lang="ru-RU" sz="2800" smtClean="0">
                <a:solidFill>
                  <a:srgbClr val="FF3300"/>
                </a:solidFill>
              </a:rPr>
              <a:t>температурой</a:t>
            </a:r>
            <a:r>
              <a:rPr lang="ru-RU" sz="2800" smtClean="0"/>
              <a:t>, некоторыми другими гидрохимическими показателями. Необходимо знать годовую динамику этих показателей в вашем водоеме.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качество воды в бассейнах прудах садка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476250"/>
            <a:ext cx="8435975" cy="5976938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Установки замкнутого водоснабжения – УЗВ (Рециркуляционные системы аквакультуры- </a:t>
            </a:r>
            <a:r>
              <a:rPr lang="en-US" sz="2800" smtClean="0"/>
              <a:t>RAS</a:t>
            </a:r>
            <a:r>
              <a:rPr lang="ru-RU" sz="2800" smtClean="0"/>
              <a:t>)</a:t>
            </a:r>
          </a:p>
        </p:txBody>
      </p:sp>
      <p:pic>
        <p:nvPicPr>
          <p:cNvPr id="23555" name="Picture 5" descr="схема УЗВ в питомнике русс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6325" y="1957388"/>
            <a:ext cx="6991350" cy="43434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Фактор температуры воды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В зависимости от температуры воды в водоисточнике различают:</a:t>
            </a:r>
          </a:p>
          <a:p>
            <a:pPr>
              <a:lnSpc>
                <a:spcPct val="80000"/>
              </a:lnSpc>
            </a:pPr>
            <a:r>
              <a:rPr lang="ru-RU" sz="2000" u="sng" smtClean="0"/>
              <a:t>Холодноводные рыбы</a:t>
            </a:r>
            <a:r>
              <a:rPr lang="ru-RU" sz="2000" smtClean="0"/>
              <a:t> – растут и зимой, погибают при прогреве воды выше 18-20 град.</a:t>
            </a:r>
          </a:p>
          <a:p>
            <a:pPr>
              <a:lnSpc>
                <a:spcPct val="80000"/>
              </a:lnSpc>
            </a:pPr>
            <a:r>
              <a:rPr lang="ru-RU" sz="2000" u="sng" smtClean="0"/>
              <a:t>Тепловодные рыбы</a:t>
            </a:r>
            <a:r>
              <a:rPr lang="ru-RU" sz="2000" smtClean="0"/>
              <a:t> – могут зимовать, но растут при прогреве воды выше 14-16 град., оптимум – выше 20 град.</a:t>
            </a:r>
          </a:p>
          <a:p>
            <a:pPr>
              <a:lnSpc>
                <a:spcPct val="80000"/>
              </a:lnSpc>
            </a:pPr>
            <a:r>
              <a:rPr lang="ru-RU" sz="2000" u="sng" smtClean="0"/>
              <a:t>Тропические рыбы</a:t>
            </a:r>
            <a:r>
              <a:rPr lang="ru-RU" sz="2000" smtClean="0"/>
              <a:t> – не могут зимовать, погибают при охлаждении воды ниже 14 град., Растут при более 20 град.</a:t>
            </a:r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2458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557338"/>
            <a:ext cx="4038600" cy="38163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Рыбоводные циклы (типовые, для пресноводных рыб)</a:t>
            </a:r>
          </a:p>
        </p:txBody>
      </p:sp>
      <p:pic>
        <p:nvPicPr>
          <p:cNvPr id="25603" name="Picture 8" descr="в книге рис 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600200"/>
            <a:ext cx="3563938" cy="2185988"/>
          </a:xfrm>
          <a:noFill/>
          <a:ln w="6350">
            <a:solidFill>
              <a:srgbClr val="000000"/>
            </a:solidFill>
          </a:ln>
        </p:spPr>
      </p:pic>
      <p:pic>
        <p:nvPicPr>
          <p:cNvPr id="25604" name="Picture 9" descr="схема фермы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3938588"/>
            <a:ext cx="3513138" cy="2187575"/>
          </a:xfrm>
          <a:noFill/>
          <a:ln>
            <a:solidFill>
              <a:srgbClr val="000000"/>
            </a:solidFill>
          </a:ln>
        </p:spPr>
      </p:pic>
      <p:sp>
        <p:nvSpPr>
          <p:cNvPr id="25605" name="Rectangle 4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000" smtClean="0"/>
              <a:t>Формирование маточного стада, получение потомства (личинок)</a:t>
            </a:r>
          </a:p>
          <a:p>
            <a:r>
              <a:rPr lang="ru-RU" sz="2000" smtClean="0"/>
              <a:t>Выращивание мальков (1 г).</a:t>
            </a:r>
          </a:p>
          <a:p>
            <a:r>
              <a:rPr lang="ru-RU" sz="2000" smtClean="0"/>
              <a:t>Выращивание рыбопосадочного материала (25 г).</a:t>
            </a:r>
          </a:p>
          <a:p>
            <a:r>
              <a:rPr lang="ru-RU" sz="2000" smtClean="0"/>
              <a:t>Выращивание товарной рыбы (0,3 – 1,5 кг).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Ценность рыбы для человека.</a:t>
            </a:r>
          </a:p>
        </p:txBody>
      </p:sp>
      <p:pic>
        <p:nvPicPr>
          <p:cNvPr id="819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844675"/>
            <a:ext cx="4038600" cy="3741738"/>
          </a:xfrm>
        </p:spPr>
      </p:pic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 Рыба – самый богатый источник: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Самого ценного белка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Самых полезных жиров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Самых усвояемых минералов (кальцием, фосфором и др.)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Витаминами.</a:t>
            </a:r>
          </a:p>
          <a:p>
            <a:pPr>
              <a:lnSpc>
                <a:spcPct val="90000"/>
              </a:lnSpc>
            </a:pPr>
            <a:endParaRPr lang="ru-RU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  </a:t>
            </a:r>
            <a:r>
              <a:rPr lang="ru-RU" sz="2000" b="1" smtClean="0"/>
              <a:t>Медицина установила норму потребления, которая необходима для роста здорового поколения – 16 кг/чел./год.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 Среднемировое потребление – 16.6 кг/год уже с 2006 года.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Выращивание товарной рыбы при общепринятых комбикормах </a:t>
            </a:r>
          </a:p>
        </p:txBody>
      </p:sp>
      <p:pic>
        <p:nvPicPr>
          <p:cNvPr id="26627" name="Picture 7" descr="рассчет кормов для товар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700213"/>
            <a:ext cx="4321175" cy="3889375"/>
          </a:xfrm>
          <a:noFill/>
          <a:ln>
            <a:solidFill>
              <a:srgbClr val="000000"/>
            </a:solidFill>
          </a:ln>
        </p:spPr>
      </p:pic>
      <p:sp>
        <p:nvSpPr>
          <p:cNvPr id="2662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ru-RU" sz="1800" smtClean="0"/>
              <a:t>Маточное стадо – 4-5 годов в питомниках.</a:t>
            </a:r>
          </a:p>
          <a:p>
            <a:pPr marL="533400" indent="-533400">
              <a:buFontTx/>
              <a:buAutoNum type="arabicPeriod"/>
            </a:pPr>
            <a:r>
              <a:rPr lang="ru-RU" sz="1800" smtClean="0"/>
              <a:t>Получение потомства – в мае-июне</a:t>
            </a:r>
          </a:p>
          <a:p>
            <a:pPr marL="533400" indent="-533400">
              <a:buFontTx/>
              <a:buAutoNum type="arabicPeriod"/>
            </a:pPr>
            <a:r>
              <a:rPr lang="ru-RU" sz="1800" smtClean="0"/>
              <a:t>Выращивание мальков (1 месяц) – в июне-июле</a:t>
            </a:r>
          </a:p>
          <a:p>
            <a:pPr marL="533400" indent="-533400">
              <a:buFontTx/>
              <a:buAutoNum type="arabicPeriod"/>
            </a:pPr>
            <a:r>
              <a:rPr lang="ru-RU" sz="1800" smtClean="0"/>
              <a:t>Выращивание рыбопосадочного материала – осень</a:t>
            </a:r>
          </a:p>
          <a:p>
            <a:pPr marL="533400" indent="-533400">
              <a:buFontTx/>
              <a:buAutoNum type="arabicPeriod"/>
            </a:pPr>
            <a:r>
              <a:rPr lang="ru-RU" sz="1800" smtClean="0"/>
              <a:t>Зимовка – до весны</a:t>
            </a:r>
          </a:p>
          <a:p>
            <a:pPr marL="533400" indent="-533400">
              <a:buFontTx/>
              <a:buAutoNum type="arabicPeriod"/>
            </a:pPr>
            <a:r>
              <a:rPr lang="ru-RU" sz="1800" smtClean="0"/>
              <a:t>Выращивание товарной рыбы – до осени второго года жизни рыб.</a:t>
            </a:r>
          </a:p>
          <a:p>
            <a:pPr marL="533400" indent="-533400">
              <a:buFontTx/>
              <a:buNone/>
            </a:pPr>
            <a:endParaRPr lang="ru-RU" sz="28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Выращивание рыбы в интенсивной аквакультуре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 smtClean="0"/>
              <a:t>   </a:t>
            </a:r>
            <a:r>
              <a:rPr lang="ru-RU" sz="2400" smtClean="0"/>
              <a:t>При сбалансированных комбикормах (протеин – более 33 %):</a:t>
            </a:r>
          </a:p>
          <a:p>
            <a:pPr lvl="1"/>
            <a:r>
              <a:rPr lang="ru-RU" sz="1800" smtClean="0"/>
              <a:t>Выращивание малька – 1-1,5 месяца</a:t>
            </a:r>
          </a:p>
          <a:p>
            <a:pPr lvl="1"/>
            <a:r>
              <a:rPr lang="ru-RU" sz="1800" smtClean="0"/>
              <a:t>Выращивание рыбопосадочного материала – 1 – 1,5 месяца</a:t>
            </a:r>
          </a:p>
          <a:p>
            <a:pPr lvl="1"/>
            <a:r>
              <a:rPr lang="ru-RU" sz="1800" smtClean="0"/>
              <a:t>Выращивание товарной рыбы – 4-5 месяцев.</a:t>
            </a:r>
          </a:p>
        </p:txBody>
      </p:sp>
      <p:pic>
        <p:nvPicPr>
          <p:cNvPr id="2765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1700213"/>
            <a:ext cx="4038600" cy="38862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Самая общая модель</a:t>
            </a:r>
            <a:br>
              <a:rPr lang="ru-RU" sz="2800" smtClean="0"/>
            </a:br>
            <a:r>
              <a:rPr lang="ru-RU" sz="2800" smtClean="0"/>
              <a:t>(для сегодняшних условий Узбекистана).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800" smtClean="0"/>
              <a:t>Цена корма – 3,5 тысяч сум/кг</a:t>
            </a:r>
          </a:p>
          <a:p>
            <a:pPr>
              <a:buFontTx/>
              <a:buNone/>
            </a:pPr>
            <a:r>
              <a:rPr lang="ru-RU" sz="1800" smtClean="0"/>
              <a:t>Затраты корма на выращивание 1 кг рыбы – 6,5-7 тысяч сумов</a:t>
            </a:r>
          </a:p>
          <a:p>
            <a:pPr>
              <a:buFontTx/>
              <a:buNone/>
            </a:pPr>
            <a:r>
              <a:rPr lang="ru-RU" sz="1800" smtClean="0"/>
              <a:t>Прочие затраты на выращивание 1 кг рыбы – 1-1,5 тысячи сумов</a:t>
            </a:r>
          </a:p>
          <a:p>
            <a:pPr>
              <a:buFontTx/>
              <a:buNone/>
            </a:pPr>
            <a:r>
              <a:rPr lang="ru-RU" sz="1800" smtClean="0"/>
              <a:t>Итого себестоимость рыбы – 8 тысяч сумов/кг.</a:t>
            </a:r>
          </a:p>
          <a:p>
            <a:pPr>
              <a:buFontTx/>
              <a:buNone/>
            </a:pPr>
            <a:endParaRPr lang="ru-RU" sz="1800" smtClean="0"/>
          </a:p>
          <a:p>
            <a:pPr>
              <a:buFontTx/>
              <a:buNone/>
            </a:pPr>
            <a:r>
              <a:rPr lang="ru-RU" sz="1800" smtClean="0"/>
              <a:t>При цене рыбы 10,5 тыс. сумов кг общая прибыль составит 1 у.е./кг.</a:t>
            </a:r>
          </a:p>
          <a:p>
            <a:pPr>
              <a:buFontTx/>
              <a:buNone/>
            </a:pPr>
            <a:endParaRPr lang="ru-RU" sz="1800" smtClean="0"/>
          </a:p>
          <a:p>
            <a:pPr>
              <a:buFontTx/>
              <a:buNone/>
            </a:pPr>
            <a:r>
              <a:rPr lang="ru-RU" sz="1800" smtClean="0"/>
              <a:t>С 1 куб.м воды – общая прибыль – 40 у.е./цикл.</a:t>
            </a:r>
          </a:p>
          <a:p>
            <a:pPr>
              <a:buFontTx/>
              <a:buNone/>
            </a:pPr>
            <a:endParaRPr lang="ru-RU" sz="1800" smtClean="0"/>
          </a:p>
          <a:p>
            <a:pPr>
              <a:buFontTx/>
              <a:buNone/>
            </a:pPr>
            <a:r>
              <a:rPr lang="ru-RU" sz="1800" smtClean="0"/>
              <a:t>У рыбхоза мощностью 20 тонн рыбы/год общая приблыь при самой дешевой рыбе (карпе) – 20 тысяч у.е. за цикл.</a:t>
            </a:r>
          </a:p>
          <a:p>
            <a:pPr>
              <a:buFontTx/>
              <a:buNone/>
            </a:pPr>
            <a:endParaRPr lang="ru-RU" sz="1800" smtClean="0"/>
          </a:p>
          <a:p>
            <a:pPr>
              <a:buFontTx/>
              <a:buNone/>
            </a:pPr>
            <a:r>
              <a:rPr lang="ru-RU" sz="1800" smtClean="0"/>
              <a:t>Размеры такого рыбхоза – 500 кубометров воды.</a:t>
            </a:r>
          </a:p>
          <a:p>
            <a:pPr>
              <a:buFontTx/>
              <a:buNone/>
            </a:pPr>
            <a:endParaRPr lang="ru-RU" sz="1800" smtClean="0"/>
          </a:p>
          <a:p>
            <a:pPr>
              <a:buFontTx/>
              <a:buNone/>
            </a:pPr>
            <a:endParaRPr lang="ru-RU" sz="1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Какие бывают проблемы?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mtClean="0"/>
              <a:t>Не понимают, что нужны затраты на знания, разработку проекта, развитие прикладных исследований.</a:t>
            </a:r>
          </a:p>
          <a:p>
            <a:pPr marL="609600" indent="-609600">
              <a:buFontTx/>
              <a:buAutoNum type="arabicPeriod"/>
            </a:pPr>
            <a:r>
              <a:rPr lang="ru-RU" smtClean="0"/>
              <a:t>Не выражают точно целей, задач.</a:t>
            </a:r>
          </a:p>
          <a:p>
            <a:pPr marL="609600" indent="-609600">
              <a:buFontTx/>
              <a:buAutoNum type="arabicPeriod"/>
            </a:pPr>
            <a:r>
              <a:rPr lang="ru-RU" smtClean="0"/>
              <a:t>Не выдерживают график финансирования бизнес-плана.</a:t>
            </a:r>
          </a:p>
          <a:p>
            <a:pPr marL="609600" indent="-609600">
              <a:buFontTx/>
              <a:buAutoNum type="arabicPeriod"/>
            </a:pPr>
            <a:r>
              <a:rPr lang="ru-RU" smtClean="0"/>
              <a:t>Не осуществляют бизнес-план.</a:t>
            </a:r>
          </a:p>
          <a:p>
            <a:pPr marL="609600" indent="-609600">
              <a:buFontTx/>
              <a:buAutoNum type="arabicPeriod"/>
            </a:pPr>
            <a:r>
              <a:rPr lang="ru-RU" smtClean="0"/>
              <a:t>Не развивают проект далее.</a:t>
            </a:r>
          </a:p>
          <a:p>
            <a:pPr marL="609600" indent="-609600">
              <a:buFontTx/>
              <a:buNone/>
            </a:pPr>
            <a:endParaRPr lang="ru-RU" smtClean="0"/>
          </a:p>
          <a:p>
            <a:pPr marL="609600" indent="-609600">
              <a:buFontTx/>
              <a:buAutoNum type="arabicPeriod"/>
            </a:pPr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начинать?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Узнайте о системах аквакультуры основные характеристики.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Четко определитесь с объемом финансирования, который у Вас есть.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Разработайте бизнес-план (стоимость этого шага может быть 5-10 % от стоимости проекта), лучше с привлечением специалистов. В бизнес-план вставьте все вопросы (кадры, капитальные затраты, оборотные средства, маркетинг и т.д.)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Строго и ответственно выполняйте бизнес-план.</a:t>
            </a:r>
          </a:p>
          <a:p>
            <a:pPr>
              <a:lnSpc>
                <a:spcPct val="80000"/>
              </a:lnSpc>
            </a:pPr>
            <a:endParaRPr lang="ru-RU" sz="2800" smtClean="0"/>
          </a:p>
          <a:p>
            <a:pPr>
              <a:lnSpc>
                <a:spcPct val="80000"/>
              </a:lnSpc>
            </a:pPr>
            <a:endParaRPr lang="ru-RU" sz="2800" smtClean="0"/>
          </a:p>
          <a:p>
            <a:pPr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 i="1" smtClean="0"/>
              <a:t>УДАЧИ ВАМ В РАЗВИТИИ ПРОЕКТА ПО АКВАКУЛЬТУРЕ!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b="1" i="1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i="1" smtClean="0"/>
              <a:t>ВЫСОКИХ ПРИБЫЛЕЙ!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b="1" i="1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i="1" smtClean="0"/>
              <a:t>УСТОЙЧИВОСТИ БИЗНЕСА!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b="1" i="1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i="1" smtClean="0"/>
              <a:t>БЛАГОДАРЮ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000" b="1" smtClean="0"/>
              <a:t>Потребности и обеспечение рыбой в Узбекистане.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229225"/>
            <a:ext cx="8147050" cy="8969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800" smtClean="0"/>
              <a:t>    Для страны с населением около 30 миллионов человек потребности в рыбе составляют более 450 тысяч тонн в год!!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smtClean="0"/>
              <a:t>	Реально ли такое обеспечить?!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800" smtClean="0"/>
          </a:p>
        </p:txBody>
      </p:sp>
      <p:pic>
        <p:nvPicPr>
          <p:cNvPr id="9220" name="Содержимое 3" descr="динамика производства рыбы в узбекистане.bmp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1125538"/>
            <a:ext cx="7848600" cy="40322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 рыбы</a:t>
            </a:r>
          </a:p>
        </p:txBody>
      </p:sp>
      <p:pic>
        <p:nvPicPr>
          <p:cNvPr id="10243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772816"/>
            <a:ext cx="4464050" cy="4176464"/>
          </a:xfrm>
        </p:spPr>
      </p:pic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 smtClean="0"/>
              <a:t>Рыбу производят:</a:t>
            </a:r>
          </a:p>
          <a:p>
            <a:r>
              <a:rPr lang="ru-RU" sz="2800" u="sng" smtClean="0"/>
              <a:t>Рыболовство</a:t>
            </a:r>
            <a:r>
              <a:rPr lang="ru-RU" sz="2800" smtClean="0"/>
              <a:t> – облов рыбы диких стад.</a:t>
            </a:r>
          </a:p>
          <a:p>
            <a:r>
              <a:rPr lang="ru-RU" sz="2800" u="sng" smtClean="0"/>
              <a:t>Аквакультура</a:t>
            </a:r>
            <a:r>
              <a:rPr lang="ru-RU" sz="2800" smtClean="0"/>
              <a:t> (рыбоводство) – искусственное выращивание рыб.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О рыбных ресурсах Узбекистана.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800" smtClean="0"/>
              <a:t>   </a:t>
            </a:r>
            <a:r>
              <a:rPr lang="en-US" sz="1800" smtClean="0"/>
              <a:t>    </a:t>
            </a:r>
            <a:r>
              <a:rPr lang="ru-RU" sz="1800" smtClean="0"/>
              <a:t> Рыбные ресурсы Узбекистана бедны качественно и количественно.</a:t>
            </a:r>
          </a:p>
          <a:p>
            <a:pPr marL="533400" indent="-533400">
              <a:lnSpc>
                <a:spcPct val="80000"/>
              </a:lnSpc>
            </a:pPr>
            <a:r>
              <a:rPr lang="ru-RU" sz="1800" smtClean="0"/>
              <a:t>Всего менее 80 видов, из них ценных промысловых – менее 10, а массовых – менее 4х.</a:t>
            </a:r>
          </a:p>
          <a:p>
            <a:pPr marL="533400" indent="-533400">
              <a:lnSpc>
                <a:spcPct val="80000"/>
              </a:lnSpc>
            </a:pPr>
            <a:r>
              <a:rPr lang="ru-RU" sz="1800" smtClean="0"/>
              <a:t>Нет выхода к морю, всего 2 полностью зарегулированные для ирригации реки. Интересы рыбного хозяйства в режиме использования водных ресурсов не учитываются.</a:t>
            </a:r>
            <a:endParaRPr lang="en-US" sz="1800" smtClean="0"/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800" smtClean="0"/>
              <a:t>         </a:t>
            </a:r>
            <a:r>
              <a:rPr lang="ru-RU" sz="1800" b="1" i="1" smtClean="0"/>
              <a:t>Рыболовство объективно не имеет сырьевой базы для увеличения производства рыбы в Узбекистане.</a:t>
            </a:r>
          </a:p>
        </p:txBody>
      </p:sp>
      <p:pic>
        <p:nvPicPr>
          <p:cNvPr id="11268" name="Picture 6" descr="DSCN33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40313" y="1628775"/>
            <a:ext cx="3924300" cy="403225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/>
              <a:t>Используемая технология рыбоводства.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Используют разведение поликультуры карповых рыб в гигантских прудах. Рыбопродуктивность в настоящее время - до 1 т/га, может быть улучшена – до 2 т/га (это 0,13 кг/куб.м.)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 Всего – более </a:t>
            </a:r>
            <a:r>
              <a:rPr lang="ru-RU" sz="2000" b="1" u="sng" smtClean="0">
                <a:solidFill>
                  <a:srgbClr val="FF3300"/>
                </a:solidFill>
              </a:rPr>
              <a:t>14 000</a:t>
            </a:r>
            <a:r>
              <a:rPr lang="ru-RU" sz="2000" smtClean="0"/>
              <a:t> га прудов.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 С них производят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 до 15 тысяч тонн рыбы в год.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/>
          </a:p>
        </p:txBody>
      </p:sp>
      <p:pic>
        <p:nvPicPr>
          <p:cNvPr id="12292" name="Содержимое 4" descr="полуинтенсивное содержание рыб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4292600"/>
            <a:ext cx="3790950" cy="2160588"/>
          </a:xfrm>
          <a:noFill/>
        </p:spPr>
      </p:pic>
      <p:pic>
        <p:nvPicPr>
          <p:cNvPr id="12293" name="Picture 13" descr="Изображение 09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1628775"/>
            <a:ext cx="3900487" cy="252095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Пруды как пользователи воды.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smtClean="0"/>
              <a:t>Глубина прудов – более 1,5 м.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Для заполнения 1 га пруда необходимо минимум 15 тысяч куб. м воды.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Для восполнения потерь на испарение надо еще 7-8 тысяч куб. м воды в сезон.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Итого необходимо более 22 тысяч куб.м воды на 1 га прудов.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smtClean="0"/>
              <a:t>      А что взамен? – всего 1 тонна рыбы невысокого качества!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smtClean="0"/>
              <a:t>      Для увеличения производства рыбы в прудах в республике нет водных ресурсов, нет свободных поливных площадей!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smtClean="0"/>
              <a:t>      </a:t>
            </a:r>
            <a:r>
              <a:rPr lang="ru-RU" sz="1600" b="1" i="1" smtClean="0"/>
              <a:t>Прудовое рыбоводство не может заметно увеличить производство рыбы</a:t>
            </a:r>
            <a:r>
              <a:rPr lang="ru-RU" sz="1600" b="1" smtClean="0"/>
              <a:t>.</a:t>
            </a:r>
          </a:p>
        </p:txBody>
      </p:sp>
      <p:pic>
        <p:nvPicPr>
          <p:cNvPr id="1331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557338"/>
            <a:ext cx="4171950" cy="3819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«Болячки» прудовой технологии.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Низкая рыбопродуктивность.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Сезонность (товарная рыба – осенью)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Выращивание рыбы за 2 вегетационных сезона.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Зависимость от дефицита воды.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Не комплексное водопользование.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Всего 3 вида рыб.</a:t>
            </a:r>
          </a:p>
        </p:txBody>
      </p:sp>
      <p:pic>
        <p:nvPicPr>
          <p:cNvPr id="14340" name="Picture 8" descr="IMG_18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27984" y="1557338"/>
            <a:ext cx="4258816" cy="38195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Преимущества прудовой технологии.</a:t>
            </a:r>
          </a:p>
        </p:txBody>
      </p:sp>
      <p:pic>
        <p:nvPicPr>
          <p:cNvPr id="15363" name="Picture 8" descr="IMG_18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  <p:sp>
        <p:nvSpPr>
          <p:cNvPr id="15364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Обеспечение рынка ценным продуктом.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Высокая рентабельность.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Преференции Правительства.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Возможности диверсификации (интегрированная аквакультура, маркетинг, рыбопереработка, др.)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</TotalTime>
  <Words>1132</Words>
  <Application>Microsoft Office PowerPoint</Application>
  <PresentationFormat>On-screen Show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Поток</vt:lpstr>
      <vt:lpstr>Технологии интенсивной аквакультуры и их перспективы в Узбекистане</vt:lpstr>
      <vt:lpstr>Ценность рыбы для человека.</vt:lpstr>
      <vt:lpstr>Потребности и обеспечение рыбой в Узбекистане.</vt:lpstr>
      <vt:lpstr>Источники рыбы</vt:lpstr>
      <vt:lpstr>О рыбных ресурсах Узбекистана.</vt:lpstr>
      <vt:lpstr>Используемая технология рыбоводства.</vt:lpstr>
      <vt:lpstr>Пруды как пользователи воды.</vt:lpstr>
      <vt:lpstr>«Болячки» прудовой технологии.</vt:lpstr>
      <vt:lpstr>Преимущества прудовой технологии.</vt:lpstr>
      <vt:lpstr>Обобщение современной ситуации в рыбном хозяйстве Узбекистана.</vt:lpstr>
      <vt:lpstr>Направления развития</vt:lpstr>
      <vt:lpstr>Стратегия выбора направления развития</vt:lpstr>
      <vt:lpstr>Что такое интенсивная аквакультура?</vt:lpstr>
      <vt:lpstr>Системы аквакультуры.</vt:lpstr>
      <vt:lpstr>Факторы для выбора системы разведения</vt:lpstr>
      <vt:lpstr>Slide 16</vt:lpstr>
      <vt:lpstr>Установки замкнутого водоснабжения – УЗВ (Рециркуляционные системы аквакультуры- RAS)</vt:lpstr>
      <vt:lpstr>Фактор температуры воды</vt:lpstr>
      <vt:lpstr>Рыбоводные циклы (типовые, для пресноводных рыб)</vt:lpstr>
      <vt:lpstr>Выращивание товарной рыбы при общепринятых комбикормах </vt:lpstr>
      <vt:lpstr>Выращивание рыбы в интенсивной аквакультуре</vt:lpstr>
      <vt:lpstr>Самая общая модель (для сегодняшних условий Узбекистана).</vt:lpstr>
      <vt:lpstr>Какие бывают проблемы?</vt:lpstr>
      <vt:lpstr>Как начинать?</vt:lpstr>
      <vt:lpstr>Slide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интенсивной аквакультуры и их перспективы в Узбекистане</dc:title>
  <dc:creator>Kamilov</dc:creator>
  <cp:lastModifiedBy>makhsad.bauetdinov</cp:lastModifiedBy>
  <cp:revision>31</cp:revision>
  <dcterms:created xsi:type="dcterms:W3CDTF">2002-04-09T20:07:28Z</dcterms:created>
  <dcterms:modified xsi:type="dcterms:W3CDTF">2013-08-26T06:53:21Z</dcterms:modified>
</cp:coreProperties>
</file>