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57" r:id="rId3"/>
    <p:sldId id="263" r:id="rId4"/>
    <p:sldId id="264" r:id="rId5"/>
    <p:sldId id="258" r:id="rId6"/>
    <p:sldId id="260" r:id="rId7"/>
    <p:sldId id="261" r:id="rId8"/>
    <p:sldId id="262" r:id="rId9"/>
    <p:sldId id="259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D77451-B04E-42BF-9943-F8F50E2ABDC0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119D33-E94E-47D5-82E1-8C2676A7E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1951F0-C169-4FAD-BC5C-1CC28184152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3D7152-77AE-49DF-B9AA-3316E0BDD57A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F080BE-52DE-49CD-83AF-48E596DA3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56A94-384B-45A4-B903-471AA1D04FDD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4A1D3-EC7A-4D37-853F-7D700A14C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3374C-1F6D-4566-8224-B470962EC19B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AD5B-DB85-4439-ADAD-6597CB0C5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40FB1-E045-4192-AF5A-89F6CA80B05C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33605-4CD8-4604-8CAF-A84F2833A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C170FB-8590-4F35-A720-92F422EB4FD1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3EA74C-3F24-4A47-BF73-845BE2551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DAEE5-D1C8-4AFD-A1EB-7DF33FB6D4B7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DAB71-44EF-456C-955C-9180C8A14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C71B62-90D3-47C3-9194-0932A24DC15D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099910-415C-48E8-9AE9-65F5424D8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19A6C-69EC-4176-997A-99F6BAA9F0F6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214C9-9D78-4CD0-A78E-61236D401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F65C67-7436-41C3-BE62-AEAE662349D1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FCC5A2-7420-4674-AF4D-FBCD19FA8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2BB32B-5F98-46B2-8CDD-480B617BC75F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ACE3A6-B790-438B-BE61-3FC245C13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13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FBE0A7-F113-49E0-8AFC-D5B8DB8F18C5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014D62-E641-4C5E-9D5C-F754818E7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B881BD1-FEE0-4729-B987-FDC36794D969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E20A5498-4F54-49E2-88A2-49E04ACC5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3" r:id="rId2"/>
    <p:sldLayoutId id="2147483819" r:id="rId3"/>
    <p:sldLayoutId id="2147483814" r:id="rId4"/>
    <p:sldLayoutId id="2147483820" r:id="rId5"/>
    <p:sldLayoutId id="2147483815" r:id="rId6"/>
    <p:sldLayoutId id="2147483821" r:id="rId7"/>
    <p:sldLayoutId id="2147483822" r:id="rId8"/>
    <p:sldLayoutId id="2147483823" r:id="rId9"/>
    <p:sldLayoutId id="2147483816" r:id="rId10"/>
    <p:sldLayoutId id="21474838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http://sgp.undp.org/templates/sgp/images/logo.pn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http://sgp.undp.org/templates/sgp/images/gef.png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8.tiff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gp.uz/" TargetMode="External"/><Relationship Id="rId2" Type="http://schemas.openxmlformats.org/officeDocument/2006/relationships/hyperlink" Target="mailto:b.islom@rambler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lexey.volkov@undp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8888" y="1196975"/>
            <a:ext cx="7407275" cy="12096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Продвижение производства топливных брикетов из растительности и агропромышленных отходов  в Нижнем – Амударьинском регионе для предотвращения вырубки лесных массивов.</a:t>
            </a:r>
            <a:endParaRPr lang="ru-RU" sz="20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 cstate="email"/>
          <a:srcRect l="23645" t="27539" r="58237" b="50977"/>
          <a:stretch>
            <a:fillRect/>
          </a:stretch>
        </p:blipFill>
        <p:spPr bwMode="auto">
          <a:xfrm>
            <a:off x="1116013" y="2492375"/>
            <a:ext cx="535781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Брикет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125" y="4581525"/>
            <a:ext cx="23574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4" cstate="email"/>
          <a:srcRect l="26903" t="39063" r="58272" b="34570"/>
          <a:stretch>
            <a:fillRect/>
          </a:stretch>
        </p:blipFill>
        <p:spPr bwMode="auto">
          <a:xfrm>
            <a:off x="6588125" y="2492375"/>
            <a:ext cx="235743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The GEF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2051050" y="188913"/>
            <a:ext cx="7461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 Welcome to The GEF Small Grants Programme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3563938" y="260350"/>
            <a:ext cx="115252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logo"/>
          <p:cNvPicPr>
            <a:picLocks noChangeAspect="1" noChangeArrowheads="1"/>
          </p:cNvPicPr>
          <p:nvPr/>
        </p:nvPicPr>
        <p:blipFill>
          <a:blip r:embed="rId9" cstate="print"/>
          <a:srcRect r="78148"/>
          <a:stretch>
            <a:fillRect/>
          </a:stretch>
        </p:blipFill>
        <p:spPr bwMode="auto">
          <a:xfrm>
            <a:off x="6732588" y="188913"/>
            <a:ext cx="773112" cy="863600"/>
          </a:xfrm>
          <a:prstGeom prst="rect">
            <a:avLst/>
          </a:prstGeom>
          <a:noFill/>
        </p:spPr>
      </p:pic>
      <p:pic>
        <p:nvPicPr>
          <p:cNvPr id="1028" name="Picture 4" descr="C:\Documents and Settings\makhsad.bauetdinov\My Documents\OUTREACH PLANING\ПМГ Аутрич\PR-продукция\UNDP.t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188640"/>
            <a:ext cx="576064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b="1" i="1" dirty="0" smtClean="0"/>
              <a:t>БЛАГОДАРЮ ЗА ВНИМАНИЕ</a:t>
            </a:r>
          </a:p>
          <a:p>
            <a:pPr>
              <a:buNone/>
            </a:pPr>
            <a:r>
              <a:rPr lang="uz-Latn-UZ" b="1" i="1" dirty="0" smtClean="0"/>
              <a:t>                   </a:t>
            </a:r>
          </a:p>
          <a:p>
            <a:pPr>
              <a:buNone/>
            </a:pPr>
            <a:r>
              <a:rPr lang="uz-Latn-UZ" b="1" i="1" dirty="0" smtClean="0"/>
              <a:t>                   </a:t>
            </a:r>
            <a:r>
              <a:rPr lang="ru-RU" b="1" i="1" dirty="0" smtClean="0"/>
              <a:t>ВОПРОСЫ</a:t>
            </a:r>
            <a:r>
              <a:rPr lang="uz-Latn-UZ" b="1" i="1" dirty="0" smtClean="0"/>
              <a:t>?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75" y="214313"/>
            <a:ext cx="7407275" cy="5429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проблемы:</a:t>
            </a:r>
            <a:endParaRPr lang="ru-RU" sz="24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Подзаголовок 2"/>
          <p:cNvSpPr txBox="1">
            <a:spLocks/>
          </p:cNvSpPr>
          <p:nvPr/>
        </p:nvSpPr>
        <p:spPr bwMode="auto">
          <a:xfrm>
            <a:off x="1071563" y="857250"/>
            <a:ext cx="785812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algn="just" hangingPunc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одновременном перебое газа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электроснабжения во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время отопительного сезона жители региона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вынуждены прибегать к разным способам отопления жилищ, зачастую вредным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окружающей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среды. Запасы дров 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древесных насаждений в регионе почти исчерпаны, а для выращивания древесных насаждений потребуется около 4-5 лет. В следующих отопительных сезонах ситуация может быть ещё хуже. </a:t>
            </a:r>
          </a:p>
          <a:p>
            <a:pPr algn="just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Всё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ведет к необходимости производства альтернативных видов топлива для отопления домов жителей региона и для промышленных целей на осенне-зимний период. Учитывая проблемы отопления в регионе и нехватку отопительного сырья, целесообразно апробировать получение топливных брикетов из агропромышленных отходов региона, а также из однолетних дикорастущих культур (камыш, солодка,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янтак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др.) растущих на берегах   каналов, коллекторов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япов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(маленьких каналов), возле озёр и маргинальных земель. Использование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брикетов позволит заместить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потребление энергетических ресурсов более дорогих и дефицитных видов.</a:t>
            </a:r>
          </a:p>
        </p:txBody>
      </p:sp>
      <p:sp>
        <p:nvSpPr>
          <p:cNvPr id="9220" name="AutoShape 2" descr="https://encrypted-tbn1.gstatic.com/images?q=tbn:ANd9GcTHbrLXXDvpt1Wyqn8xDyQQYaMv_hut73iFAmH15A5Pllo2LM9u0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9221" name="AutoShape 4" descr="data:image/jpeg;base64,/9j/4AAQSkZJRgABAQAAAQABAAD/2wCEAAkGBhQRERUTEhMVFBUWGB4YFRUYGR4bHhgYGiAaGRwfFyAcGyYeHRwjGxoXIS8gJicpLSwsGh4xNTAqNSYuMCkBCQoKDgwOGg8PGiwlHyQsLCwsLC8qLCwsLywsLCwsLCwsLCwsLCwsLCwpLCwsLCwsKSwsLCwsLCwsLCwsLCwsLP/AABEIAKgAqAMBIgACEQEDEQH/xAAcAAACAwEBAQEAAAAAAAAAAAAABgQFBwMBAgj/xABGEAACAQIEBAQDBAYHBQkAAAABAhEAAwQSITEFIkFRBhNhcQcygRRCkcEjUmKhsdEVM3KCouHwCBZjkrIXJENTc3SDwvH/xAAaAQADAQEBAQAAAAAAAAAAAAAAAQIDBAUG/8QAMREAAgIBAgMGAwgDAAAAAAAAAAECEQMhMQQSQSIyUWFxsROB8AUjM1KRocHRFDRi/9oADAMBAAIRAxEAPwDcKKKKACiilzxfxTyhaAcqSxJgxoARJ7wxFZ5Mixxc3shN0MKuDsQemlfN+cpjeDHvFJXhrxCbVxrdwl7Z5g51ZTsc/cHvvPvV/wAe4wBbK2zLONxrAO5/CssXEQy4+dE86qym4P41Y5RdSUYaXAdVMkQy+43pnw3FbbtlDan5Z+8PT+W9Z82FgKDBCgwOigRESdNCdJBJWo74pg+ZA2hCkk7dZJ7AxsZ1FcMuLfDxSlr77GcZvqarNFU3hfirX7Mt8ynKTprIDCY6wRNXNepjyLJFTjszcKKKruOcS8i0zAgMRyT33J9gJNU2krYFjRVfwHGm9h7dwmSwnptJiY0mIrn4h8RWsFZN28TGyqPmdv1VHf12G5pKSqyoxc2oxVtlpVHxHxrg7BIuYi3I3VTmP4LOtZve4pxDjNxrdr9HZHzIGyooO3msBmcmDoBH7NMXC/g7YVf0917h/VT9Go9olj+P0FZ/ElLuI9J8Hhw/7E9fyrV/PoWv/ajgJjzW9/LeP+mrbhni3CYg5bOIts3RZhj7K0E/hVS3wswEf1Tj2uP/ADqk4v8ABxCCcNeZT0S6My/8wAYe/N7UXkXRBycDPRSlH1Sa/Y0iisgwPijHcJuizi1a5a6BjmJHezcOjR+q3+GtT4Txa3ibS3bLZkbY9j1BG4I2Iq4zUjm4jhJ4KlvF7NbEyiiirOQK+RcEkSJG4r6pTuo64trys415lAzBlEqBuOonvpUydUJuhsrLvGvGBexJyfLbBtztLScx9gf4U/WuMiOeAw0OuhP7JI21FLnH+BW8TdD81uQSzLlIYj1YSGPoDIGsGuPjccsuJwgyJO1ozOreJvBiXtqLY+8DJE+mkCrLDvc+69wA6bzP4+gNXeJ8NhTyPA3hyOXrEx8vuKpGizcyPA3AEjfQnLvOwldx211+by4c2PXlr0MSfbx7ogLNmCjUtGmkGD3Anfavu0MyBiNxMnptuOu9U3FLiswTN+iHPdad4iBOmpn95qY3F1aSDC/KYOojKeUbd9yNh0muWSyTSTd/wP0ND8EWMuGnbMxP8BvGtXt7EKgljH5+w3P0rMT46dUCWRktqIUAiSB95jBknrECZ3qtfxJeuEKLjZn0CouZm/Elj/D0r6XHx2LFCOONtpVojTnS0RqeI42iAkmABMnQfv1pJ4ldxHELgXDIWQ/PiGGW3ln5EncdSRP1qV4X8E3HCXsdmLb+Q7Z4OwLmYJ0nKNNqe7dsKAAAANgNAPau5KWWP3ipeBVN7lfw/DLg8Kqu4y2lJdzoOrMfQb1lmDsXOO49nYsthIn9i0ScqD/iPEk9IPYU2fFrivl4RbQMG++U/wBhRmb6TlH96rL4c8IGHwFrTnujzXPq4lZ9kyj6VTXNJQ6I9jh3/jcO8670nUfJdWIPFuGX+CYsXrBLWWMLOzLubVz1H3W9J6EVqXAOPW8ZZW9aOh0ZTujdVbsR+/Q7GpHE+G28Raa1dUMjiCPzHYg6g9IrI3t4jgWMkTcsvp2F1B0PQXV7/kTB+E/L2NE1x8OV/irb/pf39emz0i/FD4mLwm0qoouYi4Jto05QoMFnggx0AG59qusZ43w1vAtjy82Qs6fMW2yQTo+bSD19K/MXibxHieM44MQWe4wt2LIMhFY8qLtJk6tpJ10rc8dpxdM3nwd4ww/iHCXLN+2EvJ89sHb9W5aJ1GunodDIOtBwjF3eC8QNm802HIznYMh0W6B0K7N6A9hWL8H4vf4bihdtHy71pipG4MGGVo0KmCDWw8a8a4XjOBW4sW8XY5rlk/8AlsQlzIfvLqrdxFY5Y6cy3R6PAZu18Cfdlp6Po0bSDRSz8OeKm/gLRYy1ubTHvk0B/wCXLRWqdqzhy43jm4Po6Geq3G8DS5JDPbYmSyNEn1kEfuqyooaT3MxaxXAMVHLiLdwg5gLlkDUHMsm2QdDHT6VBx1jG2lLHDWbw6iyWDawCVVoHenOisnhT2b/X+yXFGZ8R8TeW3l37b4dhJBcb7GQQdtY/CqaxwdMdivJzhc+Zs6kzmVQAVg9RH0rUvEHh61jbJtXhpurDRkboVPQ1nXhR/wCjsSbb5jkJtk5YlOpEgRqFI7jTWBPJODhNcztEclOxM4gty35llyA9pirak6gwSDOoI1q18L4MXsLikZee3ku23B13KMs9jIM7zU74mYBTixftMGS8gaRtK8pg7awPXbuKj+HsQUw+IQkc2RZOjEDOYT0zRmn0IrkUI48koPbX2DlrU58I4Ndxd/7Pbgdbtw7Is67bkkmBWwcF8OWcIsWk1+9cbV2/tNuaoPhhwwph2vMTmvN/hSVU7dZJpzrv4Ph444J1qy4xSCiiiu0oyb4zMTfsL08p492ZQf4LWq2LYVQBsAAPYaVnHxowBa3h7o6F7ZPbOAw/ehp68PcSGIwtm8Pv21J9DEMPo0j6VjDvyPU4ntcJha2XMvnZY0nfErxHgMPhmt45s2cTbtL/AFhI0DJ+rB+8YG++1LnxQ+Mq4KcNgilzE6h33Wz0js1yemwjXtWe+CPhni+NXfteMuXFsMZN5jL3YMRbnpuM2wjQGttzzIycXa3KzEMuLw+VXYLOcLJ0cCJZRylo0mNtu1a38H/hpawVtcY1xL9+4vKyapbUxIQ9WkEFoHURuSzN8OcGMF9jt2xbQaq4guH1hy27NqZnQgxtSHwLjd7g2KbD4kE2SZYDUQdBdtdwfvD07jXnX3Tp7ex7EkuPhzR0yLdfmXivMyM+GcRjMdfs4a015xdecuoHOwlmMAD1MVu/CPhnZ4XwvFgxcv3MO/m3SOqqWC2+yBte5ME7AB84Xh7CoGw6W1R+cG2AA2bWeUazMzVR8Q+IeTw6/wB3Xy19Tc5f4En6VtJ9lnmYIt5YxW9r3KD4M3P0GIH/ABQfxRR/9a8qb8I8FkwRciPNusw9VWEH/SaKnF3Eb/aEk+Jm14jvRRRWhxBRRXk0Ae0i/FS8mFsLjSCWtsqnLpIY6SYMQesdfYh6r4vWgylWAZSIIIkEdiDUzipqmBgHEvGaYnEWLBYeWbZKnKSVvXSCc0gg/KAIkCY1r7wq/wDdwE+dzl01OcGMs7yNtepqD8TeDjB43lgfeWFGxOdYAOgGo/u7Gqjw1jri3EDEkvcRwuok51OvXUeo0mvKy4rfM35P69BNWj9McIwYs2LdsCMiAR6gCf3zUyk74Y4y9ew927eIYteaCCGEAKDBH7WanGvVi01aBBRRUfCY1bubLPK2U++h09NaoZX+LOBfbMJcsyAxEoTsHXVZ9J0PoTWVcD8X4jCYLFYS1bY4gZvs6RzJcJi4sdWXVwomSG30nbaz/wCIPgJr5+1YUfphBuIDBfLEMh6XBA94HUCspp3zI9HhMsJQfD5XSez8GYl8OPBb8S4gLd0N5ds+ZiS0gxPyknXM7ad/mPSv1Th7CoiogCqoCqo0AAEAD0ArOPCvxTAHk4+VZdPOg7jpdWJVh3AjuB10XC4tLqh7bq6nZlIIP1GlXGalsc2fhsmB1NfPo/mdqo/FnhW3j7ORuW4sm1cjVG/NToCOunUCryovEOJ2rC571xba92IH4dz7U2k1qZ45TjNShv0Mq8JeJrvC77YPFgi1m16+UTs6d7Tbntv3Fe+O+NtxLF2sJhSHRWhWGqvdI1aRuiLOo/b30qP468TW+I3bdvC2C7KYW7BzvO6ou+SYMttE6b06eAfA4wS+beg4hxGmotr+qp79z9NhXKk5dhPTx/g+gySx4UuKyRrI13fP8317jPwnhi4azbsp8ttQo9Y6n1J1Pqa8qZRXWfONtu2FFFFAgrMcZ4v+x8QvnQoWIZe8Qen3h9TrHtp1Ix+FVt3L379y5mYkgAKDOpnU6+tc2eOSVfD8SZX0LHDfEbBsoY3Ms9CP4EaGueM+J+Btj+sLnsqkn8q4N8JcCTMXR/8AIY/AilHxP8K3w1q9iLN5roVsxtZCW8vblIOrDUnTX6VMnnStULtC74+41b4jcN1bOQoujBhLBZ/rOjZdY2iTrSvhnJFlFMsXEEgHUyu5PSeo076U/wDw5wVq+MVbzfpMRYZLWcREiSsddwT7GszvXltlA4PLc5yNDlBE9ZnRvw3rnUZTpyd2ON0foTBeIMPwvAWxeuWwiCJRsxd5OYIABmOaZ6DWTpSofjTful1w+G8xp5IDMY0iFXXaTJ7RHfI/FHij7VfLkcqqEReiqsiFBiFOpg6idSTrWwf7O/CwuEv3yjBrl3KHJMMiDTJpsGLAmTJHpXbytqtiulE/hlnjWMAdnTDW2E868xH/AKcSp9G/CnrgvDHsoRdvNec6s5AX00A2HuSfWrKiqjjUdbf6iSoKDRQa0GJvjTwxh8TctBky3XLFrq6NkQazpDasg5gd6VLPwwxaBbuFxCjMJHM1po6TlzKdIPTfanTHObuIvQdguHQjWGbmc+4zD/lFM6IFAAEAaAegrnUFOTbPShxubBBRi9PB6mUN4X43GXz3j/3H5xNdMF8I791s+LxAHfKWuuf71yAPwatVoqvgx6jf2nmrspR9EU3APCWHwQ/QpzH5rjHM7e5PT0ECrmiitUktEedOcpvmk7YUUUUyQooooAKKKKACvm4gYEHUEQfavqigD88pw6/gcViLINxDbISzcjIzoubKwOo1BKyARvttSRxg5SQSCZ7yTr11me89a2H4z8cCYnD2Rq3lXGOg+8VCwd/uv16CsQx2J8xmmJJJ0Gu8nt2rjUKm10DYjW8MblxVQZmc5bajUlicqj6kiv2B4X4QMJg7FgKF8u2qkD9aBm95aTPrWH/AjwrYxGLu37qi59nW21odA7liG91CaT1nsK/QldaAK8mvaxjhfi98LxS8bl1mtNdZbgJJ5QSAQP2RH0BrLLlWOr6ibo2evi9eCKWYwqgkk9ANSfwr1HBAIMg6gjqPSqrxRc/QeWN7zLb+jHm/wBq0k6VlxXM0iu8P2izWyw1Oa+43hrh5R9ASP7tNFVfBbf8AWP3bKv8AZTT+Ob8atKnGqiXldyCiiitDIKKKKACiiigAooJrk+JUGCaAOtFQLnFAO3XTvFRjxj8O4BHf19qALgmvDVBf4oM3Wd9J29ont/nXIcZnYjTcT1oAxP443o4o/OxKqkT92V+VD+rqSfVqzi6/NmEgH119aa/igbt7il+SXJeEAGyhVgDU7D16E1RLgFS2rvE83LMHSRt3kVHmNmu/7OlgKMbdMb2kET08xjp2Mrr6U9cd+Jdm0xt4cLfdTDHNCKexYAkkdgPrX5z8OY3GEvh8I1xfOK50tTmYCY21gSfzrTfCHglrLAYlkULDGz8xb0cjQDuBqZ6VGRy2gI6cb+KeIY5PNW3vKrCAKdpLHNI26e1UeG8NYu8rXUwd+CcxzQM0icyZiCQd9K0k4bC4VhcWxZtMdTcCDNI7EgkH2ivs8f8AOnI4YqwzZdd57+vXpNZS4fn77bJ5bFfwN8QmwjHDYgObaGIIh7J7Q33fQ7dKfMZxZL9xLlpg9u1aa4GUyC78q/UKG0/bpb4o9u6Ct1VckdRqNSIQjmEadY39KXr/AIdvYe0L2GukozHKhnPAJEjQSCBPQ69d6ianiXLuv3Lx80NUro1rh+KW2gSRyrr6ndjM9ya6DjVsxlIIPUGf4f61rIeGcQv3+V7j5AJfU+2s9Sdp/KmzA8QIHNCoBAA33knXU6fzrXBm+Km0qRKleo6PxhAY3r6/pRevafak3E8QGXNmhVHMZIgnr+X0qAnE7hYG2wYRJEyANieu/wBd66BmhWuKK0dPc11XFqfT+fWkPEcWKgs0KBGght+5/KOtQ/8AewFwFV2QmA+UhdN/XTb60xGnKwOxrylS14mVCAQROrGOUdTPWdzpXtK0MncQ4+EBkrAJGvXpoOtUl7jLFtU9F5pLRJ/P6SRSnxnxVbIcrfYQByhRmaYEKrfMTHpr1qlueJGe2DbS7yloYr8x1AGVdOsE7Az2pcwxxPGLgmBJbqxOnfKBP57V2u8QffnAERmEZm31IGvYf5Uq3s1wEtegZswXqrZOUDJ1gE7axXmDLlna5iHZLAm4CxzCR99oGUglSInTtrDCtBtv44oks6hjChd5LbgDv9e/0r8Jw+4pOpzZZLv20+gOo003pd45eUFrltWMFxnUZ8rDRwwjKuUQJUgz7aTfCt+1ibTZ1a3ldkVLlyZKiS/KBIBGummkTpSk6JujOPFty4/EXVjAzsAyiMykbgydCkDtFL/FL6loTUDr7+9XPFMQRce8xD3LnLb7KpBBbYdCMvpuKh8VuW7l9fJAyqiCVB1YKskj+1IqUyho+HFy5muJavC2122pGnzNbaGGgmApJI6gjQ08XeJOmqv5zqYaBOw+VwGzSekfWKy/wlxcWMVbuXIKoYaNIUgoXBA0KyDPvWlcTsWnRxbZgzMofIoOQsJ8w9SpTPqQTJWB2pLQGR7/AIgbiAyrmW3bI8yRBV46ddJ2jeuHB7i2bjEk2yy8gbbKI0MCTGmhHX1rpw7h62ENxbNs3SSLLXHgsW5ROqkLP3QockgwNQK3i/Froy2r1qyggeW4uBXDQNUDXGTSTuDoQdCdHXUkYzjmPLJuvcgLc+XLMABZgnQzlgwOtWfinHpZa1h8wXLbGUsrFAdBzZQSDvGnSl3wJaxP2lRjHK2rcsodgqk9NGGupMHNrppUzjfF0bz3P6XM/li2JJIIAHKwAAILEPzLpAzHSsmrn6G60x+pxw3EHhmZrbCdTbUZm0OpJ7xA0B6bmrL+lQAur3LgUxbRJI7ZoEAQdW2HsKVOG2janNa8q88v9ndmtPAkEs5AQoYIVcskzI0mvMfh2vFLZIDoHV/KYM1tVdIN4IeYG3AzfXWTWqMS9d7VxgGGV5LMVYPB5QokTzNOgidK7tZukDynRUA1IK851nK20TG3rpShxjgL20/QA5mILXAdCkaKumYGYIO3y6matbFy4LDi8j3LLKyO+UF7arDzmVlbRsoYkn9ldCaYi0XjFhiP0hBIGdlbKVjLsbjKIIdCSJ3B61Cw+OtBrlsXCTcGZrecsSVkMN4yiGAKltDNLVq3cusGS5cUZiLGc6ZeZjlDA5NBczRscumuljwnw8ZRnQ3nkkm4eQhidE6ElmnKQdm5eyHQ18JR8vmBjkuW5520yMJO4DCO5MH23K+OEgLaNsPNu2oJu8qLaPylCQVbIVJbUkxAy7CiqQtCqwAN6/HkkZWCLLhSjMGN1ljNPMojr110iXhr917TsyBDlChTe54/WKrOUQcpYqVJ2yg1xwWL84I9vEZFUGFAbKjCQFWFCso1mYnkmd6lmyLTPkyBrj5WJRw5UCWaFchwpIEQfZtZn0HZCwHiNLwM4RmfZWtFWGSCqmbgXUb79CRUfjL+bla0y27pAOVwjEKNCbeYny11+YjmATrNSbuMVWGY3UIGUgQiqTmym4c03GPKAUA0BEVU4ji4W0xS2lpjPlXrhfRHOjEPdYOzHORv0kRFOgJHEsQ6go3lWUzFltOj5VzBoBRFhwAnKAGUZpJJINVGN4erob1y4otAjywiKjHLEHIQXbQsOYgCZ16zMfxO2LaKVKKHDNnlC0JlVuQGHYksBI+aYEaUHFOMG4kIgt52IVebRd9Sfugjb8ahsKKvEZb10lc2UnKCw0A7kjaO2vapNnByCMyyspJOgYH22Pf1FfOGt3BbCNABBI5Y3gyp7H0FS1w/liG5W+/69eXWWJ9fWKmimyuVWVue2CWQEkSJjXMSTuzakjt2qw4Fx7MBaDeVcAgblLigN8wnlaNJgqdyARrExACfKMs5gBqxUqTIkiJggaT9NRU3E8NzkLCBYXI+uaSGJCnQfPnPScu9MBu4ZcvXgFZ7iHNOVMvl+YOZVVgxLgqzyCToAAQJrrxngpa6G+yi47xmdwWLWyDq7AgKwMJMTodCOY0vh3wpee0q8otsJuS6jUEwoU9YnmhlgntrfW+Arhitm5k852JtgtJdZGjSMrADXWASNhNaIlkBcLi7t83FDI1w5jbZiqomygIzQQFAghTMEetXSYe4bLtjSl1AmZiwZWJBI/ViSp2OoLE6ak0l3gd5+Um2jDVAqBY2GcAMQNCQY1qw4T4euWNGuQMuqqZ5iOoIiN9PXWgCP9nuJad7WGfJrNtrrJky5Vkiy2bKbZiMxBAOgkVYWcEHtBLothwUOXlAU7AWgLbKUVRu6sQDoRqwlXrQcr+hylRyMGVSsCNAkEA5RovSaj8DgnMq2gCTIS0wkjfMSddZ9fWiuoWVZ4zZNq5ZZkLu7J5KBs6vmOZwzKc909HHKNdBNWDeH1vKG8y41zRyzqrG2VA0IdRkO2gBnKIrzGeGbV26XzIpM5Hy8xiTJEzvsddqvOH+HrdkH9KWLGWIO5P7J266bD6UxeYn8Sxv2C+LZ8lrd1VzCHdioWCHBbLIOomSSBNXnDsRavgzatOGAzBCJXOokOjAjmAGmuoB6CvnimHtXGVUVrbq2jKqtAI0mR2kn66muWG8KqiSjiVeeZd52PKBBAPQjtSGT8Zj7WqeSpUBRLMMmbUjlBzgwQATrEab0VVcO8PjENLSIB5Bbg6aA5iJJ3g9Jr2mJqiJb4JcsuPI822Q3/h3IYluuo5QTMSDsRtvJwti+T5lx7sgkBHdT5oA1LwhRWnudY13FP8Ae8PgtJXMRoJA3EnQxIP76rLmBumSZk8pUmFETtpzEz80k7VKVDFnFooAC5k8ySM5a6EduadDzDlJnWSwEGapx4YVlQeSp0XO9xXBDADNAZVlQo2H6wg6EU74vw9nCF1DldYOwP1Ov5QK43fC7kEsXCxBRbjajcDQnUHYUMEIfG1QwltVzF/MdvmjPJaYdtvmMn70DrS75M3CVXMqfL6r1JHQH0rRuIeGZt5LNtFkc0qRmGwMqP8A90qkbwJiSyFIDKAJkjXfQx7VFPqOxdxztcYH5VXXaYBiAAZJAEb+lSsDYliJ20V2kQSd41lYHT3pt4R4By8zsc5AlRAQak6aSavm8PiRyjTSYj8T1g6e5p0Bnl3w5lbRw5B3AAABiQP4ydPQ0xcO8JEa3hyAzlDZtQxKzAgFcxGbTcxoaY/91CTnPQQAf5fj9Kl4XhNy2eTQfiAIgadtvSnFaagyLg8KMnlDMoba4DzDeIbWI6e3YV34pwa06qr5mK9RoSREZjGp299BVumCIMkgz0AMSNoMjSekV3a3nWGBIOhH+tu4q7I6iynCrTXPNtgoxAUwdW7R22G3TWp+GwjNGYQgIIzHqYEggc2gg1a4Pg2Qny0gQB6D66aVNOCb0E9J/wAopDEfH8Bum6XVVLDa5rP4e87zuam4LhPmDmY+ZEF1OWBtt9Tr/CnEcOMA+237+v4e3rXa1gZ1Agg6a7H1jtO3pQMRMJwFbZYkNmBIzk/MPSRsfoNR2qxwPCkuDNBIOwnvHY/T6mme/wACzeuv8ZnptrXe1waN/wDQ/wBfwoAXLfAQIDBp2EiO2/qNP5VPwfBFUQRp+Zj02P51frgR11rutoD/ADoAqcLwQL0gdAI+nbXbQ6e9FXNFA06OT2AfrvXF8ADOg130FFFAjh/RPb+A29JFejhY7fvJHXTUbUUUAfDcJAJMGOwNfDcG/d6z+VFFAHq8FH8j1r3+hR3I9jt+Ne0UAfa8JXt7T/E+vWvs8KU7ge/4/SvaKAPtOHqI/D3jvX19gSZyjTb0oooA6CyK98odqKKAPcg7V9UUUAFFFFABRRRQAUUUU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pic>
        <p:nvPicPr>
          <p:cNvPr id="9222" name="Picture 1"/>
          <p:cNvPicPr>
            <a:picLocks noChangeAspect="1" noChangeArrowheads="1"/>
          </p:cNvPicPr>
          <p:nvPr/>
        </p:nvPicPr>
        <p:blipFill>
          <a:blip r:embed="rId3" cstate="email"/>
          <a:srcRect l="19215" t="22461" r="64313" b="55078"/>
          <a:stretch>
            <a:fillRect/>
          </a:stretch>
        </p:blipFill>
        <p:spPr bwMode="auto">
          <a:xfrm>
            <a:off x="6143625" y="4572000"/>
            <a:ext cx="25590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" descr="03 briquette pres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63" y="4572000"/>
            <a:ext cx="26431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5" cstate="email"/>
          <a:srcRect l="5879" t="77245" r="80595" b="7240"/>
          <a:stretch>
            <a:fillRect/>
          </a:stretch>
        </p:blipFill>
        <p:spPr bwMode="auto">
          <a:xfrm>
            <a:off x="1071563" y="4786313"/>
            <a:ext cx="21780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142875"/>
            <a:ext cx="6572250" cy="7143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агропромышленных отходов  </a:t>
            </a:r>
            <a:endParaRPr lang="ru-RU" sz="28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l="28551" t="23438" r="34114" b="15039"/>
          <a:stretch>
            <a:fillRect/>
          </a:stretch>
        </p:blipFill>
        <p:spPr>
          <a:xfrm>
            <a:off x="1857375" y="1071563"/>
            <a:ext cx="6000750" cy="5559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85750"/>
            <a:ext cx="7497763" cy="7254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Безполезное</a:t>
            </a: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сжигание дикой растительности</a:t>
            </a:r>
            <a:endParaRPr lang="ru-RU" sz="28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l="30399" t="23117" r="25783" b="19276"/>
          <a:stretch>
            <a:fillRect/>
          </a:stretch>
        </p:blipFill>
        <p:spPr>
          <a:xfrm>
            <a:off x="1214438" y="928688"/>
            <a:ext cx="7358062" cy="2571750"/>
          </a:xfrm>
        </p:spPr>
      </p:pic>
      <p:sp>
        <p:nvSpPr>
          <p:cNvPr id="5" name="Стрелка вправо 4"/>
          <p:cNvSpPr/>
          <p:nvPr/>
        </p:nvSpPr>
        <p:spPr>
          <a:xfrm rot="5400000">
            <a:off x="4536282" y="3750468"/>
            <a:ext cx="28575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 cstate="email"/>
          <a:srcRect l="30234" t="22656" r="26392" b="18750"/>
          <a:stretch>
            <a:fillRect/>
          </a:stretch>
        </p:blipFill>
        <p:spPr bwMode="auto">
          <a:xfrm>
            <a:off x="1357313" y="4071938"/>
            <a:ext cx="72866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285750"/>
            <a:ext cx="7407275" cy="5000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i="1" cap="small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cap="small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cap="small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cap="small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cap="small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cap="small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cap="small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cap="small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cap="small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cap="small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cap="small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cap="small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cap="small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cap="small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cap="small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cap="small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cap="small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cap="small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cap="small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cap="small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small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1 Подбор места и строительство производственного помещения 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Подзаголовок 2"/>
          <p:cNvSpPr txBox="1">
            <a:spLocks/>
          </p:cNvSpPr>
          <p:nvPr/>
        </p:nvSpPr>
        <p:spPr bwMode="auto">
          <a:xfrm>
            <a:off x="1071563" y="857250"/>
            <a:ext cx="78581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algn="just" hangingPunct="0"/>
            <a:r>
              <a:rPr lang="ru-RU" sz="1600">
                <a:latin typeface="Corbel" pitchFamily="34" charset="0"/>
              </a:rPr>
              <a:t>	.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143000" y="1552129"/>
            <a:ext cx="77866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76225" algn="just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осуществления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задач проекта будет использован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участок «Учебного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хозяйства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при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УрГУ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который расположен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Янгибазарском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районе в непосредственной близости 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агропромышленного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сырья. Это позволит значительно сократить затраты на транспортировку и хранение сырья. Размер площади</a:t>
            </a:r>
            <a:r>
              <a:rPr lang="uz-Cyrl-UZ" sz="1600" dirty="0">
                <a:latin typeface="Times New Roman" pitchFamily="18" charset="0"/>
                <a:cs typeface="Times New Roman" pitchFamily="18" charset="0"/>
              </a:rPr>
              <a:t> производственного поме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uz-Cyrl-UZ" sz="1600" dirty="0">
                <a:latin typeface="Times New Roman" pitchFamily="18" charset="0"/>
                <a:cs typeface="Times New Roman" pitchFamily="18" charset="0"/>
              </a:rPr>
              <a:t>ения</a:t>
            </a:r>
            <a:r>
              <a:rPr lang="uz-Cyrl-UZ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установки комплекса по производству топливных брикетов будет не менее 98 кв.м.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Производственное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помещение будет располагаться (отдельно от лаборатории и сушильной камеры) под легким навесом. </a:t>
            </a:r>
          </a:p>
          <a:p>
            <a:pPr indent="276225" algn="just" eaLnBrk="0" hangingPunc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Одной из задач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будет выбор соответствующего помещения для сушильной камеры. Сушильная камера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будет установлена 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схеме «тёплого пола»,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одном из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подходящих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помещений здания учебного хозяйства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УрГУ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 Общая площадь сушильной камеры будет составлять 32 кв. м. </a:t>
            </a:r>
          </a:p>
          <a:p>
            <a:pPr indent="276225" algn="just" eaLnBrk="0" hangingPunc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Следующей задачей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этого мероприятия будет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подбор соответствующего помещения для лаборатории,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здании учебного хозяйства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УрГУ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которое будет оснащено необходимыми приборами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оборудованием.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285750"/>
            <a:ext cx="7407275" cy="5000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cap="small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2 Подбор соответствующей технологической линии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одзаголовок 2"/>
          <p:cNvSpPr txBox="1">
            <a:spLocks/>
          </p:cNvSpPr>
          <p:nvPr/>
        </p:nvSpPr>
        <p:spPr bwMode="auto">
          <a:xfrm>
            <a:off x="1071563" y="857250"/>
            <a:ext cx="78581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algn="just" hangingPunct="0"/>
            <a:r>
              <a:rPr lang="ru-RU" sz="1600">
                <a:latin typeface="Corbel" pitchFamily="34" charset="0"/>
              </a:rPr>
              <a:t>	.</a:t>
            </a:r>
          </a:p>
        </p:txBody>
      </p:sp>
      <p:sp>
        <p:nvSpPr>
          <p:cNvPr id="13316" name="Подзаголовок 2"/>
          <p:cNvSpPr txBox="1">
            <a:spLocks/>
          </p:cNvSpPr>
          <p:nvPr/>
        </p:nvSpPr>
        <p:spPr bwMode="auto">
          <a:xfrm>
            <a:off x="1071563" y="857250"/>
            <a:ext cx="785812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algn="just" hangingPunct="0"/>
            <a:r>
              <a:rPr lang="ru-RU" sz="1600">
                <a:latin typeface="Corbel" pitchFamily="34" charset="0"/>
              </a:rPr>
              <a:t>	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1143000" y="1123345"/>
            <a:ext cx="77866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76225" algn="just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Выбор подходящей технологической линии будет осуществляться участниками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проекта, так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очень важно правильно подобрать технологическую линию, по приемлемой (для фермера) цене.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общую схему брикетирования  включается процесс сушки, измельчение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дробление,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прессование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высоком давлении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температуре. Эти процессы можно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использовать 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разной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технологической схеме. </a:t>
            </a:r>
          </a:p>
          <a:p>
            <a:pPr indent="276225" algn="just" eaLnBrk="0" hangingPunct="0"/>
            <a:r>
              <a:rPr lang="ru-RU" sz="1600" dirty="0">
                <a:cs typeface="Times New Roman" pitchFamily="18" charset="0"/>
              </a:rPr>
              <a:t> </a:t>
            </a:r>
            <a:endParaRPr lang="ru-RU" sz="1600" dirty="0"/>
          </a:p>
        </p:txBody>
      </p:sp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2928938"/>
            <a:ext cx="7215188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63" y="142875"/>
            <a:ext cx="7407275" cy="9286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cap="small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 3 </a:t>
            </a: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Установка</a:t>
            </a:r>
            <a:r>
              <a:rPr lang="uz-Cyrl-UZ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монтаж </a:t>
            </a: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технологической линии и оборудования для производства </a:t>
            </a: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2000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Подзаголовок 2"/>
          <p:cNvSpPr txBox="1">
            <a:spLocks/>
          </p:cNvSpPr>
          <p:nvPr/>
        </p:nvSpPr>
        <p:spPr bwMode="auto">
          <a:xfrm>
            <a:off x="1071563" y="1071563"/>
            <a:ext cx="78581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algn="just" hangingPunct="0"/>
            <a:r>
              <a:rPr lang="ru-RU" sz="1600">
                <a:latin typeface="Corbel" pitchFamily="34" charset="0"/>
              </a:rPr>
              <a:t>	.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38" y="1643063"/>
            <a:ext cx="5500687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14313"/>
            <a:ext cx="7497763" cy="725487"/>
          </a:xfrm>
        </p:spPr>
        <p:txBody>
          <a:bodyPr>
            <a:normAutofit fontScale="90000"/>
          </a:bodyPr>
          <a:lstStyle/>
          <a:p>
            <a:pPr algn="ctr" eaLnBrk="1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4 Апробация технологической линии производства топливных брикетов из различного сырья</a:t>
            </a:r>
            <a:endParaRPr lang="ru-RU" sz="24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285875" y="1000125"/>
            <a:ext cx="7500938" cy="2000250"/>
          </a:xfrm>
        </p:spPr>
        <p:txBody>
          <a:bodyPr>
            <a:normAutofit fontScale="70000" lnSpcReduction="20000"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ходе этого мероприятия проводится запуск и апробация технологической линии. После монтажа технологической линии проверяются технологические параметры оборудования и проводится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калибрация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оборудования для местного региона. Также при апробации  анализируется качество полученных  брикетов путем лабораторного анализа.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357313" y="3214688"/>
            <a:ext cx="7497762" cy="725487"/>
          </a:xfrm>
          <a:prstGeom prst="rect">
            <a:avLst/>
          </a:prstGeom>
        </p:spPr>
        <p:txBody>
          <a:bodyPr anchor="ctr"/>
          <a:lstStyle/>
          <a:p>
            <a:pPr algn="ctr" fontAlgn="auto" hangingPunct="0"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Шаг 5 Проведение сравнительного анализа различных по составу топливных брикетов</a:t>
            </a:r>
          </a:p>
        </p:txBody>
      </p:sp>
      <p:sp>
        <p:nvSpPr>
          <p:cNvPr id="12" name="Содержимое 6"/>
          <p:cNvSpPr txBox="1">
            <a:spLocks/>
          </p:cNvSpPr>
          <p:nvPr/>
        </p:nvSpPr>
        <p:spPr>
          <a:xfrm>
            <a:off x="1214438" y="4214813"/>
            <a:ext cx="7643812" cy="242887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indent="-283464" algn="just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ходе проекта будет проводиться анализ проделанной работы. Все данные по показателю качества полученного топливного брикета вводятся в компьютерную программу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xcel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Данные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обрабатываются, подвергаются статическому анализу и получаются выводы. По выводам, можно будет определить, в каких пропорциях надо брать количество местного сырья. Будет подготовлена аналитическая статья с данными. 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ru-RU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7"/>
          <p:cNvSpPr>
            <a:spLocks noChangeArrowheads="1"/>
          </p:cNvSpPr>
          <p:nvPr/>
        </p:nvSpPr>
        <p:spPr bwMode="auto">
          <a:xfrm>
            <a:off x="2928938" y="857250"/>
            <a:ext cx="4572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Комитет Профсоюза при УрГУ</a:t>
            </a:r>
          </a:p>
          <a:p>
            <a:pPr algn="ctr">
              <a:buFont typeface="Wingdings 2" pitchFamily="18" charset="2"/>
              <a:buNone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Ургенческий Государственнй Университет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uz-Cyrl-UZ">
                <a:latin typeface="Times New Roman" pitchFamily="18" charset="0"/>
                <a:cs typeface="Times New Roman" pitchFamily="18" charset="0"/>
              </a:rPr>
              <a:t>г. Ургенч, ул.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Х. Алимджана, 14 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(+998 91) 279 81 26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latin typeface="Times New Roman" pitchFamily="18" charset="0"/>
                <a:cs typeface="Times New Roman" pitchFamily="18" charset="0"/>
                <a:hlinkClick r:id="rId2"/>
              </a:rPr>
              <a:t>b.islom@rambler.ru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Прямоугольник 8"/>
          <p:cNvSpPr>
            <a:spLocks noChangeArrowheads="1"/>
          </p:cNvSpPr>
          <p:nvPr/>
        </p:nvSpPr>
        <p:spPr bwMode="auto">
          <a:xfrm>
            <a:off x="2928938" y="3786188"/>
            <a:ext cx="457200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Программа малых грантов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GEF</a:t>
            </a:r>
          </a:p>
          <a:p>
            <a:pPr algn="ctr">
              <a:buFont typeface="Wingdings 2" pitchFamily="18" charset="2"/>
              <a:buNone/>
            </a:pPr>
            <a:r>
              <a:rPr lang="uz-Cyrl-UZ">
                <a:latin typeface="Times New Roman" pitchFamily="18" charset="0"/>
                <a:cs typeface="Times New Roman" pitchFamily="18" charset="0"/>
              </a:rPr>
              <a:t>г. Ташкент, ул.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Мирабад, 41/3 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(+998 71) 120 34 50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 u="sng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u="sng">
                <a:latin typeface="Times New Roman" pitchFamily="18" charset="0"/>
                <a:cs typeface="Times New Roman" pitchFamily="18" charset="0"/>
                <a:hlinkClick r:id="rId4"/>
              </a:rPr>
              <a:t>alexey.volkov@undp.org</a:t>
            </a:r>
            <a:r>
              <a:rPr lang="ru-RU" u="sng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u="sng">
                <a:latin typeface="Times New Roman" pitchFamily="18" charset="0"/>
                <a:cs typeface="Times New Roman" pitchFamily="18" charset="0"/>
                <a:hlinkClick r:id="rId3"/>
              </a:rPr>
              <a:t>www.sgp.uz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961</TotalTime>
  <Words>560</Words>
  <Application>Microsoft Office PowerPoint</Application>
  <PresentationFormat>On-screen Show (4:3)</PresentationFormat>
  <Paragraphs>37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Солнцестояние</vt:lpstr>
      <vt:lpstr>Продвижение производства топливных брикетов из растительности и агропромышленных отходов  в Нижнем – Амударьинском регионе для предотвращения вырубки лесных массивов.</vt:lpstr>
      <vt:lpstr>Актуальность проблемы:</vt:lpstr>
      <vt:lpstr>Виды агропромышленных отходов  </vt:lpstr>
      <vt:lpstr>Безполезное сжигание дикой растительности</vt:lpstr>
      <vt:lpstr>          Шаг 1 Подбор места и строительство производственного помещения </vt:lpstr>
      <vt:lpstr>Шаг 2 Подбор соответствующей технологической линии</vt:lpstr>
      <vt:lpstr>Шаг  3 Установка и монтаж  технологической линии и оборудования для производства  </vt:lpstr>
      <vt:lpstr>Шаг 4 Апробация технологической линии производства топливных брикетов из различного сырья</vt:lpstr>
      <vt:lpstr>Slide 9</vt:lpstr>
      <vt:lpstr>Slide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Продвижение производства топливных брикетов из растительности и агропромышленных отходов  в Нижнем – Амударьинском регионе для предотвращения вырубки лесных массивов.</dc:title>
  <dc:creator>User</dc:creator>
  <cp:lastModifiedBy>makhsad.bauetdinov</cp:lastModifiedBy>
  <cp:revision>79</cp:revision>
  <dcterms:created xsi:type="dcterms:W3CDTF">2013-07-02T11:12:29Z</dcterms:created>
  <dcterms:modified xsi:type="dcterms:W3CDTF">2013-08-25T17:32:35Z</dcterms:modified>
</cp:coreProperties>
</file>