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5" r:id="rId1"/>
  </p:sldMasterIdLst>
  <p:sldIdLst>
    <p:sldId id="259" r:id="rId2"/>
    <p:sldId id="260" r:id="rId3"/>
    <p:sldId id="257" r:id="rId4"/>
    <p:sldId id="258" r:id="rId5"/>
    <p:sldId id="261" r:id="rId6"/>
    <p:sldId id="263" r:id="rId7"/>
    <p:sldId id="264" r:id="rId8"/>
    <p:sldId id="265" r:id="rId9"/>
    <p:sldId id="266" r:id="rId10"/>
    <p:sldId id="267" r:id="rId11"/>
    <p:sldId id="262"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4" r:id="rId27"/>
    <p:sldId id="282" r:id="rId28"/>
    <p:sldId id="286" r:id="rId29"/>
    <p:sldId id="285" r:id="rId30"/>
    <p:sldId id="288" r:id="rId31"/>
    <p:sldId id="283" r:id="rId32"/>
    <p:sldId id="287" r:id="rId33"/>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a:srgbClr val="FFFF99"/>
    <a:srgbClr val="FFFFFF"/>
    <a:srgbClr val="66FE6D"/>
    <a:srgbClr val="FFFF6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4" d="100"/>
          <a:sy n="84" d="100"/>
        </p:scale>
        <p:origin x="-1068" y="-7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67586" name="Group 2"/>
          <p:cNvGrpSpPr>
            <a:grpSpLocks/>
          </p:cNvGrpSpPr>
          <p:nvPr/>
        </p:nvGrpSpPr>
        <p:grpSpPr bwMode="auto">
          <a:xfrm>
            <a:off x="0" y="0"/>
            <a:ext cx="8763000" cy="5943600"/>
            <a:chOff x="0" y="0"/>
            <a:chExt cx="5520" cy="3744"/>
          </a:xfrm>
        </p:grpSpPr>
        <p:sp>
          <p:nvSpPr>
            <p:cNvPr id="67587" name="Rectangle 3"/>
            <p:cNvSpPr>
              <a:spLocks noChangeArrowheads="1"/>
            </p:cNvSpPr>
            <p:nvPr/>
          </p:nvSpPr>
          <p:spPr bwMode="auto">
            <a:xfrm>
              <a:off x="0" y="0"/>
              <a:ext cx="1104" cy="3072"/>
            </a:xfrm>
            <a:prstGeom prst="rect">
              <a:avLst/>
            </a:prstGeom>
            <a:solidFill>
              <a:schemeClr val="accent1"/>
            </a:solidFill>
            <a:ln w="9525">
              <a:noFill/>
              <a:miter lim="800000"/>
              <a:headEnd/>
              <a:tailEnd/>
            </a:ln>
            <a:effectLst/>
          </p:spPr>
          <p:txBody>
            <a:bodyPr wrap="none" anchor="ctr"/>
            <a:lstStyle/>
            <a:p>
              <a:pPr algn="ctr"/>
              <a:endParaRPr lang="ru-RU" sz="2400">
                <a:latin typeface="Times New Roman" pitchFamily="18" charset="0"/>
              </a:endParaRPr>
            </a:p>
          </p:txBody>
        </p:sp>
        <p:grpSp>
          <p:nvGrpSpPr>
            <p:cNvPr id="67588" name="Group 4"/>
            <p:cNvGrpSpPr>
              <a:grpSpLocks/>
            </p:cNvGrpSpPr>
            <p:nvPr userDrawn="1"/>
          </p:nvGrpSpPr>
          <p:grpSpPr bwMode="auto">
            <a:xfrm>
              <a:off x="0" y="2208"/>
              <a:ext cx="5520" cy="1536"/>
              <a:chOff x="0" y="2208"/>
              <a:chExt cx="5520" cy="1536"/>
            </a:xfrm>
          </p:grpSpPr>
          <p:sp>
            <p:nvSpPr>
              <p:cNvPr id="67589" name="Rectangle 5"/>
              <p:cNvSpPr>
                <a:spLocks noChangeArrowheads="1"/>
              </p:cNvSpPr>
              <p:nvPr/>
            </p:nvSpPr>
            <p:spPr bwMode="ltGray">
              <a:xfrm>
                <a:off x="624" y="2208"/>
                <a:ext cx="4896" cy="1536"/>
              </a:xfrm>
              <a:prstGeom prst="rect">
                <a:avLst/>
              </a:prstGeom>
              <a:solidFill>
                <a:schemeClr val="bg2"/>
              </a:solidFill>
              <a:ln w="9525">
                <a:noFill/>
                <a:miter lim="800000"/>
                <a:headEnd/>
                <a:tailEnd/>
              </a:ln>
              <a:effectLst/>
            </p:spPr>
            <p:txBody>
              <a:bodyPr wrap="none" anchor="ctr"/>
              <a:lstStyle/>
              <a:p>
                <a:pPr algn="ctr"/>
                <a:endParaRPr lang="ru-RU" sz="2400">
                  <a:latin typeface="Times New Roman" pitchFamily="18" charset="0"/>
                </a:endParaRPr>
              </a:p>
            </p:txBody>
          </p:sp>
          <p:sp>
            <p:nvSpPr>
              <p:cNvPr id="67590" name="Rectangle 6"/>
              <p:cNvSpPr>
                <a:spLocks noChangeArrowheads="1"/>
              </p:cNvSpPr>
              <p:nvPr/>
            </p:nvSpPr>
            <p:spPr bwMode="white">
              <a:xfrm>
                <a:off x="654" y="2352"/>
                <a:ext cx="4818" cy="1347"/>
              </a:xfrm>
              <a:prstGeom prst="rect">
                <a:avLst/>
              </a:prstGeom>
              <a:solidFill>
                <a:schemeClr val="bg1"/>
              </a:solidFill>
              <a:ln w="9525">
                <a:noFill/>
                <a:miter lim="800000"/>
                <a:headEnd/>
                <a:tailEnd/>
              </a:ln>
              <a:effectLst/>
            </p:spPr>
            <p:txBody>
              <a:bodyPr wrap="none" anchor="ctr"/>
              <a:lstStyle/>
              <a:p>
                <a:pPr algn="ctr"/>
                <a:endParaRPr lang="ru-RU" sz="2400">
                  <a:latin typeface="Times New Roman" pitchFamily="18" charset="0"/>
                </a:endParaRPr>
              </a:p>
            </p:txBody>
          </p:sp>
          <p:sp>
            <p:nvSpPr>
              <p:cNvPr id="67591" name="Line 7"/>
              <p:cNvSpPr>
                <a:spLocks noChangeShapeType="1"/>
              </p:cNvSpPr>
              <p:nvPr/>
            </p:nvSpPr>
            <p:spPr bwMode="auto">
              <a:xfrm>
                <a:off x="0" y="3072"/>
                <a:ext cx="624" cy="0"/>
              </a:xfrm>
              <a:prstGeom prst="line">
                <a:avLst/>
              </a:prstGeom>
              <a:noFill/>
              <a:ln w="50800">
                <a:solidFill>
                  <a:schemeClr val="bg2"/>
                </a:solidFill>
                <a:round/>
                <a:headEnd/>
                <a:tailEnd/>
              </a:ln>
              <a:effectLst/>
            </p:spPr>
            <p:txBody>
              <a:bodyPr/>
              <a:lstStyle/>
              <a:p>
                <a:endParaRPr lang="ru-RU"/>
              </a:p>
            </p:txBody>
          </p:sp>
        </p:grpSp>
        <p:grpSp>
          <p:nvGrpSpPr>
            <p:cNvPr id="67592" name="Group 8"/>
            <p:cNvGrpSpPr>
              <a:grpSpLocks/>
            </p:cNvGrpSpPr>
            <p:nvPr userDrawn="1"/>
          </p:nvGrpSpPr>
          <p:grpSpPr bwMode="auto">
            <a:xfrm>
              <a:off x="400" y="336"/>
              <a:ext cx="5088" cy="192"/>
              <a:chOff x="400" y="336"/>
              <a:chExt cx="5088" cy="192"/>
            </a:xfrm>
          </p:grpSpPr>
          <p:sp>
            <p:nvSpPr>
              <p:cNvPr id="67593" name="Rectangle 9"/>
              <p:cNvSpPr>
                <a:spLocks noChangeArrowheads="1"/>
              </p:cNvSpPr>
              <p:nvPr/>
            </p:nvSpPr>
            <p:spPr bwMode="auto">
              <a:xfrm>
                <a:off x="3952" y="336"/>
                <a:ext cx="1536" cy="192"/>
              </a:xfrm>
              <a:prstGeom prst="rect">
                <a:avLst/>
              </a:prstGeom>
              <a:solidFill>
                <a:schemeClr val="folHlink"/>
              </a:solidFill>
              <a:ln w="9525">
                <a:noFill/>
                <a:miter lim="800000"/>
                <a:headEnd/>
                <a:tailEnd/>
              </a:ln>
              <a:effectLst/>
            </p:spPr>
            <p:txBody>
              <a:bodyPr wrap="none" anchor="ctr"/>
              <a:lstStyle/>
              <a:p>
                <a:pPr algn="ctr"/>
                <a:endParaRPr lang="ru-RU" sz="2400">
                  <a:latin typeface="Times New Roman" pitchFamily="18" charset="0"/>
                </a:endParaRPr>
              </a:p>
            </p:txBody>
          </p:sp>
          <p:sp>
            <p:nvSpPr>
              <p:cNvPr id="67594" name="Line 10"/>
              <p:cNvSpPr>
                <a:spLocks noChangeShapeType="1"/>
              </p:cNvSpPr>
              <p:nvPr/>
            </p:nvSpPr>
            <p:spPr bwMode="auto">
              <a:xfrm>
                <a:off x="400" y="432"/>
                <a:ext cx="5088" cy="0"/>
              </a:xfrm>
              <a:prstGeom prst="line">
                <a:avLst/>
              </a:prstGeom>
              <a:noFill/>
              <a:ln w="44450">
                <a:solidFill>
                  <a:schemeClr val="bg2"/>
                </a:solidFill>
                <a:round/>
                <a:headEnd/>
                <a:tailEnd/>
              </a:ln>
              <a:effectLst/>
            </p:spPr>
            <p:txBody>
              <a:bodyPr/>
              <a:lstStyle/>
              <a:p>
                <a:endParaRPr lang="ru-RU"/>
              </a:p>
            </p:txBody>
          </p:sp>
        </p:grpSp>
      </p:grpSp>
      <p:sp>
        <p:nvSpPr>
          <p:cNvPr id="67595" name="Rectangle 11"/>
          <p:cNvSpPr>
            <a:spLocks noGrp="1" noChangeArrowheads="1"/>
          </p:cNvSpPr>
          <p:nvPr>
            <p:ph type="ctrTitle"/>
          </p:nvPr>
        </p:nvSpPr>
        <p:spPr>
          <a:xfrm>
            <a:off x="2057400" y="1143000"/>
            <a:ext cx="6629400" cy="2209800"/>
          </a:xfrm>
        </p:spPr>
        <p:txBody>
          <a:bodyPr/>
          <a:lstStyle>
            <a:lvl1pPr>
              <a:defRPr sz="4800"/>
            </a:lvl1pPr>
          </a:lstStyle>
          <a:p>
            <a:r>
              <a:rPr lang="ru-RU"/>
              <a:t>Образец заголовка</a:t>
            </a:r>
          </a:p>
        </p:txBody>
      </p:sp>
      <p:sp>
        <p:nvSpPr>
          <p:cNvPr id="67596" name="Rectangle 12"/>
          <p:cNvSpPr>
            <a:spLocks noGrp="1" noChangeArrowheads="1"/>
          </p:cNvSpPr>
          <p:nvPr>
            <p:ph type="subTitle" idx="1"/>
          </p:nvPr>
        </p:nvSpPr>
        <p:spPr>
          <a:xfrm>
            <a:off x="1371600" y="3962400"/>
            <a:ext cx="6858000" cy="1600200"/>
          </a:xfrm>
        </p:spPr>
        <p:txBody>
          <a:bodyPr anchor="ctr"/>
          <a:lstStyle>
            <a:lvl1pPr marL="0" indent="0" algn="ctr">
              <a:buFont typeface="Wingdings" pitchFamily="2" charset="2"/>
              <a:buNone/>
              <a:defRPr/>
            </a:lvl1pPr>
          </a:lstStyle>
          <a:p>
            <a:r>
              <a:rPr lang="ru-RU"/>
              <a:t>Образец подзаголовка</a:t>
            </a:r>
          </a:p>
        </p:txBody>
      </p:sp>
      <p:sp>
        <p:nvSpPr>
          <p:cNvPr id="67597" name="Rectangle 13"/>
          <p:cNvSpPr>
            <a:spLocks noGrp="1" noChangeArrowheads="1"/>
          </p:cNvSpPr>
          <p:nvPr>
            <p:ph type="dt" sz="half" idx="2"/>
          </p:nvPr>
        </p:nvSpPr>
        <p:spPr>
          <a:xfrm>
            <a:off x="912813" y="6251575"/>
            <a:ext cx="1905000" cy="457200"/>
          </a:xfrm>
        </p:spPr>
        <p:txBody>
          <a:bodyPr/>
          <a:lstStyle>
            <a:lvl1pPr>
              <a:defRPr/>
            </a:lvl1pPr>
          </a:lstStyle>
          <a:p>
            <a:endParaRPr lang="ru-RU"/>
          </a:p>
        </p:txBody>
      </p:sp>
      <p:sp>
        <p:nvSpPr>
          <p:cNvPr id="67598" name="Rectangle 14"/>
          <p:cNvSpPr>
            <a:spLocks noGrp="1" noChangeArrowheads="1"/>
          </p:cNvSpPr>
          <p:nvPr>
            <p:ph type="ftr" sz="quarter" idx="3"/>
          </p:nvPr>
        </p:nvSpPr>
        <p:spPr>
          <a:xfrm>
            <a:off x="3354388" y="6248400"/>
            <a:ext cx="2895600" cy="457200"/>
          </a:xfrm>
        </p:spPr>
        <p:txBody>
          <a:bodyPr/>
          <a:lstStyle>
            <a:lvl1pPr>
              <a:defRPr/>
            </a:lvl1pPr>
          </a:lstStyle>
          <a:p>
            <a:endParaRPr lang="ru-RU"/>
          </a:p>
        </p:txBody>
      </p:sp>
      <p:sp>
        <p:nvSpPr>
          <p:cNvPr id="67599" name="Rectangle 15"/>
          <p:cNvSpPr>
            <a:spLocks noGrp="1" noChangeArrowheads="1"/>
          </p:cNvSpPr>
          <p:nvPr>
            <p:ph type="sldNum" sz="quarter" idx="4"/>
          </p:nvPr>
        </p:nvSpPr>
        <p:spPr/>
        <p:txBody>
          <a:bodyPr/>
          <a:lstStyle>
            <a:lvl1pPr>
              <a:defRPr/>
            </a:lvl1pPr>
          </a:lstStyle>
          <a:p>
            <a:fld id="{78E53058-431B-40E2-9EAE-92B4B1218254}" type="slidenum">
              <a:rPr lang="ru-RU"/>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A5172A69-5B73-471F-A114-B53B15828E77}" type="slidenum">
              <a:rPr lang="ru-RU"/>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743700" y="277813"/>
            <a:ext cx="1943100" cy="5853112"/>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914400" y="277813"/>
            <a:ext cx="5676900" cy="5853112"/>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29FBDD8F-FE51-40B8-82BC-F17BDEC0579C}" type="slidenum">
              <a:rPr lang="ru-RU"/>
              <a:pPr/>
              <a:t>‹#›</a:t>
            </a:fld>
            <a:endParaRPr lang="ru-RU"/>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Заголовок и таблиц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277813"/>
            <a:ext cx="7772400" cy="1143000"/>
          </a:xfrm>
        </p:spPr>
        <p:txBody>
          <a:bodyPr/>
          <a:lstStyle/>
          <a:p>
            <a:r>
              <a:rPr lang="ru-RU" smtClean="0"/>
              <a:t>Образец заголовка</a:t>
            </a:r>
            <a:endParaRPr lang="ru-RU"/>
          </a:p>
        </p:txBody>
      </p:sp>
      <p:sp>
        <p:nvSpPr>
          <p:cNvPr id="3" name="Таблица 2"/>
          <p:cNvSpPr>
            <a:spLocks noGrp="1"/>
          </p:cNvSpPr>
          <p:nvPr>
            <p:ph type="tbl" idx="1"/>
          </p:nvPr>
        </p:nvSpPr>
        <p:spPr>
          <a:xfrm>
            <a:off x="914400" y="1600200"/>
            <a:ext cx="7772400" cy="4530725"/>
          </a:xfrm>
        </p:spPr>
        <p:txBody>
          <a:bodyPr/>
          <a:lstStyle/>
          <a:p>
            <a:endParaRPr lang="ru-RU"/>
          </a:p>
        </p:txBody>
      </p:sp>
      <p:sp>
        <p:nvSpPr>
          <p:cNvPr id="4" name="Дата 3"/>
          <p:cNvSpPr>
            <a:spLocks noGrp="1"/>
          </p:cNvSpPr>
          <p:nvPr>
            <p:ph type="dt" sz="half" idx="10"/>
          </p:nvPr>
        </p:nvSpPr>
        <p:spPr>
          <a:xfrm>
            <a:off x="914400" y="6251575"/>
            <a:ext cx="1981200" cy="457200"/>
          </a:xfrm>
        </p:spPr>
        <p:txBody>
          <a:bodyPr/>
          <a:lstStyle>
            <a:lvl1pPr>
              <a:defRPr/>
            </a:lvl1pPr>
          </a:lstStyle>
          <a:p>
            <a:endParaRPr lang="ru-RU"/>
          </a:p>
        </p:txBody>
      </p:sp>
      <p:sp>
        <p:nvSpPr>
          <p:cNvPr id="5" name="Нижний колонтитул 4"/>
          <p:cNvSpPr>
            <a:spLocks noGrp="1"/>
          </p:cNvSpPr>
          <p:nvPr>
            <p:ph type="ftr" sz="quarter" idx="11"/>
          </p:nvPr>
        </p:nvSpPr>
        <p:spPr>
          <a:xfrm>
            <a:off x="3352800" y="6248400"/>
            <a:ext cx="2971800" cy="457200"/>
          </a:xfrm>
        </p:spPr>
        <p:txBody>
          <a:bodyPr/>
          <a:lstStyle>
            <a:lvl1pPr>
              <a:defRPr/>
            </a:lvl1pPr>
          </a:lstStyle>
          <a:p>
            <a:endParaRPr lang="ru-RU"/>
          </a:p>
        </p:txBody>
      </p:sp>
      <p:sp>
        <p:nvSpPr>
          <p:cNvPr id="6" name="Номер слайда 5"/>
          <p:cNvSpPr>
            <a:spLocks noGrp="1"/>
          </p:cNvSpPr>
          <p:nvPr>
            <p:ph type="sldNum" sz="quarter" idx="12"/>
          </p:nvPr>
        </p:nvSpPr>
        <p:spPr>
          <a:xfrm>
            <a:off x="6781800" y="6248400"/>
            <a:ext cx="1905000" cy="457200"/>
          </a:xfrm>
        </p:spPr>
        <p:txBody>
          <a:bodyPr/>
          <a:lstStyle>
            <a:lvl1pPr>
              <a:defRPr/>
            </a:lvl1pPr>
          </a:lstStyle>
          <a:p>
            <a:fld id="{5CF1D7FE-AD27-4893-97E7-0173230A2AE6}" type="slidenum">
              <a:rPr lang="ru-RU"/>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4A1E2558-7D83-48A0-99FD-F56801F06950}" type="slidenum">
              <a:rPr lang="ru-RU"/>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A43916EB-B721-4D02-9A85-380E8C9AD8CF}" type="slidenum">
              <a:rPr lang="ru-RU"/>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914400" y="1600200"/>
            <a:ext cx="38100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876800" y="1600200"/>
            <a:ext cx="38100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1F707A81-7503-4177-A0B9-A6401DE771F7}" type="slidenum">
              <a:rPr lang="ru-RU"/>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lvl1pPr>
              <a:defRPr/>
            </a:lvl1pPr>
          </a:lstStyle>
          <a:p>
            <a:endParaRPr lang="ru-RU"/>
          </a:p>
        </p:txBody>
      </p:sp>
      <p:sp>
        <p:nvSpPr>
          <p:cNvPr id="8" name="Нижний колонтитул 7"/>
          <p:cNvSpPr>
            <a:spLocks noGrp="1"/>
          </p:cNvSpPr>
          <p:nvPr>
            <p:ph type="ftr" sz="quarter" idx="11"/>
          </p:nvPr>
        </p:nvSpPr>
        <p:spPr/>
        <p:txBody>
          <a:bodyPr/>
          <a:lstStyle>
            <a:lvl1pPr>
              <a:defRPr/>
            </a:lvl1pPr>
          </a:lstStyle>
          <a:p>
            <a:endParaRPr lang="ru-RU"/>
          </a:p>
        </p:txBody>
      </p:sp>
      <p:sp>
        <p:nvSpPr>
          <p:cNvPr id="9" name="Номер слайда 8"/>
          <p:cNvSpPr>
            <a:spLocks noGrp="1"/>
          </p:cNvSpPr>
          <p:nvPr>
            <p:ph type="sldNum" sz="quarter" idx="12"/>
          </p:nvPr>
        </p:nvSpPr>
        <p:spPr/>
        <p:txBody>
          <a:bodyPr/>
          <a:lstStyle>
            <a:lvl1pPr>
              <a:defRPr/>
            </a:lvl1pPr>
          </a:lstStyle>
          <a:p>
            <a:fld id="{15999BCB-3F19-441C-9D6B-226E13B0C012}" type="slidenum">
              <a:rPr lang="ru-RU"/>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lvl1pPr>
              <a:defRPr/>
            </a:lvl1pPr>
          </a:lstStyle>
          <a:p>
            <a:endParaRPr lang="ru-RU"/>
          </a:p>
        </p:txBody>
      </p:sp>
      <p:sp>
        <p:nvSpPr>
          <p:cNvPr id="4" name="Нижний колонтитул 3"/>
          <p:cNvSpPr>
            <a:spLocks noGrp="1"/>
          </p:cNvSpPr>
          <p:nvPr>
            <p:ph type="ftr" sz="quarter" idx="11"/>
          </p:nvPr>
        </p:nvSpPr>
        <p:spPr/>
        <p:txBody>
          <a:bodyPr/>
          <a:lstStyle>
            <a:lvl1pPr>
              <a:defRPr/>
            </a:lvl1pPr>
          </a:lstStyle>
          <a:p>
            <a:endParaRPr lang="ru-RU"/>
          </a:p>
        </p:txBody>
      </p:sp>
      <p:sp>
        <p:nvSpPr>
          <p:cNvPr id="5" name="Номер слайда 4"/>
          <p:cNvSpPr>
            <a:spLocks noGrp="1"/>
          </p:cNvSpPr>
          <p:nvPr>
            <p:ph type="sldNum" sz="quarter" idx="12"/>
          </p:nvPr>
        </p:nvSpPr>
        <p:spPr/>
        <p:txBody>
          <a:bodyPr/>
          <a:lstStyle>
            <a:lvl1pPr>
              <a:defRPr/>
            </a:lvl1pPr>
          </a:lstStyle>
          <a:p>
            <a:fld id="{0AEA22AA-24A2-458F-ACFE-542953C92CD1}" type="slidenum">
              <a:rPr lang="ru-RU"/>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endParaRPr lang="ru-RU"/>
          </a:p>
        </p:txBody>
      </p:sp>
      <p:sp>
        <p:nvSpPr>
          <p:cNvPr id="3" name="Нижний колонтитул 2"/>
          <p:cNvSpPr>
            <a:spLocks noGrp="1"/>
          </p:cNvSpPr>
          <p:nvPr>
            <p:ph type="ftr" sz="quarter" idx="11"/>
          </p:nvPr>
        </p:nvSpPr>
        <p:spPr/>
        <p:txBody>
          <a:bodyPr/>
          <a:lstStyle>
            <a:lvl1pPr>
              <a:defRPr/>
            </a:lvl1pPr>
          </a:lstStyle>
          <a:p>
            <a:endParaRPr lang="ru-RU"/>
          </a:p>
        </p:txBody>
      </p:sp>
      <p:sp>
        <p:nvSpPr>
          <p:cNvPr id="4" name="Номер слайда 3"/>
          <p:cNvSpPr>
            <a:spLocks noGrp="1"/>
          </p:cNvSpPr>
          <p:nvPr>
            <p:ph type="sldNum" sz="quarter" idx="12"/>
          </p:nvPr>
        </p:nvSpPr>
        <p:spPr/>
        <p:txBody>
          <a:bodyPr/>
          <a:lstStyle>
            <a:lvl1pPr>
              <a:defRPr/>
            </a:lvl1pPr>
          </a:lstStyle>
          <a:p>
            <a:fld id="{5501B5CD-75F0-47BD-B8C7-C4B5FD957857}" type="slidenum">
              <a:rPr lang="ru-RU"/>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C9D3788F-E449-493B-8BAA-2E647A5F8580}" type="slidenum">
              <a:rPr lang="ru-RU"/>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D27ECF84-7E3F-4F3A-97CB-B0CE1ECA4341}" type="slidenum">
              <a:rPr lang="ru-RU"/>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66562" name="Group 2"/>
          <p:cNvGrpSpPr>
            <a:grpSpLocks/>
          </p:cNvGrpSpPr>
          <p:nvPr/>
        </p:nvGrpSpPr>
        <p:grpSpPr bwMode="auto">
          <a:xfrm>
            <a:off x="0" y="0"/>
            <a:ext cx="8686800" cy="4876800"/>
            <a:chOff x="0" y="0"/>
            <a:chExt cx="5472" cy="3072"/>
          </a:xfrm>
        </p:grpSpPr>
        <p:sp>
          <p:nvSpPr>
            <p:cNvPr id="66563" name="Rectangle 3"/>
            <p:cNvSpPr>
              <a:spLocks noChangeArrowheads="1"/>
            </p:cNvSpPr>
            <p:nvPr/>
          </p:nvSpPr>
          <p:spPr bwMode="auto">
            <a:xfrm>
              <a:off x="0" y="0"/>
              <a:ext cx="384" cy="3072"/>
            </a:xfrm>
            <a:prstGeom prst="rect">
              <a:avLst/>
            </a:prstGeom>
            <a:solidFill>
              <a:schemeClr val="accent1"/>
            </a:solidFill>
            <a:ln w="9525">
              <a:noFill/>
              <a:miter lim="800000"/>
              <a:headEnd/>
              <a:tailEnd/>
            </a:ln>
            <a:effectLst/>
          </p:spPr>
          <p:txBody>
            <a:bodyPr wrap="none" anchor="ctr"/>
            <a:lstStyle/>
            <a:p>
              <a:pPr algn="ctr"/>
              <a:endParaRPr lang="ru-RU" sz="2400">
                <a:latin typeface="Times New Roman" pitchFamily="18" charset="0"/>
              </a:endParaRPr>
            </a:p>
          </p:txBody>
        </p:sp>
        <p:grpSp>
          <p:nvGrpSpPr>
            <p:cNvPr id="66564" name="Group 4"/>
            <p:cNvGrpSpPr>
              <a:grpSpLocks/>
            </p:cNvGrpSpPr>
            <p:nvPr/>
          </p:nvGrpSpPr>
          <p:grpSpPr bwMode="auto">
            <a:xfrm>
              <a:off x="240" y="893"/>
              <a:ext cx="5232" cy="115"/>
              <a:chOff x="240" y="893"/>
              <a:chExt cx="5232" cy="115"/>
            </a:xfrm>
          </p:grpSpPr>
          <p:sp>
            <p:nvSpPr>
              <p:cNvPr id="66565" name="Rectangle 5"/>
              <p:cNvSpPr>
                <a:spLocks noChangeArrowheads="1"/>
              </p:cNvSpPr>
              <p:nvPr/>
            </p:nvSpPr>
            <p:spPr bwMode="auto">
              <a:xfrm>
                <a:off x="4320" y="893"/>
                <a:ext cx="1152" cy="115"/>
              </a:xfrm>
              <a:prstGeom prst="rect">
                <a:avLst/>
              </a:prstGeom>
              <a:solidFill>
                <a:schemeClr val="folHlink"/>
              </a:solidFill>
              <a:ln w="9525">
                <a:noFill/>
                <a:miter lim="800000"/>
                <a:headEnd/>
                <a:tailEnd/>
              </a:ln>
              <a:effectLst/>
            </p:spPr>
            <p:txBody>
              <a:bodyPr wrap="none" anchor="ctr"/>
              <a:lstStyle/>
              <a:p>
                <a:pPr algn="ctr"/>
                <a:endParaRPr lang="ru-RU" sz="2400">
                  <a:latin typeface="Times New Roman" pitchFamily="18" charset="0"/>
                </a:endParaRPr>
              </a:p>
            </p:txBody>
          </p:sp>
          <p:sp>
            <p:nvSpPr>
              <p:cNvPr id="66566" name="Line 6"/>
              <p:cNvSpPr>
                <a:spLocks noChangeShapeType="1"/>
              </p:cNvSpPr>
              <p:nvPr/>
            </p:nvSpPr>
            <p:spPr bwMode="auto">
              <a:xfrm>
                <a:off x="240" y="941"/>
                <a:ext cx="5232" cy="0"/>
              </a:xfrm>
              <a:prstGeom prst="line">
                <a:avLst/>
              </a:prstGeom>
              <a:noFill/>
              <a:ln w="19050">
                <a:solidFill>
                  <a:schemeClr val="bg2"/>
                </a:solidFill>
                <a:round/>
                <a:headEnd/>
                <a:tailEnd/>
              </a:ln>
              <a:effectLst/>
            </p:spPr>
            <p:txBody>
              <a:bodyPr/>
              <a:lstStyle/>
              <a:p>
                <a:endParaRPr lang="ru-RU"/>
              </a:p>
            </p:txBody>
          </p:sp>
        </p:grpSp>
      </p:grpSp>
      <p:sp>
        <p:nvSpPr>
          <p:cNvPr id="66567" name="Rectangle 7"/>
          <p:cNvSpPr>
            <a:spLocks noGrp="1" noChangeArrowheads="1"/>
          </p:cNvSpPr>
          <p:nvPr>
            <p:ph type="title"/>
          </p:nvPr>
        </p:nvSpPr>
        <p:spPr bwMode="auto">
          <a:xfrm>
            <a:off x="914400" y="277813"/>
            <a:ext cx="77724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66568" name="Rectangle 8"/>
          <p:cNvSpPr>
            <a:spLocks noGrp="1" noChangeArrowheads="1"/>
          </p:cNvSpPr>
          <p:nvPr>
            <p:ph type="body" idx="1"/>
          </p:nvPr>
        </p:nvSpPr>
        <p:spPr bwMode="auto">
          <a:xfrm>
            <a:off x="914400" y="1600200"/>
            <a:ext cx="77724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66569" name="Rectangle 9"/>
          <p:cNvSpPr>
            <a:spLocks noGrp="1" noChangeArrowheads="1"/>
          </p:cNvSpPr>
          <p:nvPr>
            <p:ph type="dt" sz="half" idx="2"/>
          </p:nvPr>
        </p:nvSpPr>
        <p:spPr bwMode="auto">
          <a:xfrm>
            <a:off x="914400" y="6251575"/>
            <a:ext cx="19812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endParaRPr lang="ru-RU"/>
          </a:p>
        </p:txBody>
      </p:sp>
      <p:sp>
        <p:nvSpPr>
          <p:cNvPr id="66570" name="Rectangle 10"/>
          <p:cNvSpPr>
            <a:spLocks noGrp="1" noChangeArrowheads="1"/>
          </p:cNvSpPr>
          <p:nvPr>
            <p:ph type="ftr" sz="quarter" idx="3"/>
          </p:nvPr>
        </p:nvSpPr>
        <p:spPr bwMode="auto">
          <a:xfrm>
            <a:off x="3352800" y="624840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endParaRPr lang="ru-RU"/>
          </a:p>
        </p:txBody>
      </p:sp>
      <p:sp>
        <p:nvSpPr>
          <p:cNvPr id="66571" name="Rectangle 11"/>
          <p:cNvSpPr>
            <a:spLocks noGrp="1" noChangeArrowheads="1"/>
          </p:cNvSpPr>
          <p:nvPr>
            <p:ph type="sldNum" sz="quarter" idx="4"/>
          </p:nvPr>
        </p:nvSpPr>
        <p:spPr bwMode="auto">
          <a:xfrm>
            <a:off x="6781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fld id="{5428F4C4-7F0B-4449-AA68-646AF7E3A245}" type="slidenum">
              <a:rPr lang="ru-RU"/>
              <a:pPr/>
              <a:t>‹#›</a:t>
            </a:fld>
            <a:endParaRPr lang="ru-RU"/>
          </a:p>
        </p:txBody>
      </p:sp>
      <p:sp>
        <p:nvSpPr>
          <p:cNvPr id="66572" name="Line 12"/>
          <p:cNvSpPr>
            <a:spLocks noChangeShapeType="1"/>
          </p:cNvSpPr>
          <p:nvPr/>
        </p:nvSpPr>
        <p:spPr bwMode="auto">
          <a:xfrm>
            <a:off x="0" y="4876800"/>
            <a:ext cx="609600" cy="0"/>
          </a:xfrm>
          <a:prstGeom prst="line">
            <a:avLst/>
          </a:prstGeom>
          <a:noFill/>
          <a:ln w="44450">
            <a:solidFill>
              <a:schemeClr val="bg2"/>
            </a:solidFill>
            <a:round/>
            <a:headEnd/>
            <a:tailEnd/>
          </a:ln>
          <a:effectLst/>
        </p:spPr>
        <p:txBody>
          <a:bodyPr/>
          <a:lstStyle/>
          <a:p>
            <a:endParaRPr lang="ru-RU"/>
          </a:p>
        </p:txBody>
      </p:sp>
    </p:spTree>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 id="2147483687" r:id="rId12"/>
  </p:sldLayoutIdLst>
  <p:timing>
    <p:tnLst>
      <p:par>
        <p:cTn id="1" dur="indefinite" restart="never" nodeType="tmRoot"/>
      </p:par>
    </p:tnLst>
  </p:timing>
  <p:txStyles>
    <p:titleStyle>
      <a:lvl1pPr algn="l" rtl="0" fontAlgn="base">
        <a:spcBef>
          <a:spcPct val="0"/>
        </a:spcBef>
        <a:spcAft>
          <a:spcPct val="0"/>
        </a:spcAft>
        <a:defRPr sz="4200">
          <a:solidFill>
            <a:schemeClr val="tx2"/>
          </a:solidFill>
          <a:latin typeface="+mj-lt"/>
          <a:ea typeface="+mj-ea"/>
          <a:cs typeface="+mj-cs"/>
        </a:defRPr>
      </a:lvl1pPr>
      <a:lvl2pPr algn="l" rtl="0" fontAlgn="base">
        <a:spcBef>
          <a:spcPct val="0"/>
        </a:spcBef>
        <a:spcAft>
          <a:spcPct val="0"/>
        </a:spcAft>
        <a:defRPr sz="4200">
          <a:solidFill>
            <a:schemeClr val="tx2"/>
          </a:solidFill>
          <a:latin typeface="Times New Roman" pitchFamily="18" charset="0"/>
        </a:defRPr>
      </a:lvl2pPr>
      <a:lvl3pPr algn="l" rtl="0" fontAlgn="base">
        <a:spcBef>
          <a:spcPct val="0"/>
        </a:spcBef>
        <a:spcAft>
          <a:spcPct val="0"/>
        </a:spcAft>
        <a:defRPr sz="4200">
          <a:solidFill>
            <a:schemeClr val="tx2"/>
          </a:solidFill>
          <a:latin typeface="Times New Roman" pitchFamily="18" charset="0"/>
        </a:defRPr>
      </a:lvl3pPr>
      <a:lvl4pPr algn="l" rtl="0" fontAlgn="base">
        <a:spcBef>
          <a:spcPct val="0"/>
        </a:spcBef>
        <a:spcAft>
          <a:spcPct val="0"/>
        </a:spcAft>
        <a:defRPr sz="4200">
          <a:solidFill>
            <a:schemeClr val="tx2"/>
          </a:solidFill>
          <a:latin typeface="Times New Roman" pitchFamily="18" charset="0"/>
        </a:defRPr>
      </a:lvl4pPr>
      <a:lvl5pPr algn="l" rtl="0" fontAlgn="base">
        <a:spcBef>
          <a:spcPct val="0"/>
        </a:spcBef>
        <a:spcAft>
          <a:spcPct val="0"/>
        </a:spcAft>
        <a:defRPr sz="4200">
          <a:solidFill>
            <a:schemeClr val="tx2"/>
          </a:solidFill>
          <a:latin typeface="Times New Roman" pitchFamily="18" charset="0"/>
        </a:defRPr>
      </a:lvl5pPr>
      <a:lvl6pPr marL="457200" algn="l" rtl="0" fontAlgn="base">
        <a:spcBef>
          <a:spcPct val="0"/>
        </a:spcBef>
        <a:spcAft>
          <a:spcPct val="0"/>
        </a:spcAft>
        <a:defRPr sz="4200">
          <a:solidFill>
            <a:schemeClr val="tx2"/>
          </a:solidFill>
          <a:latin typeface="Times New Roman" pitchFamily="18" charset="0"/>
        </a:defRPr>
      </a:lvl6pPr>
      <a:lvl7pPr marL="914400" algn="l" rtl="0" fontAlgn="base">
        <a:spcBef>
          <a:spcPct val="0"/>
        </a:spcBef>
        <a:spcAft>
          <a:spcPct val="0"/>
        </a:spcAft>
        <a:defRPr sz="4200">
          <a:solidFill>
            <a:schemeClr val="tx2"/>
          </a:solidFill>
          <a:latin typeface="Times New Roman" pitchFamily="18" charset="0"/>
        </a:defRPr>
      </a:lvl7pPr>
      <a:lvl8pPr marL="1371600" algn="l" rtl="0" fontAlgn="base">
        <a:spcBef>
          <a:spcPct val="0"/>
        </a:spcBef>
        <a:spcAft>
          <a:spcPct val="0"/>
        </a:spcAft>
        <a:defRPr sz="4200">
          <a:solidFill>
            <a:schemeClr val="tx2"/>
          </a:solidFill>
          <a:latin typeface="Times New Roman" pitchFamily="18" charset="0"/>
        </a:defRPr>
      </a:lvl8pPr>
      <a:lvl9pPr marL="1828800" algn="l" rtl="0" fontAlgn="base">
        <a:spcBef>
          <a:spcPct val="0"/>
        </a:spcBef>
        <a:spcAft>
          <a:spcPct val="0"/>
        </a:spcAft>
        <a:defRPr sz="4200">
          <a:solidFill>
            <a:schemeClr val="tx2"/>
          </a:solidFill>
          <a:latin typeface="Times New Roman" pitchFamily="18" charset="0"/>
        </a:defRPr>
      </a:lvl9pPr>
    </p:titleStyle>
    <p:bodyStyle>
      <a:lvl1pPr marL="342900" indent="-342900" algn="l" rtl="0" fontAlgn="base">
        <a:spcBef>
          <a:spcPct val="20000"/>
        </a:spcBef>
        <a:spcAft>
          <a:spcPct val="0"/>
        </a:spcAft>
        <a:buClr>
          <a:schemeClr val="folHlink"/>
        </a:buClr>
        <a:buSzPct val="90000"/>
        <a:buFont typeface="Wingdings" pitchFamily="2" charset="2"/>
        <a:buChar char="n"/>
        <a:defRPr sz="2800">
          <a:solidFill>
            <a:schemeClr val="tx1"/>
          </a:solidFill>
          <a:latin typeface="+mn-lt"/>
          <a:ea typeface="+mn-ea"/>
          <a:cs typeface="+mn-cs"/>
        </a:defRPr>
      </a:lvl1pPr>
      <a:lvl2pPr marL="742950" indent="-285750" algn="l" rtl="0" fontAlgn="base">
        <a:spcBef>
          <a:spcPct val="20000"/>
        </a:spcBef>
        <a:spcAft>
          <a:spcPct val="0"/>
        </a:spcAft>
        <a:buClr>
          <a:schemeClr val="accent1"/>
        </a:buClr>
        <a:buSzPct val="75000"/>
        <a:buFont typeface="Wingdings" pitchFamily="2" charset="2"/>
        <a:buChar char="n"/>
        <a:defRPr sz="2600">
          <a:solidFill>
            <a:schemeClr val="tx1"/>
          </a:solidFill>
          <a:latin typeface="+mn-lt"/>
        </a:defRPr>
      </a:lvl2pPr>
      <a:lvl3pPr marL="1143000" indent="-228600" algn="l" rtl="0" fontAlgn="base">
        <a:spcBef>
          <a:spcPct val="20000"/>
        </a:spcBef>
        <a:spcAft>
          <a:spcPct val="0"/>
        </a:spcAft>
        <a:buClr>
          <a:schemeClr val="folHlink"/>
        </a:buClr>
        <a:buSzPct val="55000"/>
        <a:buFont typeface="Wingdings" pitchFamily="2" charset="2"/>
        <a:buChar char="n"/>
        <a:defRPr sz="2300">
          <a:solidFill>
            <a:schemeClr val="tx1"/>
          </a:solidFill>
          <a:latin typeface="+mn-lt"/>
        </a:defRPr>
      </a:lvl3pPr>
      <a:lvl4pPr marL="16002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4pPr>
      <a:lvl5pPr marL="20574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5pPr>
      <a:lvl6pPr marL="25146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morozovan2009@gmail.com" TargetMode="External"/><Relationship Id="rId2" Type="http://schemas.openxmlformats.org/officeDocument/2006/relationships/hyperlink" Target="http://water-salt.narod.ru/"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900113" y="277813"/>
            <a:ext cx="8243887" cy="1063625"/>
          </a:xfrm>
        </p:spPr>
        <p:txBody>
          <a:bodyPr/>
          <a:lstStyle/>
          <a:p>
            <a:r>
              <a:rPr lang="en-US" sz="2800" b="1" dirty="0" smtClean="0">
                <a:effectLst>
                  <a:outerShdw blurRad="38100" dist="38100" dir="2700000" algn="tl">
                    <a:srgbClr val="000000"/>
                  </a:outerShdw>
                </a:effectLst>
              </a:rPr>
              <a:t/>
            </a:r>
            <a:br>
              <a:rPr lang="en-US" sz="2800" b="1" dirty="0" smtClean="0">
                <a:effectLst>
                  <a:outerShdw blurRad="38100" dist="38100" dir="2700000" algn="tl">
                    <a:srgbClr val="000000"/>
                  </a:outerShdw>
                </a:effectLst>
              </a:rPr>
            </a:br>
            <a:r>
              <a:rPr lang="uz-Cyrl-UZ" sz="2800" b="1" dirty="0" smtClean="0">
                <a:effectLst>
                  <a:outerShdw blurRad="38100" dist="38100" dir="2700000" algn="tl">
                    <a:srgbClr val="000000"/>
                  </a:outerShdw>
                </a:effectLst>
              </a:rPr>
              <a:t>Фермерлер учун “Ер мелиорацияси ҳақида содда тилда” китоби тақдимоти </a:t>
            </a:r>
            <a:r>
              <a:rPr lang="ru-RU" sz="2800" dirty="0"/>
              <a:t>	</a:t>
            </a:r>
            <a:br>
              <a:rPr lang="ru-RU" sz="2800" dirty="0"/>
            </a:br>
            <a:endParaRPr lang="ru-RU" sz="2800" dirty="0"/>
          </a:p>
        </p:txBody>
      </p:sp>
      <p:sp>
        <p:nvSpPr>
          <p:cNvPr id="5124" name="Text Box 4"/>
          <p:cNvSpPr txBox="1">
            <a:spLocks noChangeArrowheads="1"/>
          </p:cNvSpPr>
          <p:nvPr/>
        </p:nvSpPr>
        <p:spPr bwMode="auto">
          <a:xfrm>
            <a:off x="827088" y="4724400"/>
            <a:ext cx="4427537" cy="1938992"/>
          </a:xfrm>
          <a:prstGeom prst="rect">
            <a:avLst/>
          </a:prstGeom>
          <a:noFill/>
          <a:ln w="9525">
            <a:noFill/>
            <a:miter lim="800000"/>
            <a:headEnd/>
            <a:tailEnd/>
          </a:ln>
          <a:effectLst/>
        </p:spPr>
        <p:txBody>
          <a:bodyPr>
            <a:spAutoFit/>
          </a:bodyPr>
          <a:lstStyle/>
          <a:p>
            <a:pPr>
              <a:spcBef>
                <a:spcPct val="50000"/>
              </a:spcBef>
            </a:pPr>
            <a:r>
              <a:rPr lang="ru-RU" sz="2000" b="1" dirty="0"/>
              <a:t>А.Н.Морозов       </a:t>
            </a:r>
            <a:r>
              <a:rPr lang="ru-RU" sz="2000" b="1" dirty="0" smtClean="0"/>
              <a:t>«</a:t>
            </a:r>
            <a:r>
              <a:rPr lang="ru-RU" sz="2000" b="1" dirty="0" err="1" smtClean="0"/>
              <a:t>Гидропроект</a:t>
            </a:r>
            <a:r>
              <a:rPr lang="ru-RU" sz="2000" b="1" dirty="0" smtClean="0"/>
              <a:t>» ОАЖ, </a:t>
            </a:r>
            <a:r>
              <a:rPr lang="ru-RU" sz="2000" b="1" dirty="0" err="1" smtClean="0"/>
              <a:t>Тошкент</a:t>
            </a:r>
            <a:r>
              <a:rPr lang="ru-RU" sz="2000" b="1" dirty="0" smtClean="0"/>
              <a:t> </a:t>
            </a:r>
            <a:r>
              <a:rPr lang="ru-RU" sz="2000" b="1" dirty="0" err="1" smtClean="0"/>
              <a:t>ш</a:t>
            </a:r>
            <a:r>
              <a:rPr lang="ru-RU" sz="2000" b="1" dirty="0" smtClean="0"/>
              <a:t>., </a:t>
            </a:r>
            <a:r>
              <a:rPr lang="ru-RU" sz="2000" b="1" dirty="0" err="1" smtClean="0"/>
              <a:t>Бобур</a:t>
            </a:r>
            <a:r>
              <a:rPr lang="ru-RU" sz="2000" b="1" dirty="0" smtClean="0"/>
              <a:t> </a:t>
            </a:r>
            <a:r>
              <a:rPr lang="ru-RU" sz="2000" b="1" dirty="0" err="1" smtClean="0"/>
              <a:t>кўчаси</a:t>
            </a:r>
            <a:r>
              <a:rPr lang="ru-RU" sz="2000" b="1" dirty="0" smtClean="0"/>
              <a:t> 20-уй, 225-хонадон</a:t>
            </a:r>
            <a:endParaRPr lang="ru-RU" sz="2000" b="1" dirty="0"/>
          </a:p>
          <a:p>
            <a:pPr>
              <a:spcBef>
                <a:spcPct val="50000"/>
              </a:spcBef>
            </a:pPr>
            <a:r>
              <a:rPr lang="en-US" sz="2000" b="1" dirty="0">
                <a:hlinkClick r:id="rId2"/>
              </a:rPr>
              <a:t>http://water-salt.narod.ru</a:t>
            </a:r>
            <a:endParaRPr lang="en-US" sz="2000" b="1" dirty="0"/>
          </a:p>
          <a:p>
            <a:pPr>
              <a:spcBef>
                <a:spcPct val="50000"/>
              </a:spcBef>
            </a:pPr>
            <a:r>
              <a:rPr lang="en-US" sz="2000" b="1" dirty="0">
                <a:hlinkClick r:id="rId3"/>
              </a:rPr>
              <a:t>morozovan2009@gmail.com</a:t>
            </a:r>
            <a:endParaRPr lang="ru-RU" sz="2000" b="1" dirty="0"/>
          </a:p>
        </p:txBody>
      </p:sp>
      <p:sp>
        <p:nvSpPr>
          <p:cNvPr id="5125" name="Rectangle 5"/>
          <p:cNvSpPr>
            <a:spLocks noChangeArrowheads="1"/>
          </p:cNvSpPr>
          <p:nvPr/>
        </p:nvSpPr>
        <p:spPr bwMode="auto">
          <a:xfrm>
            <a:off x="3276600" y="2284413"/>
            <a:ext cx="5543550" cy="2031325"/>
          </a:xfrm>
          <a:prstGeom prst="rect">
            <a:avLst/>
          </a:prstGeom>
          <a:noFill/>
          <a:ln w="9525">
            <a:noFill/>
            <a:miter lim="800000"/>
            <a:headEnd/>
            <a:tailEnd/>
          </a:ln>
          <a:effectLst/>
        </p:spPr>
        <p:txBody>
          <a:bodyPr>
            <a:spAutoFit/>
          </a:bodyPr>
          <a:lstStyle/>
          <a:p>
            <a:endParaRPr lang="ru-RU" b="1" dirty="0" smtClean="0"/>
          </a:p>
          <a:p>
            <a:r>
              <a:rPr lang="uz-Cyrl-UZ" b="1" dirty="0" smtClean="0"/>
              <a:t>Агар профессор </a:t>
            </a:r>
            <a:r>
              <a:rPr lang="uz-Cyrl-UZ" b="1" dirty="0" smtClean="0"/>
              <a:t>бобо </a:t>
            </a:r>
            <a:r>
              <a:rPr lang="uz-Cyrl-UZ" b="1" dirty="0" smtClean="0"/>
              <a:t>ўн яшар неварасига илмий ишининг </a:t>
            </a:r>
            <a:r>
              <a:rPr lang="uz-Cyrl-UZ" b="1" dirty="0" smtClean="0"/>
              <a:t>моҳиятини </a:t>
            </a:r>
            <a:r>
              <a:rPr lang="uz-Cyrl-UZ" b="1" dirty="0" smtClean="0"/>
              <a:t>тушунтириб бера олмаса, бу унинг ўзи уни яхши тушунмаслигини англатади.</a:t>
            </a:r>
            <a:endParaRPr lang="ru-RU" b="1" dirty="0" smtClean="0"/>
          </a:p>
          <a:p>
            <a:pPr algn="r"/>
            <a:r>
              <a:rPr lang="ru-RU" dirty="0" smtClean="0"/>
              <a:t>Америка </a:t>
            </a:r>
            <a:r>
              <a:rPr lang="ru-RU" dirty="0" err="1" smtClean="0"/>
              <a:t>олимлари</a:t>
            </a:r>
            <a:r>
              <a:rPr lang="ru-RU" dirty="0" smtClean="0"/>
              <a:t> </a:t>
            </a:r>
            <a:r>
              <a:rPr lang="ru-RU" dirty="0" err="1" smtClean="0"/>
              <a:t>ҳазили</a:t>
            </a:r>
            <a:r>
              <a:rPr lang="ru-RU" dirty="0"/>
              <a:t> </a:t>
            </a:r>
            <a:br>
              <a:rPr lang="ru-RU" dirty="0"/>
            </a:br>
            <a:endParaRPr lang="ru-RU" dirty="0"/>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900113" y="260350"/>
            <a:ext cx="7772400" cy="774700"/>
          </a:xfrm>
        </p:spPr>
        <p:txBody>
          <a:bodyPr/>
          <a:lstStyle/>
          <a:p>
            <a:r>
              <a:rPr lang="ru-RU" sz="2000" b="1" dirty="0" smtClean="0">
                <a:latin typeface="Arial" charset="0"/>
              </a:rPr>
              <a:t>8-лекция. </a:t>
            </a:r>
            <a:r>
              <a:rPr lang="ru-RU" sz="2000" b="1" dirty="0">
                <a:latin typeface="Arial" charset="0"/>
              </a:rPr>
              <a:t/>
            </a:r>
            <a:br>
              <a:rPr lang="ru-RU" sz="2000" b="1" dirty="0">
                <a:latin typeface="Arial" charset="0"/>
              </a:rPr>
            </a:br>
            <a:r>
              <a:rPr lang="ru-RU" sz="2000" b="1" dirty="0" smtClean="0">
                <a:latin typeface="Arial" charset="0"/>
              </a:rPr>
              <a:t>ТУПРОҚДАГИ НАМ ЗАХИРАСИ ВА ТУПРОҚНИНГ НАМЛАНИШ ТУРЛАРИ</a:t>
            </a:r>
            <a:endParaRPr lang="ru-RU" sz="2000" b="1" dirty="0">
              <a:latin typeface="Arial" charset="0"/>
            </a:endParaRPr>
          </a:p>
        </p:txBody>
      </p:sp>
      <p:sp>
        <p:nvSpPr>
          <p:cNvPr id="13315" name="Rectangle 3"/>
          <p:cNvSpPr>
            <a:spLocks noGrp="1" noChangeArrowheads="1"/>
          </p:cNvSpPr>
          <p:nvPr>
            <p:ph type="body" idx="1"/>
          </p:nvPr>
        </p:nvSpPr>
        <p:spPr>
          <a:xfrm>
            <a:off x="914400" y="1600200"/>
            <a:ext cx="7772400" cy="1181100"/>
          </a:xfrm>
        </p:spPr>
        <p:txBody>
          <a:bodyPr/>
          <a:lstStyle/>
          <a:p>
            <a:pPr lvl="0"/>
            <a:r>
              <a:rPr lang="uz-Cyrl-UZ" sz="1400" b="1" dirty="0" smtClean="0"/>
              <a:t>Суратларда чуқур (чапда) ва яқин сизот сувлар бўлган жойларда таркиби ўрта қумоқ гранулометр бўлган тупроқ учун суғоришлар орасидаги даврда унинг намлигини ўзгартириш режими таққослаш учун келтирилган. Эътибор қилинг, сизот </a:t>
            </a:r>
            <a:r>
              <a:rPr lang="uz-Cyrl-UZ" sz="1400" b="1" dirty="0" smtClean="0"/>
              <a:t>сув </a:t>
            </a:r>
            <a:r>
              <a:rPr lang="uz-Cyrl-UZ" sz="1400" b="1" dirty="0" smtClean="0"/>
              <a:t>яқин бўлган жойларда ўртача қумоқ бўлган тупроқ метрлик қатламининг ўртача намлиги </a:t>
            </a:r>
            <a:r>
              <a:rPr lang="ru-RU" sz="1400" b="1" dirty="0" smtClean="0"/>
              <a:t>~ 30 %</a:t>
            </a:r>
            <a:r>
              <a:rPr lang="uz-Cyrl-UZ" sz="1400" b="1" dirty="0" smtClean="0"/>
              <a:t> </a:t>
            </a:r>
            <a:r>
              <a:rPr lang="uz-Cyrl-UZ" sz="1400" b="1" dirty="0" smtClean="0"/>
              <a:t>дан пастга </a:t>
            </a:r>
            <a:r>
              <a:rPr lang="uz-Cyrl-UZ" sz="1400" b="1" dirty="0" smtClean="0"/>
              <a:t>тушмайди, ушбу намликдан етиштирилаётган ўсимлик бемалол сув ича олади. </a:t>
            </a:r>
            <a:endParaRPr lang="ru-RU" sz="1400" dirty="0"/>
          </a:p>
        </p:txBody>
      </p:sp>
      <p:pic>
        <p:nvPicPr>
          <p:cNvPr id="13317" name="Рисунок 2" descr="Описание: G:\Site_26_s site25 v rabote\pics\pop_8_2.jpg"/>
          <p:cNvPicPr>
            <a:picLocks noChangeAspect="1" noChangeArrowheads="1"/>
          </p:cNvPicPr>
          <p:nvPr/>
        </p:nvPicPr>
        <p:blipFill>
          <a:blip r:embed="rId2"/>
          <a:srcRect/>
          <a:stretch>
            <a:fillRect/>
          </a:stretch>
        </p:blipFill>
        <p:spPr bwMode="auto">
          <a:xfrm>
            <a:off x="611188" y="3022600"/>
            <a:ext cx="4752975" cy="3001963"/>
          </a:xfrm>
          <a:prstGeom prst="rect">
            <a:avLst/>
          </a:prstGeom>
          <a:noFill/>
          <a:ln w="9525">
            <a:noFill/>
            <a:miter lim="800000"/>
            <a:headEnd/>
            <a:tailEnd/>
          </a:ln>
        </p:spPr>
      </p:pic>
      <p:pic>
        <p:nvPicPr>
          <p:cNvPr id="13318" name="Рисунок 4" descr="Описание: G:\Site_26_s site25 v rabote\pics\pop_8_4.jpg"/>
          <p:cNvPicPr>
            <a:picLocks noChangeAspect="1" noChangeArrowheads="1"/>
          </p:cNvPicPr>
          <p:nvPr/>
        </p:nvPicPr>
        <p:blipFill>
          <a:blip r:embed="rId3"/>
          <a:srcRect/>
          <a:stretch>
            <a:fillRect/>
          </a:stretch>
        </p:blipFill>
        <p:spPr bwMode="auto">
          <a:xfrm>
            <a:off x="5472113" y="2997200"/>
            <a:ext cx="3671887" cy="3127375"/>
          </a:xfrm>
          <a:prstGeom prst="rect">
            <a:avLst/>
          </a:prstGeom>
          <a:noFill/>
          <a:ln w="9525">
            <a:noFill/>
            <a:miter lim="800000"/>
            <a:headEnd/>
            <a:tailEnd/>
          </a:ln>
        </p:spPr>
      </p:pic>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914400" y="277813"/>
            <a:ext cx="7772400" cy="488950"/>
          </a:xfrm>
        </p:spPr>
        <p:txBody>
          <a:bodyPr/>
          <a:lstStyle/>
          <a:p>
            <a:r>
              <a:rPr lang="ru-RU" sz="2000" b="1" dirty="0" smtClean="0">
                <a:latin typeface="Arial" charset="0"/>
              </a:rPr>
              <a:t>9-лекция. </a:t>
            </a:r>
            <a:r>
              <a:rPr lang="ru-RU" sz="2000" b="1" dirty="0">
                <a:latin typeface="Arial" charset="0"/>
              </a:rPr>
              <a:t/>
            </a:r>
            <a:br>
              <a:rPr lang="ru-RU" sz="2000" b="1" dirty="0">
                <a:latin typeface="Arial" charset="0"/>
              </a:rPr>
            </a:br>
            <a:r>
              <a:rPr lang="ru-RU" sz="2000" b="1" dirty="0" smtClean="0">
                <a:latin typeface="Arial" charset="0"/>
              </a:rPr>
              <a:t>СУВ ТУПРОҚҚА ҚАНДАЙ ҚИЛИБ ТУШАДИ? </a:t>
            </a:r>
            <a:endParaRPr lang="ru-RU" sz="2000" b="1" dirty="0">
              <a:latin typeface="Arial" charset="0"/>
            </a:endParaRPr>
          </a:p>
        </p:txBody>
      </p:sp>
      <p:sp>
        <p:nvSpPr>
          <p:cNvPr id="8195" name="Rectangle 3"/>
          <p:cNvSpPr>
            <a:spLocks noGrp="1" noChangeArrowheads="1"/>
          </p:cNvSpPr>
          <p:nvPr>
            <p:ph type="body" idx="1"/>
          </p:nvPr>
        </p:nvSpPr>
        <p:spPr/>
        <p:txBody>
          <a:bodyPr/>
          <a:lstStyle/>
          <a:p>
            <a:pPr lvl="0"/>
            <a:r>
              <a:rPr lang="uz-Cyrl-UZ" sz="1400" b="1" dirty="0" smtClean="0"/>
              <a:t>Одатда тупроқ табиий шароитда сувни яхши ўтказадиган ғовак “кўрпа” – чим – ўсимлик қолдиқлари ва илдизлардан иборат намат билан қопланган бўлади. Ушбу “кўрпа” остидаги, суюқ ҳолда қуйи жойлардан кўтарилиб келадиган нам ажойиб тарзда сақланади, кечалари эса атмосфера ҳавосидаги нам тупроқнинг совиган зарраларига тегиб, суюқ ҳолга келади. </a:t>
            </a:r>
            <a:endParaRPr lang="ru-RU" sz="1400" dirty="0" smtClean="0"/>
          </a:p>
          <a:p>
            <a:pPr lvl="0"/>
            <a:r>
              <a:rPr lang="uz-Cyrl-UZ" sz="1400" b="1" dirty="0" smtClean="0"/>
              <a:t>Чим таркибида органик моддалар кўп бўлгани учун бир қанча ажойиб хоссаларга эга: биринчидан, у иссиқликни кам ўтказади ва тупроқни ҳам қизиб кетиш, ҳам музлашдан сақлайди, бу ҳол буғланишни камайтиради ва тупроқ “тириклиги”га зарар етказмайди; иккинчидан, у тупроқ “тириклиги” учун зарур бўлган сув билан ҳавони яхши ўтказади; учинчидан, у тупроқ “тириклиги” учун “ейишли”; тўртинчидан эса, энг муҳими, чим ва илдизлар қайта ишлаб берган маҳсулотлар ўсимликлар ўсиши учун ҳаводай зарур.</a:t>
            </a:r>
            <a:endParaRPr lang="ru-RU" sz="1400" dirty="0" smtClean="0"/>
          </a:p>
          <a:p>
            <a:pPr lvl="0"/>
            <a:r>
              <a:rPr lang="uz-Cyrl-UZ" sz="1400" b="1" dirty="0" smtClean="0"/>
              <a:t>Тупроқнинг сув режими учун чим техникада “ниппель” номи билан машҳур бўлган қурилма хусусиятига эга </a:t>
            </a:r>
            <a:r>
              <a:rPr lang="uz-Cyrl-UZ" sz="1400" b="1" dirty="0" smtClean="0"/>
              <a:t>– сув </a:t>
            </a:r>
            <a:r>
              <a:rPr lang="uz-Cyrl-UZ" sz="1400" b="1" dirty="0" smtClean="0"/>
              <a:t>пастга </a:t>
            </a:r>
            <a:r>
              <a:rPr lang="uz-Cyrl-UZ" sz="1400" b="1" dirty="0" smtClean="0"/>
              <a:t>осон </a:t>
            </a:r>
            <a:r>
              <a:rPr lang="uz-Cyrl-UZ" sz="1400" b="1" dirty="0" smtClean="0"/>
              <a:t>тушиб кетади, юқорига эса тежаб-тергаб чиқарилади. Тупроқ ва тупроқ ости субстрати ёғингарчилик ва суғориш вақтида ошиқча сув катта тешиклардан тушадиган захира сиғими ҳисобланади, лекин ундан тупроқнинг юқори қатламига </a:t>
            </a:r>
            <a:r>
              <a:rPr lang="uz-Cyrl-UZ" sz="1400" b="1" dirty="0" smtClean="0"/>
              <a:t>тежаб-тергаб </a:t>
            </a:r>
            <a:r>
              <a:rPr lang="uz-Cyrl-UZ" sz="1400" b="1" dirty="0" smtClean="0"/>
              <a:t>узатилади (бошқа йўллар билан суюқликдаги нам плёнкаси кўринишида тортилиб ҳамда бошқа шаклда катта ғоваклар бўйлаб буғ кўринишида).</a:t>
            </a:r>
            <a:endParaRPr lang="ru-RU" sz="1400" dirty="0" smtClean="0"/>
          </a:p>
          <a:p>
            <a:pPr lvl="0"/>
            <a:r>
              <a:rPr lang="uz-Cyrl-UZ" sz="1400" b="1" dirty="0" smtClean="0"/>
              <a:t>Замонавий агротехниканинг вазифаси табиий чим хусусиятларини табиий хусусиятларга имкон қадар яқин сақлаб қолишдир. </a:t>
            </a:r>
            <a:endParaRPr lang="ru-RU" sz="1400" dirty="0" smtClean="0"/>
          </a:p>
          <a:p>
            <a:pPr>
              <a:lnSpc>
                <a:spcPct val="80000"/>
              </a:lnSpc>
            </a:pPr>
            <a:endParaRPr lang="ru-RU" sz="1400" b="1" dirty="0"/>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827088" y="277813"/>
            <a:ext cx="8316912" cy="919162"/>
          </a:xfrm>
        </p:spPr>
        <p:txBody>
          <a:bodyPr/>
          <a:lstStyle/>
          <a:p>
            <a:r>
              <a:rPr lang="ru-RU" sz="2000" b="1" dirty="0" smtClean="0">
                <a:latin typeface="Arial" charset="0"/>
              </a:rPr>
              <a:t>10-лекция. </a:t>
            </a:r>
            <a:r>
              <a:rPr lang="ru-RU" sz="2000" b="1" dirty="0">
                <a:latin typeface="Arial" charset="0"/>
              </a:rPr>
              <a:t/>
            </a:r>
            <a:br>
              <a:rPr lang="ru-RU" sz="2000" b="1" dirty="0">
                <a:latin typeface="Arial" charset="0"/>
              </a:rPr>
            </a:br>
            <a:r>
              <a:rPr lang="ru-RU" sz="2000" b="1" dirty="0" smtClean="0">
                <a:latin typeface="Arial" charset="0"/>
              </a:rPr>
              <a:t>ТУПРОҚДАГИ НАМ ТАРКИБИНИ ҚАНДАЙ ТАРТИБГА СОЛИШ МУМКИН? </a:t>
            </a:r>
            <a:endParaRPr lang="ru-RU" sz="2000" b="1" dirty="0">
              <a:latin typeface="Arial" charset="0"/>
            </a:endParaRPr>
          </a:p>
        </p:txBody>
      </p:sp>
      <p:sp>
        <p:nvSpPr>
          <p:cNvPr id="14339" name="Rectangle 3"/>
          <p:cNvSpPr>
            <a:spLocks noGrp="1" noChangeArrowheads="1"/>
          </p:cNvSpPr>
          <p:nvPr>
            <p:ph type="body" idx="1"/>
          </p:nvPr>
        </p:nvSpPr>
        <p:spPr>
          <a:xfrm>
            <a:off x="611188" y="1600200"/>
            <a:ext cx="8532812" cy="5257800"/>
          </a:xfrm>
        </p:spPr>
        <p:txBody>
          <a:bodyPr/>
          <a:lstStyle/>
          <a:p>
            <a:pPr lvl="0">
              <a:lnSpc>
                <a:spcPts val="1500"/>
              </a:lnSpc>
            </a:pPr>
            <a:r>
              <a:rPr lang="uz-Cyrl-UZ" sz="1600" b="1" dirty="0" smtClean="0"/>
              <a:t>Намликни сақлаш тупроқ намлигини органик чиқиндилар: сомон, ўсимлик пояси қолдиқлари, пичан, қуруқ поя ва япроқлар, қуруқ шохлар, қиринди ва қоғоз парчалари ва ҳк. билан "ёпиш”нинг барча мавжуд усуллари ёки тупроқнинг юпқа юза қатламини вақти-вақти билан юмшатишдир</a:t>
            </a:r>
            <a:r>
              <a:rPr lang="ru-RU" sz="1600" b="1" dirty="0" smtClean="0"/>
              <a:t>. </a:t>
            </a:r>
            <a:endParaRPr lang="ru-RU" sz="1600" b="1" dirty="0"/>
          </a:p>
          <a:p>
            <a:pPr lvl="0">
              <a:lnSpc>
                <a:spcPts val="1500"/>
              </a:lnSpc>
            </a:pPr>
            <a:r>
              <a:rPr lang="uz-Cyrl-UZ" sz="1600" b="1" dirty="0" smtClean="0"/>
              <a:t>Экин экилган майдонлардаги чим тупроққа кам ишлов бериладиган ва барча экин қолдиқлари кўп миқдорда сақланиб қолсагина ҳосил бўлиши мумкин. Лекин биз майдонни пушта, </a:t>
            </a:r>
            <a:r>
              <a:rPr lang="uz-Cyrl-UZ" sz="1600" b="1" dirty="0" smtClean="0"/>
              <a:t>жўяк</a:t>
            </a:r>
            <a:r>
              <a:rPr lang="uz-Cyrl-UZ" sz="1600" b="1" dirty="0" smtClean="0"/>
              <a:t> </a:t>
            </a:r>
            <a:r>
              <a:rPr lang="uz-Cyrl-UZ" sz="1600" b="1" dirty="0" smtClean="0"/>
              <a:t>ёки пайкал бўйлаб суғорадиган бўлсак, чим билан хайрлашишимизга </a:t>
            </a:r>
            <a:r>
              <a:rPr lang="uz-Cyrl-UZ" sz="1600" b="1" dirty="0" smtClean="0"/>
              <a:t>тўғри келади </a:t>
            </a:r>
            <a:r>
              <a:rPr lang="uz-Cyrl-UZ" sz="1600" b="1" dirty="0" smtClean="0"/>
              <a:t>ва ихтиёримизда </a:t>
            </a:r>
            <a:r>
              <a:rPr lang="uz-Cyrl-UZ" sz="1600" b="1" dirty="0" smtClean="0"/>
              <a:t>ўсимлик </a:t>
            </a:r>
            <a:r>
              <a:rPr lang="uz-Cyrl-UZ" sz="1600" b="1" dirty="0" smtClean="0"/>
              <a:t>қолдиқлари билан бирга шудгорланган ер ёки ҳеч бўлмаганда фақат тупроқнинг юмшоқ қатлами қолади. Чим, яъни майдон устидаги органика қатлами билан хайрлашишга тупроқ юзасидаги ушбу қолдиқлар текис суғоришга халақит </a:t>
            </a:r>
            <a:r>
              <a:rPr lang="uz-Cyrl-UZ" sz="1600" b="1" dirty="0" smtClean="0"/>
              <a:t>бериши </a:t>
            </a:r>
            <a:r>
              <a:rPr lang="uz-Cyrl-UZ" sz="1600" b="1" dirty="0" smtClean="0"/>
              <a:t>сабабли тўғри келади, бундан ташқари, махсус сеялкангиз бўлмаса, экин қолдиқлари устидан эка олмайсиз. </a:t>
            </a:r>
            <a:endParaRPr lang="ru-RU" sz="1600" dirty="0" smtClean="0"/>
          </a:p>
          <a:p>
            <a:pPr lvl="0">
              <a:lnSpc>
                <a:spcPts val="1500"/>
              </a:lnSpc>
            </a:pPr>
            <a:r>
              <a:rPr lang="uz-Cyrl-UZ" sz="1600" b="1" dirty="0" smtClean="0"/>
              <a:t>Тупроқнинг юпқа юза қатламини </a:t>
            </a:r>
            <a:r>
              <a:rPr lang="uz-Cyrl-UZ" sz="1600" b="1" dirty="0" smtClean="0"/>
              <a:t>доимий </a:t>
            </a:r>
            <a:r>
              <a:rPr lang="uz-Cyrl-UZ" sz="1600" b="1" dirty="0" smtClean="0"/>
              <a:t>юмшоқ </a:t>
            </a:r>
            <a:r>
              <a:rPr lang="uz-Cyrl-UZ" sz="1600" b="1" dirty="0" smtClean="0"/>
              <a:t>ҳолатда </a:t>
            </a:r>
            <a:r>
              <a:rPr lang="uz-Cyrl-UZ" sz="1600" b="1" dirty="0" smtClean="0"/>
              <a:t>ушлаб туриш (қор эригандан, ҳар бир ёмғир ёки суғоришдан сўнг) ҳам тупроқ намлигини ошиқча қуриб қолишдан сақлашга ёрдам беради.</a:t>
            </a:r>
            <a:endParaRPr lang="ru-RU" sz="1600" b="1" dirty="0" smtClean="0"/>
          </a:p>
          <a:p>
            <a:pPr lvl="0">
              <a:lnSpc>
                <a:spcPts val="1500"/>
              </a:lnSpc>
            </a:pPr>
            <a:r>
              <a:rPr lang="uz-Cyrl-UZ" sz="1600" b="1" dirty="0" smtClean="0"/>
              <a:t>Юқорида зикр этилган усулларни амалда қўллаш кўпчилик ҳолларда суғориш ўрнини </a:t>
            </a:r>
            <a:r>
              <a:rPr lang="uz-Cyrl-UZ" sz="1600" b="1" dirty="0" smtClean="0"/>
              <a:t>босиши </a:t>
            </a:r>
            <a:r>
              <a:rPr lang="uz-Cyrl-UZ" sz="1600" b="1" dirty="0" smtClean="0"/>
              <a:t>мумкин, чунки ер майдонининг намни ишлаб чиқаришдан бошқа </a:t>
            </a:r>
            <a:r>
              <a:rPr lang="uz-Cyrl-UZ" sz="1600" b="1" dirty="0" smtClean="0"/>
              <a:t>мақсадларда </a:t>
            </a:r>
            <a:r>
              <a:rPr lang="uz-Cyrl-UZ" sz="1600" b="1" dirty="0" smtClean="0"/>
              <a:t>сақлашини кўп марта (баъзан икки ва ундан ортиқ) қисқартиради. Бу ҳақда кейинги </a:t>
            </a:r>
            <a:r>
              <a:rPr lang="uz-Cyrl-UZ" sz="1600" b="1" dirty="0" smtClean="0"/>
              <a:t>лекцияларимиздан </a:t>
            </a:r>
            <a:r>
              <a:rPr lang="uz-Cyrl-UZ" sz="1600" b="1" dirty="0" smtClean="0"/>
              <a:t>бирида сўзлаб берамиз ва сиз билан бирга нима учун таниқли деҳқонлар ерни </a:t>
            </a:r>
            <a:r>
              <a:rPr lang="uz-Cyrl-UZ" sz="1600" b="1" dirty="0" smtClean="0"/>
              <a:t>4-5 </a:t>
            </a:r>
            <a:r>
              <a:rPr lang="uz-Cyrl-UZ" sz="1600" b="1" dirty="0" smtClean="0"/>
              <a:t>сантиметрдан чуқурроқ ҳайдамаслигини ва нега уларнинг ери йил ўта қурғоқчил келган йилларда ҳам яхши ҳосил беришини тушуниб етишга ҳаракат қиламиз..</a:t>
            </a:r>
            <a:r>
              <a:rPr lang="ru-RU" sz="1600" b="1" dirty="0" smtClean="0"/>
              <a:t>. </a:t>
            </a:r>
            <a:endParaRPr lang="ru-RU" sz="1600" b="1" dirty="0"/>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914400" y="277813"/>
            <a:ext cx="7772400" cy="561975"/>
          </a:xfrm>
        </p:spPr>
        <p:txBody>
          <a:bodyPr/>
          <a:lstStyle/>
          <a:p>
            <a:r>
              <a:rPr lang="ru-RU" sz="2000" b="1" dirty="0" smtClean="0">
                <a:latin typeface="Arial" charset="0"/>
              </a:rPr>
              <a:t>11-лекция. </a:t>
            </a:r>
            <a:r>
              <a:rPr lang="ru-RU" sz="2000" b="1" dirty="0">
                <a:latin typeface="Arial" charset="0"/>
              </a:rPr>
              <a:t/>
            </a:r>
            <a:br>
              <a:rPr lang="ru-RU" sz="2000" b="1" dirty="0">
                <a:latin typeface="Arial" charset="0"/>
              </a:rPr>
            </a:br>
            <a:r>
              <a:rPr lang="ru-RU" sz="2000" b="1" dirty="0" smtClean="0">
                <a:latin typeface="Arial" charset="0"/>
              </a:rPr>
              <a:t>ҚАЕРНИ СУҒОРИШ КЕРАК?</a:t>
            </a:r>
            <a:endParaRPr lang="ru-RU" sz="2000" b="1" dirty="0">
              <a:latin typeface="Arial" charset="0"/>
            </a:endParaRPr>
          </a:p>
        </p:txBody>
      </p:sp>
      <p:sp>
        <p:nvSpPr>
          <p:cNvPr id="15363" name="Rectangle 3"/>
          <p:cNvSpPr>
            <a:spLocks noGrp="1" noChangeArrowheads="1"/>
          </p:cNvSpPr>
          <p:nvPr>
            <p:ph type="body" idx="1"/>
          </p:nvPr>
        </p:nvSpPr>
        <p:spPr>
          <a:xfrm>
            <a:off x="250825" y="1600200"/>
            <a:ext cx="8642350" cy="5257800"/>
          </a:xfrm>
        </p:spPr>
        <p:txBody>
          <a:bodyPr/>
          <a:lstStyle/>
          <a:p>
            <a:pPr>
              <a:lnSpc>
                <a:spcPct val="80000"/>
              </a:lnSpc>
            </a:pPr>
            <a:r>
              <a:rPr lang="uz-Cyrl-UZ" sz="1800" b="1" dirty="0" smtClean="0"/>
              <a:t>Қаерни суғориш мумкин? Бу ечими нафақат иқлим, қолаверса, бевосита иқтисодиёт (яъни ҳаёнингиз!) билан боғлиқ масаладир.</a:t>
            </a:r>
            <a:endParaRPr lang="ru-RU" sz="1800" b="1" dirty="0" smtClean="0"/>
          </a:p>
          <a:p>
            <a:pPr lvl="0">
              <a:lnSpc>
                <a:spcPct val="80000"/>
              </a:lnSpc>
            </a:pPr>
            <a:r>
              <a:rPr lang="uz-Cyrl-UZ" sz="1800" b="1" dirty="0" smtClean="0"/>
              <a:t>Агар дон экинларини беқарор намлик ҳудудида, масалан, беш йилга бир ўта қурғоқчил (</a:t>
            </a:r>
            <a:r>
              <a:rPr lang="uz-Cyrl-UZ" sz="1800" b="1" dirty="0" smtClean="0"/>
              <a:t>экинни кўкартириб </a:t>
            </a:r>
            <a:r>
              <a:rPr lang="uz-Cyrl-UZ" sz="1800" b="1" dirty="0" smtClean="0"/>
              <a:t>олиш муаммо бўладиган</a:t>
            </a:r>
            <a:r>
              <a:rPr lang="uz-Cyrl-UZ" sz="1800" b="1" dirty="0" smtClean="0"/>
              <a:t>), </a:t>
            </a:r>
            <a:r>
              <a:rPr lang="uz-Cyrl-UZ" sz="1800" b="1" dirty="0" smtClean="0"/>
              <a:t>бир намгарчилик ўта кучли (барча экинлар ҳосили ивиб нобуд бўладиган) йил тўғри келадиган, фақат уч йил нормал ҳосил берадиган ҳолатда </a:t>
            </a:r>
            <a:r>
              <a:rPr lang="uz-Cyrl-UZ" sz="1800" b="1" dirty="0" smtClean="0"/>
              <a:t>экинларни </a:t>
            </a:r>
            <a:r>
              <a:rPr lang="uz-Cyrl-UZ" sz="1800" b="1" dirty="0" smtClean="0"/>
              <a:t>суғориш кераклиги ёки керак эмаслиги масаласи </a:t>
            </a:r>
            <a:r>
              <a:rPr lang="uz-Cyrl-UZ" sz="1800" b="1" dirty="0" smtClean="0"/>
              <a:t>юзага чиқади ва </a:t>
            </a:r>
            <a:r>
              <a:rPr lang="uz-Cyrl-UZ" sz="1800" b="1" dirty="0" smtClean="0"/>
              <a:t>у иқтисодий нуқтаи назардан ҳал қилинади.  Йил ўта қурғоқчил келган йилдаги ҳосил қўшимчаси олинган даромад билан (балки қолган уч “нормал” йилдагисини ҳам) суғориш харажатлари таққосланса, овора бўлишга арзиш-арзимаслиги маълум бўлади-қўяди. Шу ўринда бундан юз йил олдин хўжалик юритишнинг И.Е.Овсинский тавсифлаб берган муқобил усуллари ҳақида ҳам яхшилаб бош қотиришга тўғри келади, ушбу усулга кўра, қурғоқчилик ҳам </a:t>
            </a:r>
            <a:r>
              <a:rPr lang="uz-Cyrl-UZ" sz="1800" b="1" dirty="0" smtClean="0"/>
              <a:t>хавфли </a:t>
            </a:r>
            <a:r>
              <a:rPr lang="uz-Cyrl-UZ" sz="1800" b="1" dirty="0" smtClean="0"/>
              <a:t>эмас, намгарчилик кучли бўлган йилларда экинлар чириб кетмайди. </a:t>
            </a:r>
            <a:endParaRPr lang="ru-RU" sz="1800" dirty="0" smtClean="0"/>
          </a:p>
          <a:p>
            <a:pPr lvl="0">
              <a:lnSpc>
                <a:spcPts val="1800"/>
              </a:lnSpc>
            </a:pPr>
            <a:r>
              <a:rPr lang="uz-Cyrl-UZ" sz="1800" b="1" dirty="0" smtClean="0"/>
              <a:t>Агар сиз яшаётган жой иқлимида ҳар ўн йилнинг тўққизтаси (ҳатто ўн йили ҳам) табиий ёғинлар нами </a:t>
            </a:r>
            <a:r>
              <a:rPr lang="uz-Cyrl-UZ" sz="1800" b="1" dirty="0" smtClean="0"/>
              <a:t>экинларингиздан </a:t>
            </a:r>
            <a:r>
              <a:rPr lang="uz-Cyrl-UZ" sz="1800" b="1" dirty="0" smtClean="0"/>
              <a:t>ҳосил олишни таъминлаб бера олмайдиган  бўлса, суғориш масаласи ўз-ўзидан ҳал бўлади. </a:t>
            </a:r>
            <a:endParaRPr lang="ru-RU" sz="1800" dirty="0"/>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914400" y="277813"/>
            <a:ext cx="7772400" cy="776287"/>
          </a:xfrm>
        </p:spPr>
        <p:txBody>
          <a:bodyPr/>
          <a:lstStyle/>
          <a:p>
            <a:r>
              <a:rPr lang="ru-RU" sz="2000" b="1" dirty="0" smtClean="0">
                <a:latin typeface="Arial" charset="0"/>
              </a:rPr>
              <a:t>12-лекция. </a:t>
            </a:r>
            <a:r>
              <a:rPr lang="ru-RU" sz="2000" b="1" dirty="0">
                <a:latin typeface="Arial" charset="0"/>
              </a:rPr>
              <a:t/>
            </a:r>
            <a:br>
              <a:rPr lang="ru-RU" sz="2000" b="1" dirty="0">
                <a:latin typeface="Arial" charset="0"/>
              </a:rPr>
            </a:br>
            <a:r>
              <a:rPr lang="ru-RU" sz="2000" b="1" dirty="0" smtClean="0">
                <a:latin typeface="Arial" charset="0"/>
              </a:rPr>
              <a:t>ҚАДИМ ЗАМОНЛАРДАН ҲОЗИРГИ КУНГАЧА БЎЛГАН СУҒОРИШ УСУЛЛАРИ</a:t>
            </a:r>
            <a:endParaRPr lang="ru-RU" sz="2000" b="1" dirty="0">
              <a:latin typeface="Arial" charset="0"/>
            </a:endParaRPr>
          </a:p>
        </p:txBody>
      </p:sp>
      <p:sp>
        <p:nvSpPr>
          <p:cNvPr id="16387" name="Rectangle 3"/>
          <p:cNvSpPr>
            <a:spLocks noGrp="1" noChangeArrowheads="1"/>
          </p:cNvSpPr>
          <p:nvPr>
            <p:ph type="body" idx="1"/>
          </p:nvPr>
        </p:nvSpPr>
        <p:spPr>
          <a:xfrm>
            <a:off x="914400" y="1989138"/>
            <a:ext cx="7772400" cy="4141787"/>
          </a:xfrm>
        </p:spPr>
        <p:txBody>
          <a:bodyPr/>
          <a:lstStyle/>
          <a:p>
            <a:pPr>
              <a:lnSpc>
                <a:spcPct val="80000"/>
              </a:lnSpc>
            </a:pPr>
            <a:r>
              <a:rPr lang="uz-Cyrl-UZ" sz="2400" dirty="0" smtClean="0"/>
              <a:t>Жаҳонда тупроқни намлашнинг юзлаб усуллари мавжуд, бир-биридан кескин фарқ қилувчилари бир неча, холос:</a:t>
            </a:r>
            <a:endParaRPr lang="ru-RU" sz="2400" dirty="0" smtClean="0"/>
          </a:p>
          <a:p>
            <a:pPr>
              <a:lnSpc>
                <a:spcPct val="80000"/>
              </a:lnSpc>
            </a:pPr>
            <a:r>
              <a:rPr lang="ru-RU" sz="2400" dirty="0" err="1" smtClean="0"/>
              <a:t>ёмғирлатиб суғориш,</a:t>
            </a:r>
            <a:r>
              <a:rPr lang="ru-RU" sz="2400" dirty="0" smtClean="0"/>
              <a:t> </a:t>
            </a:r>
            <a:endParaRPr lang="ru-RU" sz="2400" dirty="0"/>
          </a:p>
          <a:p>
            <a:pPr>
              <a:lnSpc>
                <a:spcPct val="80000"/>
              </a:lnSpc>
            </a:pPr>
            <a:r>
              <a:rPr lang="ru-RU" sz="2400" dirty="0" err="1" smtClean="0"/>
              <a:t>сув</a:t>
            </a:r>
            <a:r>
              <a:rPr lang="ru-RU" sz="2400" dirty="0" smtClean="0"/>
              <a:t> </a:t>
            </a:r>
            <a:r>
              <a:rPr lang="ru-RU" sz="2400" dirty="0" err="1" smtClean="0"/>
              <a:t>очиб</a:t>
            </a:r>
            <a:r>
              <a:rPr lang="ru-RU" sz="2400" dirty="0" smtClean="0"/>
              <a:t> </a:t>
            </a:r>
            <a:r>
              <a:rPr lang="ru-RU" sz="2400" dirty="0" err="1" smtClean="0"/>
              <a:t>суғориш,</a:t>
            </a:r>
            <a:endParaRPr lang="ru-RU" sz="2400" dirty="0"/>
          </a:p>
          <a:p>
            <a:pPr>
              <a:lnSpc>
                <a:spcPct val="80000"/>
              </a:lnSpc>
            </a:pPr>
            <a:r>
              <a:rPr lang="ru-RU" sz="2400" dirty="0" err="1" smtClean="0"/>
              <a:t>кўллатиб</a:t>
            </a:r>
            <a:r>
              <a:rPr lang="ru-RU" sz="2400" dirty="0" smtClean="0"/>
              <a:t> </a:t>
            </a:r>
            <a:r>
              <a:rPr lang="ru-RU" sz="2400" dirty="0" err="1" smtClean="0"/>
              <a:t>суғориш,</a:t>
            </a:r>
            <a:endParaRPr lang="ru-RU" sz="2400" dirty="0"/>
          </a:p>
          <a:p>
            <a:pPr>
              <a:lnSpc>
                <a:spcPct val="80000"/>
              </a:lnSpc>
            </a:pPr>
            <a:r>
              <a:rPr lang="ru-RU" sz="2400" dirty="0" err="1" smtClean="0"/>
              <a:t>эгатларга</a:t>
            </a:r>
            <a:r>
              <a:rPr lang="ru-RU" sz="2400" dirty="0" smtClean="0"/>
              <a:t> </a:t>
            </a:r>
            <a:r>
              <a:rPr lang="ru-RU" sz="2400" dirty="0" err="1" smtClean="0"/>
              <a:t>сув</a:t>
            </a:r>
            <a:r>
              <a:rPr lang="ru-RU" sz="2400" dirty="0" smtClean="0"/>
              <a:t> </a:t>
            </a:r>
            <a:r>
              <a:rPr lang="ru-RU" sz="2400" dirty="0" err="1" smtClean="0"/>
              <a:t>қуйиб суғориш,</a:t>
            </a:r>
            <a:r>
              <a:rPr lang="ru-RU" sz="2400" dirty="0" smtClean="0"/>
              <a:t> </a:t>
            </a:r>
            <a:endParaRPr lang="ru-RU" sz="2400" dirty="0"/>
          </a:p>
          <a:p>
            <a:pPr>
              <a:lnSpc>
                <a:spcPct val="80000"/>
              </a:lnSpc>
            </a:pPr>
            <a:r>
              <a:rPr lang="ru-RU" sz="2400" dirty="0" err="1" smtClean="0"/>
              <a:t>томчилатиб</a:t>
            </a:r>
            <a:r>
              <a:rPr lang="ru-RU" sz="2400" dirty="0" smtClean="0"/>
              <a:t> </a:t>
            </a:r>
            <a:r>
              <a:rPr lang="ru-RU" sz="2400" dirty="0" err="1" smtClean="0"/>
              <a:t>суғориш,</a:t>
            </a:r>
            <a:r>
              <a:rPr lang="ru-RU" sz="2400" dirty="0" smtClean="0"/>
              <a:t> </a:t>
            </a:r>
            <a:endParaRPr lang="ru-RU" sz="2400" dirty="0"/>
          </a:p>
          <a:p>
            <a:pPr>
              <a:lnSpc>
                <a:spcPct val="80000"/>
              </a:lnSpc>
            </a:pPr>
            <a:r>
              <a:rPr lang="ru-RU" sz="2400" dirty="0" err="1" smtClean="0"/>
              <a:t>сизот</a:t>
            </a:r>
            <a:r>
              <a:rPr lang="ru-RU" sz="2400" dirty="0" smtClean="0"/>
              <a:t> </a:t>
            </a:r>
            <a:r>
              <a:rPr lang="ru-RU" sz="2400" dirty="0" err="1" smtClean="0"/>
              <a:t>сувлар</a:t>
            </a:r>
            <a:r>
              <a:rPr lang="ru-RU" sz="2400" dirty="0" smtClean="0"/>
              <a:t> </a:t>
            </a:r>
            <a:r>
              <a:rPr lang="ru-RU" sz="2400" dirty="0" err="1" smtClean="0"/>
              <a:t>билан</a:t>
            </a:r>
            <a:r>
              <a:rPr lang="ru-RU" sz="2400" dirty="0" smtClean="0"/>
              <a:t> </a:t>
            </a:r>
            <a:r>
              <a:rPr lang="ru-RU" sz="2400" dirty="0" err="1" smtClean="0"/>
              <a:t>суғориш.</a:t>
            </a:r>
            <a:endParaRPr lang="ru-RU" sz="2400" dirty="0"/>
          </a:p>
          <a:p>
            <a:pPr>
              <a:lnSpc>
                <a:spcPct val="80000"/>
              </a:lnSpc>
            </a:pPr>
            <a:r>
              <a:rPr lang="ru-RU" sz="2400" dirty="0" smtClean="0"/>
              <a:t>Ушбу </a:t>
            </a:r>
            <a:r>
              <a:rPr lang="ru-RU" sz="2400" dirty="0" err="1" smtClean="0"/>
              <a:t>зикр</a:t>
            </a:r>
            <a:r>
              <a:rPr lang="ru-RU" sz="2400" dirty="0" smtClean="0"/>
              <a:t> </a:t>
            </a:r>
            <a:r>
              <a:rPr lang="ru-RU" sz="2400" dirty="0" err="1" smtClean="0"/>
              <a:t>этилган</a:t>
            </a:r>
            <a:r>
              <a:rPr lang="ru-RU" sz="2400" dirty="0" smtClean="0"/>
              <a:t> </a:t>
            </a:r>
            <a:r>
              <a:rPr lang="ru-RU" sz="2400" dirty="0" err="1" smtClean="0"/>
              <a:t>усуллар</a:t>
            </a:r>
            <a:r>
              <a:rPr lang="ru-RU" sz="2400" dirty="0" smtClean="0"/>
              <a:t> </a:t>
            </a:r>
            <a:r>
              <a:rPr lang="ru-RU" sz="2400" dirty="0" err="1" smtClean="0"/>
              <a:t>бир-биридан</a:t>
            </a:r>
            <a:r>
              <a:rPr lang="ru-RU" sz="2400" dirty="0" smtClean="0"/>
              <a:t> </a:t>
            </a:r>
            <a:r>
              <a:rPr lang="ru-RU" sz="2400" dirty="0" err="1" smtClean="0"/>
              <a:t>нимаси</a:t>
            </a:r>
            <a:r>
              <a:rPr lang="ru-RU" sz="2400" dirty="0" smtClean="0"/>
              <a:t> </a:t>
            </a:r>
            <a:r>
              <a:rPr lang="ru-RU" sz="2400" dirty="0" err="1" smtClean="0"/>
              <a:t>билан</a:t>
            </a:r>
            <a:r>
              <a:rPr lang="ru-RU" sz="2400" dirty="0" smtClean="0"/>
              <a:t> </a:t>
            </a:r>
            <a:r>
              <a:rPr lang="ru-RU" sz="2400" dirty="0" err="1" smtClean="0"/>
              <a:t>фарқ қилади</a:t>
            </a:r>
            <a:r>
              <a:rPr lang="ru-RU" sz="2400" dirty="0" smtClean="0"/>
              <a:t>? </a:t>
            </a:r>
            <a:r>
              <a:rPr lang="ru-RU" sz="2400" dirty="0" err="1" smtClean="0"/>
              <a:t>Бу</a:t>
            </a:r>
            <a:r>
              <a:rPr lang="ru-RU" sz="2400" dirty="0" smtClean="0"/>
              <a:t> </a:t>
            </a:r>
            <a:r>
              <a:rPr lang="ru-RU" sz="2400" dirty="0" err="1" smtClean="0"/>
              <a:t>ҳақда китобдан</a:t>
            </a:r>
            <a:r>
              <a:rPr lang="ru-RU" sz="2400" dirty="0" smtClean="0"/>
              <a:t> </a:t>
            </a:r>
            <a:r>
              <a:rPr lang="ru-RU" sz="2400" dirty="0" err="1" smtClean="0"/>
              <a:t>маълумот</a:t>
            </a:r>
            <a:r>
              <a:rPr lang="ru-RU" sz="2400" dirty="0" smtClean="0"/>
              <a:t> </a:t>
            </a:r>
            <a:r>
              <a:rPr lang="ru-RU" sz="2400" dirty="0" err="1" smtClean="0"/>
              <a:t>оласиз</a:t>
            </a:r>
            <a:r>
              <a:rPr lang="ru-RU" sz="2400" dirty="0" smtClean="0"/>
              <a:t>…</a:t>
            </a:r>
            <a:endParaRPr lang="ru-RU" sz="2400" dirty="0"/>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914400" y="277813"/>
            <a:ext cx="7772400" cy="561975"/>
          </a:xfrm>
        </p:spPr>
        <p:txBody>
          <a:bodyPr/>
          <a:lstStyle/>
          <a:p>
            <a:r>
              <a:rPr lang="ru-RU" sz="2000" b="1" dirty="0" smtClean="0">
                <a:latin typeface="Arial" charset="0"/>
              </a:rPr>
              <a:t>13-лекция. </a:t>
            </a:r>
            <a:r>
              <a:rPr lang="ru-RU" sz="2000" b="1" dirty="0">
                <a:latin typeface="Arial" charset="0"/>
              </a:rPr>
              <a:t/>
            </a:r>
            <a:br>
              <a:rPr lang="ru-RU" sz="2000" b="1" dirty="0">
                <a:latin typeface="Arial" charset="0"/>
              </a:rPr>
            </a:br>
            <a:r>
              <a:rPr lang="ru-RU" sz="2000" b="1" dirty="0" smtClean="0">
                <a:latin typeface="Arial" charset="0"/>
              </a:rPr>
              <a:t>АЙРИМ СУҒОРИШ МЕЪЁРЛАРИ</a:t>
            </a:r>
            <a:endParaRPr lang="ru-RU" sz="2000" b="1" dirty="0">
              <a:latin typeface="Arial" charset="0"/>
            </a:endParaRPr>
          </a:p>
        </p:txBody>
      </p:sp>
      <p:sp>
        <p:nvSpPr>
          <p:cNvPr id="17411" name="Rectangle 3"/>
          <p:cNvSpPr>
            <a:spLocks noGrp="1" noChangeArrowheads="1"/>
          </p:cNvSpPr>
          <p:nvPr>
            <p:ph type="body" idx="1"/>
          </p:nvPr>
        </p:nvSpPr>
        <p:spPr/>
        <p:txBody>
          <a:bodyPr/>
          <a:lstStyle/>
          <a:p>
            <a:pPr lvl="0"/>
            <a:r>
              <a:rPr lang="uz-Cyrl-UZ" sz="1300" b="1" dirty="0" smtClean="0"/>
              <a:t>Суғориш меъёри катталиги –  суғориш учун бир марта сув бериш ўсимликларнинг нормал ривожланиши учун зарур бўлган:</a:t>
            </a:r>
            <a:endParaRPr lang="ru-RU" sz="1300" dirty="0" smtClean="0"/>
          </a:p>
          <a:p>
            <a:pPr lvl="0"/>
            <a:r>
              <a:rPr lang="uz-Cyrl-UZ" sz="1300" b="1" dirty="0" smtClean="0"/>
              <a:t>суғорилаётган қатлам чуқурлиги;</a:t>
            </a:r>
            <a:endParaRPr lang="ru-RU" sz="1300" dirty="0" smtClean="0"/>
          </a:p>
          <a:p>
            <a:pPr lvl="0"/>
            <a:r>
              <a:rPr lang="uz-Cyrl-UZ" sz="1300" b="1" dirty="0" smtClean="0"/>
              <a:t>суғориладиган тупроқ намлиги;</a:t>
            </a:r>
            <a:endParaRPr lang="ru-RU" sz="1300" dirty="0" smtClean="0"/>
          </a:p>
          <a:p>
            <a:pPr lvl="0"/>
            <a:r>
              <a:rPr lang="uz-Cyrl-UZ" sz="1300" b="1" dirty="0" smtClean="0"/>
              <a:t>суғоришдан сўнгги намликка боғлиқ.</a:t>
            </a:r>
            <a:endParaRPr lang="ru-RU" sz="1300" dirty="0" smtClean="0"/>
          </a:p>
          <a:p>
            <a:pPr lvl="0"/>
            <a:r>
              <a:rPr lang="uz-Cyrl-UZ" sz="1300" b="1" dirty="0" smtClean="0"/>
              <a:t>Яъни олдинги суғоришлар ўртасидаги давр ва суғоришдан сўнгги рухсат этилган намгарчилик охиридаги илдиз мавжуд қатлам намлигига боғлиқ. (</a:t>
            </a:r>
            <a:r>
              <a:rPr lang="uz-Cyrl-UZ" sz="1300" b="1" dirty="0" smtClean="0"/>
              <a:t>13.1-жадвал</a:t>
            </a:r>
            <a:r>
              <a:rPr lang="uz-Cyrl-UZ" sz="1300" b="1" dirty="0" smtClean="0"/>
              <a:t>). Бундан ташқари, ўсимликларнинг жорий ва бундан кейинги ривожланиш даврларидаги эҳтиёжларини, яна тупроқнинг шўрланганлик даражасини ҳисобга олиш керак бўлади. Энди 13.2-жадвалга қараймиз, унда ёз мавсумида жуда яқин жойлашган сизот сувларининг аҳволи, яъни гидроморф шароитларга боғлиқ эркин ғоваклик ҳажми кўрсатилган. 13.3-жадвалда меъёрни аниқ белгиламаган ҳолларда қанча сув қуйиш мумкинлиги кўрсатилган.</a:t>
            </a:r>
            <a:endParaRPr lang="ru-RU" sz="1300" dirty="0" smtClean="0"/>
          </a:p>
          <a:p>
            <a:pPr lvl="0"/>
            <a:r>
              <a:rPr lang="uz-Cyrl-UZ" sz="1300" b="1" dirty="0" smtClean="0"/>
              <a:t>Ушбу маълумотлар бизни яна бир марта жуда оғир масалалар тўғрисида ўйлаб кўришга мажбур этмоқда:</a:t>
            </a:r>
            <a:endParaRPr lang="ru-RU" sz="1300" dirty="0" smtClean="0"/>
          </a:p>
          <a:p>
            <a:pPr lvl="1"/>
            <a:r>
              <a:rPr lang="uz-Cyrl-UZ" sz="1100" b="1" dirty="0" smtClean="0"/>
              <a:t>Сизот сувлар яқин бўлгани учун тупроқ намлиги юқори бўлган ер майдонларини нега суғоряпмиз?</a:t>
            </a:r>
            <a:endParaRPr lang="ru-RU" sz="1100" dirty="0" smtClean="0"/>
          </a:p>
          <a:p>
            <a:pPr lvl="1"/>
            <a:r>
              <a:rPr lang="uz-Cyrl-UZ" sz="1100" b="1" dirty="0" smtClean="0"/>
              <a:t>1 метр чуқурда жойлашган сизот сувлар даражасигача жуда кам сув керак бўлганда, сизот сувлари 1,5 метрдан  юқори бўлганда сув экинларга керак бўлганидан кўпроқ </a:t>
            </a:r>
            <a:r>
              <a:rPr lang="uz-Cyrl-UZ" sz="1100" b="1" dirty="0" smtClean="0"/>
              <a:t>миқдорда </a:t>
            </a:r>
            <a:r>
              <a:rPr lang="uz-Cyrl-UZ" sz="1100" b="1" dirty="0" smtClean="0"/>
              <a:t>сингиб кетаётганда суғориш суви меъёрини қандай белгилаш лозим?</a:t>
            </a:r>
            <a:endParaRPr lang="ru-RU" sz="1100" dirty="0" smtClean="0"/>
          </a:p>
          <a:p>
            <a:pPr lvl="1"/>
            <a:r>
              <a:rPr lang="uz-Cyrl-UZ" sz="1100" b="1" dirty="0" smtClean="0"/>
              <a:t>Ҳисоб-китобдан ортиқ суғориш меъёрлари тупроқ учун фойдалими ва улар атрофдаги ерларга қандай таъсир кўрсатади? </a:t>
            </a:r>
            <a:endParaRPr lang="ru-RU" sz="1100" dirty="0" smtClean="0"/>
          </a:p>
          <a:p>
            <a:pPr lvl="1"/>
            <a:r>
              <a:rPr lang="uz-Cyrl-UZ" sz="1100" b="1" dirty="0" smtClean="0"/>
              <a:t>Қандай ҳолларда суғориш керак ва қандай ҳолларда бошқа усуллардан фойдаланган маъқул?</a:t>
            </a:r>
            <a:endParaRPr lang="ru-RU" sz="1100" dirty="0"/>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44" name="Rectangle 312"/>
          <p:cNvSpPr>
            <a:spLocks noGrp="1" noChangeArrowheads="1"/>
          </p:cNvSpPr>
          <p:nvPr>
            <p:ph type="title"/>
          </p:nvPr>
        </p:nvSpPr>
        <p:spPr>
          <a:xfrm>
            <a:off x="2627313" y="0"/>
            <a:ext cx="5994400" cy="404813"/>
          </a:xfrm>
        </p:spPr>
        <p:txBody>
          <a:bodyPr/>
          <a:lstStyle/>
          <a:p>
            <a:r>
              <a:rPr lang="ru-RU" sz="1800" b="1" dirty="0" smtClean="0">
                <a:latin typeface="Arial" charset="0"/>
              </a:rPr>
              <a:t>СУҒОРИШ МЕЪЁРЛАРИ ҲИСОБ-КИТОБИ</a:t>
            </a:r>
            <a:endParaRPr lang="ru-RU" sz="3800" dirty="0"/>
          </a:p>
        </p:txBody>
      </p:sp>
      <p:graphicFrame>
        <p:nvGraphicFramePr>
          <p:cNvPr id="18756" name="Group 324"/>
          <p:cNvGraphicFramePr>
            <a:graphicFrameLocks noGrp="1"/>
          </p:cNvGraphicFramePr>
          <p:nvPr>
            <p:ph idx="1"/>
          </p:nvPr>
        </p:nvGraphicFramePr>
        <p:xfrm>
          <a:off x="928663" y="2349500"/>
          <a:ext cx="7623200" cy="3317877"/>
        </p:xfrm>
        <a:graphic>
          <a:graphicData uri="http://schemas.openxmlformats.org/drawingml/2006/table">
            <a:tbl>
              <a:tblPr/>
              <a:tblGrid>
                <a:gridCol w="1714511"/>
                <a:gridCol w="864168"/>
                <a:gridCol w="1191436"/>
                <a:gridCol w="823053"/>
                <a:gridCol w="859560"/>
                <a:gridCol w="771612"/>
                <a:gridCol w="1398860"/>
              </a:tblGrid>
              <a:tr h="733425">
                <a:tc rowSpan="2">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100" b="1" i="0" u="none" strike="noStrike" cap="none" normalizeH="0" baseline="0" dirty="0" smtClean="0">
                          <a:ln>
                            <a:noFill/>
                          </a:ln>
                          <a:solidFill>
                            <a:schemeClr val="tx1"/>
                          </a:solidFill>
                          <a:effectLst/>
                          <a:latin typeface="Times New Roman" pitchFamily="18" charset="0"/>
                          <a:cs typeface="Times New Roman" pitchFamily="18" charset="0"/>
                        </a:rPr>
                        <a:t>Субстрат</a:t>
                      </a:r>
                      <a:endParaRPr kumimoji="0" lang="ru-RU" sz="17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1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10000"/>
                      </a:solidFill>
                      <a:prstDash val="solid"/>
                      <a:round/>
                      <a:headEnd type="none" w="med" len="med"/>
                      <a:tailEnd type="none" w="med" len="med"/>
                    </a:lnT>
                    <a:lnB w="12700" cap="flat" cmpd="sng" algn="ctr">
                      <a:solidFill>
                        <a:srgbClr val="010000"/>
                      </a:solidFill>
                      <a:prstDash val="solid"/>
                      <a:round/>
                      <a:headEnd type="none" w="med" len="med"/>
                      <a:tailEnd type="none" w="med" len="med"/>
                    </a:lnB>
                    <a:lnTlToBr>
                      <a:noFill/>
                    </a:lnTlToBr>
                    <a:lnBlToTr>
                      <a:noFill/>
                    </a:lnBlToTr>
                    <a:noFill/>
                  </a:tcPr>
                </a:tc>
                <a:tc rowSpan="2">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100" b="1" i="0" u="none" strike="noStrike" cap="none" normalizeH="0" baseline="0" smtClean="0">
                          <a:ln>
                            <a:noFill/>
                          </a:ln>
                          <a:solidFill>
                            <a:schemeClr val="tx1"/>
                          </a:solidFill>
                          <a:effectLst/>
                          <a:latin typeface="Times New Roman" pitchFamily="18" charset="0"/>
                          <a:cs typeface="Times New Roman" pitchFamily="18" charset="0"/>
                        </a:rPr>
                        <a:t>ПВ, %</a:t>
                      </a:r>
                      <a:endParaRPr kumimoji="0" lang="ru-RU" sz="17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ru-RU" sz="1100" b="1" i="0" u="none" strike="noStrike" cap="none" normalizeH="0" baseline="0" smtClean="0">
                          <a:ln>
                            <a:noFill/>
                          </a:ln>
                          <a:solidFill>
                            <a:schemeClr val="tx1"/>
                          </a:solidFill>
                          <a:effectLst/>
                          <a:latin typeface="Times New Roman" pitchFamily="18" charset="0"/>
                          <a:cs typeface="Times New Roman" pitchFamily="18" charset="0"/>
                        </a:rPr>
                        <a:t>НВ - ВЗР, % </a:t>
                      </a:r>
                      <a:endParaRPr kumimoji="0" lang="ru-RU" sz="17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uz-Cyrl-UZ" sz="1100" b="1" i="0" u="none" strike="noStrike" cap="none" normalizeH="0" baseline="0" dirty="0" smtClean="0">
                          <a:ln>
                            <a:noFill/>
                          </a:ln>
                          <a:solidFill>
                            <a:schemeClr val="tx1"/>
                          </a:solidFill>
                          <a:effectLst/>
                          <a:latin typeface="Times New Roman" pitchFamily="18" charset="0"/>
                          <a:cs typeface="Times New Roman" pitchFamily="18" charset="0"/>
                        </a:rPr>
                        <a:t>Исталган ҳўллаш қатламидаги суғориш меъёри</a:t>
                      </a:r>
                      <a:endParaRPr kumimoji="0" lang="ru-RU" sz="1100" b="1" i="0" u="none" strike="noStrike" cap="none" normalizeH="0" baseline="0" dirty="0" smtClean="0">
                        <a:ln>
                          <a:noFill/>
                        </a:ln>
                        <a:solidFill>
                          <a:schemeClr val="tx1"/>
                        </a:solidFill>
                        <a:effectLst/>
                        <a:latin typeface="Times New Roman" pitchFamily="18" charset="0"/>
                        <a:cs typeface="Times New Roman" pitchFamily="18" charset="0"/>
                      </a:endParaRPr>
                    </a:p>
                    <a:p>
                      <a:pPr marL="4763" marR="0" lvl="0" indent="19050" algn="ctr" defTabSz="914400" rtl="0" eaLnBrk="1" fontAlgn="base" latinLnBrk="0" hangingPunct="1">
                        <a:lnSpc>
                          <a:spcPct val="100000"/>
                        </a:lnSpc>
                        <a:spcBef>
                          <a:spcPct val="0"/>
                        </a:spcBef>
                        <a:spcAft>
                          <a:spcPct val="0"/>
                        </a:spcAft>
                        <a:buClrTx/>
                        <a:buSzTx/>
                        <a:buFontTx/>
                        <a:buNone/>
                        <a:tabLst/>
                      </a:pPr>
                      <a:r>
                        <a:rPr kumimoji="0" lang="ru-RU" sz="1100" b="1" i="0" u="none" strike="noStrike" cap="none" normalizeH="0" baseline="0" dirty="0" smtClean="0">
                          <a:ln>
                            <a:noFill/>
                          </a:ln>
                          <a:solidFill>
                            <a:schemeClr val="tx1"/>
                          </a:solidFill>
                          <a:effectLst/>
                          <a:latin typeface="Times New Roman" pitchFamily="18" charset="0"/>
                          <a:cs typeface="Times New Roman" pitchFamily="18" charset="0"/>
                        </a:rPr>
                        <a:t>(м3/га), м</a:t>
                      </a:r>
                      <a:endParaRPr kumimoji="0" lang="ru-RU" sz="1700" b="0" i="0" u="none" strike="noStrike" cap="none" normalizeH="0" baseline="0" dirty="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12700" cap="flat" cmpd="sng" algn="ctr">
                      <a:solidFill>
                        <a:srgbClr val="01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ru-RU"/>
                    </a:p>
                  </a:txBody>
                  <a:tcPr/>
                </a:tc>
                <a:tc hMerge="1">
                  <a:txBody>
                    <a:bodyPr/>
                    <a:lstStyle/>
                    <a:p>
                      <a:endParaRPr lang="ru-RU"/>
                    </a:p>
                  </a:txBody>
                  <a:tcPr/>
                </a:tc>
                <a:tc>
                  <a:txBody>
                    <a:bodyPr/>
                    <a:lstStyle/>
                    <a:p>
                      <a:pPr marL="4763" marR="0" lvl="0" indent="19050" algn="ctr" defTabSz="914400" rtl="0" eaLnBrk="1" fontAlgn="base" latinLnBrk="0" hangingPunct="1">
                        <a:lnSpc>
                          <a:spcPct val="100000"/>
                        </a:lnSpc>
                        <a:spcBef>
                          <a:spcPct val="0"/>
                        </a:spcBef>
                        <a:spcAft>
                          <a:spcPct val="0"/>
                        </a:spcAft>
                        <a:buClrTx/>
                        <a:buSzTx/>
                        <a:buFontTx/>
                        <a:buNone/>
                        <a:tabLst/>
                      </a:pPr>
                      <a:r>
                        <a:rPr kumimoji="0" lang="ru-RU" sz="1100" b="1" i="0" u="none" strike="noStrike" cap="none" normalizeH="0" baseline="0" dirty="0" smtClean="0">
                          <a:ln>
                            <a:noFill/>
                          </a:ln>
                          <a:solidFill>
                            <a:schemeClr val="tx1"/>
                          </a:solidFill>
                          <a:effectLst/>
                          <a:latin typeface="Times New Roman" pitchFamily="18" charset="0"/>
                          <a:cs typeface="Times New Roman" pitchFamily="18" charset="0"/>
                        </a:rPr>
                        <a:t>3,0 м. </a:t>
                      </a:r>
                      <a:r>
                        <a:rPr kumimoji="0" lang="ru-RU" sz="1100" b="1" i="0" u="none" strike="noStrike" cap="none" normalizeH="0" baseline="0" dirty="0" err="1" smtClean="0">
                          <a:ln>
                            <a:noFill/>
                          </a:ln>
                          <a:solidFill>
                            <a:schemeClr val="tx1"/>
                          </a:solidFill>
                          <a:effectLst/>
                          <a:latin typeface="Times New Roman" pitchFamily="18" charset="0"/>
                          <a:cs typeface="Times New Roman" pitchFamily="18" charset="0"/>
                        </a:rPr>
                        <a:t>чуқурликкача бўлган</a:t>
                      </a:r>
                      <a:r>
                        <a:rPr kumimoji="0" lang="ru-RU" sz="1100" b="1"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ru-RU" sz="1100" b="1" i="0" u="none" strike="noStrike" cap="none" normalizeH="0" baseline="0" dirty="0" err="1" smtClean="0">
                          <a:ln>
                            <a:noFill/>
                          </a:ln>
                          <a:solidFill>
                            <a:schemeClr val="tx1"/>
                          </a:solidFill>
                          <a:effectLst/>
                          <a:latin typeface="Times New Roman" pitchFamily="18" charset="0"/>
                          <a:cs typeface="Times New Roman" pitchFamily="18" charset="0"/>
                        </a:rPr>
                        <a:t>эркин</a:t>
                      </a:r>
                      <a:r>
                        <a:rPr kumimoji="0" lang="ru-RU" sz="1100" b="1"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ru-RU" sz="1100" b="1" i="0" u="none" strike="noStrike" cap="none" normalizeH="0" baseline="0" dirty="0" err="1" smtClean="0">
                          <a:ln>
                            <a:noFill/>
                          </a:ln>
                          <a:solidFill>
                            <a:schemeClr val="tx1"/>
                          </a:solidFill>
                          <a:effectLst/>
                          <a:latin typeface="Times New Roman" pitchFamily="18" charset="0"/>
                          <a:cs typeface="Times New Roman" pitchFamily="18" charset="0"/>
                        </a:rPr>
                        <a:t>сиғим</a:t>
                      </a:r>
                      <a:endParaRPr kumimoji="0" lang="ru-RU" sz="17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10000"/>
                      </a:solidFill>
                      <a:prstDash val="solid"/>
                      <a:round/>
                      <a:headEnd type="none" w="med" len="med"/>
                      <a:tailEnd type="none" w="med" len="med"/>
                    </a:lnL>
                    <a:lnR w="12700" cap="flat" cmpd="sng" algn="ctr">
                      <a:solidFill>
                        <a:srgbClr val="010000"/>
                      </a:solidFill>
                      <a:prstDash val="solid"/>
                      <a:round/>
                      <a:headEnd type="none" w="med" len="med"/>
                      <a:tailEnd type="none" w="med" len="med"/>
                    </a:lnR>
                    <a:lnT w="12700" cap="flat" cmpd="sng" algn="ctr">
                      <a:solidFill>
                        <a:srgbClr val="010000"/>
                      </a:solidFill>
                      <a:prstDash val="solid"/>
                      <a:round/>
                      <a:headEnd type="none" w="med" len="med"/>
                      <a:tailEnd type="none" w="med" len="med"/>
                    </a:lnT>
                    <a:lnB w="12700" cap="flat" cmpd="sng" algn="ctr">
                      <a:solidFill>
                        <a:srgbClr val="010000"/>
                      </a:solidFill>
                      <a:prstDash val="solid"/>
                      <a:round/>
                      <a:headEnd type="none" w="med" len="med"/>
                      <a:tailEnd type="none" w="med" len="med"/>
                    </a:lnB>
                    <a:lnTlToBr>
                      <a:noFill/>
                    </a:lnTlToBr>
                    <a:lnBlToTr>
                      <a:noFill/>
                    </a:lnBlToTr>
                    <a:noFill/>
                  </a:tcPr>
                </a:tc>
              </a:tr>
              <a:tr h="387350">
                <a:tc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100" b="1" i="0" u="none" strike="noStrike" cap="none" normalizeH="0" baseline="0" smtClean="0">
                          <a:ln>
                            <a:noFill/>
                          </a:ln>
                          <a:solidFill>
                            <a:schemeClr val="tx1"/>
                          </a:solidFill>
                          <a:effectLst/>
                          <a:latin typeface="Times New Roman" pitchFamily="18" charset="0"/>
                          <a:cs typeface="Times New Roman" pitchFamily="18" charset="0"/>
                        </a:rPr>
                        <a:t>0,50 </a:t>
                      </a:r>
                      <a:endParaRPr kumimoji="0" lang="ru-RU" sz="1700" b="0"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100" b="1" i="0" u="none" strike="noStrike" cap="none" normalizeH="0" baseline="0" smtClean="0">
                          <a:ln>
                            <a:noFill/>
                          </a:ln>
                          <a:solidFill>
                            <a:schemeClr val="tx1"/>
                          </a:solidFill>
                          <a:effectLst/>
                          <a:latin typeface="Times New Roman" pitchFamily="18" charset="0"/>
                          <a:cs typeface="Times New Roman" pitchFamily="18" charset="0"/>
                        </a:rPr>
                        <a:t>0,75 </a:t>
                      </a:r>
                      <a:endParaRPr kumimoji="0" lang="ru-RU" sz="1700" b="0"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100" b="1" i="0" u="none" strike="noStrike" cap="none" normalizeH="0" baseline="0" smtClean="0">
                          <a:ln>
                            <a:noFill/>
                          </a:ln>
                          <a:solidFill>
                            <a:schemeClr val="tx1"/>
                          </a:solidFill>
                          <a:effectLst/>
                          <a:latin typeface="Times New Roman" pitchFamily="18" charset="0"/>
                          <a:cs typeface="Times New Roman" pitchFamily="18" charset="0"/>
                        </a:rPr>
                        <a:t>1,00</a:t>
                      </a:r>
                      <a:endParaRPr kumimoji="0" lang="ru-RU" sz="1700" b="0"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12700" cap="flat" cmpd="sng" algn="ctr">
                      <a:solidFill>
                        <a:srgbClr val="01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100" b="1" i="0" u="none" strike="noStrike" cap="none" normalizeH="0" baseline="0" smtClean="0">
                          <a:ln>
                            <a:noFill/>
                          </a:ln>
                          <a:solidFill>
                            <a:schemeClr val="tx1"/>
                          </a:solidFill>
                          <a:effectLst/>
                          <a:latin typeface="Times New Roman" pitchFamily="18" charset="0"/>
                          <a:cs typeface="Times New Roman" pitchFamily="18" charset="0"/>
                        </a:rPr>
                        <a:t>3,00</a:t>
                      </a:r>
                      <a:endParaRPr kumimoji="0" lang="ru-RU" sz="17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10000"/>
                      </a:solidFill>
                      <a:prstDash val="solid"/>
                      <a:round/>
                      <a:headEnd type="none" w="med" len="med"/>
                      <a:tailEnd type="none" w="med" len="med"/>
                    </a:lnL>
                    <a:lnR w="12700" cap="flat" cmpd="sng" algn="ctr">
                      <a:solidFill>
                        <a:srgbClr val="010000"/>
                      </a:solidFill>
                      <a:prstDash val="solid"/>
                      <a:round/>
                      <a:headEnd type="none" w="med" len="med"/>
                      <a:tailEnd type="none" w="med" len="med"/>
                    </a:lnR>
                    <a:lnT w="12700" cap="flat" cmpd="sng" algn="ctr">
                      <a:solidFill>
                        <a:srgbClr val="010000"/>
                      </a:solidFill>
                      <a:prstDash val="solid"/>
                      <a:round/>
                      <a:headEnd type="none" w="med" len="med"/>
                      <a:tailEnd type="none" w="med" len="med"/>
                    </a:lnT>
                    <a:lnB w="12700" cap="flat" cmpd="sng" algn="ctr">
                      <a:solidFill>
                        <a:srgbClr val="010000"/>
                      </a:solidFill>
                      <a:prstDash val="solid"/>
                      <a:round/>
                      <a:headEnd type="none" w="med" len="med"/>
                      <a:tailEnd type="none" w="med" len="med"/>
                    </a:lnB>
                    <a:lnTlToBr>
                      <a:noFill/>
                    </a:lnTlToBr>
                    <a:lnBlToTr>
                      <a:noFill/>
                    </a:lnBlToTr>
                    <a:noFill/>
                  </a:tcPr>
                </a:tc>
              </a:tr>
              <a:tr h="374650">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ru-RU" sz="1100" b="0" i="0" u="none" strike="noStrike" cap="none" normalizeH="0" baseline="0" dirty="0" err="1" smtClean="0">
                          <a:ln>
                            <a:noFill/>
                          </a:ln>
                          <a:solidFill>
                            <a:schemeClr val="tx1"/>
                          </a:solidFill>
                          <a:effectLst/>
                          <a:latin typeface="Times New Roman" pitchFamily="18" charset="0"/>
                          <a:cs typeface="Times New Roman" pitchFamily="18" charset="0"/>
                        </a:rPr>
                        <a:t>Қум</a:t>
                      </a:r>
                      <a:endParaRPr kumimoji="0" lang="ru-RU" sz="17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1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10000"/>
                      </a:solidFill>
                      <a:prstDash val="solid"/>
                      <a:round/>
                      <a:headEnd type="none" w="med" len="med"/>
                      <a:tailEnd type="none" w="med" len="med"/>
                    </a:lnT>
                    <a:lnB w="12700" cap="flat" cmpd="sng" algn="ctr">
                      <a:solidFill>
                        <a:srgbClr val="01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100" b="0" i="0" u="none" strike="noStrike" cap="none" normalizeH="0" baseline="0" smtClean="0">
                          <a:ln>
                            <a:noFill/>
                          </a:ln>
                          <a:solidFill>
                            <a:schemeClr val="tx1"/>
                          </a:solidFill>
                          <a:effectLst/>
                          <a:latin typeface="Times New Roman" pitchFamily="18" charset="0"/>
                          <a:cs typeface="Times New Roman" pitchFamily="18" charset="0"/>
                        </a:rPr>
                        <a:t>42,0 </a:t>
                      </a:r>
                      <a:endParaRPr kumimoji="0" lang="ru-RU" sz="17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100" b="0" i="0" u="none" strike="noStrike" cap="none" normalizeH="0" baseline="0" smtClean="0">
                          <a:ln>
                            <a:noFill/>
                          </a:ln>
                          <a:solidFill>
                            <a:schemeClr val="tx1"/>
                          </a:solidFill>
                          <a:effectLst/>
                          <a:latin typeface="Times New Roman" pitchFamily="18" charset="0"/>
                          <a:cs typeface="Times New Roman" pitchFamily="18" charset="0"/>
                        </a:rPr>
                        <a:t>12,0 </a:t>
                      </a:r>
                      <a:endParaRPr kumimoji="0" lang="ru-RU" sz="1700" b="0"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100" b="0" i="0" u="none" strike="noStrike" cap="none" normalizeH="0" baseline="0" smtClean="0">
                          <a:ln>
                            <a:noFill/>
                          </a:ln>
                          <a:solidFill>
                            <a:schemeClr val="tx1"/>
                          </a:solidFill>
                          <a:effectLst/>
                          <a:latin typeface="Times New Roman" pitchFamily="18" charset="0"/>
                          <a:cs typeface="Times New Roman" pitchFamily="18" charset="0"/>
                        </a:rPr>
                        <a:t>600 </a:t>
                      </a:r>
                      <a:endParaRPr kumimoji="0" lang="ru-RU" sz="1700" b="0"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00FF00"/>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100" b="0" i="0" u="none" strike="noStrike" cap="none" normalizeH="0" baseline="0" smtClean="0">
                          <a:ln>
                            <a:noFill/>
                          </a:ln>
                          <a:solidFill>
                            <a:schemeClr val="tx1"/>
                          </a:solidFill>
                          <a:effectLst/>
                          <a:latin typeface="Times New Roman" pitchFamily="18" charset="0"/>
                          <a:cs typeface="Times New Roman" pitchFamily="18" charset="0"/>
                        </a:rPr>
                        <a:t>900 </a:t>
                      </a:r>
                      <a:endParaRPr kumimoji="0" lang="ru-RU" sz="1700" b="0"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00FF00"/>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100" b="0" i="0" u="none" strike="noStrike" cap="none" normalizeH="0" baseline="0" smtClean="0">
                          <a:ln>
                            <a:noFill/>
                          </a:ln>
                          <a:solidFill>
                            <a:schemeClr val="tx1"/>
                          </a:solidFill>
                          <a:effectLst/>
                          <a:latin typeface="Times New Roman" pitchFamily="18" charset="0"/>
                          <a:cs typeface="Times New Roman" pitchFamily="18" charset="0"/>
                        </a:rPr>
                        <a:t>1200</a:t>
                      </a:r>
                      <a:endParaRPr kumimoji="0" lang="ru-RU" sz="1700" b="0"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12700" cap="flat" cmpd="sng" algn="ctr">
                      <a:solidFill>
                        <a:srgbClr val="01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FF99"/>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100" b="0" i="0" u="none" strike="noStrike" cap="none" normalizeH="0" baseline="0" smtClean="0">
                          <a:ln>
                            <a:noFill/>
                          </a:ln>
                          <a:solidFill>
                            <a:schemeClr val="tx1"/>
                          </a:solidFill>
                          <a:effectLst/>
                          <a:latin typeface="Times New Roman" pitchFamily="18" charset="0"/>
                          <a:cs typeface="Times New Roman" pitchFamily="18" charset="0"/>
                        </a:rPr>
                        <a:t>8300</a:t>
                      </a:r>
                      <a:endParaRPr kumimoji="0" lang="ru-RU" sz="17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10000"/>
                      </a:solidFill>
                      <a:prstDash val="solid"/>
                      <a:round/>
                      <a:headEnd type="none" w="med" len="med"/>
                      <a:tailEnd type="none" w="med" len="med"/>
                    </a:lnL>
                    <a:lnR w="12700" cap="flat" cmpd="sng" algn="ctr">
                      <a:solidFill>
                        <a:srgbClr val="010000"/>
                      </a:solidFill>
                      <a:prstDash val="solid"/>
                      <a:round/>
                      <a:headEnd type="none" w="med" len="med"/>
                      <a:tailEnd type="none" w="med" len="med"/>
                    </a:lnR>
                    <a:lnT w="12700" cap="flat" cmpd="sng" algn="ctr">
                      <a:solidFill>
                        <a:srgbClr val="010000"/>
                      </a:solidFill>
                      <a:prstDash val="solid"/>
                      <a:round/>
                      <a:headEnd type="none" w="med" len="med"/>
                      <a:tailEnd type="none" w="med" len="med"/>
                    </a:lnT>
                    <a:lnB w="12700" cap="flat" cmpd="sng" algn="ctr">
                      <a:solidFill>
                        <a:srgbClr val="010000"/>
                      </a:solidFill>
                      <a:prstDash val="solid"/>
                      <a:round/>
                      <a:headEnd type="none" w="med" len="med"/>
                      <a:tailEnd type="none" w="med" len="med"/>
                    </a:lnB>
                    <a:lnTlToBr>
                      <a:noFill/>
                    </a:lnTlToBr>
                    <a:lnBlToTr>
                      <a:noFill/>
                    </a:lnBlToTr>
                    <a:solidFill>
                      <a:srgbClr val="FFECBC"/>
                    </a:solidFill>
                  </a:tcPr>
                </a:tc>
              </a:tr>
              <a:tr h="360363">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ru-RU" sz="1100" b="0" i="0" u="none" strike="noStrike" cap="none" normalizeH="0" baseline="0" dirty="0" err="1" smtClean="0">
                          <a:ln>
                            <a:noFill/>
                          </a:ln>
                          <a:solidFill>
                            <a:schemeClr val="tx1"/>
                          </a:solidFill>
                          <a:effectLst/>
                          <a:latin typeface="Times New Roman" pitchFamily="18" charset="0"/>
                          <a:cs typeface="Times New Roman" pitchFamily="18" charset="0"/>
                        </a:rPr>
                        <a:t>Қумлоқ </a:t>
                      </a:r>
                      <a:r>
                        <a:rPr kumimoji="0" lang="ru-RU" sz="1100" b="0" i="0" u="none" strike="noStrike" cap="none" normalizeH="0" baseline="0" dirty="0" smtClean="0">
                          <a:ln>
                            <a:noFill/>
                          </a:ln>
                          <a:solidFill>
                            <a:schemeClr val="tx1"/>
                          </a:solidFill>
                          <a:effectLst/>
                          <a:latin typeface="Times New Roman" pitchFamily="18" charset="0"/>
                          <a:cs typeface="Times New Roman" pitchFamily="18" charset="0"/>
                        </a:rPr>
                        <a:t>ер</a:t>
                      </a:r>
                      <a:endParaRPr kumimoji="0" lang="ru-RU" sz="17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1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10000"/>
                      </a:solidFill>
                      <a:prstDash val="solid"/>
                      <a:round/>
                      <a:headEnd type="none" w="med" len="med"/>
                      <a:tailEnd type="none" w="med" len="med"/>
                    </a:lnT>
                    <a:lnB w="12700" cap="flat" cmpd="sng" algn="ctr">
                      <a:solidFill>
                        <a:srgbClr val="01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100" b="0" i="0" u="none" strike="noStrike" cap="none" normalizeH="0" baseline="0" smtClean="0">
                          <a:ln>
                            <a:noFill/>
                          </a:ln>
                          <a:solidFill>
                            <a:schemeClr val="tx1"/>
                          </a:solidFill>
                          <a:effectLst/>
                          <a:latin typeface="Times New Roman" pitchFamily="18" charset="0"/>
                          <a:cs typeface="Times New Roman" pitchFamily="18" charset="0"/>
                        </a:rPr>
                        <a:t>46,0 </a:t>
                      </a:r>
                      <a:endParaRPr kumimoji="0" lang="ru-RU" sz="17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100" b="0" i="0" u="none" strike="noStrike" cap="none" normalizeH="0" baseline="0" smtClean="0">
                          <a:ln>
                            <a:noFill/>
                          </a:ln>
                          <a:solidFill>
                            <a:schemeClr val="tx1"/>
                          </a:solidFill>
                          <a:effectLst/>
                          <a:latin typeface="Times New Roman" pitchFamily="18" charset="0"/>
                          <a:cs typeface="Times New Roman" pitchFamily="18" charset="0"/>
                        </a:rPr>
                        <a:t>10,0 </a:t>
                      </a:r>
                      <a:endParaRPr kumimoji="0" lang="ru-RU" sz="1700" b="0"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100" b="0" i="0" u="none" strike="noStrike" cap="none" normalizeH="0" baseline="0" smtClean="0">
                          <a:ln>
                            <a:noFill/>
                          </a:ln>
                          <a:solidFill>
                            <a:schemeClr val="tx1"/>
                          </a:solidFill>
                          <a:effectLst/>
                          <a:latin typeface="Times New Roman" pitchFamily="18" charset="0"/>
                          <a:cs typeface="Times New Roman" pitchFamily="18" charset="0"/>
                        </a:rPr>
                        <a:t>500 </a:t>
                      </a:r>
                      <a:endParaRPr kumimoji="0" lang="ru-RU" sz="1700" b="0"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00FF00"/>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100" b="0" i="0" u="none" strike="noStrike" cap="none" normalizeH="0" baseline="0" smtClean="0">
                          <a:ln>
                            <a:noFill/>
                          </a:ln>
                          <a:solidFill>
                            <a:schemeClr val="tx1"/>
                          </a:solidFill>
                          <a:effectLst/>
                          <a:latin typeface="Times New Roman" pitchFamily="18" charset="0"/>
                          <a:cs typeface="Times New Roman" pitchFamily="18" charset="0"/>
                        </a:rPr>
                        <a:t>750 </a:t>
                      </a:r>
                      <a:endParaRPr kumimoji="0" lang="ru-RU" sz="1700" b="0"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00FF00"/>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100" b="0" i="0" u="none" strike="noStrike" cap="none" normalizeH="0" baseline="0" smtClean="0">
                          <a:ln>
                            <a:noFill/>
                          </a:ln>
                          <a:solidFill>
                            <a:schemeClr val="tx1"/>
                          </a:solidFill>
                          <a:effectLst/>
                          <a:latin typeface="Times New Roman" pitchFamily="18" charset="0"/>
                          <a:cs typeface="Times New Roman" pitchFamily="18" charset="0"/>
                        </a:rPr>
                        <a:t>1000</a:t>
                      </a:r>
                      <a:endParaRPr kumimoji="0" lang="ru-RU" sz="1700" b="0"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12700" cap="flat" cmpd="sng" algn="ctr">
                      <a:solidFill>
                        <a:srgbClr val="01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FF99"/>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100" b="0" i="0" u="none" strike="noStrike" cap="none" normalizeH="0" baseline="0" smtClean="0">
                          <a:ln>
                            <a:noFill/>
                          </a:ln>
                          <a:solidFill>
                            <a:schemeClr val="tx1"/>
                          </a:solidFill>
                          <a:effectLst/>
                          <a:latin typeface="Times New Roman" pitchFamily="18" charset="0"/>
                          <a:cs typeface="Times New Roman" pitchFamily="18" charset="0"/>
                        </a:rPr>
                        <a:t>4500</a:t>
                      </a:r>
                      <a:endParaRPr kumimoji="0" lang="ru-RU" sz="17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10000"/>
                      </a:solidFill>
                      <a:prstDash val="solid"/>
                      <a:round/>
                      <a:headEnd type="none" w="med" len="med"/>
                      <a:tailEnd type="none" w="med" len="med"/>
                    </a:lnL>
                    <a:lnR w="12700" cap="flat" cmpd="sng" algn="ctr">
                      <a:solidFill>
                        <a:srgbClr val="010000"/>
                      </a:solidFill>
                      <a:prstDash val="solid"/>
                      <a:round/>
                      <a:headEnd type="none" w="med" len="med"/>
                      <a:tailEnd type="none" w="med" len="med"/>
                    </a:lnR>
                    <a:lnT w="12700" cap="flat" cmpd="sng" algn="ctr">
                      <a:solidFill>
                        <a:srgbClr val="010000"/>
                      </a:solidFill>
                      <a:prstDash val="solid"/>
                      <a:round/>
                      <a:headEnd type="none" w="med" len="med"/>
                      <a:tailEnd type="none" w="med" len="med"/>
                    </a:lnT>
                    <a:lnB w="12700" cap="flat" cmpd="sng" algn="ctr">
                      <a:solidFill>
                        <a:srgbClr val="010000"/>
                      </a:solidFill>
                      <a:prstDash val="solid"/>
                      <a:round/>
                      <a:headEnd type="none" w="med" len="med"/>
                      <a:tailEnd type="none" w="med" len="med"/>
                    </a:lnB>
                    <a:lnTlToBr>
                      <a:noFill/>
                    </a:lnTlToBr>
                    <a:lnBlToTr>
                      <a:noFill/>
                    </a:lnBlToTr>
                    <a:solidFill>
                      <a:srgbClr val="FFECBC"/>
                    </a:solidFill>
                  </a:tcPr>
                </a:tc>
              </a:tr>
              <a:tr h="360363">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ru-RU" sz="1100" b="0" i="0" u="none" strike="noStrike" cap="none" normalizeH="0" baseline="0" dirty="0" err="1" smtClean="0">
                          <a:ln>
                            <a:noFill/>
                          </a:ln>
                          <a:solidFill>
                            <a:schemeClr val="tx1"/>
                          </a:solidFill>
                          <a:effectLst/>
                          <a:latin typeface="Times New Roman" pitchFamily="18" charset="0"/>
                          <a:cs typeface="Times New Roman" pitchFamily="18" charset="0"/>
                        </a:rPr>
                        <a:t>Енгил</a:t>
                      </a:r>
                      <a:r>
                        <a:rPr kumimoji="0" lang="ru-RU" sz="11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ru-RU" sz="1100" b="0" i="0" u="none" strike="noStrike" cap="none" normalizeH="0" baseline="0" dirty="0" err="1" smtClean="0">
                          <a:ln>
                            <a:noFill/>
                          </a:ln>
                          <a:solidFill>
                            <a:schemeClr val="tx1"/>
                          </a:solidFill>
                          <a:effectLst/>
                          <a:latin typeface="Times New Roman" pitchFamily="18" charset="0"/>
                          <a:cs typeface="Times New Roman" pitchFamily="18" charset="0"/>
                        </a:rPr>
                        <a:t>қумоқ тупроқ</a:t>
                      </a:r>
                      <a:endParaRPr kumimoji="0" lang="ru-RU" sz="17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1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10000"/>
                      </a:solidFill>
                      <a:prstDash val="solid"/>
                      <a:round/>
                      <a:headEnd type="none" w="med" len="med"/>
                      <a:tailEnd type="none" w="med" len="med"/>
                    </a:lnT>
                    <a:lnB w="12700" cap="flat" cmpd="sng" algn="ctr">
                      <a:solidFill>
                        <a:srgbClr val="01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100" b="0" i="0" u="none" strike="noStrike" cap="none" normalizeH="0" baseline="0" smtClean="0">
                          <a:ln>
                            <a:noFill/>
                          </a:ln>
                          <a:solidFill>
                            <a:schemeClr val="tx1"/>
                          </a:solidFill>
                          <a:effectLst/>
                          <a:latin typeface="Times New Roman" pitchFamily="18" charset="0"/>
                          <a:cs typeface="Times New Roman" pitchFamily="18" charset="0"/>
                        </a:rPr>
                        <a:t>50,0 </a:t>
                      </a:r>
                      <a:endParaRPr kumimoji="0" lang="ru-RU" sz="17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100" b="0" i="0" u="none" strike="noStrike" cap="none" normalizeH="0" baseline="0" smtClean="0">
                          <a:ln>
                            <a:noFill/>
                          </a:ln>
                          <a:solidFill>
                            <a:schemeClr val="tx1"/>
                          </a:solidFill>
                          <a:effectLst/>
                          <a:latin typeface="Times New Roman" pitchFamily="18" charset="0"/>
                          <a:cs typeface="Times New Roman" pitchFamily="18" charset="0"/>
                        </a:rPr>
                        <a:t>12,0 </a:t>
                      </a:r>
                      <a:endParaRPr kumimoji="0" lang="ru-RU" sz="1700" b="0"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100" b="0" i="0" u="none" strike="noStrike" cap="none" normalizeH="0" baseline="0" smtClean="0">
                          <a:ln>
                            <a:noFill/>
                          </a:ln>
                          <a:solidFill>
                            <a:schemeClr val="tx1"/>
                          </a:solidFill>
                          <a:effectLst/>
                          <a:latin typeface="Times New Roman" pitchFamily="18" charset="0"/>
                          <a:cs typeface="Times New Roman" pitchFamily="18" charset="0"/>
                        </a:rPr>
                        <a:t>500 </a:t>
                      </a:r>
                      <a:endParaRPr kumimoji="0" lang="ru-RU" sz="1700" b="0"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00FF00"/>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100" b="0" i="0" u="none" strike="noStrike" cap="none" normalizeH="0" baseline="0" smtClean="0">
                          <a:ln>
                            <a:noFill/>
                          </a:ln>
                          <a:solidFill>
                            <a:schemeClr val="tx1"/>
                          </a:solidFill>
                          <a:effectLst/>
                          <a:latin typeface="Times New Roman" pitchFamily="18" charset="0"/>
                          <a:cs typeface="Times New Roman" pitchFamily="18" charset="0"/>
                        </a:rPr>
                        <a:t>750 </a:t>
                      </a:r>
                      <a:endParaRPr kumimoji="0" lang="ru-RU" sz="1700" b="0"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00FF00"/>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100" b="0" i="0" u="none" strike="noStrike" cap="none" normalizeH="0" baseline="0" smtClean="0">
                          <a:ln>
                            <a:noFill/>
                          </a:ln>
                          <a:solidFill>
                            <a:schemeClr val="tx1"/>
                          </a:solidFill>
                          <a:effectLst/>
                          <a:latin typeface="Times New Roman" pitchFamily="18" charset="0"/>
                          <a:cs typeface="Times New Roman" pitchFamily="18" charset="0"/>
                        </a:rPr>
                        <a:t>1000</a:t>
                      </a:r>
                      <a:endParaRPr kumimoji="0" lang="ru-RU" sz="1700" b="0"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12700" cap="flat" cmpd="sng" algn="ctr">
                      <a:solidFill>
                        <a:srgbClr val="01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FF99"/>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100" b="0" i="0" u="none" strike="noStrike" cap="none" normalizeH="0" baseline="0" smtClean="0">
                          <a:ln>
                            <a:noFill/>
                          </a:ln>
                          <a:solidFill>
                            <a:schemeClr val="tx1"/>
                          </a:solidFill>
                          <a:effectLst/>
                          <a:latin typeface="Times New Roman" pitchFamily="18" charset="0"/>
                          <a:cs typeface="Times New Roman" pitchFamily="18" charset="0"/>
                        </a:rPr>
                        <a:t>3500</a:t>
                      </a:r>
                      <a:endParaRPr kumimoji="0" lang="ru-RU" sz="17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10000"/>
                      </a:solidFill>
                      <a:prstDash val="solid"/>
                      <a:round/>
                      <a:headEnd type="none" w="med" len="med"/>
                      <a:tailEnd type="none" w="med" len="med"/>
                    </a:lnL>
                    <a:lnR w="12700" cap="flat" cmpd="sng" algn="ctr">
                      <a:solidFill>
                        <a:srgbClr val="010000"/>
                      </a:solidFill>
                      <a:prstDash val="solid"/>
                      <a:round/>
                      <a:headEnd type="none" w="med" len="med"/>
                      <a:tailEnd type="none" w="med" len="med"/>
                    </a:lnR>
                    <a:lnT w="12700" cap="flat" cmpd="sng" algn="ctr">
                      <a:solidFill>
                        <a:srgbClr val="010000"/>
                      </a:solidFill>
                      <a:prstDash val="solid"/>
                      <a:round/>
                      <a:headEnd type="none" w="med" len="med"/>
                      <a:tailEnd type="none" w="med" len="med"/>
                    </a:lnT>
                    <a:lnB w="12700" cap="flat" cmpd="sng" algn="ctr">
                      <a:solidFill>
                        <a:srgbClr val="010000"/>
                      </a:solidFill>
                      <a:prstDash val="solid"/>
                      <a:round/>
                      <a:headEnd type="none" w="med" len="med"/>
                      <a:tailEnd type="none" w="med" len="med"/>
                    </a:lnB>
                    <a:lnTlToBr>
                      <a:noFill/>
                    </a:lnTlToBr>
                    <a:lnBlToTr>
                      <a:noFill/>
                    </a:lnBlToTr>
                    <a:solidFill>
                      <a:srgbClr val="FFECBC"/>
                    </a:solidFill>
                  </a:tcPr>
                </a:tc>
              </a:tr>
              <a:tr h="357188">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ru-RU" sz="1100" b="0" i="0" u="none" strike="noStrike" cap="none" normalizeH="0" baseline="0" dirty="0" err="1" smtClean="0">
                          <a:ln>
                            <a:noFill/>
                          </a:ln>
                          <a:solidFill>
                            <a:schemeClr val="tx1"/>
                          </a:solidFill>
                          <a:effectLst/>
                          <a:latin typeface="Times New Roman" pitchFamily="18" charset="0"/>
                          <a:cs typeface="Times New Roman" pitchFamily="18" charset="0"/>
                        </a:rPr>
                        <a:t>Ўртача</a:t>
                      </a:r>
                      <a:r>
                        <a:rPr kumimoji="0" lang="ru-RU" sz="11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ru-RU" sz="1100" b="0" i="0" u="none" strike="noStrike" cap="none" normalizeH="0" baseline="0" dirty="0" err="1" smtClean="0">
                          <a:ln>
                            <a:noFill/>
                          </a:ln>
                          <a:solidFill>
                            <a:schemeClr val="tx1"/>
                          </a:solidFill>
                          <a:effectLst/>
                          <a:latin typeface="Times New Roman" pitchFamily="18" charset="0"/>
                          <a:cs typeface="Times New Roman" pitchFamily="18" charset="0"/>
                        </a:rPr>
                        <a:t>қумоқ тупроқ</a:t>
                      </a:r>
                      <a:r>
                        <a:rPr kumimoji="0" lang="ru-RU" sz="1100" b="0" i="0" u="none" strike="noStrike" cap="none" normalizeH="0" baseline="0" dirty="0" smtClean="0">
                          <a:ln>
                            <a:noFill/>
                          </a:ln>
                          <a:solidFill>
                            <a:schemeClr val="tx1"/>
                          </a:solidFill>
                          <a:effectLst/>
                          <a:latin typeface="Times New Roman" pitchFamily="18" charset="0"/>
                          <a:cs typeface="Times New Roman" pitchFamily="18" charset="0"/>
                        </a:rPr>
                        <a:t> </a:t>
                      </a:r>
                      <a:endParaRPr kumimoji="0" lang="ru-RU" sz="17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1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10000"/>
                      </a:solidFill>
                      <a:prstDash val="solid"/>
                      <a:round/>
                      <a:headEnd type="none" w="med" len="med"/>
                      <a:tailEnd type="none" w="med" len="med"/>
                    </a:lnT>
                    <a:lnB w="12700" cap="flat" cmpd="sng" algn="ctr">
                      <a:solidFill>
                        <a:srgbClr val="01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100" b="0" i="0" u="none" strike="noStrike" cap="none" normalizeH="0" baseline="0" smtClean="0">
                          <a:ln>
                            <a:noFill/>
                          </a:ln>
                          <a:solidFill>
                            <a:schemeClr val="tx1"/>
                          </a:solidFill>
                          <a:effectLst/>
                          <a:latin typeface="Times New Roman" pitchFamily="18" charset="0"/>
                          <a:cs typeface="Times New Roman" pitchFamily="18" charset="0"/>
                        </a:rPr>
                        <a:t>48,0 </a:t>
                      </a:r>
                      <a:endParaRPr kumimoji="0" lang="ru-RU" sz="17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100" b="0" i="0" u="none" strike="noStrike" cap="none" normalizeH="0" baseline="0" smtClean="0">
                          <a:ln>
                            <a:noFill/>
                          </a:ln>
                          <a:solidFill>
                            <a:schemeClr val="tx1"/>
                          </a:solidFill>
                          <a:effectLst/>
                          <a:latin typeface="Times New Roman" pitchFamily="18" charset="0"/>
                          <a:cs typeface="Times New Roman" pitchFamily="18" charset="0"/>
                        </a:rPr>
                        <a:t>9,0 </a:t>
                      </a:r>
                      <a:endParaRPr kumimoji="0" lang="ru-RU" sz="1700" b="0"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100" b="0" i="0" u="none" strike="noStrike" cap="none" normalizeH="0" baseline="0" smtClean="0">
                          <a:ln>
                            <a:noFill/>
                          </a:ln>
                          <a:solidFill>
                            <a:schemeClr val="tx1"/>
                          </a:solidFill>
                          <a:effectLst/>
                          <a:latin typeface="Times New Roman" pitchFamily="18" charset="0"/>
                          <a:cs typeface="Times New Roman" pitchFamily="18" charset="0"/>
                        </a:rPr>
                        <a:t>450 </a:t>
                      </a:r>
                      <a:endParaRPr kumimoji="0" lang="ru-RU" sz="1700" b="0"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00FF00"/>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100" b="0" i="0" u="none" strike="noStrike" cap="none" normalizeH="0" baseline="0" smtClean="0">
                          <a:ln>
                            <a:noFill/>
                          </a:ln>
                          <a:solidFill>
                            <a:schemeClr val="tx1"/>
                          </a:solidFill>
                          <a:effectLst/>
                          <a:latin typeface="Times New Roman" pitchFamily="18" charset="0"/>
                          <a:cs typeface="Times New Roman" pitchFamily="18" charset="0"/>
                        </a:rPr>
                        <a:t>675 </a:t>
                      </a:r>
                      <a:endParaRPr kumimoji="0" lang="ru-RU" sz="1700" b="0"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00FF00"/>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100" b="0" i="0" u="none" strike="noStrike" cap="none" normalizeH="0" baseline="0" smtClean="0">
                          <a:ln>
                            <a:noFill/>
                          </a:ln>
                          <a:solidFill>
                            <a:schemeClr val="tx1"/>
                          </a:solidFill>
                          <a:effectLst/>
                          <a:latin typeface="Times New Roman" pitchFamily="18" charset="0"/>
                          <a:cs typeface="Times New Roman" pitchFamily="18" charset="0"/>
                        </a:rPr>
                        <a:t>900</a:t>
                      </a:r>
                      <a:endParaRPr kumimoji="0" lang="ru-RU" sz="1700" b="0"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12700" cap="flat" cmpd="sng" algn="ctr">
                      <a:solidFill>
                        <a:srgbClr val="01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00FF00"/>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100" b="0" i="0" u="none" strike="noStrike" cap="none" normalizeH="0" baseline="0" smtClean="0">
                          <a:ln>
                            <a:noFill/>
                          </a:ln>
                          <a:solidFill>
                            <a:schemeClr val="tx1"/>
                          </a:solidFill>
                          <a:effectLst/>
                          <a:latin typeface="Times New Roman" pitchFamily="18" charset="0"/>
                          <a:cs typeface="Times New Roman" pitchFamily="18" charset="0"/>
                        </a:rPr>
                        <a:t>3490</a:t>
                      </a:r>
                      <a:endParaRPr kumimoji="0" lang="ru-RU" sz="17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10000"/>
                      </a:solidFill>
                      <a:prstDash val="solid"/>
                      <a:round/>
                      <a:headEnd type="none" w="med" len="med"/>
                      <a:tailEnd type="none" w="med" len="med"/>
                    </a:lnL>
                    <a:lnR w="12700" cap="flat" cmpd="sng" algn="ctr">
                      <a:solidFill>
                        <a:srgbClr val="010000"/>
                      </a:solidFill>
                      <a:prstDash val="solid"/>
                      <a:round/>
                      <a:headEnd type="none" w="med" len="med"/>
                      <a:tailEnd type="none" w="med" len="med"/>
                    </a:lnR>
                    <a:lnT w="12700" cap="flat" cmpd="sng" algn="ctr">
                      <a:solidFill>
                        <a:srgbClr val="010000"/>
                      </a:solidFill>
                      <a:prstDash val="solid"/>
                      <a:round/>
                      <a:headEnd type="none" w="med" len="med"/>
                      <a:tailEnd type="none" w="med" len="med"/>
                    </a:lnT>
                    <a:lnB w="12700" cap="flat" cmpd="sng" algn="ctr">
                      <a:solidFill>
                        <a:srgbClr val="010000"/>
                      </a:solidFill>
                      <a:prstDash val="solid"/>
                      <a:round/>
                      <a:headEnd type="none" w="med" len="med"/>
                      <a:tailEnd type="none" w="med" len="med"/>
                    </a:lnB>
                    <a:lnTlToBr>
                      <a:noFill/>
                    </a:lnTlToBr>
                    <a:lnBlToTr>
                      <a:noFill/>
                    </a:lnBlToTr>
                    <a:solidFill>
                      <a:srgbClr val="FFECBC"/>
                    </a:solidFill>
                  </a:tcPr>
                </a:tc>
              </a:tr>
              <a:tr h="358775">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ru-RU" sz="1100" b="0" i="0" u="none" strike="noStrike" cap="none" normalizeH="0" baseline="0" dirty="0" err="1" smtClean="0">
                          <a:ln>
                            <a:noFill/>
                          </a:ln>
                          <a:solidFill>
                            <a:schemeClr val="tx1"/>
                          </a:solidFill>
                          <a:effectLst/>
                          <a:latin typeface="Times New Roman" pitchFamily="18" charset="0"/>
                          <a:cs typeface="Times New Roman" pitchFamily="18" charset="0"/>
                        </a:rPr>
                        <a:t>Оғир қумоқ тупроқ</a:t>
                      </a:r>
                      <a:endParaRPr kumimoji="0" lang="ru-RU" sz="17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1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10000"/>
                      </a:solidFill>
                      <a:prstDash val="solid"/>
                      <a:round/>
                      <a:headEnd type="none" w="med" len="med"/>
                      <a:tailEnd type="none" w="med" len="med"/>
                    </a:lnT>
                    <a:lnB w="12700" cap="flat" cmpd="sng" algn="ctr">
                      <a:solidFill>
                        <a:srgbClr val="01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100" b="0" i="0" u="none" strike="noStrike" cap="none" normalizeH="0" baseline="0" smtClean="0">
                          <a:ln>
                            <a:noFill/>
                          </a:ln>
                          <a:solidFill>
                            <a:schemeClr val="tx1"/>
                          </a:solidFill>
                          <a:effectLst/>
                          <a:latin typeface="Times New Roman" pitchFamily="18" charset="0"/>
                          <a:cs typeface="Times New Roman" pitchFamily="18" charset="0"/>
                        </a:rPr>
                        <a:t>46,0 </a:t>
                      </a:r>
                      <a:endParaRPr kumimoji="0" lang="ru-RU" sz="17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100" b="0" i="0" u="none" strike="noStrike" cap="none" normalizeH="0" baseline="0" smtClean="0">
                          <a:ln>
                            <a:noFill/>
                          </a:ln>
                          <a:solidFill>
                            <a:schemeClr val="tx1"/>
                          </a:solidFill>
                          <a:effectLst/>
                          <a:latin typeface="Times New Roman" pitchFamily="18" charset="0"/>
                          <a:cs typeface="Times New Roman" pitchFamily="18" charset="0"/>
                        </a:rPr>
                        <a:t>8,0 </a:t>
                      </a:r>
                      <a:endParaRPr kumimoji="0" lang="ru-RU" sz="1700" b="0"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100" b="0" i="0" u="none" strike="noStrike" cap="none" normalizeH="0" baseline="0" smtClean="0">
                          <a:ln>
                            <a:noFill/>
                          </a:ln>
                          <a:solidFill>
                            <a:schemeClr val="tx1"/>
                          </a:solidFill>
                          <a:effectLst/>
                          <a:latin typeface="Times New Roman" pitchFamily="18" charset="0"/>
                          <a:cs typeface="Times New Roman" pitchFamily="18" charset="0"/>
                        </a:rPr>
                        <a:t>400 </a:t>
                      </a:r>
                      <a:endParaRPr kumimoji="0" lang="ru-RU" sz="1700" b="0"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00FF00"/>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100" b="0" i="0" u="none" strike="noStrike" cap="none" normalizeH="0" baseline="0" smtClean="0">
                          <a:ln>
                            <a:noFill/>
                          </a:ln>
                          <a:solidFill>
                            <a:schemeClr val="tx1"/>
                          </a:solidFill>
                          <a:effectLst/>
                          <a:latin typeface="Times New Roman" pitchFamily="18" charset="0"/>
                          <a:cs typeface="Times New Roman" pitchFamily="18" charset="0"/>
                        </a:rPr>
                        <a:t>600 </a:t>
                      </a:r>
                      <a:endParaRPr kumimoji="0" lang="ru-RU" sz="1700" b="0"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00FF00"/>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100" b="0" i="0" u="none" strike="noStrike" cap="none" normalizeH="0" baseline="0" smtClean="0">
                          <a:ln>
                            <a:noFill/>
                          </a:ln>
                          <a:solidFill>
                            <a:schemeClr val="tx1"/>
                          </a:solidFill>
                          <a:effectLst/>
                          <a:latin typeface="Times New Roman" pitchFamily="18" charset="0"/>
                          <a:cs typeface="Times New Roman" pitchFamily="18" charset="0"/>
                        </a:rPr>
                        <a:t>800</a:t>
                      </a:r>
                      <a:endParaRPr kumimoji="0" lang="ru-RU" sz="1700" b="0"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12700" cap="flat" cmpd="sng" algn="ctr">
                      <a:solidFill>
                        <a:srgbClr val="01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00FF00"/>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100" b="0" i="0" u="none" strike="noStrike" cap="none" normalizeH="0" baseline="0" smtClean="0">
                          <a:ln>
                            <a:noFill/>
                          </a:ln>
                          <a:solidFill>
                            <a:schemeClr val="tx1"/>
                          </a:solidFill>
                          <a:effectLst/>
                          <a:latin typeface="Times New Roman" pitchFamily="18" charset="0"/>
                          <a:cs typeface="Times New Roman" pitchFamily="18" charset="0"/>
                        </a:rPr>
                        <a:t>3200</a:t>
                      </a:r>
                      <a:endParaRPr kumimoji="0" lang="ru-RU" sz="17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10000"/>
                      </a:solidFill>
                      <a:prstDash val="solid"/>
                      <a:round/>
                      <a:headEnd type="none" w="med" len="med"/>
                      <a:tailEnd type="none" w="med" len="med"/>
                    </a:lnL>
                    <a:lnR w="12700" cap="flat" cmpd="sng" algn="ctr">
                      <a:solidFill>
                        <a:srgbClr val="010000"/>
                      </a:solidFill>
                      <a:prstDash val="solid"/>
                      <a:round/>
                      <a:headEnd type="none" w="med" len="med"/>
                      <a:tailEnd type="none" w="med" len="med"/>
                    </a:lnR>
                    <a:lnT w="12700" cap="flat" cmpd="sng" algn="ctr">
                      <a:solidFill>
                        <a:srgbClr val="010000"/>
                      </a:solidFill>
                      <a:prstDash val="solid"/>
                      <a:round/>
                      <a:headEnd type="none" w="med" len="med"/>
                      <a:tailEnd type="none" w="med" len="med"/>
                    </a:lnT>
                    <a:lnB w="12700" cap="flat" cmpd="sng" algn="ctr">
                      <a:solidFill>
                        <a:srgbClr val="010000"/>
                      </a:solidFill>
                      <a:prstDash val="solid"/>
                      <a:round/>
                      <a:headEnd type="none" w="med" len="med"/>
                      <a:tailEnd type="none" w="med" len="med"/>
                    </a:lnB>
                    <a:lnTlToBr>
                      <a:noFill/>
                    </a:lnTlToBr>
                    <a:lnBlToTr>
                      <a:noFill/>
                    </a:lnBlToTr>
                    <a:solidFill>
                      <a:srgbClr val="FFECBC"/>
                    </a:solidFill>
                  </a:tcPr>
                </a:tc>
              </a:tr>
              <a:tr h="357188">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ru-RU" sz="1100" b="0" i="0" u="none" strike="noStrike" cap="none" normalizeH="0" baseline="0" dirty="0" err="1" smtClean="0">
                          <a:ln>
                            <a:noFill/>
                          </a:ln>
                          <a:solidFill>
                            <a:schemeClr val="tx1"/>
                          </a:solidFill>
                          <a:effectLst/>
                          <a:latin typeface="Times New Roman" pitchFamily="18" charset="0"/>
                          <a:cs typeface="Times New Roman" pitchFamily="18" charset="0"/>
                        </a:rPr>
                        <a:t>Енгил</a:t>
                      </a:r>
                      <a:r>
                        <a:rPr kumimoji="0" lang="ru-RU" sz="11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ru-RU" sz="1100" b="0" i="0" u="none" strike="noStrike" cap="none" normalizeH="0" baseline="0" dirty="0" err="1" smtClean="0">
                          <a:ln>
                            <a:noFill/>
                          </a:ln>
                          <a:solidFill>
                            <a:schemeClr val="tx1"/>
                          </a:solidFill>
                          <a:effectLst/>
                          <a:latin typeface="Times New Roman" pitchFamily="18" charset="0"/>
                          <a:cs typeface="Times New Roman" pitchFamily="18" charset="0"/>
                        </a:rPr>
                        <a:t>тупроқ</a:t>
                      </a:r>
                      <a:endParaRPr kumimoji="0" lang="ru-RU" sz="17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1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10000"/>
                      </a:solidFill>
                      <a:prstDash val="solid"/>
                      <a:round/>
                      <a:headEnd type="none" w="med" len="med"/>
                      <a:tailEnd type="none" w="med" len="med"/>
                    </a:lnT>
                    <a:lnB w="12700" cap="flat" cmpd="sng" algn="ctr">
                      <a:solidFill>
                        <a:srgbClr val="01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100" b="0" i="0" u="none" strike="noStrike" cap="none" normalizeH="0" baseline="0" smtClean="0">
                          <a:ln>
                            <a:noFill/>
                          </a:ln>
                          <a:solidFill>
                            <a:schemeClr val="tx1"/>
                          </a:solidFill>
                          <a:effectLst/>
                          <a:latin typeface="Times New Roman" pitchFamily="18" charset="0"/>
                          <a:cs typeface="Times New Roman" pitchFamily="18" charset="0"/>
                        </a:rPr>
                        <a:t>44,0 </a:t>
                      </a:r>
                      <a:endParaRPr kumimoji="0" lang="ru-RU" sz="17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100" b="0" i="0" u="none" strike="noStrike" cap="none" normalizeH="0" baseline="0" smtClean="0">
                          <a:ln>
                            <a:noFill/>
                          </a:ln>
                          <a:solidFill>
                            <a:schemeClr val="tx1"/>
                          </a:solidFill>
                          <a:effectLst/>
                          <a:latin typeface="Times New Roman" pitchFamily="18" charset="0"/>
                          <a:cs typeface="Times New Roman" pitchFamily="18" charset="0"/>
                        </a:rPr>
                        <a:t>7,0 </a:t>
                      </a:r>
                      <a:endParaRPr kumimoji="0" lang="ru-RU" sz="1700" b="0"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100" b="0" i="0" u="none" strike="noStrike" cap="none" normalizeH="0" baseline="0" smtClean="0">
                          <a:ln>
                            <a:noFill/>
                          </a:ln>
                          <a:solidFill>
                            <a:schemeClr val="tx1"/>
                          </a:solidFill>
                          <a:effectLst/>
                          <a:latin typeface="Times New Roman" pitchFamily="18" charset="0"/>
                          <a:cs typeface="Times New Roman" pitchFamily="18" charset="0"/>
                        </a:rPr>
                        <a:t>350 </a:t>
                      </a:r>
                      <a:endParaRPr kumimoji="0" lang="ru-RU" sz="1700" b="0"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00FF00"/>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100" b="0" i="0" u="none" strike="noStrike" cap="none" normalizeH="0" baseline="0" smtClean="0">
                          <a:ln>
                            <a:noFill/>
                          </a:ln>
                          <a:solidFill>
                            <a:schemeClr val="tx1"/>
                          </a:solidFill>
                          <a:effectLst/>
                          <a:latin typeface="Times New Roman" pitchFamily="18" charset="0"/>
                          <a:cs typeface="Times New Roman" pitchFamily="18" charset="0"/>
                        </a:rPr>
                        <a:t>525 </a:t>
                      </a:r>
                      <a:endParaRPr kumimoji="0" lang="ru-RU" sz="1700" b="0"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00FF00"/>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100" b="0" i="0" u="none" strike="noStrike" cap="none" normalizeH="0" baseline="0" smtClean="0">
                          <a:ln>
                            <a:noFill/>
                          </a:ln>
                          <a:solidFill>
                            <a:schemeClr val="tx1"/>
                          </a:solidFill>
                          <a:effectLst/>
                          <a:latin typeface="Times New Roman" pitchFamily="18" charset="0"/>
                          <a:cs typeface="Times New Roman" pitchFamily="18" charset="0"/>
                        </a:rPr>
                        <a:t>700</a:t>
                      </a:r>
                      <a:endParaRPr kumimoji="0" lang="ru-RU" sz="1700" b="0"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12700" cap="flat" cmpd="sng" algn="ctr">
                      <a:solidFill>
                        <a:srgbClr val="01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00FF00"/>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100" b="0" i="0" u="none" strike="noStrike" cap="none" normalizeH="0" baseline="0" dirty="0" smtClean="0">
                          <a:ln>
                            <a:noFill/>
                          </a:ln>
                          <a:solidFill>
                            <a:schemeClr val="tx1"/>
                          </a:solidFill>
                          <a:effectLst/>
                          <a:latin typeface="Times New Roman" pitchFamily="18" charset="0"/>
                          <a:cs typeface="Times New Roman" pitchFamily="18" charset="0"/>
                        </a:rPr>
                        <a:t>1950</a:t>
                      </a:r>
                      <a:endParaRPr kumimoji="0" lang="ru-RU" sz="17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10000"/>
                      </a:solidFill>
                      <a:prstDash val="solid"/>
                      <a:round/>
                      <a:headEnd type="none" w="med" len="med"/>
                      <a:tailEnd type="none" w="med" len="med"/>
                    </a:lnL>
                    <a:lnR w="12700" cap="flat" cmpd="sng" algn="ctr">
                      <a:solidFill>
                        <a:srgbClr val="010000"/>
                      </a:solidFill>
                      <a:prstDash val="solid"/>
                      <a:round/>
                      <a:headEnd type="none" w="med" len="med"/>
                      <a:tailEnd type="none" w="med" len="med"/>
                    </a:lnR>
                    <a:lnT w="12700" cap="flat" cmpd="sng" algn="ctr">
                      <a:solidFill>
                        <a:srgbClr val="010000"/>
                      </a:solidFill>
                      <a:prstDash val="solid"/>
                      <a:round/>
                      <a:headEnd type="none" w="med" len="med"/>
                      <a:tailEnd type="none" w="med" len="med"/>
                    </a:lnT>
                    <a:lnB w="12700" cap="flat" cmpd="sng" algn="ctr">
                      <a:solidFill>
                        <a:srgbClr val="010000"/>
                      </a:solidFill>
                      <a:prstDash val="solid"/>
                      <a:round/>
                      <a:headEnd type="none" w="med" len="med"/>
                      <a:tailEnd type="none" w="med" len="med"/>
                    </a:lnB>
                    <a:lnTlToBr>
                      <a:noFill/>
                    </a:lnTlToBr>
                    <a:lnBlToTr>
                      <a:noFill/>
                    </a:lnBlToTr>
                    <a:solidFill>
                      <a:srgbClr val="FFECBC"/>
                    </a:solidFill>
                  </a:tcPr>
                </a:tc>
              </a:tr>
            </a:tbl>
          </a:graphicData>
        </a:graphic>
      </p:graphicFrame>
      <p:sp>
        <p:nvSpPr>
          <p:cNvPr id="18750" name="Rectangle 318"/>
          <p:cNvSpPr>
            <a:spLocks noChangeArrowheads="1"/>
          </p:cNvSpPr>
          <p:nvPr/>
        </p:nvSpPr>
        <p:spPr bwMode="auto">
          <a:xfrm>
            <a:off x="755650" y="549275"/>
            <a:ext cx="7993063" cy="923330"/>
          </a:xfrm>
          <a:prstGeom prst="rect">
            <a:avLst/>
          </a:prstGeom>
          <a:noFill/>
          <a:ln w="9525">
            <a:noFill/>
            <a:miter lim="800000"/>
            <a:headEnd/>
            <a:tailEnd/>
          </a:ln>
          <a:effectLst/>
        </p:spPr>
        <p:txBody>
          <a:bodyPr anchor="ctr">
            <a:spAutoFit/>
          </a:bodyPr>
          <a:lstStyle/>
          <a:p>
            <a:pPr algn="ctr"/>
            <a:r>
              <a:rPr lang="ru-RU" b="1" dirty="0" smtClean="0"/>
              <a:t>13.1-жадвал. Н </a:t>
            </a:r>
            <a:r>
              <a:rPr lang="ru-RU" b="1" dirty="0"/>
              <a:t>= 0,5, 0,75 </a:t>
            </a:r>
            <a:r>
              <a:rPr lang="ru-RU" b="1" dirty="0" err="1" smtClean="0"/>
              <a:t>ва</a:t>
            </a:r>
            <a:r>
              <a:rPr lang="ru-RU" b="1" dirty="0" smtClean="0"/>
              <a:t> </a:t>
            </a:r>
            <a:r>
              <a:rPr lang="ru-RU" b="1" dirty="0"/>
              <a:t>1,00 </a:t>
            </a:r>
            <a:r>
              <a:rPr lang="ru-RU" b="1" dirty="0" smtClean="0"/>
              <a:t>м </a:t>
            </a:r>
            <a:r>
              <a:rPr lang="ru-RU" b="1" dirty="0" err="1" smtClean="0"/>
              <a:t>қатламнинг ҳисоб-китоб қилинадиган суғориш меъёрлари</a:t>
            </a:r>
            <a:r>
              <a:rPr lang="ru-RU" dirty="0"/>
              <a:t/>
            </a:r>
            <a:br>
              <a:rPr lang="ru-RU" dirty="0"/>
            </a:br>
            <a:r>
              <a:rPr lang="ru-RU" b="1" i="1" dirty="0" smtClean="0"/>
              <a:t>(</a:t>
            </a:r>
            <a:r>
              <a:rPr lang="ru-RU" b="1" i="1" dirty="0" err="1" smtClean="0"/>
              <a:t>чуқур сизот</a:t>
            </a:r>
            <a:r>
              <a:rPr lang="ru-RU" b="1" i="1" dirty="0" smtClean="0"/>
              <a:t> </a:t>
            </a:r>
            <a:r>
              <a:rPr lang="ru-RU" b="1" i="1" dirty="0" err="1" smtClean="0"/>
              <a:t>сувлар</a:t>
            </a:r>
            <a:r>
              <a:rPr lang="ru-RU" b="1" i="1" dirty="0" smtClean="0"/>
              <a:t> </a:t>
            </a:r>
            <a:r>
              <a:rPr lang="ru-RU" b="1" i="1" dirty="0" err="1" smtClean="0"/>
              <a:t>учун</a:t>
            </a:r>
            <a:r>
              <a:rPr lang="ru-RU" b="1" i="1" dirty="0" smtClean="0"/>
              <a:t>)</a:t>
            </a:r>
            <a:endParaRPr lang="ru-RU" b="1" i="1" dirty="0"/>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1714480" y="404813"/>
            <a:ext cx="6643734" cy="488950"/>
          </a:xfrm>
        </p:spPr>
        <p:txBody>
          <a:bodyPr/>
          <a:lstStyle/>
          <a:p>
            <a:r>
              <a:rPr lang="ru-RU" sz="1800" b="1" dirty="0" smtClean="0">
                <a:latin typeface="Arial" charset="0"/>
              </a:rPr>
              <a:t>СУҒОРИШНИНГ РУХСАТ ЭТИЛГАН МЕЪЁРЛАРИ</a:t>
            </a:r>
            <a:endParaRPr lang="ru-RU" sz="1800" b="1" dirty="0">
              <a:latin typeface="Arial" charset="0"/>
            </a:endParaRPr>
          </a:p>
        </p:txBody>
      </p:sp>
      <p:graphicFrame>
        <p:nvGraphicFramePr>
          <p:cNvPr id="19814" name="Group 358"/>
          <p:cNvGraphicFramePr>
            <a:graphicFrameLocks noGrp="1"/>
          </p:cNvGraphicFramePr>
          <p:nvPr/>
        </p:nvGraphicFramePr>
        <p:xfrm>
          <a:off x="971550" y="3357563"/>
          <a:ext cx="7416800" cy="2104710"/>
        </p:xfrm>
        <a:graphic>
          <a:graphicData uri="http://schemas.openxmlformats.org/drawingml/2006/table">
            <a:tbl>
              <a:tblPr/>
              <a:tblGrid>
                <a:gridCol w="1439863"/>
                <a:gridCol w="854075"/>
                <a:gridCol w="854075"/>
                <a:gridCol w="854075"/>
                <a:gridCol w="852487"/>
                <a:gridCol w="854075"/>
                <a:gridCol w="854075"/>
                <a:gridCol w="854075"/>
              </a:tblGrid>
              <a:tr h="274638">
                <a:tc rowSpan="2">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dirty="0" smtClean="0">
                          <a:ln>
                            <a:noFill/>
                          </a:ln>
                          <a:solidFill>
                            <a:srgbClr val="006600"/>
                          </a:solidFill>
                          <a:effectLst/>
                          <a:latin typeface="Times New Roman" pitchFamily="18" charset="0"/>
                          <a:cs typeface="Times New Roman" pitchFamily="18" charset="0"/>
                        </a:rPr>
                        <a:t>Субстрат</a:t>
                      </a:r>
                      <a:endParaRPr kumimoji="0" lang="ru-RU" sz="16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1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10000"/>
                      </a:solidFill>
                      <a:prstDash val="solid"/>
                      <a:round/>
                      <a:headEnd type="none" w="med" len="med"/>
                      <a:tailEnd type="none" w="med" len="med"/>
                    </a:lnT>
                    <a:lnB w="12700" cap="flat" cmpd="sng" algn="ctr">
                      <a:solidFill>
                        <a:srgbClr val="010000"/>
                      </a:solidFill>
                      <a:prstDash val="solid"/>
                      <a:round/>
                      <a:headEnd type="none" w="med" len="med"/>
                      <a:tailEnd type="none" w="med" len="med"/>
                    </a:lnB>
                    <a:lnTlToBr>
                      <a:noFill/>
                    </a:lnTlToBr>
                    <a:lnBlToTr>
                      <a:noFill/>
                    </a:lnBlToTr>
                    <a:noFill/>
                  </a:tcPr>
                </a:tc>
                <a:tc rowSpan="2">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rgbClr val="006600"/>
                          </a:solidFill>
                          <a:effectLst/>
                          <a:latin typeface="Times New Roman" pitchFamily="18" charset="0"/>
                          <a:cs typeface="Times New Roman" pitchFamily="18" charset="0"/>
                        </a:rPr>
                        <a:t>ПВ %</a:t>
                      </a:r>
                      <a:endParaRPr kumimoji="0" lang="ru-RU" sz="16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1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gridSpan="6">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dirty="0" err="1" smtClean="0">
                          <a:ln>
                            <a:noFill/>
                          </a:ln>
                          <a:solidFill>
                            <a:srgbClr val="006600"/>
                          </a:solidFill>
                          <a:effectLst/>
                          <a:latin typeface="Times New Roman" pitchFamily="18" charset="0"/>
                          <a:cs typeface="Times New Roman" pitchFamily="18" charset="0"/>
                        </a:rPr>
                        <a:t>Сизот</a:t>
                      </a:r>
                      <a:r>
                        <a:rPr kumimoji="0" lang="ru-RU" sz="1000" b="0" i="0" u="none" strike="noStrike" cap="none" normalizeH="0" baseline="0" dirty="0" smtClean="0">
                          <a:ln>
                            <a:noFill/>
                          </a:ln>
                          <a:solidFill>
                            <a:srgbClr val="006600"/>
                          </a:solidFill>
                          <a:effectLst/>
                          <a:latin typeface="Times New Roman" pitchFamily="18" charset="0"/>
                          <a:cs typeface="Times New Roman" pitchFamily="18" charset="0"/>
                        </a:rPr>
                        <a:t> </a:t>
                      </a:r>
                      <a:r>
                        <a:rPr kumimoji="0" lang="ru-RU" sz="1000" b="0" i="0" u="none" strike="noStrike" cap="none" normalizeH="0" baseline="0" dirty="0" err="1" smtClean="0">
                          <a:ln>
                            <a:noFill/>
                          </a:ln>
                          <a:solidFill>
                            <a:srgbClr val="006600"/>
                          </a:solidFill>
                          <a:effectLst/>
                          <a:latin typeface="Times New Roman" pitchFamily="18" charset="0"/>
                          <a:cs typeface="Times New Roman" pitchFamily="18" charset="0"/>
                        </a:rPr>
                        <a:t>сувлар</a:t>
                      </a:r>
                      <a:r>
                        <a:rPr kumimoji="0" lang="ru-RU" sz="1000" b="0" i="0" u="none" strike="noStrike" cap="none" normalizeH="0" baseline="0" dirty="0" smtClean="0">
                          <a:ln>
                            <a:noFill/>
                          </a:ln>
                          <a:solidFill>
                            <a:srgbClr val="006600"/>
                          </a:solidFill>
                          <a:effectLst/>
                          <a:latin typeface="Times New Roman" pitchFamily="18" charset="0"/>
                          <a:cs typeface="Times New Roman" pitchFamily="18" charset="0"/>
                        </a:rPr>
                        <a:t> </a:t>
                      </a:r>
                      <a:r>
                        <a:rPr kumimoji="0" lang="ru-RU" sz="1000" b="0" i="0" u="none" strike="noStrike" cap="none" normalizeH="0" baseline="0" dirty="0" err="1" smtClean="0">
                          <a:ln>
                            <a:noFill/>
                          </a:ln>
                          <a:solidFill>
                            <a:srgbClr val="006600"/>
                          </a:solidFill>
                          <a:effectLst/>
                          <a:latin typeface="Times New Roman" pitchFamily="18" charset="0"/>
                          <a:cs typeface="Times New Roman" pitchFamily="18" charset="0"/>
                        </a:rPr>
                        <a:t>чуқурлиги, </a:t>
                      </a:r>
                      <a:r>
                        <a:rPr kumimoji="0" lang="ru-RU" sz="1000" b="0" i="0" u="none" strike="noStrike" cap="none" normalizeH="0" baseline="0" dirty="0" smtClean="0">
                          <a:ln>
                            <a:noFill/>
                          </a:ln>
                          <a:solidFill>
                            <a:srgbClr val="006600"/>
                          </a:solidFill>
                          <a:effectLst/>
                          <a:latin typeface="Times New Roman" pitchFamily="18" charset="0"/>
                          <a:cs typeface="Times New Roman" pitchFamily="18" charset="0"/>
                        </a:rPr>
                        <a:t>м</a:t>
                      </a:r>
                      <a:endParaRPr kumimoji="0" lang="ru-RU" sz="16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10000"/>
                      </a:solidFill>
                      <a:prstDash val="solid"/>
                      <a:round/>
                      <a:headEnd type="none" w="med" len="med"/>
                      <a:tailEnd type="none" w="med" len="med"/>
                    </a:lnL>
                    <a:lnR w="12700" cap="flat" cmpd="sng" algn="ctr">
                      <a:solidFill>
                        <a:srgbClr val="010000"/>
                      </a:solidFill>
                      <a:prstDash val="solid"/>
                      <a:round/>
                      <a:headEnd type="none" w="med" len="med"/>
                      <a:tailEnd type="none" w="med" len="med"/>
                    </a:lnR>
                    <a:lnT w="12700" cap="flat" cmpd="sng" algn="ctr">
                      <a:solidFill>
                        <a:srgbClr val="01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274638">
                <a:tc vMerge="1">
                  <a:txBody>
                    <a:bodyPr/>
                    <a:lstStyle/>
                    <a:p>
                      <a:endParaRPr lang="ru-RU"/>
                    </a:p>
                  </a:txBody>
                  <a:tcPr/>
                </a:tc>
                <a:tc vMerge="1">
                  <a:txBody>
                    <a:bodyPr/>
                    <a:lstStyle/>
                    <a:p>
                      <a:endParaRPr lang="ru-RU"/>
                    </a:p>
                  </a:txBody>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rgbClr val="006600"/>
                          </a:solidFill>
                          <a:effectLst/>
                          <a:latin typeface="Times New Roman" pitchFamily="18" charset="0"/>
                          <a:cs typeface="Times New Roman" pitchFamily="18" charset="0"/>
                        </a:rPr>
                        <a:t>0,50</a:t>
                      </a:r>
                      <a:endParaRPr kumimoji="0" lang="ru-RU" sz="16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rgbClr val="006600"/>
                          </a:solidFill>
                          <a:effectLst/>
                          <a:latin typeface="Times New Roman" pitchFamily="18" charset="0"/>
                          <a:cs typeface="Times New Roman" pitchFamily="18" charset="0"/>
                        </a:rPr>
                        <a:t>1,00</a:t>
                      </a:r>
                      <a:endParaRPr kumimoji="0" lang="ru-RU" sz="1600" b="0"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rgbClr val="006600"/>
                          </a:solidFill>
                          <a:effectLst/>
                          <a:latin typeface="Times New Roman" pitchFamily="18" charset="0"/>
                          <a:cs typeface="Times New Roman" pitchFamily="18" charset="0"/>
                        </a:rPr>
                        <a:t>1,50</a:t>
                      </a:r>
                      <a:endParaRPr kumimoji="0" lang="ru-RU" sz="1600" b="0"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rgbClr val="006600"/>
                          </a:solidFill>
                          <a:effectLst/>
                          <a:latin typeface="Times New Roman" pitchFamily="18" charset="0"/>
                          <a:cs typeface="Times New Roman" pitchFamily="18" charset="0"/>
                        </a:rPr>
                        <a:t>2,00</a:t>
                      </a:r>
                      <a:endParaRPr kumimoji="0" lang="ru-RU" sz="1600" b="0"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rgbClr val="006600"/>
                          </a:solidFill>
                          <a:effectLst/>
                          <a:latin typeface="Times New Roman" pitchFamily="18" charset="0"/>
                          <a:cs typeface="Times New Roman" pitchFamily="18" charset="0"/>
                        </a:rPr>
                        <a:t>2,50</a:t>
                      </a:r>
                      <a:endParaRPr kumimoji="0" lang="ru-RU" sz="1600" b="0"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12700" cap="flat" cmpd="sng" algn="ctr">
                      <a:solidFill>
                        <a:srgbClr val="01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rgbClr val="006600"/>
                          </a:solidFill>
                          <a:effectLst/>
                          <a:latin typeface="Times New Roman" pitchFamily="18" charset="0"/>
                          <a:cs typeface="Times New Roman" pitchFamily="18" charset="0"/>
                        </a:rPr>
                        <a:t>3,00</a:t>
                      </a:r>
                      <a:endParaRPr kumimoji="0" lang="ru-RU" sz="16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10000"/>
                      </a:solidFill>
                      <a:prstDash val="solid"/>
                      <a:round/>
                      <a:headEnd type="none" w="med" len="med"/>
                      <a:tailEnd type="none" w="med" len="med"/>
                    </a:lnL>
                    <a:lnR w="12700" cap="flat" cmpd="sng" algn="ctr">
                      <a:solidFill>
                        <a:srgbClr val="010000"/>
                      </a:solidFill>
                      <a:prstDash val="solid"/>
                      <a:round/>
                      <a:headEnd type="none" w="med" len="med"/>
                      <a:tailEnd type="none" w="med" len="med"/>
                    </a:lnR>
                    <a:lnT w="12700" cap="flat" cmpd="sng" algn="ctr">
                      <a:solidFill>
                        <a:srgbClr val="010000"/>
                      </a:solidFill>
                      <a:prstDash val="solid"/>
                      <a:round/>
                      <a:headEnd type="none" w="med" len="med"/>
                      <a:tailEnd type="none" w="med" len="med"/>
                    </a:lnT>
                    <a:lnB w="12700" cap="flat" cmpd="sng" algn="ctr">
                      <a:solidFill>
                        <a:srgbClr val="010000"/>
                      </a:solidFill>
                      <a:prstDash val="solid"/>
                      <a:round/>
                      <a:headEnd type="none" w="med" len="med"/>
                      <a:tailEnd type="none" w="med" len="med"/>
                    </a:lnB>
                    <a:lnTlToBr>
                      <a:noFill/>
                    </a:lnTlToBr>
                    <a:lnBlToTr>
                      <a:noFill/>
                    </a:lnBlToTr>
                    <a:noFill/>
                  </a:tcPr>
                </a:tc>
              </a:tr>
              <a:tr h="274638">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dirty="0" err="1" smtClean="0">
                          <a:ln>
                            <a:noFill/>
                          </a:ln>
                          <a:solidFill>
                            <a:srgbClr val="006600"/>
                          </a:solidFill>
                          <a:effectLst/>
                          <a:latin typeface="Times New Roman" pitchFamily="18" charset="0"/>
                          <a:cs typeface="Times New Roman" pitchFamily="18" charset="0"/>
                        </a:rPr>
                        <a:t>Қум</a:t>
                      </a:r>
                      <a:endParaRPr kumimoji="0" lang="ru-RU" sz="16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1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10000"/>
                      </a:solidFill>
                      <a:prstDash val="solid"/>
                      <a:round/>
                      <a:headEnd type="none" w="med" len="med"/>
                      <a:tailEnd type="none" w="med" len="med"/>
                    </a:lnT>
                    <a:lnB w="12700" cap="flat" cmpd="sng" algn="ctr">
                      <a:solidFill>
                        <a:srgbClr val="01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rgbClr val="006600"/>
                          </a:solidFill>
                          <a:effectLst/>
                          <a:latin typeface="Times New Roman" pitchFamily="18" charset="0"/>
                          <a:cs typeface="Times New Roman" pitchFamily="18" charset="0"/>
                        </a:rPr>
                        <a:t>44.0</a:t>
                      </a:r>
                      <a:endParaRPr kumimoji="0" lang="ru-RU" sz="16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rgbClr val="006600"/>
                          </a:solidFill>
                          <a:effectLst/>
                          <a:latin typeface="Times New Roman" pitchFamily="18" charset="0"/>
                          <a:cs typeface="Times New Roman" pitchFamily="18" charset="0"/>
                        </a:rPr>
                        <a:t>500</a:t>
                      </a:r>
                      <a:endParaRPr kumimoji="0" lang="ru-RU" sz="1600" b="0"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00FF00"/>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rgbClr val="006600"/>
                          </a:solidFill>
                          <a:effectLst/>
                          <a:latin typeface="Times New Roman" pitchFamily="18" charset="0"/>
                          <a:cs typeface="Times New Roman" pitchFamily="18" charset="0"/>
                        </a:rPr>
                        <a:t>1175</a:t>
                      </a:r>
                      <a:endParaRPr kumimoji="0" lang="ru-RU" sz="1600" b="0"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FF66"/>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rgbClr val="006600"/>
                          </a:solidFill>
                          <a:effectLst/>
                          <a:latin typeface="Times New Roman" pitchFamily="18" charset="0"/>
                          <a:cs typeface="Times New Roman" pitchFamily="18" charset="0"/>
                        </a:rPr>
                        <a:t>2500</a:t>
                      </a:r>
                      <a:endParaRPr kumimoji="0" lang="ru-RU" sz="1600" b="0"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CCCCCC"/>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rgbClr val="006600"/>
                          </a:solidFill>
                          <a:effectLst/>
                          <a:latin typeface="Times New Roman" pitchFamily="18" charset="0"/>
                          <a:cs typeface="Times New Roman" pitchFamily="18" charset="0"/>
                        </a:rPr>
                        <a:t>4000</a:t>
                      </a:r>
                      <a:endParaRPr kumimoji="0" lang="ru-RU" sz="1600" b="0"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CCCCCC"/>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rgbClr val="006600"/>
                          </a:solidFill>
                          <a:effectLst/>
                          <a:latin typeface="Times New Roman" pitchFamily="18" charset="0"/>
                          <a:cs typeface="Times New Roman" pitchFamily="18" charset="0"/>
                        </a:rPr>
                        <a:t>5500</a:t>
                      </a:r>
                      <a:endParaRPr kumimoji="0" lang="ru-RU" sz="1600" b="0"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12700" cap="flat" cmpd="sng" algn="ctr">
                      <a:solidFill>
                        <a:srgbClr val="01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CCCCCC"/>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rgbClr val="006600"/>
                          </a:solidFill>
                          <a:effectLst/>
                          <a:latin typeface="Times New Roman" pitchFamily="18" charset="0"/>
                          <a:cs typeface="Times New Roman" pitchFamily="18" charset="0"/>
                        </a:rPr>
                        <a:t>6800</a:t>
                      </a:r>
                      <a:endParaRPr kumimoji="0" lang="ru-RU" sz="16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10000"/>
                      </a:solidFill>
                      <a:prstDash val="solid"/>
                      <a:round/>
                      <a:headEnd type="none" w="med" len="med"/>
                      <a:tailEnd type="none" w="med" len="med"/>
                    </a:lnL>
                    <a:lnR w="12700" cap="flat" cmpd="sng" algn="ctr">
                      <a:solidFill>
                        <a:srgbClr val="010000"/>
                      </a:solidFill>
                      <a:prstDash val="solid"/>
                      <a:round/>
                      <a:headEnd type="none" w="med" len="med"/>
                      <a:tailEnd type="none" w="med" len="med"/>
                    </a:lnR>
                    <a:lnT w="12700" cap="flat" cmpd="sng" algn="ctr">
                      <a:solidFill>
                        <a:srgbClr val="010000"/>
                      </a:solidFill>
                      <a:prstDash val="solid"/>
                      <a:round/>
                      <a:headEnd type="none" w="med" len="med"/>
                      <a:tailEnd type="none" w="med" len="med"/>
                    </a:lnT>
                    <a:lnB w="12700" cap="flat" cmpd="sng" algn="ctr">
                      <a:solidFill>
                        <a:srgbClr val="010000"/>
                      </a:solidFill>
                      <a:prstDash val="solid"/>
                      <a:round/>
                      <a:headEnd type="none" w="med" len="med"/>
                      <a:tailEnd type="none" w="med" len="med"/>
                    </a:lnB>
                    <a:lnTlToBr>
                      <a:noFill/>
                    </a:lnTlToBr>
                    <a:lnBlToTr>
                      <a:noFill/>
                    </a:lnBlToTr>
                    <a:solidFill>
                      <a:srgbClr val="CCCCCC"/>
                    </a:solidFill>
                  </a:tcPr>
                </a:tc>
              </a:tr>
              <a:tr h="274638">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dirty="0" err="1" smtClean="0">
                          <a:ln>
                            <a:noFill/>
                          </a:ln>
                          <a:solidFill>
                            <a:schemeClr val="tx1"/>
                          </a:solidFill>
                          <a:effectLst/>
                          <a:latin typeface="Times New Roman" pitchFamily="18" charset="0"/>
                          <a:cs typeface="Times New Roman" pitchFamily="18" charset="0"/>
                        </a:rPr>
                        <a:t>Қумлоқ </a:t>
                      </a:r>
                      <a:r>
                        <a:rPr kumimoji="0" lang="ru-RU" sz="1000" b="0" i="0" u="none" strike="noStrike" cap="none" normalizeH="0" baseline="0" dirty="0" smtClean="0">
                          <a:ln>
                            <a:noFill/>
                          </a:ln>
                          <a:solidFill>
                            <a:schemeClr val="tx1"/>
                          </a:solidFill>
                          <a:effectLst/>
                          <a:latin typeface="Times New Roman" pitchFamily="18" charset="0"/>
                          <a:cs typeface="Times New Roman" pitchFamily="18" charset="0"/>
                        </a:rPr>
                        <a:t>ер</a:t>
                      </a:r>
                      <a:endParaRPr kumimoji="0" lang="ru-RU" sz="14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1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10000"/>
                      </a:solidFill>
                      <a:prstDash val="solid"/>
                      <a:round/>
                      <a:headEnd type="none" w="med" len="med"/>
                      <a:tailEnd type="none" w="med" len="med"/>
                    </a:lnT>
                    <a:lnB w="12700" cap="flat" cmpd="sng" algn="ctr">
                      <a:solidFill>
                        <a:srgbClr val="01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rgbClr val="006600"/>
                          </a:solidFill>
                          <a:effectLst/>
                          <a:latin typeface="Times New Roman" pitchFamily="18" charset="0"/>
                          <a:cs typeface="Times New Roman" pitchFamily="18" charset="0"/>
                        </a:rPr>
                        <a:t>44.0</a:t>
                      </a:r>
                      <a:endParaRPr kumimoji="0" lang="ru-RU" sz="16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rgbClr val="006600"/>
                          </a:solidFill>
                          <a:effectLst/>
                          <a:latin typeface="Times New Roman" pitchFamily="18" charset="0"/>
                          <a:cs typeface="Times New Roman" pitchFamily="18" charset="0"/>
                        </a:rPr>
                        <a:t>175</a:t>
                      </a:r>
                      <a:endParaRPr kumimoji="0" lang="ru-RU" sz="1600" b="0"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00FF00"/>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rgbClr val="006600"/>
                          </a:solidFill>
                          <a:effectLst/>
                          <a:latin typeface="Times New Roman" pitchFamily="18" charset="0"/>
                          <a:cs typeface="Times New Roman" pitchFamily="18" charset="0"/>
                        </a:rPr>
                        <a:t>500</a:t>
                      </a:r>
                      <a:endParaRPr kumimoji="0" lang="ru-RU" sz="1600" b="0"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FF66"/>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rgbClr val="006600"/>
                          </a:solidFill>
                          <a:effectLst/>
                          <a:latin typeface="Times New Roman" pitchFamily="18" charset="0"/>
                          <a:cs typeface="Times New Roman" pitchFamily="18" charset="0"/>
                        </a:rPr>
                        <a:t>1200</a:t>
                      </a:r>
                      <a:endParaRPr kumimoji="0" lang="ru-RU" sz="1600" b="0"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FF66"/>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rgbClr val="006600"/>
                          </a:solidFill>
                          <a:effectLst/>
                          <a:latin typeface="Times New Roman" pitchFamily="18" charset="0"/>
                          <a:cs typeface="Times New Roman" pitchFamily="18" charset="0"/>
                        </a:rPr>
                        <a:t>2000</a:t>
                      </a:r>
                      <a:endParaRPr kumimoji="0" lang="ru-RU" sz="1600" b="0"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CCCCCC"/>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rgbClr val="006600"/>
                          </a:solidFill>
                          <a:effectLst/>
                          <a:latin typeface="Times New Roman" pitchFamily="18" charset="0"/>
                          <a:cs typeface="Times New Roman" pitchFamily="18" charset="0"/>
                        </a:rPr>
                        <a:t>3000</a:t>
                      </a:r>
                      <a:endParaRPr kumimoji="0" lang="ru-RU" sz="1600" b="0"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12700" cap="flat" cmpd="sng" algn="ctr">
                      <a:solidFill>
                        <a:srgbClr val="01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CCCCCC"/>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rgbClr val="006600"/>
                          </a:solidFill>
                          <a:effectLst/>
                          <a:latin typeface="Times New Roman" pitchFamily="18" charset="0"/>
                          <a:cs typeface="Times New Roman" pitchFamily="18" charset="0"/>
                        </a:rPr>
                        <a:t>4000</a:t>
                      </a:r>
                      <a:endParaRPr kumimoji="0" lang="ru-RU" sz="16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10000"/>
                      </a:solidFill>
                      <a:prstDash val="solid"/>
                      <a:round/>
                      <a:headEnd type="none" w="med" len="med"/>
                      <a:tailEnd type="none" w="med" len="med"/>
                    </a:lnL>
                    <a:lnR w="12700" cap="flat" cmpd="sng" algn="ctr">
                      <a:solidFill>
                        <a:srgbClr val="010000"/>
                      </a:solidFill>
                      <a:prstDash val="solid"/>
                      <a:round/>
                      <a:headEnd type="none" w="med" len="med"/>
                      <a:tailEnd type="none" w="med" len="med"/>
                    </a:lnR>
                    <a:lnT w="12700" cap="flat" cmpd="sng" algn="ctr">
                      <a:solidFill>
                        <a:srgbClr val="010000"/>
                      </a:solidFill>
                      <a:prstDash val="solid"/>
                      <a:round/>
                      <a:headEnd type="none" w="med" len="med"/>
                      <a:tailEnd type="none" w="med" len="med"/>
                    </a:lnT>
                    <a:lnB w="12700" cap="flat" cmpd="sng" algn="ctr">
                      <a:solidFill>
                        <a:srgbClr val="010000"/>
                      </a:solidFill>
                      <a:prstDash val="solid"/>
                      <a:round/>
                      <a:headEnd type="none" w="med" len="med"/>
                      <a:tailEnd type="none" w="med" len="med"/>
                    </a:lnB>
                    <a:lnTlToBr>
                      <a:noFill/>
                    </a:lnTlToBr>
                    <a:lnBlToTr>
                      <a:noFill/>
                    </a:lnBlToTr>
                    <a:solidFill>
                      <a:srgbClr val="CCCCCC"/>
                    </a:solidFill>
                  </a:tcPr>
                </a:tc>
              </a:tr>
              <a:tr h="274638">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dirty="0" err="1" smtClean="0">
                          <a:ln>
                            <a:noFill/>
                          </a:ln>
                          <a:solidFill>
                            <a:schemeClr val="tx1"/>
                          </a:solidFill>
                          <a:effectLst/>
                          <a:latin typeface="Times New Roman" pitchFamily="18" charset="0"/>
                          <a:cs typeface="Times New Roman" pitchFamily="18" charset="0"/>
                        </a:rPr>
                        <a:t>Енгил</a:t>
                      </a:r>
                      <a:r>
                        <a:rPr kumimoji="0" lang="ru-RU" sz="10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ru-RU" sz="1000" b="0" i="0" u="none" strike="noStrike" cap="none" normalizeH="0" baseline="0" dirty="0" err="1" smtClean="0">
                          <a:ln>
                            <a:noFill/>
                          </a:ln>
                          <a:solidFill>
                            <a:schemeClr val="tx1"/>
                          </a:solidFill>
                          <a:effectLst/>
                          <a:latin typeface="Times New Roman" pitchFamily="18" charset="0"/>
                          <a:cs typeface="Times New Roman" pitchFamily="18" charset="0"/>
                        </a:rPr>
                        <a:t>қумоқ тупроқ</a:t>
                      </a:r>
                      <a:endParaRPr kumimoji="0" lang="ru-RU" sz="14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1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10000"/>
                      </a:solidFill>
                      <a:prstDash val="solid"/>
                      <a:round/>
                      <a:headEnd type="none" w="med" len="med"/>
                      <a:tailEnd type="none" w="med" len="med"/>
                    </a:lnT>
                    <a:lnB w="12700" cap="flat" cmpd="sng" algn="ctr">
                      <a:solidFill>
                        <a:srgbClr val="01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rgbClr val="006600"/>
                          </a:solidFill>
                          <a:effectLst/>
                          <a:latin typeface="Times New Roman" pitchFamily="18" charset="0"/>
                          <a:cs typeface="Times New Roman" pitchFamily="18" charset="0"/>
                        </a:rPr>
                        <a:t>44.0</a:t>
                      </a:r>
                      <a:endParaRPr kumimoji="0" lang="ru-RU" sz="16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rgbClr val="006600"/>
                          </a:solidFill>
                          <a:effectLst/>
                          <a:latin typeface="Times New Roman" pitchFamily="18" charset="0"/>
                          <a:cs typeface="Times New Roman" pitchFamily="18" charset="0"/>
                        </a:rPr>
                        <a:t>110</a:t>
                      </a:r>
                      <a:endParaRPr kumimoji="0" lang="ru-RU" sz="1600" b="0"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00FF00"/>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rgbClr val="006600"/>
                          </a:solidFill>
                          <a:effectLst/>
                          <a:latin typeface="Times New Roman" pitchFamily="18" charset="0"/>
                          <a:cs typeface="Times New Roman" pitchFamily="18" charset="0"/>
                        </a:rPr>
                        <a:t>350</a:t>
                      </a:r>
                      <a:endParaRPr kumimoji="0" lang="ru-RU" sz="1600" b="0"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00FF00"/>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rgbClr val="006600"/>
                          </a:solidFill>
                          <a:effectLst/>
                          <a:latin typeface="Times New Roman" pitchFamily="18" charset="0"/>
                          <a:cs typeface="Times New Roman" pitchFamily="18" charset="0"/>
                        </a:rPr>
                        <a:t>1000</a:t>
                      </a:r>
                      <a:endParaRPr kumimoji="0" lang="ru-RU" sz="1600" b="0"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FF66"/>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rgbClr val="006600"/>
                          </a:solidFill>
                          <a:effectLst/>
                          <a:latin typeface="Times New Roman" pitchFamily="18" charset="0"/>
                          <a:cs typeface="Times New Roman" pitchFamily="18" charset="0"/>
                        </a:rPr>
                        <a:t>1500</a:t>
                      </a:r>
                      <a:endParaRPr kumimoji="0" lang="ru-RU" sz="1600" b="0"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CCCCCC"/>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rgbClr val="006600"/>
                          </a:solidFill>
                          <a:effectLst/>
                          <a:latin typeface="Times New Roman" pitchFamily="18" charset="0"/>
                          <a:cs typeface="Times New Roman" pitchFamily="18" charset="0"/>
                        </a:rPr>
                        <a:t>2100</a:t>
                      </a:r>
                      <a:endParaRPr kumimoji="0" lang="ru-RU" sz="1600" b="0"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12700" cap="flat" cmpd="sng" algn="ctr">
                      <a:solidFill>
                        <a:srgbClr val="01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CCCCCC"/>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rgbClr val="006600"/>
                          </a:solidFill>
                          <a:effectLst/>
                          <a:latin typeface="Times New Roman" pitchFamily="18" charset="0"/>
                          <a:cs typeface="Times New Roman" pitchFamily="18" charset="0"/>
                        </a:rPr>
                        <a:t>3000</a:t>
                      </a:r>
                      <a:endParaRPr kumimoji="0" lang="ru-RU" sz="16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10000"/>
                      </a:solidFill>
                      <a:prstDash val="solid"/>
                      <a:round/>
                      <a:headEnd type="none" w="med" len="med"/>
                      <a:tailEnd type="none" w="med" len="med"/>
                    </a:lnL>
                    <a:lnR w="12700" cap="flat" cmpd="sng" algn="ctr">
                      <a:solidFill>
                        <a:srgbClr val="010000"/>
                      </a:solidFill>
                      <a:prstDash val="solid"/>
                      <a:round/>
                      <a:headEnd type="none" w="med" len="med"/>
                      <a:tailEnd type="none" w="med" len="med"/>
                    </a:lnR>
                    <a:lnT w="12700" cap="flat" cmpd="sng" algn="ctr">
                      <a:solidFill>
                        <a:srgbClr val="010000"/>
                      </a:solidFill>
                      <a:prstDash val="solid"/>
                      <a:round/>
                      <a:headEnd type="none" w="med" len="med"/>
                      <a:tailEnd type="none" w="med" len="med"/>
                    </a:lnT>
                    <a:lnB w="12700" cap="flat" cmpd="sng" algn="ctr">
                      <a:solidFill>
                        <a:srgbClr val="010000"/>
                      </a:solidFill>
                      <a:prstDash val="solid"/>
                      <a:round/>
                      <a:headEnd type="none" w="med" len="med"/>
                      <a:tailEnd type="none" w="med" len="med"/>
                    </a:lnB>
                    <a:lnTlToBr>
                      <a:noFill/>
                    </a:lnTlToBr>
                    <a:lnBlToTr>
                      <a:noFill/>
                    </a:lnBlToTr>
                    <a:solidFill>
                      <a:srgbClr val="CCCCCC"/>
                    </a:solidFill>
                  </a:tcPr>
                </a:tc>
              </a:tr>
              <a:tr h="174625">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dirty="0" err="1" smtClean="0">
                          <a:ln>
                            <a:noFill/>
                          </a:ln>
                          <a:solidFill>
                            <a:schemeClr val="tx1"/>
                          </a:solidFill>
                          <a:effectLst/>
                          <a:latin typeface="Times New Roman" pitchFamily="18" charset="0"/>
                          <a:cs typeface="Times New Roman" pitchFamily="18" charset="0"/>
                        </a:rPr>
                        <a:t>Ўртача</a:t>
                      </a:r>
                      <a:r>
                        <a:rPr kumimoji="0" lang="ru-RU" sz="10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ru-RU" sz="1000" b="0" i="0" u="none" strike="noStrike" cap="none" normalizeH="0" baseline="0" dirty="0" err="1" smtClean="0">
                          <a:ln>
                            <a:noFill/>
                          </a:ln>
                          <a:solidFill>
                            <a:schemeClr val="tx1"/>
                          </a:solidFill>
                          <a:effectLst/>
                          <a:latin typeface="Times New Roman" pitchFamily="18" charset="0"/>
                          <a:cs typeface="Times New Roman" pitchFamily="18" charset="0"/>
                        </a:rPr>
                        <a:t>қумоқ тупроқ</a:t>
                      </a:r>
                      <a:endParaRPr kumimoji="0" lang="ru-RU" sz="14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1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10000"/>
                      </a:solidFill>
                      <a:prstDash val="solid"/>
                      <a:round/>
                      <a:headEnd type="none" w="med" len="med"/>
                      <a:tailEnd type="none" w="med" len="med"/>
                    </a:lnT>
                    <a:lnB w="12700" cap="flat" cmpd="sng" algn="ctr">
                      <a:solidFill>
                        <a:srgbClr val="01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rgbClr val="006600"/>
                          </a:solidFill>
                          <a:effectLst/>
                          <a:latin typeface="Times New Roman" pitchFamily="18" charset="0"/>
                          <a:cs typeface="Times New Roman" pitchFamily="18" charset="0"/>
                        </a:rPr>
                        <a:t>46.0</a:t>
                      </a:r>
                      <a:endParaRPr kumimoji="0" lang="ru-RU" sz="16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rgbClr val="006600"/>
                          </a:solidFill>
                          <a:effectLst/>
                          <a:latin typeface="Times New Roman" pitchFamily="18" charset="0"/>
                          <a:cs typeface="Times New Roman" pitchFamily="18" charset="0"/>
                        </a:rPr>
                        <a:t>125</a:t>
                      </a:r>
                      <a:endParaRPr kumimoji="0" lang="ru-RU" sz="1600" b="0"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00FF00"/>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rgbClr val="006600"/>
                          </a:solidFill>
                          <a:effectLst/>
                          <a:latin typeface="Times New Roman" pitchFamily="18" charset="0"/>
                          <a:cs typeface="Times New Roman" pitchFamily="18" charset="0"/>
                        </a:rPr>
                        <a:t>400</a:t>
                      </a:r>
                      <a:endParaRPr kumimoji="0" lang="ru-RU" sz="1600" b="0"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00FF00"/>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rgbClr val="006600"/>
                          </a:solidFill>
                          <a:effectLst/>
                          <a:latin typeface="Times New Roman" pitchFamily="18" charset="0"/>
                          <a:cs typeface="Times New Roman" pitchFamily="18" charset="0"/>
                        </a:rPr>
                        <a:t>1000</a:t>
                      </a:r>
                      <a:endParaRPr kumimoji="0" lang="ru-RU" sz="1600" b="0"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FF66"/>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rgbClr val="006600"/>
                          </a:solidFill>
                          <a:effectLst/>
                          <a:latin typeface="Times New Roman" pitchFamily="18" charset="0"/>
                          <a:cs typeface="Times New Roman" pitchFamily="18" charset="0"/>
                        </a:rPr>
                        <a:t>1800</a:t>
                      </a:r>
                      <a:endParaRPr kumimoji="0" lang="ru-RU" sz="1600" b="0"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CCCCCC"/>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rgbClr val="006600"/>
                          </a:solidFill>
                          <a:effectLst/>
                          <a:latin typeface="Times New Roman" pitchFamily="18" charset="0"/>
                          <a:cs typeface="Times New Roman" pitchFamily="18" charset="0"/>
                        </a:rPr>
                        <a:t>2500</a:t>
                      </a:r>
                      <a:endParaRPr kumimoji="0" lang="ru-RU" sz="1600" b="0"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12700" cap="flat" cmpd="sng" algn="ctr">
                      <a:solidFill>
                        <a:srgbClr val="01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CCCCCC"/>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rgbClr val="006600"/>
                          </a:solidFill>
                          <a:effectLst/>
                          <a:latin typeface="Times New Roman" pitchFamily="18" charset="0"/>
                          <a:cs typeface="Times New Roman" pitchFamily="18" charset="0"/>
                        </a:rPr>
                        <a:t>3300</a:t>
                      </a:r>
                      <a:endParaRPr kumimoji="0" lang="ru-RU" sz="16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10000"/>
                      </a:solidFill>
                      <a:prstDash val="solid"/>
                      <a:round/>
                      <a:headEnd type="none" w="med" len="med"/>
                      <a:tailEnd type="none" w="med" len="med"/>
                    </a:lnL>
                    <a:lnR w="12700" cap="flat" cmpd="sng" algn="ctr">
                      <a:solidFill>
                        <a:srgbClr val="010000"/>
                      </a:solidFill>
                      <a:prstDash val="solid"/>
                      <a:round/>
                      <a:headEnd type="none" w="med" len="med"/>
                      <a:tailEnd type="none" w="med" len="med"/>
                    </a:lnR>
                    <a:lnT w="12700" cap="flat" cmpd="sng" algn="ctr">
                      <a:solidFill>
                        <a:srgbClr val="010000"/>
                      </a:solidFill>
                      <a:prstDash val="solid"/>
                      <a:round/>
                      <a:headEnd type="none" w="med" len="med"/>
                      <a:tailEnd type="none" w="med" len="med"/>
                    </a:lnT>
                    <a:lnB w="12700" cap="flat" cmpd="sng" algn="ctr">
                      <a:solidFill>
                        <a:srgbClr val="010000"/>
                      </a:solidFill>
                      <a:prstDash val="solid"/>
                      <a:round/>
                      <a:headEnd type="none" w="med" len="med"/>
                      <a:tailEnd type="none" w="med" len="med"/>
                    </a:lnB>
                    <a:lnTlToBr>
                      <a:noFill/>
                    </a:lnTlToBr>
                    <a:lnBlToTr>
                      <a:noFill/>
                    </a:lnBlToTr>
                    <a:solidFill>
                      <a:srgbClr val="CCCCCC"/>
                    </a:solidFill>
                  </a:tcPr>
                </a:tc>
              </a:tr>
              <a:tr h="174625">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dirty="0" err="1" smtClean="0">
                          <a:ln>
                            <a:noFill/>
                          </a:ln>
                          <a:solidFill>
                            <a:schemeClr val="tx1"/>
                          </a:solidFill>
                          <a:effectLst/>
                          <a:latin typeface="Times New Roman" pitchFamily="18" charset="0"/>
                          <a:cs typeface="Times New Roman" pitchFamily="18" charset="0"/>
                        </a:rPr>
                        <a:t>Оғир қумоқ тупроқ</a:t>
                      </a:r>
                      <a:endParaRPr kumimoji="0" lang="ru-RU" sz="14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1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10000"/>
                      </a:solidFill>
                      <a:prstDash val="solid"/>
                      <a:round/>
                      <a:headEnd type="none" w="med" len="med"/>
                      <a:tailEnd type="none" w="med" len="med"/>
                    </a:lnT>
                    <a:lnB w="12700" cap="flat" cmpd="sng" algn="ctr">
                      <a:solidFill>
                        <a:srgbClr val="01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rgbClr val="006600"/>
                          </a:solidFill>
                          <a:effectLst/>
                          <a:latin typeface="Times New Roman" pitchFamily="18" charset="0"/>
                          <a:cs typeface="Times New Roman" pitchFamily="18" charset="0"/>
                        </a:rPr>
                        <a:t>45.0</a:t>
                      </a:r>
                      <a:endParaRPr kumimoji="0" lang="ru-RU" sz="16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rgbClr val="006600"/>
                          </a:solidFill>
                          <a:effectLst/>
                          <a:latin typeface="Times New Roman" pitchFamily="18" charset="0"/>
                          <a:cs typeface="Times New Roman" pitchFamily="18" charset="0"/>
                        </a:rPr>
                        <a:t>100</a:t>
                      </a:r>
                      <a:endParaRPr kumimoji="0" lang="ru-RU" sz="1600" b="0"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00FF00"/>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rgbClr val="006600"/>
                          </a:solidFill>
                          <a:effectLst/>
                          <a:latin typeface="Times New Roman" pitchFamily="18" charset="0"/>
                          <a:cs typeface="Times New Roman" pitchFamily="18" charset="0"/>
                        </a:rPr>
                        <a:t>300</a:t>
                      </a:r>
                      <a:endParaRPr kumimoji="0" lang="ru-RU" sz="1600" b="0"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00FF00"/>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rgbClr val="006600"/>
                          </a:solidFill>
                          <a:effectLst/>
                          <a:latin typeface="Times New Roman" pitchFamily="18" charset="0"/>
                          <a:cs typeface="Times New Roman" pitchFamily="18" charset="0"/>
                        </a:rPr>
                        <a:t>800</a:t>
                      </a:r>
                      <a:endParaRPr kumimoji="0" lang="ru-RU" sz="1600" b="0"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00FF00"/>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rgbClr val="006600"/>
                          </a:solidFill>
                          <a:effectLst/>
                          <a:latin typeface="Times New Roman" pitchFamily="18" charset="0"/>
                          <a:cs typeface="Times New Roman" pitchFamily="18" charset="0"/>
                        </a:rPr>
                        <a:t>1500</a:t>
                      </a:r>
                      <a:endParaRPr kumimoji="0" lang="ru-RU" sz="1600" b="0"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FF66"/>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rgbClr val="006600"/>
                          </a:solidFill>
                          <a:effectLst/>
                          <a:latin typeface="Times New Roman" pitchFamily="18" charset="0"/>
                          <a:cs typeface="Times New Roman" pitchFamily="18" charset="0"/>
                        </a:rPr>
                        <a:t>2100</a:t>
                      </a:r>
                      <a:endParaRPr kumimoji="0" lang="ru-RU" sz="1600" b="0"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12700" cap="flat" cmpd="sng" algn="ctr">
                      <a:solidFill>
                        <a:srgbClr val="01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CCCCCC"/>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rgbClr val="006600"/>
                          </a:solidFill>
                          <a:effectLst/>
                          <a:latin typeface="Times New Roman" pitchFamily="18" charset="0"/>
                          <a:cs typeface="Times New Roman" pitchFamily="18" charset="0"/>
                        </a:rPr>
                        <a:t>2900</a:t>
                      </a:r>
                      <a:endParaRPr kumimoji="0" lang="ru-RU" sz="16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10000"/>
                      </a:solidFill>
                      <a:prstDash val="solid"/>
                      <a:round/>
                      <a:headEnd type="none" w="med" len="med"/>
                      <a:tailEnd type="none" w="med" len="med"/>
                    </a:lnL>
                    <a:lnR w="12700" cap="flat" cmpd="sng" algn="ctr">
                      <a:solidFill>
                        <a:srgbClr val="010000"/>
                      </a:solidFill>
                      <a:prstDash val="solid"/>
                      <a:round/>
                      <a:headEnd type="none" w="med" len="med"/>
                      <a:tailEnd type="none" w="med" len="med"/>
                    </a:lnR>
                    <a:lnT w="12700" cap="flat" cmpd="sng" algn="ctr">
                      <a:solidFill>
                        <a:srgbClr val="010000"/>
                      </a:solidFill>
                      <a:prstDash val="solid"/>
                      <a:round/>
                      <a:headEnd type="none" w="med" len="med"/>
                      <a:tailEnd type="none" w="med" len="med"/>
                    </a:lnT>
                    <a:lnB w="12700" cap="flat" cmpd="sng" algn="ctr">
                      <a:solidFill>
                        <a:srgbClr val="010000"/>
                      </a:solidFill>
                      <a:prstDash val="solid"/>
                      <a:round/>
                      <a:headEnd type="none" w="med" len="med"/>
                      <a:tailEnd type="none" w="med" len="med"/>
                    </a:lnB>
                    <a:lnTlToBr>
                      <a:noFill/>
                    </a:lnTlToBr>
                    <a:lnBlToTr>
                      <a:noFill/>
                    </a:lnBlToTr>
                    <a:solidFill>
                      <a:srgbClr val="CCCCCC"/>
                    </a:solidFill>
                  </a:tcPr>
                </a:tc>
              </a:tr>
              <a:tr h="174625">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dirty="0" err="1" smtClean="0">
                          <a:ln>
                            <a:noFill/>
                          </a:ln>
                          <a:solidFill>
                            <a:srgbClr val="006600"/>
                          </a:solidFill>
                          <a:effectLst/>
                          <a:latin typeface="Times New Roman" pitchFamily="18" charset="0"/>
                          <a:cs typeface="Times New Roman" pitchFamily="18" charset="0"/>
                        </a:rPr>
                        <a:t>Енгил</a:t>
                      </a:r>
                      <a:r>
                        <a:rPr kumimoji="0" lang="ru-RU" sz="1000" b="0" i="0" u="none" strike="noStrike" cap="none" normalizeH="0" baseline="0" dirty="0" smtClean="0">
                          <a:ln>
                            <a:noFill/>
                          </a:ln>
                          <a:solidFill>
                            <a:srgbClr val="006600"/>
                          </a:solidFill>
                          <a:effectLst/>
                          <a:latin typeface="Times New Roman" pitchFamily="18" charset="0"/>
                          <a:cs typeface="Times New Roman" pitchFamily="18" charset="0"/>
                        </a:rPr>
                        <a:t> </a:t>
                      </a:r>
                      <a:r>
                        <a:rPr kumimoji="0" lang="ru-RU" sz="1000" b="0" i="0" u="none" strike="noStrike" cap="none" normalizeH="0" baseline="0" dirty="0" err="1" smtClean="0">
                          <a:ln>
                            <a:noFill/>
                          </a:ln>
                          <a:solidFill>
                            <a:srgbClr val="006600"/>
                          </a:solidFill>
                          <a:effectLst/>
                          <a:latin typeface="Times New Roman" pitchFamily="18" charset="0"/>
                          <a:cs typeface="Times New Roman" pitchFamily="18" charset="0"/>
                        </a:rPr>
                        <a:t>тупроқ</a:t>
                      </a:r>
                      <a:endParaRPr kumimoji="0" lang="ru-RU" sz="16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1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10000"/>
                      </a:solidFill>
                      <a:prstDash val="solid"/>
                      <a:round/>
                      <a:headEnd type="none" w="med" len="med"/>
                      <a:tailEnd type="none" w="med" len="med"/>
                    </a:lnT>
                    <a:lnB w="12700" cap="flat" cmpd="sng" algn="ctr">
                      <a:solidFill>
                        <a:srgbClr val="01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rgbClr val="006600"/>
                          </a:solidFill>
                          <a:effectLst/>
                          <a:latin typeface="Times New Roman" pitchFamily="18" charset="0"/>
                          <a:cs typeface="Times New Roman" pitchFamily="18" charset="0"/>
                        </a:rPr>
                        <a:t>46.0</a:t>
                      </a:r>
                      <a:endParaRPr kumimoji="0" lang="ru-RU" sz="16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rgbClr val="006600"/>
                          </a:solidFill>
                          <a:effectLst/>
                          <a:latin typeface="Times New Roman" pitchFamily="18" charset="0"/>
                          <a:cs typeface="Times New Roman" pitchFamily="18" charset="0"/>
                        </a:rPr>
                        <a:t>70</a:t>
                      </a:r>
                      <a:endParaRPr kumimoji="0" lang="ru-RU" sz="1600" b="0"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00FF00"/>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rgbClr val="006600"/>
                          </a:solidFill>
                          <a:effectLst/>
                          <a:latin typeface="Times New Roman" pitchFamily="18" charset="0"/>
                          <a:cs typeface="Times New Roman" pitchFamily="18" charset="0"/>
                        </a:rPr>
                        <a:t>250</a:t>
                      </a:r>
                      <a:endParaRPr kumimoji="0" lang="ru-RU" sz="1600" b="0"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00FF00"/>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rgbClr val="006600"/>
                          </a:solidFill>
                          <a:effectLst/>
                          <a:latin typeface="Times New Roman" pitchFamily="18" charset="0"/>
                          <a:cs typeface="Times New Roman" pitchFamily="18" charset="0"/>
                        </a:rPr>
                        <a:t>650</a:t>
                      </a:r>
                      <a:endParaRPr kumimoji="0" lang="ru-RU" sz="1600" b="0"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00FF00"/>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rgbClr val="006600"/>
                          </a:solidFill>
                          <a:effectLst/>
                          <a:latin typeface="Times New Roman" pitchFamily="18" charset="0"/>
                          <a:cs typeface="Times New Roman" pitchFamily="18" charset="0"/>
                        </a:rPr>
                        <a:t>1000</a:t>
                      </a:r>
                      <a:endParaRPr kumimoji="0" lang="ru-RU" sz="1600" b="0"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99FF00"/>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rgbClr val="006600"/>
                          </a:solidFill>
                          <a:effectLst/>
                          <a:latin typeface="Times New Roman" pitchFamily="18" charset="0"/>
                          <a:cs typeface="Times New Roman" pitchFamily="18" charset="0"/>
                        </a:rPr>
                        <a:t>1500</a:t>
                      </a:r>
                      <a:endParaRPr kumimoji="0" lang="ru-RU" sz="1600" b="0"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12700" cap="flat" cmpd="sng" algn="ctr">
                      <a:solidFill>
                        <a:srgbClr val="01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FF66"/>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rgbClr val="006600"/>
                          </a:solidFill>
                          <a:effectLst/>
                          <a:latin typeface="Times New Roman" pitchFamily="18" charset="0"/>
                          <a:cs typeface="Times New Roman" pitchFamily="18" charset="0"/>
                        </a:rPr>
                        <a:t>2000</a:t>
                      </a:r>
                      <a:endParaRPr kumimoji="0" lang="ru-RU" sz="16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10000"/>
                      </a:solidFill>
                      <a:prstDash val="solid"/>
                      <a:round/>
                      <a:headEnd type="none" w="med" len="med"/>
                      <a:tailEnd type="none" w="med" len="med"/>
                    </a:lnL>
                    <a:lnR w="12700" cap="flat" cmpd="sng" algn="ctr">
                      <a:solidFill>
                        <a:srgbClr val="010000"/>
                      </a:solidFill>
                      <a:prstDash val="solid"/>
                      <a:round/>
                      <a:headEnd type="none" w="med" len="med"/>
                      <a:tailEnd type="none" w="med" len="med"/>
                    </a:lnR>
                    <a:lnT w="12700" cap="flat" cmpd="sng" algn="ctr">
                      <a:solidFill>
                        <a:srgbClr val="010000"/>
                      </a:solidFill>
                      <a:prstDash val="solid"/>
                      <a:round/>
                      <a:headEnd type="none" w="med" len="med"/>
                      <a:tailEnd type="none" w="med" len="med"/>
                    </a:lnT>
                    <a:lnB w="12700" cap="flat" cmpd="sng" algn="ctr">
                      <a:solidFill>
                        <a:srgbClr val="010000"/>
                      </a:solidFill>
                      <a:prstDash val="solid"/>
                      <a:round/>
                      <a:headEnd type="none" w="med" len="med"/>
                      <a:tailEnd type="none" w="med" len="med"/>
                    </a:lnB>
                    <a:lnTlToBr>
                      <a:noFill/>
                    </a:lnTlToBr>
                    <a:lnBlToTr>
                      <a:noFill/>
                    </a:lnBlToTr>
                    <a:solidFill>
                      <a:srgbClr val="CCCCCC"/>
                    </a:solidFill>
                  </a:tcPr>
                </a:tc>
              </a:tr>
            </a:tbl>
          </a:graphicData>
        </a:graphic>
      </p:graphicFrame>
      <p:sp>
        <p:nvSpPr>
          <p:cNvPr id="19811" name="Rectangle 355"/>
          <p:cNvSpPr>
            <a:spLocks noChangeArrowheads="1"/>
          </p:cNvSpPr>
          <p:nvPr/>
        </p:nvSpPr>
        <p:spPr bwMode="auto">
          <a:xfrm>
            <a:off x="250825" y="1722438"/>
            <a:ext cx="8208963" cy="923330"/>
          </a:xfrm>
          <a:prstGeom prst="rect">
            <a:avLst/>
          </a:prstGeom>
          <a:noFill/>
          <a:ln w="9525">
            <a:noFill/>
            <a:miter lim="800000"/>
            <a:headEnd/>
            <a:tailEnd/>
          </a:ln>
          <a:effectLst/>
        </p:spPr>
        <p:txBody>
          <a:bodyPr>
            <a:spAutoFit/>
          </a:bodyPr>
          <a:lstStyle/>
          <a:p>
            <a:pPr lvl="1"/>
            <a:r>
              <a:rPr lang="ru-RU" b="1" dirty="0" smtClean="0"/>
              <a:t>13.2-жадвал. </a:t>
            </a:r>
            <a:r>
              <a:rPr lang="ru-RU" b="1" dirty="0" err="1" smtClean="0"/>
              <a:t>Гидроморф</a:t>
            </a:r>
            <a:r>
              <a:rPr lang="ru-RU" b="1" dirty="0" smtClean="0"/>
              <a:t> </a:t>
            </a:r>
            <a:r>
              <a:rPr lang="ru-RU" b="1" dirty="0" err="1" smtClean="0"/>
              <a:t>ва</a:t>
            </a:r>
            <a:r>
              <a:rPr lang="ru-RU" b="1" dirty="0" smtClean="0"/>
              <a:t> ярим </a:t>
            </a:r>
            <a:r>
              <a:rPr lang="ru-RU" b="1" dirty="0" err="1" smtClean="0"/>
              <a:t>гидроморф</a:t>
            </a:r>
            <a:r>
              <a:rPr lang="ru-RU" b="1" dirty="0" smtClean="0"/>
              <a:t> </a:t>
            </a:r>
            <a:r>
              <a:rPr lang="ru-RU" b="1" dirty="0" err="1" smtClean="0"/>
              <a:t>шароитлардаги</a:t>
            </a:r>
            <a:r>
              <a:rPr lang="ru-RU" b="1" dirty="0" smtClean="0"/>
              <a:t> </a:t>
            </a:r>
            <a:r>
              <a:rPr lang="ru-RU" b="1" dirty="0" err="1" smtClean="0"/>
              <a:t>намгарчиликни</a:t>
            </a:r>
            <a:r>
              <a:rPr lang="ru-RU" b="1" dirty="0" smtClean="0"/>
              <a:t> </a:t>
            </a:r>
            <a:r>
              <a:rPr lang="ru-RU" b="1" dirty="0" err="1" smtClean="0"/>
              <a:t>ошириб</a:t>
            </a:r>
            <a:r>
              <a:rPr lang="ru-RU" b="1" dirty="0" smtClean="0"/>
              <a:t> </a:t>
            </a:r>
            <a:r>
              <a:rPr lang="ru-RU" b="1" dirty="0" err="1" smtClean="0"/>
              <a:t>юбормаслик</a:t>
            </a:r>
            <a:r>
              <a:rPr lang="ru-RU" b="1" dirty="0" smtClean="0"/>
              <a:t> </a:t>
            </a:r>
            <a:r>
              <a:rPr lang="ru-RU" b="1" dirty="0" err="1" smtClean="0"/>
              <a:t>шартидан</a:t>
            </a:r>
            <a:r>
              <a:rPr lang="ru-RU" b="1" dirty="0" smtClean="0"/>
              <a:t> </a:t>
            </a:r>
            <a:r>
              <a:rPr lang="ru-RU" b="1" dirty="0" err="1" smtClean="0"/>
              <a:t>келиб</a:t>
            </a:r>
            <a:r>
              <a:rPr lang="ru-RU" b="1" dirty="0" smtClean="0"/>
              <a:t> </a:t>
            </a:r>
            <a:r>
              <a:rPr lang="ru-RU" b="1" dirty="0" err="1" smtClean="0"/>
              <a:t>чиқувчи меъёрлар</a:t>
            </a:r>
            <a:endParaRPr lang="ru-RU" b="1" dirty="0"/>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33" name="Rectangle 353"/>
          <p:cNvSpPr>
            <a:spLocks noGrp="1" noChangeArrowheads="1"/>
          </p:cNvSpPr>
          <p:nvPr>
            <p:ph type="title"/>
          </p:nvPr>
        </p:nvSpPr>
        <p:spPr>
          <a:xfrm>
            <a:off x="1071538" y="404813"/>
            <a:ext cx="6929486" cy="414337"/>
          </a:xfrm>
        </p:spPr>
        <p:txBody>
          <a:bodyPr/>
          <a:lstStyle/>
          <a:p>
            <a:r>
              <a:rPr lang="ru-RU" sz="2000" b="1" dirty="0" smtClean="0">
                <a:latin typeface="Arial" charset="0"/>
              </a:rPr>
              <a:t>ТУПРОҚҚА ҚУЙИШ КЕРАК БЎЛГАН МЕЪЁРЛАР</a:t>
            </a:r>
            <a:endParaRPr lang="ru-RU" sz="2000" b="1" dirty="0">
              <a:latin typeface="Arial" charset="0"/>
            </a:endParaRPr>
          </a:p>
        </p:txBody>
      </p:sp>
      <p:graphicFrame>
        <p:nvGraphicFramePr>
          <p:cNvPr id="20847" name="Group 367"/>
          <p:cNvGraphicFramePr>
            <a:graphicFrameLocks noGrp="1"/>
          </p:cNvGraphicFramePr>
          <p:nvPr>
            <p:ph idx="1"/>
          </p:nvPr>
        </p:nvGraphicFramePr>
        <p:xfrm>
          <a:off x="1403350" y="3213100"/>
          <a:ext cx="6718300" cy="2181546"/>
        </p:xfrm>
        <a:graphic>
          <a:graphicData uri="http://schemas.openxmlformats.org/drawingml/2006/table">
            <a:tbl>
              <a:tblPr/>
              <a:tblGrid>
                <a:gridCol w="2027238"/>
                <a:gridCol w="1223962"/>
                <a:gridCol w="576263"/>
                <a:gridCol w="576262"/>
                <a:gridCol w="576263"/>
                <a:gridCol w="576262"/>
                <a:gridCol w="647700"/>
                <a:gridCol w="514350"/>
              </a:tblGrid>
              <a:tr h="0">
                <a:tc rowSpan="2">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100" b="0" i="0" u="none" strike="noStrike" cap="none" normalizeH="0" baseline="0" dirty="0" smtClean="0">
                          <a:ln>
                            <a:noFill/>
                          </a:ln>
                          <a:solidFill>
                            <a:srgbClr val="006600"/>
                          </a:solidFill>
                          <a:effectLst/>
                          <a:latin typeface="Times New Roman" pitchFamily="18" charset="0"/>
                          <a:cs typeface="Times New Roman" pitchFamily="18" charset="0"/>
                        </a:rPr>
                        <a:t>Субстрат</a:t>
                      </a:r>
                      <a:endParaRPr kumimoji="0" lang="ru-RU" sz="17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1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10000"/>
                      </a:solidFill>
                      <a:prstDash val="solid"/>
                      <a:round/>
                      <a:headEnd type="none" w="med" len="med"/>
                      <a:tailEnd type="none" w="med" len="med"/>
                    </a:lnT>
                    <a:lnB w="12700" cap="flat" cmpd="sng" algn="ctr">
                      <a:solidFill>
                        <a:srgbClr val="010000"/>
                      </a:solidFill>
                      <a:prstDash val="solid"/>
                      <a:round/>
                      <a:headEnd type="none" w="med" len="med"/>
                      <a:tailEnd type="none" w="med" len="med"/>
                    </a:lnB>
                    <a:lnTlToBr>
                      <a:noFill/>
                    </a:lnTlToBr>
                    <a:lnBlToTr>
                      <a:noFill/>
                    </a:lnBlToTr>
                    <a:noFill/>
                  </a:tcPr>
                </a:tc>
                <a:tc rowSpan="2">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100" b="0" i="0" u="none" strike="noStrike" cap="none" normalizeH="0" baseline="0" dirty="0" smtClean="0">
                          <a:ln>
                            <a:noFill/>
                          </a:ln>
                          <a:solidFill>
                            <a:srgbClr val="006600"/>
                          </a:solidFill>
                          <a:effectLst/>
                          <a:latin typeface="Times New Roman" pitchFamily="18" charset="0"/>
                          <a:cs typeface="Times New Roman" pitchFamily="18" charset="0"/>
                        </a:rPr>
                        <a:t>ПВ %</a:t>
                      </a:r>
                      <a:endParaRPr kumimoji="0" lang="ru-RU" sz="17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1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gridSpan="6">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100" b="0" i="0" u="none" strike="noStrike" cap="none" normalizeH="0" baseline="0" dirty="0" err="1" smtClean="0">
                          <a:ln>
                            <a:noFill/>
                          </a:ln>
                          <a:solidFill>
                            <a:srgbClr val="006600"/>
                          </a:solidFill>
                          <a:effectLst/>
                          <a:latin typeface="Times New Roman" pitchFamily="18" charset="0"/>
                          <a:cs typeface="Times New Roman" pitchFamily="18" charset="0"/>
                        </a:rPr>
                        <a:t>Сизот</a:t>
                      </a:r>
                      <a:r>
                        <a:rPr kumimoji="0" lang="ru-RU" sz="1100" b="0" i="0" u="none" strike="noStrike" cap="none" normalizeH="0" baseline="0" dirty="0" smtClean="0">
                          <a:ln>
                            <a:noFill/>
                          </a:ln>
                          <a:solidFill>
                            <a:srgbClr val="006600"/>
                          </a:solidFill>
                          <a:effectLst/>
                          <a:latin typeface="Times New Roman" pitchFamily="18" charset="0"/>
                          <a:cs typeface="Times New Roman" pitchFamily="18" charset="0"/>
                        </a:rPr>
                        <a:t> </a:t>
                      </a:r>
                      <a:r>
                        <a:rPr kumimoji="0" lang="ru-RU" sz="1100" b="0" i="0" u="none" strike="noStrike" cap="none" normalizeH="0" baseline="0" dirty="0" err="1" smtClean="0">
                          <a:ln>
                            <a:noFill/>
                          </a:ln>
                          <a:solidFill>
                            <a:srgbClr val="006600"/>
                          </a:solidFill>
                          <a:effectLst/>
                          <a:latin typeface="Times New Roman" pitchFamily="18" charset="0"/>
                          <a:cs typeface="Times New Roman" pitchFamily="18" charset="0"/>
                        </a:rPr>
                        <a:t>сувлар</a:t>
                      </a:r>
                      <a:r>
                        <a:rPr kumimoji="0" lang="ru-RU" sz="1100" b="0" i="0" u="none" strike="noStrike" cap="none" normalizeH="0" baseline="0" dirty="0" smtClean="0">
                          <a:ln>
                            <a:noFill/>
                          </a:ln>
                          <a:solidFill>
                            <a:srgbClr val="006600"/>
                          </a:solidFill>
                          <a:effectLst/>
                          <a:latin typeface="Times New Roman" pitchFamily="18" charset="0"/>
                          <a:cs typeface="Times New Roman" pitchFamily="18" charset="0"/>
                        </a:rPr>
                        <a:t> </a:t>
                      </a:r>
                      <a:r>
                        <a:rPr kumimoji="0" lang="ru-RU" sz="1100" b="0" i="0" u="none" strike="noStrike" cap="none" normalizeH="0" baseline="0" dirty="0" err="1" smtClean="0">
                          <a:ln>
                            <a:noFill/>
                          </a:ln>
                          <a:solidFill>
                            <a:srgbClr val="006600"/>
                          </a:solidFill>
                          <a:effectLst/>
                          <a:latin typeface="Times New Roman" pitchFamily="18" charset="0"/>
                          <a:cs typeface="Times New Roman" pitchFamily="18" charset="0"/>
                        </a:rPr>
                        <a:t>чуқурлиги, </a:t>
                      </a:r>
                      <a:r>
                        <a:rPr kumimoji="0" lang="ru-RU" sz="1100" b="0" i="0" u="none" strike="noStrike" cap="none" normalizeH="0" baseline="0" dirty="0" smtClean="0">
                          <a:ln>
                            <a:noFill/>
                          </a:ln>
                          <a:solidFill>
                            <a:srgbClr val="006600"/>
                          </a:solidFill>
                          <a:effectLst/>
                          <a:latin typeface="Times New Roman" pitchFamily="18" charset="0"/>
                          <a:cs typeface="Times New Roman" pitchFamily="18" charset="0"/>
                        </a:rPr>
                        <a:t>м</a:t>
                      </a:r>
                      <a:endParaRPr kumimoji="0" lang="ru-RU" sz="20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10000"/>
                      </a:solidFill>
                      <a:prstDash val="solid"/>
                      <a:round/>
                      <a:headEnd type="none" w="med" len="med"/>
                      <a:tailEnd type="none" w="med" len="med"/>
                    </a:lnL>
                    <a:lnR w="12700" cap="flat" cmpd="sng" algn="ctr">
                      <a:solidFill>
                        <a:srgbClr val="010000"/>
                      </a:solidFill>
                      <a:prstDash val="solid"/>
                      <a:round/>
                      <a:headEnd type="none" w="med" len="med"/>
                      <a:tailEnd type="none" w="med" len="med"/>
                    </a:lnR>
                    <a:lnT w="12700" cap="flat" cmpd="sng" algn="ctr">
                      <a:solidFill>
                        <a:srgbClr val="01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274638">
                <a:tc vMerge="1">
                  <a:txBody>
                    <a:bodyPr/>
                    <a:lstStyle/>
                    <a:p>
                      <a:endParaRPr lang="ru-RU"/>
                    </a:p>
                  </a:txBody>
                  <a:tcPr/>
                </a:tc>
                <a:tc vMerge="1">
                  <a:txBody>
                    <a:bodyPr/>
                    <a:lstStyle/>
                    <a:p>
                      <a:endParaRPr lang="ru-RU"/>
                    </a:p>
                  </a:txBody>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100" b="0" i="0" u="none" strike="noStrike" cap="none" normalizeH="0" baseline="0" smtClean="0">
                          <a:ln>
                            <a:noFill/>
                          </a:ln>
                          <a:solidFill>
                            <a:srgbClr val="006600"/>
                          </a:solidFill>
                          <a:effectLst/>
                          <a:latin typeface="Times New Roman" pitchFamily="18" charset="0"/>
                          <a:cs typeface="Times New Roman" pitchFamily="18" charset="0"/>
                        </a:rPr>
                        <a:t>0,50</a:t>
                      </a:r>
                      <a:endParaRPr kumimoji="0" lang="ru-RU" sz="17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100" b="0" i="0" u="none" strike="noStrike" cap="none" normalizeH="0" baseline="0" smtClean="0">
                          <a:ln>
                            <a:noFill/>
                          </a:ln>
                          <a:solidFill>
                            <a:srgbClr val="006600"/>
                          </a:solidFill>
                          <a:effectLst/>
                          <a:latin typeface="Times New Roman" pitchFamily="18" charset="0"/>
                          <a:cs typeface="Times New Roman" pitchFamily="18" charset="0"/>
                        </a:rPr>
                        <a:t>1,00</a:t>
                      </a:r>
                      <a:endParaRPr kumimoji="0" lang="ru-RU" sz="1700" b="0"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100" b="0" i="0" u="none" strike="noStrike" cap="none" normalizeH="0" baseline="0" smtClean="0">
                          <a:ln>
                            <a:noFill/>
                          </a:ln>
                          <a:solidFill>
                            <a:srgbClr val="006600"/>
                          </a:solidFill>
                          <a:effectLst/>
                          <a:latin typeface="Times New Roman" pitchFamily="18" charset="0"/>
                          <a:cs typeface="Times New Roman" pitchFamily="18" charset="0"/>
                        </a:rPr>
                        <a:t>1,50</a:t>
                      </a:r>
                      <a:endParaRPr kumimoji="0" lang="ru-RU" sz="1700" b="0"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100" b="0" i="0" u="none" strike="noStrike" cap="none" normalizeH="0" baseline="0" smtClean="0">
                          <a:ln>
                            <a:noFill/>
                          </a:ln>
                          <a:solidFill>
                            <a:srgbClr val="006600"/>
                          </a:solidFill>
                          <a:effectLst/>
                          <a:latin typeface="Times New Roman" pitchFamily="18" charset="0"/>
                          <a:cs typeface="Times New Roman" pitchFamily="18" charset="0"/>
                        </a:rPr>
                        <a:t>2,00</a:t>
                      </a:r>
                      <a:endParaRPr kumimoji="0" lang="ru-RU" sz="1700" b="0"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100" b="0" i="0" u="none" strike="noStrike" cap="none" normalizeH="0" baseline="0" smtClean="0">
                          <a:ln>
                            <a:noFill/>
                          </a:ln>
                          <a:solidFill>
                            <a:srgbClr val="006600"/>
                          </a:solidFill>
                          <a:effectLst/>
                          <a:latin typeface="Times New Roman" pitchFamily="18" charset="0"/>
                          <a:cs typeface="Times New Roman" pitchFamily="18" charset="0"/>
                        </a:rPr>
                        <a:t>2,50</a:t>
                      </a:r>
                      <a:endParaRPr kumimoji="0" lang="ru-RU" sz="1700" b="0"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12700" cap="flat" cmpd="sng" algn="ctr">
                      <a:solidFill>
                        <a:srgbClr val="01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100" b="0" i="0" u="none" strike="noStrike" cap="none" normalizeH="0" baseline="0" smtClean="0">
                          <a:ln>
                            <a:noFill/>
                          </a:ln>
                          <a:solidFill>
                            <a:srgbClr val="006600"/>
                          </a:solidFill>
                          <a:effectLst/>
                          <a:latin typeface="Times New Roman" pitchFamily="18" charset="0"/>
                          <a:cs typeface="Times New Roman" pitchFamily="18" charset="0"/>
                        </a:rPr>
                        <a:t>3,00</a:t>
                      </a:r>
                      <a:endParaRPr kumimoji="0" lang="ru-RU" sz="17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10000"/>
                      </a:solidFill>
                      <a:prstDash val="solid"/>
                      <a:round/>
                      <a:headEnd type="none" w="med" len="med"/>
                      <a:tailEnd type="none" w="med" len="med"/>
                    </a:lnL>
                    <a:lnR w="12700" cap="flat" cmpd="sng" algn="ctr">
                      <a:solidFill>
                        <a:srgbClr val="010000"/>
                      </a:solidFill>
                      <a:prstDash val="solid"/>
                      <a:round/>
                      <a:headEnd type="none" w="med" len="med"/>
                      <a:tailEnd type="none" w="med" len="med"/>
                    </a:lnR>
                    <a:lnT w="12700" cap="flat" cmpd="sng" algn="ctr">
                      <a:solidFill>
                        <a:srgbClr val="010000"/>
                      </a:solidFill>
                      <a:prstDash val="solid"/>
                      <a:round/>
                      <a:headEnd type="none" w="med" len="med"/>
                      <a:tailEnd type="none" w="med" len="med"/>
                    </a:lnT>
                    <a:lnB w="12700" cap="flat" cmpd="sng" algn="ctr">
                      <a:solidFill>
                        <a:srgbClr val="010000"/>
                      </a:solidFill>
                      <a:prstDash val="solid"/>
                      <a:round/>
                      <a:headEnd type="none" w="med" len="med"/>
                      <a:tailEnd type="none" w="med" len="med"/>
                    </a:lnB>
                    <a:lnTlToBr>
                      <a:noFill/>
                    </a:lnTlToBr>
                    <a:lnBlToTr>
                      <a:noFill/>
                    </a:lnBlToTr>
                    <a:noFill/>
                  </a:tcPr>
                </a:tc>
              </a:tr>
              <a:tr h="274638">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ru-RU" sz="1100" b="0" i="0" u="none" strike="noStrike" cap="none" normalizeH="0" baseline="0" smtClean="0">
                          <a:ln>
                            <a:noFill/>
                          </a:ln>
                          <a:solidFill>
                            <a:srgbClr val="006600"/>
                          </a:solidFill>
                          <a:effectLst/>
                          <a:latin typeface="Times New Roman" pitchFamily="18" charset="0"/>
                          <a:cs typeface="Times New Roman" pitchFamily="18" charset="0"/>
                        </a:rPr>
                        <a:t>Песок </a:t>
                      </a:r>
                      <a:endParaRPr kumimoji="0" lang="ru-RU" sz="17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1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10000"/>
                      </a:solidFill>
                      <a:prstDash val="solid"/>
                      <a:round/>
                      <a:headEnd type="none" w="med" len="med"/>
                      <a:tailEnd type="none" w="med" len="med"/>
                    </a:lnT>
                    <a:lnB w="12700" cap="flat" cmpd="sng" algn="ctr">
                      <a:solidFill>
                        <a:srgbClr val="01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100" b="0" i="0" u="none" strike="noStrike" cap="none" normalizeH="0" baseline="0" smtClean="0">
                          <a:ln>
                            <a:noFill/>
                          </a:ln>
                          <a:solidFill>
                            <a:srgbClr val="006600"/>
                          </a:solidFill>
                          <a:effectLst/>
                          <a:latin typeface="Times New Roman" pitchFamily="18" charset="0"/>
                          <a:cs typeface="Times New Roman" pitchFamily="18" charset="0"/>
                        </a:rPr>
                        <a:t>44,0 </a:t>
                      </a:r>
                      <a:endParaRPr kumimoji="0" lang="ru-RU" sz="17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100" b="0" i="0" u="none" strike="noStrike" cap="none" normalizeH="0" baseline="0" smtClean="0">
                          <a:ln>
                            <a:noFill/>
                          </a:ln>
                          <a:solidFill>
                            <a:srgbClr val="006600"/>
                          </a:solidFill>
                          <a:effectLst/>
                          <a:latin typeface="Times New Roman" pitchFamily="18" charset="0"/>
                          <a:cs typeface="Times New Roman" pitchFamily="18" charset="0"/>
                        </a:rPr>
                        <a:t>500 </a:t>
                      </a:r>
                      <a:endParaRPr kumimoji="0" lang="ru-RU" sz="1700" b="0"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00FF00"/>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100" b="0" i="0" u="none" strike="noStrike" cap="none" normalizeH="0" baseline="0" smtClean="0">
                          <a:ln>
                            <a:noFill/>
                          </a:ln>
                          <a:solidFill>
                            <a:srgbClr val="006600"/>
                          </a:solidFill>
                          <a:effectLst/>
                          <a:latin typeface="Times New Roman" pitchFamily="18" charset="0"/>
                          <a:cs typeface="Times New Roman" pitchFamily="18" charset="0"/>
                        </a:rPr>
                        <a:t>1750 </a:t>
                      </a:r>
                      <a:endParaRPr kumimoji="0" lang="ru-RU" sz="1700" b="0"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CCFF"/>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100" b="0" i="0" u="none" strike="noStrike" cap="none" normalizeH="0" baseline="0" smtClean="0">
                          <a:ln>
                            <a:noFill/>
                          </a:ln>
                          <a:solidFill>
                            <a:srgbClr val="006600"/>
                          </a:solidFill>
                          <a:effectLst/>
                          <a:latin typeface="Times New Roman" pitchFamily="18" charset="0"/>
                          <a:cs typeface="Times New Roman" pitchFamily="18" charset="0"/>
                        </a:rPr>
                        <a:t>2500</a:t>
                      </a:r>
                      <a:endParaRPr kumimoji="0" lang="ru-RU" sz="1700" b="0"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9900"/>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100" b="0" i="0" u="none" strike="noStrike" cap="none" normalizeH="0" baseline="0" smtClean="0">
                          <a:ln>
                            <a:noFill/>
                          </a:ln>
                          <a:solidFill>
                            <a:srgbClr val="006600"/>
                          </a:solidFill>
                          <a:effectLst/>
                          <a:latin typeface="Times New Roman" pitchFamily="18" charset="0"/>
                          <a:cs typeface="Times New Roman" pitchFamily="18" charset="0"/>
                        </a:rPr>
                        <a:t>4000 </a:t>
                      </a:r>
                      <a:endParaRPr kumimoji="0" lang="ru-RU" sz="1700" b="0"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9900"/>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100" b="0" i="0" u="none" strike="noStrike" cap="none" normalizeH="0" baseline="0" smtClean="0">
                          <a:ln>
                            <a:noFill/>
                          </a:ln>
                          <a:solidFill>
                            <a:srgbClr val="006600"/>
                          </a:solidFill>
                          <a:effectLst/>
                          <a:latin typeface="Times New Roman" pitchFamily="18" charset="0"/>
                          <a:cs typeface="Times New Roman" pitchFamily="18" charset="0"/>
                        </a:rPr>
                        <a:t>5500 </a:t>
                      </a:r>
                      <a:endParaRPr kumimoji="0" lang="ru-RU" sz="1700" b="0"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12700" cap="flat" cmpd="sng" algn="ctr">
                      <a:solidFill>
                        <a:srgbClr val="01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9900"/>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100" b="0" i="0" u="none" strike="noStrike" cap="none" normalizeH="0" baseline="0" smtClean="0">
                          <a:ln>
                            <a:noFill/>
                          </a:ln>
                          <a:solidFill>
                            <a:srgbClr val="006600"/>
                          </a:solidFill>
                          <a:effectLst/>
                          <a:latin typeface="Times New Roman" pitchFamily="18" charset="0"/>
                          <a:cs typeface="Times New Roman" pitchFamily="18" charset="0"/>
                        </a:rPr>
                        <a:t>6800</a:t>
                      </a:r>
                      <a:endParaRPr kumimoji="0" lang="ru-RU" sz="17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10000"/>
                      </a:solidFill>
                      <a:prstDash val="solid"/>
                      <a:round/>
                      <a:headEnd type="none" w="med" len="med"/>
                      <a:tailEnd type="none" w="med" len="med"/>
                    </a:lnL>
                    <a:lnR w="12700" cap="flat" cmpd="sng" algn="ctr">
                      <a:solidFill>
                        <a:srgbClr val="010000"/>
                      </a:solidFill>
                      <a:prstDash val="solid"/>
                      <a:round/>
                      <a:headEnd type="none" w="med" len="med"/>
                      <a:tailEnd type="none" w="med" len="med"/>
                    </a:lnR>
                    <a:lnT w="12700" cap="flat" cmpd="sng" algn="ctr">
                      <a:solidFill>
                        <a:srgbClr val="010000"/>
                      </a:solidFill>
                      <a:prstDash val="solid"/>
                      <a:round/>
                      <a:headEnd type="none" w="med" len="med"/>
                      <a:tailEnd type="none" w="med" len="med"/>
                    </a:lnT>
                    <a:lnB w="12700" cap="flat" cmpd="sng" algn="ctr">
                      <a:solidFill>
                        <a:srgbClr val="010000"/>
                      </a:solidFill>
                      <a:prstDash val="solid"/>
                      <a:round/>
                      <a:headEnd type="none" w="med" len="med"/>
                      <a:tailEnd type="none" w="med" len="med"/>
                    </a:lnB>
                    <a:lnTlToBr>
                      <a:noFill/>
                    </a:lnTlToBr>
                    <a:lnBlToTr>
                      <a:noFill/>
                    </a:lnBlToTr>
                    <a:solidFill>
                      <a:srgbClr val="FF9900"/>
                    </a:solidFill>
                  </a:tcPr>
                </a:tc>
              </a:tr>
              <a:tr h="274638">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ru-RU" sz="1100" b="0" i="0" u="none" strike="noStrike" cap="none" normalizeH="0" baseline="0" dirty="0" err="1" smtClean="0">
                          <a:ln>
                            <a:noFill/>
                          </a:ln>
                          <a:solidFill>
                            <a:srgbClr val="006600"/>
                          </a:solidFill>
                          <a:effectLst/>
                          <a:latin typeface="Times New Roman" pitchFamily="18" charset="0"/>
                          <a:cs typeface="Times New Roman" pitchFamily="18" charset="0"/>
                        </a:rPr>
                        <a:t>Қумоқ </a:t>
                      </a:r>
                      <a:r>
                        <a:rPr kumimoji="0" lang="ru-RU" sz="1100" b="0" i="0" u="none" strike="noStrike" cap="none" normalizeH="0" baseline="0" dirty="0" smtClean="0">
                          <a:ln>
                            <a:noFill/>
                          </a:ln>
                          <a:solidFill>
                            <a:srgbClr val="006600"/>
                          </a:solidFill>
                          <a:effectLst/>
                          <a:latin typeface="Times New Roman" pitchFamily="18" charset="0"/>
                          <a:cs typeface="Times New Roman" pitchFamily="18" charset="0"/>
                        </a:rPr>
                        <a:t>ер</a:t>
                      </a:r>
                      <a:endParaRPr kumimoji="0" lang="ru-RU" sz="17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1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10000"/>
                      </a:solidFill>
                      <a:prstDash val="solid"/>
                      <a:round/>
                      <a:headEnd type="none" w="med" len="med"/>
                      <a:tailEnd type="none" w="med" len="med"/>
                    </a:lnT>
                    <a:lnB w="12700" cap="flat" cmpd="sng" algn="ctr">
                      <a:solidFill>
                        <a:srgbClr val="01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100" b="0" i="0" u="none" strike="noStrike" cap="none" normalizeH="0" baseline="0" smtClean="0">
                          <a:ln>
                            <a:noFill/>
                          </a:ln>
                          <a:solidFill>
                            <a:srgbClr val="006600"/>
                          </a:solidFill>
                          <a:effectLst/>
                          <a:latin typeface="Times New Roman" pitchFamily="18" charset="0"/>
                          <a:cs typeface="Times New Roman" pitchFamily="18" charset="0"/>
                        </a:rPr>
                        <a:t>44,0 </a:t>
                      </a:r>
                      <a:endParaRPr kumimoji="0" lang="ru-RU" sz="17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100" b="0" i="0" u="none" strike="noStrike" cap="none" normalizeH="0" baseline="0" smtClean="0">
                          <a:ln>
                            <a:noFill/>
                          </a:ln>
                          <a:solidFill>
                            <a:srgbClr val="006600"/>
                          </a:solidFill>
                          <a:effectLst/>
                          <a:latin typeface="Times New Roman" pitchFamily="18" charset="0"/>
                          <a:cs typeface="Times New Roman" pitchFamily="18" charset="0"/>
                        </a:rPr>
                        <a:t>175</a:t>
                      </a:r>
                      <a:endParaRPr kumimoji="0" lang="ru-RU" sz="1700" b="0"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00FF00"/>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100" b="0" i="0" u="none" strike="noStrike" cap="none" normalizeH="0" baseline="0" smtClean="0">
                          <a:ln>
                            <a:noFill/>
                          </a:ln>
                          <a:solidFill>
                            <a:srgbClr val="006600"/>
                          </a:solidFill>
                          <a:effectLst/>
                          <a:latin typeface="Times New Roman" pitchFamily="18" charset="0"/>
                          <a:cs typeface="Times New Roman" pitchFamily="18" charset="0"/>
                        </a:rPr>
                        <a:t>500</a:t>
                      </a:r>
                      <a:endParaRPr kumimoji="0" lang="ru-RU" sz="1700" b="0"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00FF00"/>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100" b="0" i="0" u="none" strike="noStrike" cap="none" normalizeH="0" baseline="0" smtClean="0">
                          <a:ln>
                            <a:noFill/>
                          </a:ln>
                          <a:solidFill>
                            <a:srgbClr val="006600"/>
                          </a:solidFill>
                          <a:effectLst/>
                          <a:latin typeface="Times New Roman" pitchFamily="18" charset="0"/>
                          <a:cs typeface="Times New Roman" pitchFamily="18" charset="0"/>
                        </a:rPr>
                        <a:t>1200</a:t>
                      </a:r>
                      <a:endParaRPr kumimoji="0" lang="ru-RU" sz="1700" b="0"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100" b="0" i="0" u="none" strike="noStrike" cap="none" normalizeH="0" baseline="0" smtClean="0">
                          <a:ln>
                            <a:noFill/>
                          </a:ln>
                          <a:solidFill>
                            <a:srgbClr val="006600"/>
                          </a:solidFill>
                          <a:effectLst/>
                          <a:latin typeface="Times New Roman" pitchFamily="18" charset="0"/>
                          <a:cs typeface="Times New Roman" pitchFamily="18" charset="0"/>
                        </a:rPr>
                        <a:t>2000</a:t>
                      </a:r>
                      <a:endParaRPr kumimoji="0" lang="ru-RU" sz="1700" b="0"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9900"/>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100" b="0" i="0" u="none" strike="noStrike" cap="none" normalizeH="0" baseline="0" smtClean="0">
                          <a:ln>
                            <a:noFill/>
                          </a:ln>
                          <a:solidFill>
                            <a:srgbClr val="006600"/>
                          </a:solidFill>
                          <a:effectLst/>
                          <a:latin typeface="Times New Roman" pitchFamily="18" charset="0"/>
                          <a:cs typeface="Times New Roman" pitchFamily="18" charset="0"/>
                        </a:rPr>
                        <a:t>3000</a:t>
                      </a:r>
                      <a:endParaRPr kumimoji="0" lang="ru-RU" sz="1700" b="0"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12700" cap="flat" cmpd="sng" algn="ctr">
                      <a:solidFill>
                        <a:srgbClr val="01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9900"/>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100" b="0" i="0" u="none" strike="noStrike" cap="none" normalizeH="0" baseline="0" smtClean="0">
                          <a:ln>
                            <a:noFill/>
                          </a:ln>
                          <a:solidFill>
                            <a:srgbClr val="006600"/>
                          </a:solidFill>
                          <a:effectLst/>
                          <a:latin typeface="Times New Roman" pitchFamily="18" charset="0"/>
                          <a:cs typeface="Times New Roman" pitchFamily="18" charset="0"/>
                        </a:rPr>
                        <a:t>4000</a:t>
                      </a:r>
                      <a:endParaRPr kumimoji="0" lang="ru-RU" sz="17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10000"/>
                      </a:solidFill>
                      <a:prstDash val="solid"/>
                      <a:round/>
                      <a:headEnd type="none" w="med" len="med"/>
                      <a:tailEnd type="none" w="med" len="med"/>
                    </a:lnL>
                    <a:lnR w="12700" cap="flat" cmpd="sng" algn="ctr">
                      <a:solidFill>
                        <a:srgbClr val="010000"/>
                      </a:solidFill>
                      <a:prstDash val="solid"/>
                      <a:round/>
                      <a:headEnd type="none" w="med" len="med"/>
                      <a:tailEnd type="none" w="med" len="med"/>
                    </a:lnR>
                    <a:lnT w="12700" cap="flat" cmpd="sng" algn="ctr">
                      <a:solidFill>
                        <a:srgbClr val="010000"/>
                      </a:solidFill>
                      <a:prstDash val="solid"/>
                      <a:round/>
                      <a:headEnd type="none" w="med" len="med"/>
                      <a:tailEnd type="none" w="med" len="med"/>
                    </a:lnT>
                    <a:lnB w="12700" cap="flat" cmpd="sng" algn="ctr">
                      <a:solidFill>
                        <a:srgbClr val="010000"/>
                      </a:solidFill>
                      <a:prstDash val="solid"/>
                      <a:round/>
                      <a:headEnd type="none" w="med" len="med"/>
                      <a:tailEnd type="none" w="med" len="med"/>
                    </a:lnB>
                    <a:lnTlToBr>
                      <a:noFill/>
                    </a:lnTlToBr>
                    <a:lnBlToTr>
                      <a:noFill/>
                    </a:lnBlToTr>
                    <a:solidFill>
                      <a:srgbClr val="FF9900"/>
                    </a:solidFill>
                  </a:tcPr>
                </a:tc>
              </a:tr>
              <a:tr h="274638">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ru-RU" sz="1100" b="0" i="0" u="none" strike="noStrike" cap="none" normalizeH="0" baseline="0" dirty="0" err="1" smtClean="0">
                          <a:ln>
                            <a:noFill/>
                          </a:ln>
                          <a:solidFill>
                            <a:schemeClr val="tx1"/>
                          </a:solidFill>
                          <a:effectLst/>
                          <a:latin typeface="Times New Roman" pitchFamily="18" charset="0"/>
                          <a:cs typeface="Times New Roman" pitchFamily="18" charset="0"/>
                        </a:rPr>
                        <a:t>Енгил</a:t>
                      </a:r>
                      <a:r>
                        <a:rPr kumimoji="0" lang="ru-RU" sz="11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ru-RU" sz="1100" b="0" i="0" u="none" strike="noStrike" cap="none" normalizeH="0" baseline="0" dirty="0" err="1" smtClean="0">
                          <a:ln>
                            <a:noFill/>
                          </a:ln>
                          <a:solidFill>
                            <a:schemeClr val="tx1"/>
                          </a:solidFill>
                          <a:effectLst/>
                          <a:latin typeface="Times New Roman" pitchFamily="18" charset="0"/>
                          <a:cs typeface="Times New Roman" pitchFamily="18" charset="0"/>
                        </a:rPr>
                        <a:t>қумоқ тупроқ</a:t>
                      </a:r>
                      <a:endParaRPr kumimoji="0" lang="ru-RU" sz="17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1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10000"/>
                      </a:solidFill>
                      <a:prstDash val="solid"/>
                      <a:round/>
                      <a:headEnd type="none" w="med" len="med"/>
                      <a:tailEnd type="none" w="med" len="med"/>
                    </a:lnT>
                    <a:lnB w="12700" cap="flat" cmpd="sng" algn="ctr">
                      <a:solidFill>
                        <a:srgbClr val="01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100" b="0" i="0" u="none" strike="noStrike" cap="none" normalizeH="0" baseline="0" smtClean="0">
                          <a:ln>
                            <a:noFill/>
                          </a:ln>
                          <a:solidFill>
                            <a:srgbClr val="006600"/>
                          </a:solidFill>
                          <a:effectLst/>
                          <a:latin typeface="Times New Roman" pitchFamily="18" charset="0"/>
                          <a:cs typeface="Times New Roman" pitchFamily="18" charset="0"/>
                        </a:rPr>
                        <a:t>44,0 </a:t>
                      </a:r>
                      <a:endParaRPr kumimoji="0" lang="ru-RU" sz="17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100" b="0" i="0" u="none" strike="noStrike" cap="none" normalizeH="0" baseline="0" smtClean="0">
                          <a:ln>
                            <a:noFill/>
                          </a:ln>
                          <a:solidFill>
                            <a:srgbClr val="006600"/>
                          </a:solidFill>
                          <a:effectLst/>
                          <a:latin typeface="Times New Roman" pitchFamily="18" charset="0"/>
                          <a:cs typeface="Times New Roman" pitchFamily="18" charset="0"/>
                        </a:rPr>
                        <a:t>110</a:t>
                      </a:r>
                      <a:endParaRPr kumimoji="0" lang="ru-RU" sz="1700" b="0"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00FF00"/>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100" b="0" i="0" u="none" strike="noStrike" cap="none" normalizeH="0" baseline="0" smtClean="0">
                          <a:ln>
                            <a:noFill/>
                          </a:ln>
                          <a:solidFill>
                            <a:srgbClr val="006600"/>
                          </a:solidFill>
                          <a:effectLst/>
                          <a:latin typeface="Times New Roman" pitchFamily="18" charset="0"/>
                          <a:cs typeface="Times New Roman" pitchFamily="18" charset="0"/>
                        </a:rPr>
                        <a:t>350 </a:t>
                      </a:r>
                      <a:endParaRPr kumimoji="0" lang="ru-RU" sz="1700" b="0"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00FF00"/>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100" b="0" i="0" u="none" strike="noStrike" cap="none" normalizeH="0" baseline="0" smtClean="0">
                          <a:ln>
                            <a:noFill/>
                          </a:ln>
                          <a:solidFill>
                            <a:srgbClr val="006600"/>
                          </a:solidFill>
                          <a:effectLst/>
                          <a:latin typeface="Times New Roman" pitchFamily="18" charset="0"/>
                          <a:cs typeface="Times New Roman" pitchFamily="18" charset="0"/>
                        </a:rPr>
                        <a:t>1000</a:t>
                      </a:r>
                      <a:endParaRPr kumimoji="0" lang="ru-RU" sz="1700" b="0"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100" b="0" i="0" u="none" strike="noStrike" cap="none" normalizeH="0" baseline="0" smtClean="0">
                          <a:ln>
                            <a:noFill/>
                          </a:ln>
                          <a:solidFill>
                            <a:srgbClr val="006600"/>
                          </a:solidFill>
                          <a:effectLst/>
                          <a:latin typeface="Times New Roman" pitchFamily="18" charset="0"/>
                          <a:cs typeface="Times New Roman" pitchFamily="18" charset="0"/>
                        </a:rPr>
                        <a:t>1500 </a:t>
                      </a:r>
                      <a:endParaRPr kumimoji="0" lang="ru-RU" sz="1700" b="0"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9900"/>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100" b="0" i="0" u="none" strike="noStrike" cap="none" normalizeH="0" baseline="0" smtClean="0">
                          <a:ln>
                            <a:noFill/>
                          </a:ln>
                          <a:solidFill>
                            <a:srgbClr val="006600"/>
                          </a:solidFill>
                          <a:effectLst/>
                          <a:latin typeface="Times New Roman" pitchFamily="18" charset="0"/>
                          <a:cs typeface="Times New Roman" pitchFamily="18" charset="0"/>
                        </a:rPr>
                        <a:t>2100 </a:t>
                      </a:r>
                      <a:endParaRPr kumimoji="0" lang="ru-RU" sz="1700" b="0"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12700" cap="flat" cmpd="sng" algn="ctr">
                      <a:solidFill>
                        <a:srgbClr val="01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9900"/>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100" b="0" i="0" u="none" strike="noStrike" cap="none" normalizeH="0" baseline="0" smtClean="0">
                          <a:ln>
                            <a:noFill/>
                          </a:ln>
                          <a:solidFill>
                            <a:srgbClr val="006600"/>
                          </a:solidFill>
                          <a:effectLst/>
                          <a:latin typeface="Times New Roman" pitchFamily="18" charset="0"/>
                          <a:cs typeface="Times New Roman" pitchFamily="18" charset="0"/>
                        </a:rPr>
                        <a:t>3000</a:t>
                      </a:r>
                      <a:endParaRPr kumimoji="0" lang="ru-RU" sz="17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10000"/>
                      </a:solidFill>
                      <a:prstDash val="solid"/>
                      <a:round/>
                      <a:headEnd type="none" w="med" len="med"/>
                      <a:tailEnd type="none" w="med" len="med"/>
                    </a:lnL>
                    <a:lnR w="12700" cap="flat" cmpd="sng" algn="ctr">
                      <a:solidFill>
                        <a:srgbClr val="010000"/>
                      </a:solidFill>
                      <a:prstDash val="solid"/>
                      <a:round/>
                      <a:headEnd type="none" w="med" len="med"/>
                      <a:tailEnd type="none" w="med" len="med"/>
                    </a:lnR>
                    <a:lnT w="12700" cap="flat" cmpd="sng" algn="ctr">
                      <a:solidFill>
                        <a:srgbClr val="010000"/>
                      </a:solidFill>
                      <a:prstDash val="solid"/>
                      <a:round/>
                      <a:headEnd type="none" w="med" len="med"/>
                      <a:tailEnd type="none" w="med" len="med"/>
                    </a:lnT>
                    <a:lnB w="12700" cap="flat" cmpd="sng" algn="ctr">
                      <a:solidFill>
                        <a:srgbClr val="010000"/>
                      </a:solidFill>
                      <a:prstDash val="solid"/>
                      <a:round/>
                      <a:headEnd type="none" w="med" len="med"/>
                      <a:tailEnd type="none" w="med" len="med"/>
                    </a:lnB>
                    <a:lnTlToBr>
                      <a:noFill/>
                    </a:lnTlToBr>
                    <a:lnBlToTr>
                      <a:noFill/>
                    </a:lnBlToTr>
                    <a:solidFill>
                      <a:srgbClr val="FF9900"/>
                    </a:solidFill>
                  </a:tcPr>
                </a:tc>
              </a:tr>
              <a:tr h="274638">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ru-RU" sz="1100" b="0" i="0" u="none" strike="noStrike" cap="none" normalizeH="0" baseline="0" dirty="0" err="1" smtClean="0">
                          <a:ln>
                            <a:noFill/>
                          </a:ln>
                          <a:solidFill>
                            <a:schemeClr val="tx1"/>
                          </a:solidFill>
                          <a:effectLst/>
                          <a:latin typeface="Times New Roman" pitchFamily="18" charset="0"/>
                          <a:cs typeface="Times New Roman" pitchFamily="18" charset="0"/>
                        </a:rPr>
                        <a:t>Ўртача</a:t>
                      </a:r>
                      <a:r>
                        <a:rPr kumimoji="0" lang="ru-RU" sz="11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ru-RU" sz="1100" b="0" i="0" u="none" strike="noStrike" cap="none" normalizeH="0" baseline="0" dirty="0" err="1" smtClean="0">
                          <a:ln>
                            <a:noFill/>
                          </a:ln>
                          <a:solidFill>
                            <a:schemeClr val="tx1"/>
                          </a:solidFill>
                          <a:effectLst/>
                          <a:latin typeface="Times New Roman" pitchFamily="18" charset="0"/>
                          <a:cs typeface="Times New Roman" pitchFamily="18" charset="0"/>
                        </a:rPr>
                        <a:t>қумоқ тупроқ</a:t>
                      </a:r>
                      <a:endParaRPr kumimoji="0" lang="ru-RU" sz="17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1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10000"/>
                      </a:solidFill>
                      <a:prstDash val="solid"/>
                      <a:round/>
                      <a:headEnd type="none" w="med" len="med"/>
                      <a:tailEnd type="none" w="med" len="med"/>
                    </a:lnT>
                    <a:lnB w="12700" cap="flat" cmpd="sng" algn="ctr">
                      <a:solidFill>
                        <a:srgbClr val="01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100" b="0" i="0" u="none" strike="noStrike" cap="none" normalizeH="0" baseline="0" smtClean="0">
                          <a:ln>
                            <a:noFill/>
                          </a:ln>
                          <a:solidFill>
                            <a:srgbClr val="006600"/>
                          </a:solidFill>
                          <a:effectLst/>
                          <a:latin typeface="Times New Roman" pitchFamily="18" charset="0"/>
                          <a:cs typeface="Times New Roman" pitchFamily="18" charset="0"/>
                        </a:rPr>
                        <a:t>46,0 </a:t>
                      </a:r>
                      <a:endParaRPr kumimoji="0" lang="ru-RU" sz="17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100" b="0" i="0" u="none" strike="noStrike" cap="none" normalizeH="0" baseline="0" smtClean="0">
                          <a:ln>
                            <a:noFill/>
                          </a:ln>
                          <a:solidFill>
                            <a:srgbClr val="006600"/>
                          </a:solidFill>
                          <a:effectLst/>
                          <a:latin typeface="Times New Roman" pitchFamily="18" charset="0"/>
                          <a:cs typeface="Times New Roman" pitchFamily="18" charset="0"/>
                        </a:rPr>
                        <a:t>125</a:t>
                      </a:r>
                      <a:endParaRPr kumimoji="0" lang="ru-RU" sz="1700" b="0"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00FF00"/>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100" b="0" i="0" u="none" strike="noStrike" cap="none" normalizeH="0" baseline="0" smtClean="0">
                          <a:ln>
                            <a:noFill/>
                          </a:ln>
                          <a:solidFill>
                            <a:srgbClr val="006600"/>
                          </a:solidFill>
                          <a:effectLst/>
                          <a:latin typeface="Times New Roman" pitchFamily="18" charset="0"/>
                          <a:cs typeface="Times New Roman" pitchFamily="18" charset="0"/>
                        </a:rPr>
                        <a:t>400</a:t>
                      </a:r>
                      <a:endParaRPr kumimoji="0" lang="ru-RU" sz="1700" b="0"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00FF00"/>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100" b="0" i="0" u="none" strike="noStrike" cap="none" normalizeH="0" baseline="0" smtClean="0">
                          <a:ln>
                            <a:noFill/>
                          </a:ln>
                          <a:solidFill>
                            <a:srgbClr val="006600"/>
                          </a:solidFill>
                          <a:effectLst/>
                          <a:latin typeface="Times New Roman" pitchFamily="18" charset="0"/>
                          <a:cs typeface="Times New Roman" pitchFamily="18" charset="0"/>
                        </a:rPr>
                        <a:t>1000</a:t>
                      </a:r>
                      <a:endParaRPr kumimoji="0" lang="ru-RU" sz="1700" b="0"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100" b="0" i="0" u="none" strike="noStrike" cap="none" normalizeH="0" baseline="0" smtClean="0">
                          <a:ln>
                            <a:noFill/>
                          </a:ln>
                          <a:solidFill>
                            <a:srgbClr val="006600"/>
                          </a:solidFill>
                          <a:effectLst/>
                          <a:latin typeface="Times New Roman" pitchFamily="18" charset="0"/>
                          <a:cs typeface="Times New Roman" pitchFamily="18" charset="0"/>
                        </a:rPr>
                        <a:t>1800</a:t>
                      </a:r>
                      <a:endParaRPr kumimoji="0" lang="ru-RU" sz="1700" b="0"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CCFF"/>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100" b="0" i="0" u="none" strike="noStrike" cap="none" normalizeH="0" baseline="0" smtClean="0">
                          <a:ln>
                            <a:noFill/>
                          </a:ln>
                          <a:solidFill>
                            <a:srgbClr val="006600"/>
                          </a:solidFill>
                          <a:effectLst/>
                          <a:latin typeface="Times New Roman" pitchFamily="18" charset="0"/>
                          <a:cs typeface="Times New Roman" pitchFamily="18" charset="0"/>
                        </a:rPr>
                        <a:t>2500 </a:t>
                      </a:r>
                      <a:endParaRPr kumimoji="0" lang="ru-RU" sz="1700" b="0"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12700" cap="flat" cmpd="sng" algn="ctr">
                      <a:solidFill>
                        <a:srgbClr val="01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9900"/>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100" b="0" i="0" u="none" strike="noStrike" cap="none" normalizeH="0" baseline="0" smtClean="0">
                          <a:ln>
                            <a:noFill/>
                          </a:ln>
                          <a:solidFill>
                            <a:srgbClr val="006600"/>
                          </a:solidFill>
                          <a:effectLst/>
                          <a:latin typeface="Times New Roman" pitchFamily="18" charset="0"/>
                          <a:cs typeface="Times New Roman" pitchFamily="18" charset="0"/>
                        </a:rPr>
                        <a:t>3300</a:t>
                      </a:r>
                      <a:endParaRPr kumimoji="0" lang="ru-RU" sz="17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10000"/>
                      </a:solidFill>
                      <a:prstDash val="solid"/>
                      <a:round/>
                      <a:headEnd type="none" w="med" len="med"/>
                      <a:tailEnd type="none" w="med" len="med"/>
                    </a:lnL>
                    <a:lnR w="12700" cap="flat" cmpd="sng" algn="ctr">
                      <a:solidFill>
                        <a:srgbClr val="010000"/>
                      </a:solidFill>
                      <a:prstDash val="solid"/>
                      <a:round/>
                      <a:headEnd type="none" w="med" len="med"/>
                      <a:tailEnd type="none" w="med" len="med"/>
                    </a:lnR>
                    <a:lnT w="12700" cap="flat" cmpd="sng" algn="ctr">
                      <a:solidFill>
                        <a:srgbClr val="010000"/>
                      </a:solidFill>
                      <a:prstDash val="solid"/>
                      <a:round/>
                      <a:headEnd type="none" w="med" len="med"/>
                      <a:tailEnd type="none" w="med" len="med"/>
                    </a:lnT>
                    <a:lnB w="12700" cap="flat" cmpd="sng" algn="ctr">
                      <a:solidFill>
                        <a:srgbClr val="010000"/>
                      </a:solidFill>
                      <a:prstDash val="solid"/>
                      <a:round/>
                      <a:headEnd type="none" w="med" len="med"/>
                      <a:tailEnd type="none" w="med" len="med"/>
                    </a:lnB>
                    <a:lnTlToBr>
                      <a:noFill/>
                    </a:lnTlToBr>
                    <a:lnBlToTr>
                      <a:noFill/>
                    </a:lnBlToTr>
                    <a:solidFill>
                      <a:srgbClr val="FF9900"/>
                    </a:solidFill>
                  </a:tcPr>
                </a:tc>
              </a:tr>
              <a:tr h="274638">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ru-RU" sz="1100" b="0" i="0" u="none" strike="noStrike" cap="none" normalizeH="0" baseline="0" dirty="0" err="1" smtClean="0">
                          <a:ln>
                            <a:noFill/>
                          </a:ln>
                          <a:solidFill>
                            <a:schemeClr val="tx1"/>
                          </a:solidFill>
                          <a:effectLst/>
                          <a:latin typeface="Times New Roman" pitchFamily="18" charset="0"/>
                          <a:cs typeface="Times New Roman" pitchFamily="18" charset="0"/>
                        </a:rPr>
                        <a:t>Енгил</a:t>
                      </a:r>
                      <a:r>
                        <a:rPr kumimoji="0" lang="ru-RU" sz="11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ru-RU" sz="1100" b="0" i="0" u="none" strike="noStrike" cap="none" normalizeH="0" baseline="0" dirty="0" err="1" smtClean="0">
                          <a:ln>
                            <a:noFill/>
                          </a:ln>
                          <a:solidFill>
                            <a:schemeClr val="tx1"/>
                          </a:solidFill>
                          <a:effectLst/>
                          <a:latin typeface="Times New Roman" pitchFamily="18" charset="0"/>
                          <a:cs typeface="Times New Roman" pitchFamily="18" charset="0"/>
                        </a:rPr>
                        <a:t>қумоқ тупроқ</a:t>
                      </a:r>
                      <a:endParaRPr kumimoji="0" lang="ru-RU" sz="17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1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10000"/>
                      </a:solidFill>
                      <a:prstDash val="solid"/>
                      <a:round/>
                      <a:headEnd type="none" w="med" len="med"/>
                      <a:tailEnd type="none" w="med" len="med"/>
                    </a:lnT>
                    <a:lnB w="12700" cap="flat" cmpd="sng" algn="ctr">
                      <a:solidFill>
                        <a:srgbClr val="01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100" b="0" i="0" u="none" strike="noStrike" cap="none" normalizeH="0" baseline="0" smtClean="0">
                          <a:ln>
                            <a:noFill/>
                          </a:ln>
                          <a:solidFill>
                            <a:srgbClr val="006600"/>
                          </a:solidFill>
                          <a:effectLst/>
                          <a:latin typeface="Times New Roman" pitchFamily="18" charset="0"/>
                          <a:cs typeface="Times New Roman" pitchFamily="18" charset="0"/>
                        </a:rPr>
                        <a:t>45,0 </a:t>
                      </a:r>
                      <a:endParaRPr kumimoji="0" lang="ru-RU" sz="17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100" b="0" i="0" u="none" strike="noStrike" cap="none" normalizeH="0" baseline="0" smtClean="0">
                          <a:ln>
                            <a:noFill/>
                          </a:ln>
                          <a:solidFill>
                            <a:srgbClr val="006600"/>
                          </a:solidFill>
                          <a:effectLst/>
                          <a:latin typeface="Times New Roman" pitchFamily="18" charset="0"/>
                          <a:cs typeface="Times New Roman" pitchFamily="18" charset="0"/>
                        </a:rPr>
                        <a:t>100</a:t>
                      </a:r>
                      <a:endParaRPr kumimoji="0" lang="ru-RU" sz="1700" b="0"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00FF00"/>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100" b="0" i="0" u="none" strike="noStrike" cap="none" normalizeH="0" baseline="0" smtClean="0">
                          <a:ln>
                            <a:noFill/>
                          </a:ln>
                          <a:solidFill>
                            <a:srgbClr val="006600"/>
                          </a:solidFill>
                          <a:effectLst/>
                          <a:latin typeface="Times New Roman" pitchFamily="18" charset="0"/>
                          <a:cs typeface="Times New Roman" pitchFamily="18" charset="0"/>
                        </a:rPr>
                        <a:t>300</a:t>
                      </a:r>
                      <a:endParaRPr kumimoji="0" lang="ru-RU" sz="1700" b="0"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00FF00"/>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100" b="0" i="0" u="none" strike="noStrike" cap="none" normalizeH="0" baseline="0" smtClean="0">
                          <a:ln>
                            <a:noFill/>
                          </a:ln>
                          <a:solidFill>
                            <a:srgbClr val="006600"/>
                          </a:solidFill>
                          <a:effectLst/>
                          <a:latin typeface="Times New Roman" pitchFamily="18" charset="0"/>
                          <a:cs typeface="Times New Roman" pitchFamily="18" charset="0"/>
                        </a:rPr>
                        <a:t>800 </a:t>
                      </a:r>
                      <a:endParaRPr kumimoji="0" lang="ru-RU" sz="1700" b="0"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100" b="0" i="0" u="none" strike="noStrike" cap="none" normalizeH="0" baseline="0" smtClean="0">
                          <a:ln>
                            <a:noFill/>
                          </a:ln>
                          <a:solidFill>
                            <a:srgbClr val="006600"/>
                          </a:solidFill>
                          <a:effectLst/>
                          <a:latin typeface="Times New Roman" pitchFamily="18" charset="0"/>
                          <a:cs typeface="Times New Roman" pitchFamily="18" charset="0"/>
                        </a:rPr>
                        <a:t>1500 </a:t>
                      </a:r>
                      <a:endParaRPr kumimoji="0" lang="ru-RU" sz="1700" b="0"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CCFF"/>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100" b="0" i="0" u="none" strike="noStrike" cap="none" normalizeH="0" baseline="0" smtClean="0">
                          <a:ln>
                            <a:noFill/>
                          </a:ln>
                          <a:solidFill>
                            <a:srgbClr val="006600"/>
                          </a:solidFill>
                          <a:effectLst/>
                          <a:latin typeface="Times New Roman" pitchFamily="18" charset="0"/>
                          <a:cs typeface="Times New Roman" pitchFamily="18" charset="0"/>
                        </a:rPr>
                        <a:t>2100 </a:t>
                      </a:r>
                      <a:endParaRPr kumimoji="0" lang="ru-RU" sz="1700" b="0"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12700" cap="flat" cmpd="sng" algn="ctr">
                      <a:solidFill>
                        <a:srgbClr val="01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9900"/>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100" b="0" i="0" u="none" strike="noStrike" cap="none" normalizeH="0" baseline="0" smtClean="0">
                          <a:ln>
                            <a:noFill/>
                          </a:ln>
                          <a:solidFill>
                            <a:srgbClr val="006600"/>
                          </a:solidFill>
                          <a:effectLst/>
                          <a:latin typeface="Times New Roman" pitchFamily="18" charset="0"/>
                          <a:cs typeface="Times New Roman" pitchFamily="18" charset="0"/>
                        </a:rPr>
                        <a:t>2900</a:t>
                      </a:r>
                      <a:endParaRPr kumimoji="0" lang="ru-RU" sz="17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10000"/>
                      </a:solidFill>
                      <a:prstDash val="solid"/>
                      <a:round/>
                      <a:headEnd type="none" w="med" len="med"/>
                      <a:tailEnd type="none" w="med" len="med"/>
                    </a:lnL>
                    <a:lnR w="12700" cap="flat" cmpd="sng" algn="ctr">
                      <a:solidFill>
                        <a:srgbClr val="010000"/>
                      </a:solidFill>
                      <a:prstDash val="solid"/>
                      <a:round/>
                      <a:headEnd type="none" w="med" len="med"/>
                      <a:tailEnd type="none" w="med" len="med"/>
                    </a:lnR>
                    <a:lnT w="12700" cap="flat" cmpd="sng" algn="ctr">
                      <a:solidFill>
                        <a:srgbClr val="010000"/>
                      </a:solidFill>
                      <a:prstDash val="solid"/>
                      <a:round/>
                      <a:headEnd type="none" w="med" len="med"/>
                      <a:tailEnd type="none" w="med" len="med"/>
                    </a:lnT>
                    <a:lnB w="12700" cap="flat" cmpd="sng" algn="ctr">
                      <a:solidFill>
                        <a:srgbClr val="010000"/>
                      </a:solidFill>
                      <a:prstDash val="solid"/>
                      <a:round/>
                      <a:headEnd type="none" w="med" len="med"/>
                      <a:tailEnd type="none" w="med" len="med"/>
                    </a:lnB>
                    <a:lnTlToBr>
                      <a:noFill/>
                    </a:lnTlToBr>
                    <a:lnBlToTr>
                      <a:noFill/>
                    </a:lnBlToTr>
                    <a:solidFill>
                      <a:srgbClr val="FF9900"/>
                    </a:solidFill>
                  </a:tcPr>
                </a:tc>
              </a:tr>
              <a:tr h="274638">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ru-RU" sz="1100" b="0" i="0" u="none" strike="noStrike" cap="none" normalizeH="0" baseline="0" dirty="0" err="1" smtClean="0">
                          <a:ln>
                            <a:noFill/>
                          </a:ln>
                          <a:solidFill>
                            <a:srgbClr val="006600"/>
                          </a:solidFill>
                          <a:effectLst/>
                          <a:latin typeface="Times New Roman" pitchFamily="18" charset="0"/>
                          <a:cs typeface="Times New Roman" pitchFamily="18" charset="0"/>
                        </a:rPr>
                        <a:t>Енгил</a:t>
                      </a:r>
                      <a:r>
                        <a:rPr kumimoji="0" lang="ru-RU" sz="1100" b="0" i="0" u="none" strike="noStrike" cap="none" normalizeH="0" baseline="0" dirty="0" smtClean="0">
                          <a:ln>
                            <a:noFill/>
                          </a:ln>
                          <a:solidFill>
                            <a:srgbClr val="006600"/>
                          </a:solidFill>
                          <a:effectLst/>
                          <a:latin typeface="Times New Roman" pitchFamily="18" charset="0"/>
                          <a:cs typeface="Times New Roman" pitchFamily="18" charset="0"/>
                        </a:rPr>
                        <a:t> </a:t>
                      </a:r>
                      <a:r>
                        <a:rPr kumimoji="0" lang="ru-RU" sz="1100" b="0" i="0" u="none" strike="noStrike" cap="none" normalizeH="0" baseline="0" dirty="0" err="1" smtClean="0">
                          <a:ln>
                            <a:noFill/>
                          </a:ln>
                          <a:solidFill>
                            <a:srgbClr val="006600"/>
                          </a:solidFill>
                          <a:effectLst/>
                          <a:latin typeface="Times New Roman" pitchFamily="18" charset="0"/>
                          <a:cs typeface="Times New Roman" pitchFamily="18" charset="0"/>
                        </a:rPr>
                        <a:t>тупроқ</a:t>
                      </a:r>
                      <a:endParaRPr kumimoji="0" lang="ru-RU" sz="17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1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10000"/>
                      </a:solidFill>
                      <a:prstDash val="solid"/>
                      <a:round/>
                      <a:headEnd type="none" w="med" len="med"/>
                      <a:tailEnd type="none" w="med" len="med"/>
                    </a:lnT>
                    <a:lnB w="12700" cap="flat" cmpd="sng" algn="ctr">
                      <a:solidFill>
                        <a:srgbClr val="01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100" b="0" i="0" u="none" strike="noStrike" cap="none" normalizeH="0" baseline="0" smtClean="0">
                          <a:ln>
                            <a:noFill/>
                          </a:ln>
                          <a:solidFill>
                            <a:srgbClr val="006600"/>
                          </a:solidFill>
                          <a:effectLst/>
                          <a:latin typeface="Times New Roman" pitchFamily="18" charset="0"/>
                          <a:cs typeface="Times New Roman" pitchFamily="18" charset="0"/>
                        </a:rPr>
                        <a:t>46,0 </a:t>
                      </a:r>
                      <a:endParaRPr kumimoji="0" lang="ru-RU" sz="17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100" b="0" i="0" u="none" strike="noStrike" cap="none" normalizeH="0" baseline="0" smtClean="0">
                          <a:ln>
                            <a:noFill/>
                          </a:ln>
                          <a:solidFill>
                            <a:srgbClr val="006600"/>
                          </a:solidFill>
                          <a:effectLst/>
                          <a:latin typeface="Times New Roman" pitchFamily="18" charset="0"/>
                          <a:cs typeface="Times New Roman" pitchFamily="18" charset="0"/>
                        </a:rPr>
                        <a:t>70</a:t>
                      </a:r>
                      <a:endParaRPr kumimoji="0" lang="ru-RU" sz="1700" b="0"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00FF00"/>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100" b="0" i="0" u="none" strike="noStrike" cap="none" normalizeH="0" baseline="0" smtClean="0">
                          <a:ln>
                            <a:noFill/>
                          </a:ln>
                          <a:solidFill>
                            <a:srgbClr val="006600"/>
                          </a:solidFill>
                          <a:effectLst/>
                          <a:latin typeface="Times New Roman" pitchFamily="18" charset="0"/>
                          <a:cs typeface="Times New Roman" pitchFamily="18" charset="0"/>
                        </a:rPr>
                        <a:t>250</a:t>
                      </a:r>
                      <a:endParaRPr kumimoji="0" lang="ru-RU" sz="1700" b="0"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00FF00"/>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100" b="0" i="0" u="none" strike="noStrike" cap="none" normalizeH="0" baseline="0" smtClean="0">
                          <a:ln>
                            <a:noFill/>
                          </a:ln>
                          <a:solidFill>
                            <a:srgbClr val="006600"/>
                          </a:solidFill>
                          <a:effectLst/>
                          <a:latin typeface="Times New Roman" pitchFamily="18" charset="0"/>
                          <a:cs typeface="Times New Roman" pitchFamily="18" charset="0"/>
                        </a:rPr>
                        <a:t>650</a:t>
                      </a:r>
                      <a:endParaRPr kumimoji="0" lang="ru-RU" sz="1700" b="0"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00FF00"/>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100" b="0" i="0" u="none" strike="noStrike" cap="none" normalizeH="0" baseline="0" smtClean="0">
                          <a:ln>
                            <a:noFill/>
                          </a:ln>
                          <a:solidFill>
                            <a:srgbClr val="006600"/>
                          </a:solidFill>
                          <a:effectLst/>
                          <a:latin typeface="Times New Roman" pitchFamily="18" charset="0"/>
                          <a:cs typeface="Times New Roman" pitchFamily="18" charset="0"/>
                        </a:rPr>
                        <a:t>1000</a:t>
                      </a:r>
                      <a:endParaRPr kumimoji="0" lang="ru-RU" sz="1700" b="0"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100" b="0" i="0" u="none" strike="noStrike" cap="none" normalizeH="0" baseline="0" smtClean="0">
                          <a:ln>
                            <a:noFill/>
                          </a:ln>
                          <a:solidFill>
                            <a:srgbClr val="006600"/>
                          </a:solidFill>
                          <a:effectLst/>
                          <a:latin typeface="Times New Roman" pitchFamily="18" charset="0"/>
                          <a:cs typeface="Times New Roman" pitchFamily="18" charset="0"/>
                        </a:rPr>
                        <a:t>1500 </a:t>
                      </a:r>
                      <a:endParaRPr kumimoji="0" lang="ru-RU" sz="1700" b="0"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12700" cap="flat" cmpd="sng" algn="ctr">
                      <a:solidFill>
                        <a:srgbClr val="01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CCFF"/>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100" b="0" i="0" u="none" strike="noStrike" cap="none" normalizeH="0" baseline="0" dirty="0" smtClean="0">
                          <a:ln>
                            <a:noFill/>
                          </a:ln>
                          <a:solidFill>
                            <a:srgbClr val="006600"/>
                          </a:solidFill>
                          <a:effectLst/>
                          <a:latin typeface="Times New Roman" pitchFamily="18" charset="0"/>
                          <a:cs typeface="Times New Roman" pitchFamily="18" charset="0"/>
                        </a:rPr>
                        <a:t>2000</a:t>
                      </a:r>
                      <a:endParaRPr kumimoji="0" lang="ru-RU" sz="17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10000"/>
                      </a:solidFill>
                      <a:prstDash val="solid"/>
                      <a:round/>
                      <a:headEnd type="none" w="med" len="med"/>
                      <a:tailEnd type="none" w="med" len="med"/>
                    </a:lnL>
                    <a:lnR w="12700" cap="flat" cmpd="sng" algn="ctr">
                      <a:solidFill>
                        <a:srgbClr val="010000"/>
                      </a:solidFill>
                      <a:prstDash val="solid"/>
                      <a:round/>
                      <a:headEnd type="none" w="med" len="med"/>
                      <a:tailEnd type="none" w="med" len="med"/>
                    </a:lnR>
                    <a:lnT w="12700" cap="flat" cmpd="sng" algn="ctr">
                      <a:solidFill>
                        <a:srgbClr val="010000"/>
                      </a:solidFill>
                      <a:prstDash val="solid"/>
                      <a:round/>
                      <a:headEnd type="none" w="med" len="med"/>
                      <a:tailEnd type="none" w="med" len="med"/>
                    </a:lnT>
                    <a:lnB w="12700" cap="flat" cmpd="sng" algn="ctr">
                      <a:solidFill>
                        <a:srgbClr val="010000"/>
                      </a:solidFill>
                      <a:prstDash val="solid"/>
                      <a:round/>
                      <a:headEnd type="none" w="med" len="med"/>
                      <a:tailEnd type="none" w="med" len="med"/>
                    </a:lnB>
                    <a:lnTlToBr>
                      <a:noFill/>
                    </a:lnTlToBr>
                    <a:lnBlToTr>
                      <a:noFill/>
                    </a:lnBlToTr>
                    <a:solidFill>
                      <a:srgbClr val="FFCCFF"/>
                    </a:solidFill>
                  </a:tcPr>
                </a:tc>
              </a:tr>
            </a:tbl>
          </a:graphicData>
        </a:graphic>
      </p:graphicFrame>
      <p:sp>
        <p:nvSpPr>
          <p:cNvPr id="20843" name="Rectangle 363"/>
          <p:cNvSpPr>
            <a:spLocks noChangeArrowheads="1"/>
          </p:cNvSpPr>
          <p:nvPr/>
        </p:nvSpPr>
        <p:spPr bwMode="auto">
          <a:xfrm>
            <a:off x="684213" y="1773238"/>
            <a:ext cx="8208962" cy="584775"/>
          </a:xfrm>
          <a:prstGeom prst="rect">
            <a:avLst/>
          </a:prstGeom>
          <a:noFill/>
          <a:ln w="9525">
            <a:noFill/>
            <a:miter lim="800000"/>
            <a:headEnd/>
            <a:tailEnd/>
          </a:ln>
          <a:effectLst/>
        </p:spPr>
        <p:txBody>
          <a:bodyPr>
            <a:spAutoFit/>
          </a:bodyPr>
          <a:lstStyle/>
          <a:p>
            <a:r>
              <a:rPr lang="ru-RU" sz="1600" b="1" dirty="0" smtClean="0">
                <a:solidFill>
                  <a:schemeClr val="tx2"/>
                </a:solidFill>
              </a:rPr>
              <a:t>13.3-жадвал. </a:t>
            </a:r>
            <a:r>
              <a:rPr lang="ru-RU" sz="1600" b="1" dirty="0" err="1" smtClean="0">
                <a:solidFill>
                  <a:schemeClr val="tx2"/>
                </a:solidFill>
              </a:rPr>
              <a:t>Ёз</a:t>
            </a:r>
            <a:r>
              <a:rPr lang="ru-RU" sz="1600" b="1" dirty="0" smtClean="0">
                <a:solidFill>
                  <a:schemeClr val="tx2"/>
                </a:solidFill>
              </a:rPr>
              <a:t> </a:t>
            </a:r>
            <a:r>
              <a:rPr lang="ru-RU" sz="1600" b="1" dirty="0" err="1" smtClean="0">
                <a:solidFill>
                  <a:schemeClr val="tx2"/>
                </a:solidFill>
              </a:rPr>
              <a:t>мавсумида</a:t>
            </a:r>
            <a:r>
              <a:rPr lang="ru-RU" sz="1600" b="1" dirty="0" smtClean="0">
                <a:solidFill>
                  <a:schemeClr val="tx2"/>
                </a:solidFill>
              </a:rPr>
              <a:t> </a:t>
            </a:r>
            <a:r>
              <a:rPr lang="ru-RU" sz="1600" b="1" dirty="0" err="1" smtClean="0">
                <a:solidFill>
                  <a:schemeClr val="tx2"/>
                </a:solidFill>
              </a:rPr>
              <a:t>сизот</a:t>
            </a:r>
            <a:r>
              <a:rPr lang="ru-RU" sz="1600" b="1" dirty="0" smtClean="0">
                <a:solidFill>
                  <a:schemeClr val="tx2"/>
                </a:solidFill>
              </a:rPr>
              <a:t> </a:t>
            </a:r>
            <a:r>
              <a:rPr lang="ru-RU" sz="1600" b="1" dirty="0" err="1" smtClean="0">
                <a:solidFill>
                  <a:schemeClr val="tx2"/>
                </a:solidFill>
              </a:rPr>
              <a:t>сувлар</a:t>
            </a:r>
            <a:r>
              <a:rPr lang="ru-RU" sz="1600" b="1" dirty="0" smtClean="0">
                <a:solidFill>
                  <a:schemeClr val="tx2"/>
                </a:solidFill>
              </a:rPr>
              <a:t> </a:t>
            </a:r>
            <a:r>
              <a:rPr lang="ru-RU" sz="1600" b="1" dirty="0" err="1" smtClean="0">
                <a:solidFill>
                  <a:schemeClr val="tx2"/>
                </a:solidFill>
              </a:rPr>
              <a:t>жойлашувидан</a:t>
            </a:r>
            <a:r>
              <a:rPr lang="ru-RU" sz="1600" b="1" dirty="0" smtClean="0">
                <a:solidFill>
                  <a:schemeClr val="tx2"/>
                </a:solidFill>
              </a:rPr>
              <a:t> </a:t>
            </a:r>
            <a:r>
              <a:rPr lang="ru-RU" sz="1600" b="1" dirty="0" err="1" smtClean="0">
                <a:solidFill>
                  <a:schemeClr val="tx2"/>
                </a:solidFill>
              </a:rPr>
              <a:t>келиб</a:t>
            </a:r>
            <a:r>
              <a:rPr lang="ru-RU" sz="1600" b="1" dirty="0" smtClean="0">
                <a:solidFill>
                  <a:schemeClr val="tx2"/>
                </a:solidFill>
              </a:rPr>
              <a:t> </a:t>
            </a:r>
            <a:r>
              <a:rPr lang="ru-RU" sz="1600" b="1" dirty="0" err="1" smtClean="0">
                <a:solidFill>
                  <a:schemeClr val="tx2"/>
                </a:solidFill>
              </a:rPr>
              <a:t>чиққан ҳолдаги эркин</a:t>
            </a:r>
            <a:r>
              <a:rPr lang="ru-RU" sz="1600" b="1" dirty="0" smtClean="0">
                <a:solidFill>
                  <a:schemeClr val="tx2"/>
                </a:solidFill>
              </a:rPr>
              <a:t> </a:t>
            </a:r>
            <a:r>
              <a:rPr lang="ru-RU" sz="1600" b="1" dirty="0" err="1" smtClean="0">
                <a:solidFill>
                  <a:schemeClr val="tx2"/>
                </a:solidFill>
              </a:rPr>
              <a:t>ғоваклик ёки</a:t>
            </a:r>
            <a:r>
              <a:rPr lang="ru-RU" sz="1600" b="1" dirty="0" smtClean="0">
                <a:solidFill>
                  <a:schemeClr val="tx2"/>
                </a:solidFill>
              </a:rPr>
              <a:t> </a:t>
            </a:r>
            <a:r>
              <a:rPr lang="ru-RU" sz="1600" b="1" dirty="0" err="1" smtClean="0">
                <a:solidFill>
                  <a:schemeClr val="tx2"/>
                </a:solidFill>
              </a:rPr>
              <a:t>тупроқ субстрати</a:t>
            </a:r>
            <a:r>
              <a:rPr lang="ru-RU" sz="1600" b="1" dirty="0" smtClean="0">
                <a:solidFill>
                  <a:schemeClr val="tx2"/>
                </a:solidFill>
              </a:rPr>
              <a:t> </a:t>
            </a:r>
            <a:r>
              <a:rPr lang="ru-RU" sz="1600" b="1" dirty="0" err="1" smtClean="0">
                <a:solidFill>
                  <a:schemeClr val="tx2"/>
                </a:solidFill>
              </a:rPr>
              <a:t>сиғими, </a:t>
            </a:r>
            <a:r>
              <a:rPr lang="ru-RU" sz="1600" b="1" dirty="0">
                <a:solidFill>
                  <a:schemeClr val="tx2"/>
                </a:solidFill>
              </a:rPr>
              <a:t>м3/га</a:t>
            </a:r>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914400" y="277813"/>
            <a:ext cx="7772400" cy="561975"/>
          </a:xfrm>
        </p:spPr>
        <p:txBody>
          <a:bodyPr/>
          <a:lstStyle/>
          <a:p>
            <a:r>
              <a:rPr lang="ru-RU" sz="2000" b="1" dirty="0" smtClean="0">
                <a:latin typeface="Arial" charset="0"/>
              </a:rPr>
              <a:t>14-лекция. </a:t>
            </a:r>
            <a:r>
              <a:rPr lang="ru-RU" sz="2000" b="1" dirty="0">
                <a:latin typeface="Arial" charset="0"/>
              </a:rPr>
              <a:t/>
            </a:r>
            <a:br>
              <a:rPr lang="ru-RU" sz="2000" b="1" dirty="0">
                <a:latin typeface="Arial" charset="0"/>
              </a:rPr>
            </a:br>
            <a:r>
              <a:rPr lang="ru-RU" sz="2000" b="1" dirty="0" smtClean="0">
                <a:latin typeface="Arial" charset="0"/>
              </a:rPr>
              <a:t>ҚАНДАЙ ВА НИМА БИЛАН «ТЎҒРИ» СУҒОРИШ КЕРАК?</a:t>
            </a:r>
            <a:endParaRPr lang="ru-RU" sz="3800" dirty="0"/>
          </a:p>
        </p:txBody>
      </p:sp>
      <p:sp>
        <p:nvSpPr>
          <p:cNvPr id="21507" name="Rectangle 3"/>
          <p:cNvSpPr>
            <a:spLocks noGrp="1" noChangeArrowheads="1"/>
          </p:cNvSpPr>
          <p:nvPr>
            <p:ph type="body" idx="1"/>
          </p:nvPr>
        </p:nvSpPr>
        <p:spPr>
          <a:xfrm>
            <a:off x="684213" y="1844675"/>
            <a:ext cx="8229600" cy="2305050"/>
          </a:xfrm>
        </p:spPr>
        <p:txBody>
          <a:bodyPr/>
          <a:lstStyle/>
          <a:p>
            <a:r>
              <a:rPr lang="uz-Cyrl-UZ" sz="1200" b="1" dirty="0" smtClean="0"/>
              <a:t> Суғориладиган деҳқончилик асосий муаммоларидан бири қандай қилиб ер майдонини бошдан-оёқ бир текис суғоришдир. Жўяк ёки қаторлар узунлиги </a:t>
            </a:r>
            <a:r>
              <a:rPr lang="uz-Cyrl-UZ" sz="1200" b="1" dirty="0" smtClean="0"/>
              <a:t>15-20 </a:t>
            </a:r>
            <a:r>
              <a:rPr lang="uz-Cyrl-UZ" sz="1200" b="1" dirty="0" smtClean="0"/>
              <a:t>метрдан узун, ер майдони анча қия бўлганда уни бир текис суғориш жуда қийин, </a:t>
            </a:r>
            <a:r>
              <a:rPr lang="uz-Cyrl-UZ" sz="1200" b="1" dirty="0" smtClean="0">
                <a:solidFill>
                  <a:srgbClr val="FF0000"/>
                </a:solidFill>
              </a:rPr>
              <a:t>назарий жиҳатдан олиб қараганда, бу ишни сув исрофига йўл қўймай бажариш мумкин эмас</a:t>
            </a:r>
            <a:r>
              <a:rPr lang="uz-Cyrl-UZ" sz="1200" b="1" dirty="0" smtClean="0"/>
              <a:t>.</a:t>
            </a:r>
            <a:endParaRPr lang="ru-RU" sz="1200" dirty="0" smtClean="0"/>
          </a:p>
          <a:p>
            <a:pPr lvl="0"/>
            <a:r>
              <a:rPr lang="uz-Cyrl-UZ" sz="1200" b="1" dirty="0" smtClean="0"/>
              <a:t>Гап шундаки, қатор бошида сув бирдан ерга синга бошлайди, жўяк ўртаси, айниқса, охирига у анча кечикиб етиб боради. Шунинг учун жўяк охирини тўйдириб суғориш учун сувни анча оқизиб қўйишга тўғри келади. Бу пайтда жўяк бошига керагидан ортиқ сув сингади, унинг ўртаси етарлича сув ичади, жўяк охирини яхшилаб суғориш учун сув беришни (у қатор охирига етиб </a:t>
            </a:r>
            <a:r>
              <a:rPr lang="uz-Cyrl-UZ" sz="1200" b="1" dirty="0" smtClean="0"/>
              <a:t>боргандан </a:t>
            </a:r>
            <a:r>
              <a:rPr lang="uz-Cyrl-UZ" sz="1200" b="1" dirty="0" smtClean="0"/>
              <a:t>сўнг), ошиқча сувни қўшнилар ерига оқизиб, бир оз вақт давом эттириш керак ёки ер майдони қиялиги унчалик кўп бўлмаса, қаторлар охирига тупроқ уюб, сувни тўсиш керак. Расмда бундай йўл билан суғорилганда сув жўяк бўйлаб ҳаракатланиб бораётганда нима рўй бериши схемаларда кўрсатилган.</a:t>
            </a:r>
            <a:endParaRPr lang="ru-RU" sz="1200" dirty="0"/>
          </a:p>
        </p:txBody>
      </p:sp>
      <p:pic>
        <p:nvPicPr>
          <p:cNvPr id="21508" name="Рисунок 1" descr="I:\Site_26_s site25 v rabote\pics\pop_14_1.gif"/>
          <p:cNvPicPr>
            <a:picLocks noChangeAspect="1" noChangeArrowheads="1"/>
          </p:cNvPicPr>
          <p:nvPr/>
        </p:nvPicPr>
        <p:blipFill>
          <a:blip r:embed="rId2"/>
          <a:srcRect/>
          <a:stretch>
            <a:fillRect/>
          </a:stretch>
        </p:blipFill>
        <p:spPr bwMode="auto">
          <a:xfrm>
            <a:off x="1357290" y="4143380"/>
            <a:ext cx="5934075" cy="2305050"/>
          </a:xfrm>
          <a:prstGeom prst="rect">
            <a:avLst/>
          </a:prstGeom>
          <a:noFill/>
          <a:ln w="9525">
            <a:noFill/>
            <a:miter lim="800000"/>
            <a:headEnd/>
            <a:tailEnd/>
          </a:ln>
        </p:spPr>
      </p:pic>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827088" y="277813"/>
            <a:ext cx="7993062" cy="774700"/>
          </a:xfrm>
        </p:spPr>
        <p:txBody>
          <a:bodyPr/>
          <a:lstStyle/>
          <a:p>
            <a:r>
              <a:rPr lang="ru-RU" sz="2000" b="1" dirty="0" smtClean="0"/>
              <a:t>0-л</a:t>
            </a:r>
            <a:r>
              <a:rPr lang="ru-RU" sz="2000" b="1" dirty="0" smtClean="0"/>
              <a:t>екция. </a:t>
            </a:r>
            <a:r>
              <a:rPr lang="ru-RU" sz="2000" b="1" dirty="0"/>
              <a:t/>
            </a:r>
            <a:br>
              <a:rPr lang="ru-RU" sz="2000" b="1" dirty="0"/>
            </a:br>
            <a:r>
              <a:rPr lang="ru-RU" sz="2000" b="1" dirty="0" smtClean="0">
                <a:latin typeface="Arial" pitchFamily="34" charset="0"/>
                <a:cs typeface="Arial" pitchFamily="34" charset="0"/>
              </a:rPr>
              <a:t>МЕЛИОРАЦИЯ ҲАҚИДА ОММАБОП ЛЕКЦИЯЛАР ТУРКУМИГА КИРИШ</a:t>
            </a:r>
            <a:endParaRPr lang="ru-RU" sz="2000" b="1" dirty="0">
              <a:latin typeface="Arial" charset="0"/>
            </a:endParaRPr>
          </a:p>
        </p:txBody>
      </p:sp>
      <p:sp>
        <p:nvSpPr>
          <p:cNvPr id="6147" name="Rectangle 3"/>
          <p:cNvSpPr>
            <a:spLocks noGrp="1" noChangeArrowheads="1"/>
          </p:cNvSpPr>
          <p:nvPr>
            <p:ph type="body" idx="1"/>
          </p:nvPr>
        </p:nvSpPr>
        <p:spPr>
          <a:xfrm>
            <a:off x="914400" y="2490788"/>
            <a:ext cx="7772400" cy="3640137"/>
          </a:xfrm>
        </p:spPr>
        <p:txBody>
          <a:bodyPr/>
          <a:lstStyle/>
          <a:p>
            <a:pPr lvl="0"/>
            <a:r>
              <a:rPr lang="uz-Cyrl-UZ" sz="1400" b="1" dirty="0">
                <a:solidFill>
                  <a:schemeClr val="tx1"/>
                </a:solidFill>
                <a:latin typeface="+mn-lt"/>
                <a:ea typeface="+mn-ea"/>
                <a:cs typeface="+mn-cs"/>
              </a:rPr>
              <a:t>Муаллиф деҳқонларнинг ер ҳақидаги дастлабки билимга эҳтиёжини ҳисобга олиб, мелиорация бўйича дарсликларнинг одатий қолипини ўзгартирди ва (илмий етукликка даъво қилмасдан ва деярли математик амалларсиз) суғориладиган майдонларда рўй берадиган асосий жараёнлар ва уларнинг </a:t>
            </a:r>
            <a:r>
              <a:rPr lang="uz-Cyrl-UZ" sz="1400" b="1" dirty="0" smtClean="0">
                <a:solidFill>
                  <a:schemeClr val="tx1"/>
                </a:solidFill>
                <a:latin typeface="+mn-lt"/>
                <a:ea typeface="+mn-ea"/>
                <a:cs typeface="+mn-cs"/>
              </a:rPr>
              <a:t>ўзаро </a:t>
            </a:r>
            <a:r>
              <a:rPr lang="uz-Cyrl-UZ" sz="1400" b="1" dirty="0">
                <a:solidFill>
                  <a:schemeClr val="tx1"/>
                </a:solidFill>
                <a:latin typeface="+mn-lt"/>
                <a:ea typeface="+mn-ea"/>
                <a:cs typeface="+mn-cs"/>
              </a:rPr>
              <a:t>боғлиқлигини имкон қадар тушунарли ва содда </a:t>
            </a:r>
            <a:r>
              <a:rPr lang="uz-Cyrl-UZ" sz="1400" b="1" dirty="0" smtClean="0">
                <a:solidFill>
                  <a:schemeClr val="tx1"/>
                </a:solidFill>
                <a:latin typeface="+mn-lt"/>
                <a:ea typeface="+mn-ea"/>
                <a:cs typeface="+mn-cs"/>
              </a:rPr>
              <a:t>тилда тавсифлаб </a:t>
            </a:r>
            <a:r>
              <a:rPr lang="uz-Cyrl-UZ" sz="1400" b="1" dirty="0">
                <a:solidFill>
                  <a:schemeClr val="tx1"/>
                </a:solidFill>
                <a:latin typeface="+mn-lt"/>
                <a:ea typeface="+mn-ea"/>
                <a:cs typeface="+mn-cs"/>
              </a:rPr>
              <a:t>беришга ҳаракат қилди.</a:t>
            </a:r>
            <a:endParaRPr lang="ru-RU" sz="1400" dirty="0">
              <a:solidFill>
                <a:schemeClr val="tx1"/>
              </a:solidFill>
              <a:latin typeface="+mn-lt"/>
              <a:ea typeface="+mn-ea"/>
              <a:cs typeface="+mn-cs"/>
            </a:endParaRPr>
          </a:p>
          <a:p>
            <a:pPr lvl="0"/>
            <a:r>
              <a:rPr lang="uz-Cyrl-UZ" sz="1400" b="1" dirty="0">
                <a:solidFill>
                  <a:schemeClr val="tx1"/>
                </a:solidFill>
                <a:latin typeface="+mn-lt"/>
                <a:ea typeface="+mn-ea"/>
                <a:cs typeface="+mn-cs"/>
              </a:rPr>
              <a:t>Қисқа мақолалар – лекциялар туркумида мавжуд қоидалардан ташқари суғориладиган деҳқончиликнинг янги йўналишлари, қурғоқчил зоналар мелиорацияси ва суғориладиган деҳқончилик соҳасидаги энг сўнгги </a:t>
            </a:r>
            <a:r>
              <a:rPr lang="uz-Cyrl-UZ" sz="1400" b="1" dirty="0" smtClean="0">
                <a:solidFill>
                  <a:schemeClr val="tx1"/>
                </a:solidFill>
                <a:latin typeface="+mn-lt"/>
                <a:ea typeface="+mn-ea"/>
                <a:cs typeface="+mn-cs"/>
              </a:rPr>
              <a:t>тадқиқот </a:t>
            </a:r>
            <a:r>
              <a:rPr lang="uz-Cyrl-UZ" sz="1400" b="1" dirty="0">
                <a:solidFill>
                  <a:schemeClr val="tx1"/>
                </a:solidFill>
                <a:latin typeface="+mn-lt"/>
                <a:ea typeface="+mn-ea"/>
                <a:cs typeface="+mn-cs"/>
              </a:rPr>
              <a:t>натижалари, шунингдек, мелиорациянинг самарали усуллари тўғрисидаги тавсиялар ёритилади. Улар қўшимча адабиёт сифатида фермерлар, </a:t>
            </a:r>
            <a:r>
              <a:rPr lang="uz-Cyrl-UZ" sz="1400" b="1" dirty="0" smtClean="0">
                <a:solidFill>
                  <a:schemeClr val="tx1"/>
                </a:solidFill>
                <a:latin typeface="+mn-lt"/>
                <a:ea typeface="+mn-ea"/>
                <a:cs typeface="+mn-cs"/>
              </a:rPr>
              <a:t> дала </a:t>
            </a:r>
            <a:r>
              <a:rPr lang="uz-Cyrl-UZ" sz="1400" b="1" dirty="0">
                <a:solidFill>
                  <a:schemeClr val="tx1"/>
                </a:solidFill>
                <a:latin typeface="+mn-lt"/>
                <a:ea typeface="+mn-ea"/>
                <a:cs typeface="+mn-cs"/>
              </a:rPr>
              <a:t>ҳовли эгалари, коллеж ўқувчилари, ўрта ва олий ўқув юртларининг бакалавр ва магистрлари учун фойдали бўлади, шунингдек, ундан </a:t>
            </a:r>
            <a:r>
              <a:rPr lang="uz-Cyrl-UZ" sz="1400" b="1" dirty="0" smtClean="0">
                <a:solidFill>
                  <a:schemeClr val="tx1"/>
                </a:solidFill>
                <a:latin typeface="+mn-lt"/>
                <a:ea typeface="+mn-ea"/>
                <a:cs typeface="+mn-cs"/>
              </a:rPr>
              <a:t>фермерлар, </a:t>
            </a:r>
            <a:r>
              <a:rPr lang="uz-Cyrl-UZ" sz="1400" b="1" dirty="0">
                <a:solidFill>
                  <a:schemeClr val="tx1"/>
                </a:solidFill>
                <a:latin typeface="+mn-lt"/>
                <a:ea typeface="+mn-ea"/>
                <a:cs typeface="+mn-cs"/>
              </a:rPr>
              <a:t>сувдан фойдаланувчилар уюшмалари, деҳқон ва фермер хўжаликлари уюшмалари ёки фермерларнинг махсус маслаҳат ташкилотлари даражасида ўқитиш учун қўлланма сифатида фойдаланиш мумкин.</a:t>
            </a:r>
            <a:endParaRPr lang="ru-RU" sz="1400" dirty="0">
              <a:solidFill>
                <a:schemeClr val="tx1"/>
              </a:solidFill>
              <a:latin typeface="+mn-lt"/>
              <a:ea typeface="+mn-ea"/>
              <a:cs typeface="+mn-cs"/>
            </a:endParaRPr>
          </a:p>
        </p:txBody>
      </p:sp>
      <p:sp>
        <p:nvSpPr>
          <p:cNvPr id="6148" name="Rectangle 4"/>
          <p:cNvSpPr>
            <a:spLocks noChangeArrowheads="1"/>
          </p:cNvSpPr>
          <p:nvPr/>
        </p:nvSpPr>
        <p:spPr bwMode="auto">
          <a:xfrm>
            <a:off x="4105275" y="1628775"/>
            <a:ext cx="5038725" cy="576263"/>
          </a:xfrm>
          <a:prstGeom prst="rect">
            <a:avLst/>
          </a:prstGeom>
          <a:noFill/>
          <a:ln w="9525">
            <a:noFill/>
            <a:miter lim="800000"/>
            <a:headEnd/>
            <a:tailEnd/>
          </a:ln>
          <a:effectLst/>
        </p:spPr>
        <p:txBody>
          <a:bodyPr/>
          <a:lstStyle/>
          <a:p>
            <a:pPr>
              <a:spcBef>
                <a:spcPct val="20000"/>
              </a:spcBef>
              <a:buClr>
                <a:schemeClr val="folHlink"/>
              </a:buClr>
              <a:buSzPct val="90000"/>
              <a:buFont typeface="Wingdings" pitchFamily="2" charset="2"/>
              <a:buNone/>
            </a:pPr>
            <a:r>
              <a:rPr lang="uz-Cyrl-UZ" sz="1200" b="1" dirty="0" smtClean="0"/>
              <a:t>Буткул нодонлик – унчалик катта айб эмас; яхши ўзлаштирилмаган билимларнинг йиғилиб боришидан худо асрасин.</a:t>
            </a:r>
            <a:endParaRPr lang="ru-RU" sz="1200" b="1" dirty="0" smtClean="0"/>
          </a:p>
          <a:p>
            <a:pPr algn="r">
              <a:spcBef>
                <a:spcPct val="20000"/>
              </a:spcBef>
              <a:buClr>
                <a:schemeClr val="folHlink"/>
              </a:buClr>
              <a:buSzPct val="90000"/>
              <a:buFont typeface="Wingdings" pitchFamily="2" charset="2"/>
              <a:buNone/>
            </a:pPr>
            <a:r>
              <a:rPr lang="ru-RU" sz="1200" dirty="0" err="1" smtClean="0"/>
              <a:t>Афлотун</a:t>
            </a:r>
            <a:r>
              <a:rPr lang="ru-RU" sz="1200" dirty="0" smtClean="0"/>
              <a:t> </a:t>
            </a:r>
            <a:r>
              <a:rPr lang="ru-RU" sz="1200" dirty="0" err="1" smtClean="0"/>
              <a:t>(қадимги юнон</a:t>
            </a:r>
            <a:r>
              <a:rPr lang="ru-RU" sz="1200" dirty="0" smtClean="0"/>
              <a:t> </a:t>
            </a:r>
            <a:r>
              <a:rPr lang="ru-RU" sz="1200" dirty="0" err="1" smtClean="0"/>
              <a:t>файласуфи</a:t>
            </a:r>
            <a:r>
              <a:rPr lang="ru-RU" sz="1200" dirty="0" smtClean="0"/>
              <a:t>)</a:t>
            </a:r>
            <a:endParaRPr lang="ru-RU" sz="1200" dirty="0"/>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914400" y="277813"/>
            <a:ext cx="7772400" cy="919162"/>
          </a:xfrm>
        </p:spPr>
        <p:txBody>
          <a:bodyPr/>
          <a:lstStyle/>
          <a:p>
            <a:r>
              <a:rPr lang="ru-RU" sz="2000" b="1" dirty="0" smtClean="0">
                <a:latin typeface="Arial" charset="0"/>
              </a:rPr>
              <a:t>15-лекция. </a:t>
            </a:r>
            <a:r>
              <a:rPr lang="ru-RU" sz="2000" b="1" dirty="0">
                <a:latin typeface="Arial" charset="0"/>
              </a:rPr>
              <a:t/>
            </a:r>
            <a:br>
              <a:rPr lang="ru-RU" sz="2000" b="1" dirty="0">
                <a:latin typeface="Arial" charset="0"/>
              </a:rPr>
            </a:br>
            <a:r>
              <a:rPr lang="ru-RU" sz="2000" b="1" dirty="0" smtClean="0">
                <a:latin typeface="Arial" charset="0"/>
              </a:rPr>
              <a:t>ТУПРОҚНИНГ БИР ОЗ ШЎРЛАНИШИ </a:t>
            </a:r>
            <a:r>
              <a:rPr lang="ru-RU" sz="2000" b="1" dirty="0" smtClean="0">
                <a:latin typeface="Arial" charset="0"/>
              </a:rPr>
              <a:t>ВА УНГА ҚАРШИ ҚАНДАЙ КУРАШИШ ҲАҚИДА</a:t>
            </a:r>
            <a:endParaRPr lang="ru-RU" sz="2000" b="1" dirty="0">
              <a:latin typeface="Arial" charset="0"/>
            </a:endParaRPr>
          </a:p>
        </p:txBody>
      </p:sp>
      <p:sp>
        <p:nvSpPr>
          <p:cNvPr id="22531" name="Rectangle 3"/>
          <p:cNvSpPr>
            <a:spLocks noGrp="1" noChangeArrowheads="1"/>
          </p:cNvSpPr>
          <p:nvPr>
            <p:ph type="body" idx="1"/>
          </p:nvPr>
        </p:nvSpPr>
        <p:spPr>
          <a:xfrm>
            <a:off x="914400" y="1600200"/>
            <a:ext cx="7772400" cy="2044700"/>
          </a:xfrm>
        </p:spPr>
        <p:txBody>
          <a:bodyPr/>
          <a:lstStyle/>
          <a:p>
            <a:pPr lvl="0"/>
            <a:r>
              <a:rPr lang="uz-Cyrl-UZ" sz="1250" b="1" dirty="0" smtClean="0"/>
              <a:t>Ерни нормал суғориш учун одатда 13-лекцияда тавсия қилинган икки марта </a:t>
            </a:r>
            <a:r>
              <a:rPr lang="uz-Cyrl-UZ" sz="1250" b="1" dirty="0" smtClean="0"/>
              <a:t>меъёрида </a:t>
            </a:r>
            <a:r>
              <a:rPr lang="uz-Cyrl-UZ" sz="1250" b="1" dirty="0" smtClean="0"/>
              <a:t>суғориш етарли бўлади. Бир эмас, иккита икки баробарли меъёрда! Биринчи суғориш тупроқни тўйинтиради ва тузлар эришига имкон берасиз (бу икки, уч кун, бир ҳафта ҳам бўлиши мумкин), сўнгра шўр сувни дренага (ёки қўшниларга!) чиқариб юбориш учун яна бир марта суғорасиз. </a:t>
            </a:r>
            <a:r>
              <a:rPr lang="uz-Cyrl-UZ" sz="1250" b="1" dirty="0" smtClean="0"/>
              <a:t>Агар </a:t>
            </a:r>
            <a:r>
              <a:rPr lang="uz-Cyrl-UZ" sz="1250" b="1" dirty="0" smtClean="0"/>
              <a:t>бу ишни кузда қиладиган бўлсангиз, куз, қиш ва баҳорда ёмғир ва эриган қор </a:t>
            </a:r>
            <a:r>
              <a:rPr lang="uz-Cyrl-UZ" sz="1250" b="1" dirty="0" smtClean="0"/>
              <a:t>сувлари </a:t>
            </a:r>
            <a:r>
              <a:rPr lang="uz-Cyrl-UZ" sz="1250" b="1" dirty="0" smtClean="0"/>
              <a:t>ерни яхшилаб ювишингизга кўмаклашади (бу тупроқда “яшовчилар”ни қийнаб қўймайди).  Агар кузда улгурмай қолиб, ерни баҳорда ювадиган бўлсангиз, тупроқда “яшовчилар”ни вақтида “ҳўлламаганингиз" учун ҳам қийнаб қўясиз, экиш вақти ҳам чўзилиб кетади, чунки қишлоқ хўжалик ишлари учун тупроқ тобга келиши керак, бу пайтга келиб намнинг бир қисми буғланиб кетади, тузларнинг бир қисми яна тупроқнинг юқори қатламига қайтади. Шу сизга керакми?</a:t>
            </a:r>
            <a:endParaRPr lang="ru-RU" sz="1250" dirty="0"/>
          </a:p>
        </p:txBody>
      </p:sp>
      <p:pic>
        <p:nvPicPr>
          <p:cNvPr id="22532" name="Рисунок 1" descr="I:\Site_26_s site25 v rabote\pics\adiri_p.jpg"/>
          <p:cNvPicPr>
            <a:picLocks noChangeAspect="1" noChangeArrowheads="1"/>
          </p:cNvPicPr>
          <p:nvPr/>
        </p:nvPicPr>
        <p:blipFill>
          <a:blip r:embed="rId2"/>
          <a:srcRect/>
          <a:stretch>
            <a:fillRect/>
          </a:stretch>
        </p:blipFill>
        <p:spPr bwMode="auto">
          <a:xfrm>
            <a:off x="1979613" y="3789363"/>
            <a:ext cx="5153025" cy="2838450"/>
          </a:xfrm>
          <a:prstGeom prst="rect">
            <a:avLst/>
          </a:prstGeom>
          <a:noFill/>
          <a:ln w="9525">
            <a:noFill/>
            <a:miter lim="800000"/>
            <a:headEnd/>
            <a:tailEnd/>
          </a:ln>
        </p:spPr>
      </p:pic>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914400" y="277813"/>
            <a:ext cx="7772400" cy="774700"/>
          </a:xfrm>
        </p:spPr>
        <p:txBody>
          <a:bodyPr/>
          <a:lstStyle/>
          <a:p>
            <a:r>
              <a:rPr lang="ru-RU" sz="2000" b="1" dirty="0" smtClean="0">
                <a:latin typeface="Arial" charset="0"/>
              </a:rPr>
              <a:t>16-лекция. </a:t>
            </a:r>
            <a:r>
              <a:rPr lang="ru-RU" sz="2000" b="1" dirty="0">
                <a:latin typeface="Arial" charset="0"/>
              </a:rPr>
              <a:t/>
            </a:r>
            <a:br>
              <a:rPr lang="ru-RU" sz="2000" b="1" dirty="0">
                <a:latin typeface="Arial" charset="0"/>
              </a:rPr>
            </a:br>
            <a:r>
              <a:rPr lang="ru-RU" sz="2000" b="1" dirty="0" smtClean="0">
                <a:latin typeface="Arial" charset="0"/>
              </a:rPr>
              <a:t>СУҒ0РИШНИНГ ҚАЙСИ УСУЛИНИ ТАНЛАГАН МАЪҚУЛ?</a:t>
            </a:r>
            <a:endParaRPr lang="ru-RU" sz="2000" b="1" dirty="0">
              <a:latin typeface="Arial" charset="0"/>
            </a:endParaRPr>
          </a:p>
        </p:txBody>
      </p:sp>
      <p:sp>
        <p:nvSpPr>
          <p:cNvPr id="23555" name="Rectangle 3"/>
          <p:cNvSpPr>
            <a:spLocks noGrp="1" noChangeArrowheads="1"/>
          </p:cNvSpPr>
          <p:nvPr>
            <p:ph type="body" idx="1"/>
          </p:nvPr>
        </p:nvSpPr>
        <p:spPr>
          <a:xfrm>
            <a:off x="900113" y="1643050"/>
            <a:ext cx="7772400" cy="4876813"/>
          </a:xfrm>
        </p:spPr>
        <p:txBody>
          <a:bodyPr/>
          <a:lstStyle/>
          <a:p>
            <a:pPr lvl="0"/>
            <a:r>
              <a:rPr lang="uz-Cyrl-UZ" sz="1400" dirty="0" smtClean="0"/>
              <a:t>Тупроқни ҳўллашнинг қиммат ва мукаммал тизимларидан дунёнинг максимал иқтисодий самара берадиган жойларида қўлланмоқда. Улар, аввало, интенсив деҳқончилик ва иссиқхона тизимларидир.</a:t>
            </a:r>
            <a:endParaRPr lang="ru-RU" sz="1400" dirty="0" smtClean="0"/>
          </a:p>
          <a:p>
            <a:pPr lvl="0"/>
            <a:r>
              <a:rPr lang="uz-Cyrl-UZ" sz="1400" dirty="0" smtClean="0"/>
              <a:t>Тупроқни ҳўллашнинг мукаммал тизимларини яна қаерларда қўллаш мумкин?</a:t>
            </a:r>
            <a:endParaRPr lang="ru-RU" sz="1400" dirty="0" smtClean="0"/>
          </a:p>
          <a:p>
            <a:pPr lvl="0"/>
            <a:r>
              <a:rPr lang="uz-Cyrl-UZ" sz="1400" dirty="0" smtClean="0"/>
              <a:t>Одатда булар сув ресурслари ўта тақчил, айниқса, сув ўтказиш даражаси юқори бўлган тупроқли, шунингдек, суғориш учун сув насослар билан узатиладиган, аммо суғоришнинг эгат ва бошқа жўн усулларидан фойдалангани учун самарали фойдаланиб бўлмайдиган зоналардир.</a:t>
            </a:r>
            <a:endParaRPr lang="ru-RU" sz="1400" dirty="0" smtClean="0"/>
          </a:p>
          <a:p>
            <a:pPr lvl="0"/>
            <a:r>
              <a:rPr lang="uz-Cyrl-UZ" sz="1400" dirty="0" smtClean="0"/>
              <a:t>Булар:</a:t>
            </a:r>
            <a:endParaRPr lang="ru-RU" sz="1400" dirty="0" smtClean="0"/>
          </a:p>
          <a:p>
            <a:pPr lvl="0"/>
            <a:r>
              <a:rPr lang="uz-Cyrl-UZ" sz="1400" dirty="0" smtClean="0"/>
              <a:t>тоғолди қир ҳудудлари ва адирлар;</a:t>
            </a:r>
            <a:endParaRPr lang="ru-RU" sz="1400" dirty="0" smtClean="0"/>
          </a:p>
          <a:p>
            <a:pPr lvl="0"/>
            <a:r>
              <a:rPr lang="uz-Cyrl-UZ" sz="1400" dirty="0" smtClean="0"/>
              <a:t>дарё водийларининг баланд, сув яхши оқиб кетадиган </a:t>
            </a:r>
            <a:r>
              <a:rPr lang="uz-Cyrl-UZ" sz="1400" dirty="0" smtClean="0"/>
              <a:t>поғонали </a:t>
            </a:r>
            <a:r>
              <a:rPr lang="uz-Cyrl-UZ" sz="1400" dirty="0" smtClean="0"/>
              <a:t>ерлари;</a:t>
            </a:r>
            <a:endParaRPr lang="ru-RU" sz="1400" dirty="0" smtClean="0"/>
          </a:p>
          <a:p>
            <a:pPr lvl="0"/>
            <a:r>
              <a:rPr lang="uz-Cyrl-UZ" sz="1400" dirty="0" smtClean="0"/>
              <a:t>тоғ олдидаги кичик ва ёзда қуриб қоладиган дарё ва булоқлар суви билан чекланувчи суғориладиган ерлар;</a:t>
            </a:r>
            <a:endParaRPr lang="ru-RU" sz="1400" dirty="0" smtClean="0"/>
          </a:p>
          <a:p>
            <a:pPr lvl="0"/>
            <a:r>
              <a:rPr lang="uz-Cyrl-UZ" sz="1400" dirty="0" smtClean="0"/>
              <a:t>тупроғи қумли ва қумлоқ бўлиб, сув тез сингадиган барча суғорилувчи ерлар.</a:t>
            </a:r>
            <a:endParaRPr lang="ru-RU" sz="1400" dirty="0" smtClean="0"/>
          </a:p>
          <a:p>
            <a:pPr lvl="0"/>
            <a:r>
              <a:rPr lang="uz-Cyrl-UZ" sz="1400" dirty="0" smtClean="0"/>
              <a:t>12-бўлимда санаб ўтилган, бир-биридан кескин фарқ қилувчи суғориш усуллари ҳар бирининг ўзига яраша устун тарафлари ва камчиликлари бор, муайян иқтисодий ва табиий шароитларда ер танлаётганда уларни ҳисобга олиш шарт. </a:t>
            </a:r>
            <a:endParaRPr lang="ru-RU" sz="1400" dirty="0" smtClean="0"/>
          </a:p>
          <a:p>
            <a:pPr lvl="0"/>
            <a:r>
              <a:rPr lang="uz-Cyrl-UZ" sz="1400" dirty="0" smtClean="0"/>
              <a:t>Ҳар бир алоҳида ҳолатда суғоришнинг мукаммал усули, у етиштиришда қўлланадиган экинларнинг харажатларни қоплаши билан боғлиқ эҳтимол тутилган иқтисодий ва </a:t>
            </a:r>
            <a:r>
              <a:rPr lang="uz-Cyrl-UZ" sz="1400" dirty="0" smtClean="0"/>
              <a:t>бошқа </a:t>
            </a:r>
            <a:r>
              <a:rPr lang="uz-Cyrl-UZ" sz="1400" dirty="0" smtClean="0"/>
              <a:t>самараларни, ҳеч бўлмаса, фикран пишиқ ва пухта баҳолаб кўриш лозим.</a:t>
            </a:r>
            <a:endParaRPr lang="ru-RU" sz="1400" dirty="0"/>
          </a:p>
        </p:txBody>
      </p:sp>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914400" y="277813"/>
            <a:ext cx="7772400" cy="919162"/>
          </a:xfrm>
        </p:spPr>
        <p:txBody>
          <a:bodyPr/>
          <a:lstStyle/>
          <a:p>
            <a:r>
              <a:rPr lang="ru-RU" sz="2000" b="1" dirty="0" smtClean="0">
                <a:latin typeface="Arial" charset="0"/>
              </a:rPr>
              <a:t>17-лекция. </a:t>
            </a:r>
            <a:r>
              <a:rPr lang="ru-RU" sz="2000" b="1" dirty="0">
                <a:latin typeface="Arial" charset="0"/>
              </a:rPr>
              <a:t/>
            </a:r>
            <a:br>
              <a:rPr lang="ru-RU" sz="2000" b="1" dirty="0">
                <a:latin typeface="Arial" charset="0"/>
              </a:rPr>
            </a:br>
            <a:r>
              <a:rPr lang="ru-RU" sz="2000" b="1" dirty="0" smtClean="0">
                <a:latin typeface="Arial" charset="0"/>
              </a:rPr>
              <a:t>ТУПРОҚ СУБСТРАТДАН НИМАСИ БИЛАН ФАРҚ ҚИЛАДИ?</a:t>
            </a:r>
            <a:br>
              <a:rPr lang="ru-RU" sz="2000" b="1" dirty="0" smtClean="0">
                <a:latin typeface="Arial" charset="0"/>
              </a:rPr>
            </a:br>
            <a:endParaRPr lang="ru-RU" sz="2000" b="1" dirty="0">
              <a:latin typeface="Arial" charset="0"/>
            </a:endParaRPr>
          </a:p>
        </p:txBody>
      </p:sp>
      <p:sp>
        <p:nvSpPr>
          <p:cNvPr id="24579" name="Rectangle 3"/>
          <p:cNvSpPr>
            <a:spLocks noGrp="1" noChangeArrowheads="1"/>
          </p:cNvSpPr>
          <p:nvPr>
            <p:ph type="body" idx="1"/>
          </p:nvPr>
        </p:nvSpPr>
        <p:spPr>
          <a:xfrm>
            <a:off x="914400" y="1600200"/>
            <a:ext cx="8229600" cy="4530725"/>
          </a:xfrm>
        </p:spPr>
        <p:txBody>
          <a:bodyPr/>
          <a:lstStyle/>
          <a:p>
            <a:pPr lvl="0"/>
            <a:r>
              <a:rPr lang="uz-Cyrl-UZ" sz="2600" dirty="0" smtClean="0"/>
              <a:t>Тирик экотизими бўлмаган тупроқ тупроқ эмас, оддий инерт материалдир. У шамол, қуёш ва сув, ўғитлар ва химикатларга қаршилик кўрсатмай қўйган бўлади. Ҳаёт нишонаси кўзга ташланмайди. Чўлланиш бошланади. Ерни жадал шудгорлаб деҳқончилик қилиш усули чўлланишга олиб боради. </a:t>
            </a:r>
            <a:endParaRPr lang="ru-RU" sz="2600" dirty="0" smtClean="0"/>
          </a:p>
          <a:p>
            <a:pPr lvl="0"/>
            <a:r>
              <a:rPr lang="uz-Cyrl-UZ" sz="2600" dirty="0" smtClean="0"/>
              <a:t>Шундай қилиб, сизу биз ковлайдиган, ҳайдайдиган нарсаларнинг ҳаммасини ҳам тупроқ деб бўлмайди</a:t>
            </a:r>
            <a:r>
              <a:rPr lang="ru-RU" sz="2600" dirty="0" smtClean="0"/>
              <a:t>. </a:t>
            </a:r>
            <a:r>
              <a:rPr lang="uz-Cyrl-UZ" sz="2600" dirty="0" smtClean="0"/>
              <a:t>Тупроқ, аввало, </a:t>
            </a:r>
            <a:r>
              <a:rPr lang="uz-Cyrl-UZ" sz="2600" b="1" dirty="0" smtClean="0"/>
              <a:t>ҲАЁТНИ ҚЎЛЛАБ-ҚУВВАТЛОВЧИ ЭКОТИЗИМДИР.</a:t>
            </a:r>
            <a:endParaRPr lang="ru-RU" sz="2600" dirty="0"/>
          </a:p>
        </p:txBody>
      </p:sp>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914400" y="277813"/>
            <a:ext cx="7772400" cy="703262"/>
          </a:xfrm>
        </p:spPr>
        <p:txBody>
          <a:bodyPr/>
          <a:lstStyle/>
          <a:p>
            <a:r>
              <a:rPr lang="ru-RU" sz="2000" b="1" dirty="0" smtClean="0">
                <a:latin typeface="Arial" charset="0"/>
              </a:rPr>
              <a:t>18-лекция </a:t>
            </a:r>
            <a:r>
              <a:rPr lang="ru-RU" sz="2000" b="1" dirty="0" smtClean="0">
                <a:latin typeface="Arial" charset="0"/>
              </a:rPr>
              <a:t>. </a:t>
            </a:r>
            <a:r>
              <a:rPr lang="ru-RU" sz="2000" b="1" dirty="0">
                <a:latin typeface="Arial" charset="0"/>
              </a:rPr>
              <a:t/>
            </a:r>
            <a:br>
              <a:rPr lang="ru-RU" sz="2000" b="1" dirty="0">
                <a:latin typeface="Arial" charset="0"/>
              </a:rPr>
            </a:br>
            <a:r>
              <a:rPr lang="ru-RU" sz="2000" b="1" dirty="0" smtClean="0">
                <a:latin typeface="Arial" charset="0"/>
              </a:rPr>
              <a:t>ТУПРОҚ ҚАНДАЙ ЯШАЙДИ?</a:t>
            </a:r>
            <a:endParaRPr lang="ru-RU" sz="2000" b="1" dirty="0">
              <a:latin typeface="Arial" charset="0"/>
            </a:endParaRPr>
          </a:p>
        </p:txBody>
      </p:sp>
      <p:sp>
        <p:nvSpPr>
          <p:cNvPr id="25603" name="Rectangle 3"/>
          <p:cNvSpPr>
            <a:spLocks noGrp="1" noChangeArrowheads="1"/>
          </p:cNvSpPr>
          <p:nvPr>
            <p:ph type="body" idx="1"/>
          </p:nvPr>
        </p:nvSpPr>
        <p:spPr>
          <a:xfrm>
            <a:off x="914400" y="1844675"/>
            <a:ext cx="8050213" cy="4824413"/>
          </a:xfrm>
        </p:spPr>
        <p:txBody>
          <a:bodyPr/>
          <a:lstStyle/>
          <a:p>
            <a:pPr lvl="0"/>
            <a:r>
              <a:rPr lang="uz-Cyrl-UZ" sz="1400" b="1" dirty="0" smtClean="0"/>
              <a:t>Қишлоқ хўжалик тарихи умидларнинг тўхтовсиз пучга чиқиш тарихидир. Ҳали ҳеч бир </a:t>
            </a:r>
            <a:r>
              <a:rPr lang="uz-Cyrl-UZ" sz="1400" b="1" dirty="0" smtClean="0"/>
              <a:t>халқ</a:t>
            </a:r>
            <a:r>
              <a:rPr lang="uz-Cyrl-UZ" sz="1400" b="1" dirty="0" smtClean="0"/>
              <a:t> </a:t>
            </a:r>
            <a:r>
              <a:rPr lang="uz-Cyrl-UZ" sz="1400" b="1" dirty="0" smtClean="0"/>
              <a:t>ўзи ориқлатган тупроқ билан боғлиқ муаммони ҳал қилгунга қадар яшаган эмас. Одамлар бунинг ўрнига унумдор ернинг қаймоғини олиб, янги </a:t>
            </a:r>
            <a:r>
              <a:rPr lang="uz-Cyrl-UZ" sz="1400" b="1" dirty="0" smtClean="0"/>
              <a:t>ерларга </a:t>
            </a:r>
            <a:r>
              <a:rPr lang="uz-Cyrl-UZ" sz="1400" b="1" dirty="0" smtClean="0"/>
              <a:t>кўчиб ўтаверди.  Ва янги жойларда ҳам шу </a:t>
            </a:r>
            <a:r>
              <a:rPr lang="uz-Cyrl-UZ" sz="1400" b="1" dirty="0" smtClean="0"/>
              <a:t>муаммони </a:t>
            </a:r>
            <a:r>
              <a:rPr lang="uz-Cyrl-UZ" sz="1400" b="1" dirty="0" smtClean="0"/>
              <a:t>пайдо қилаверди. Шунинг учун тупроқ ҳақида қимматли ва фойдали билимларимиз йўқ. Фермернинг кўз ўнгида маккажўхориси қурғоқчиликдан сувсаб, куйиб кетаётган чоқда ўрмоннинг яшил барглари, даштнинг қуримайдиган алаф ўтлари, тўсиқдан баланд ўсиб кетган бегона ўтлар ҳамиша тупроқни сақлаш намунаси </a:t>
            </a:r>
            <a:r>
              <a:rPr lang="uz-Cyrl-UZ" sz="1400" b="1" dirty="0" smtClean="0"/>
              <a:t>бўлиб гавдаланиб </a:t>
            </a:r>
            <a:r>
              <a:rPr lang="uz-Cyrl-UZ" sz="1400" b="1" dirty="0" smtClean="0"/>
              <a:t>турган. Фермер бу ҳолатга қараб туриб, кўзларига ишонмаган. Шунинг учун кўра олмаган. Ўрмонда ковлаб олинган дарахт асосан юқори қатламни кўтариб ташлайди, чунки асосий озиқлантирувчи илдизлар ўрмон тўшамаси остида палак отган бўлади. Ўша ерда улар танасига ҳам озуқа, ҳам зич тупроқдаги майда томирлар орқали чиқиб келадиган сувни топади. Улар озуқасининг асосий </a:t>
            </a:r>
            <a:r>
              <a:rPr lang="uz-Cyrl-UZ" sz="1400" b="1" dirty="0" smtClean="0"/>
              <a:t>қисми иккиламчи </a:t>
            </a:r>
            <a:r>
              <a:rPr lang="uz-Cyrl-UZ" sz="1400" b="1" dirty="0" smtClean="0"/>
              <a:t>эритмалар, ўрмон тўшамасининг чириётган моддаларидир. Фермер истаса, шуни кўриши мумкин эди. </a:t>
            </a:r>
            <a:endParaRPr lang="ru-RU" sz="1400" dirty="0" smtClean="0"/>
          </a:p>
          <a:p>
            <a:pPr lvl="0"/>
            <a:r>
              <a:rPr lang="uz-Cyrl-UZ" sz="1400" b="1" dirty="0" smtClean="0"/>
              <a:t>Ерни шудгорлаш нега бунчалик оммалашиб кетди?</a:t>
            </a:r>
            <a:endParaRPr lang="ru-RU" sz="1400" dirty="0" smtClean="0"/>
          </a:p>
          <a:p>
            <a:pPr lvl="0"/>
            <a:r>
              <a:rPr lang="uz-Cyrl-UZ" sz="1400" b="1" dirty="0" smtClean="0"/>
              <a:t>Сабаби инсоннинг ўзида. Туғма хусусиятларимиздан бири, ўсимликларга фақат биз ёрдам беришимиз мумкин, улар бизсиз ўса олмайди, </a:t>
            </a:r>
            <a:r>
              <a:rPr lang="uz-Cyrl-UZ" sz="1400" b="1" dirty="0" smtClean="0"/>
              <a:t> деган </a:t>
            </a:r>
            <a:r>
              <a:rPr lang="uz-Cyrl-UZ" sz="1400" b="1" dirty="0" smtClean="0"/>
              <a:t>ҳиссиётдир. Қанчалик ғалати туюлмасин, табиий муҳитда </a:t>
            </a:r>
            <a:r>
              <a:rPr lang="uz-Cyrl-UZ" sz="1400" b="1" dirty="0" smtClean="0"/>
              <a:t>ўсимликка </a:t>
            </a:r>
            <a:r>
              <a:rPr lang="uz-Cyrl-UZ" sz="1400" b="1" dirty="0" smtClean="0"/>
              <a:t>ҳеч қандай ёрдам бера олмаймиз, унда ҳамма нарса бадастир. Бинобарин, сунъий муҳитда табиий муҳитдан нусха олиш зарур...</a:t>
            </a:r>
            <a:endParaRPr lang="ru-RU" sz="1400" dirty="0" smtClean="0"/>
          </a:p>
          <a:p>
            <a:pPr lvl="0" algn="r"/>
            <a:r>
              <a:rPr lang="ru-RU" sz="1400" b="1" dirty="0" err="1" smtClean="0"/>
              <a:t>Н.И.Курдюмов</a:t>
            </a:r>
            <a:r>
              <a:rPr lang="ru-RU" sz="1400" b="1" dirty="0" smtClean="0"/>
              <a:t> </a:t>
            </a:r>
            <a:endParaRPr lang="ru-RU" sz="1400" dirty="0"/>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ru-RU" sz="2000" b="1" dirty="0" smtClean="0">
                <a:latin typeface="Arial" charset="0"/>
              </a:rPr>
              <a:t>19-лекция. </a:t>
            </a:r>
            <a:r>
              <a:rPr lang="ru-RU" sz="2000" b="1" dirty="0">
                <a:latin typeface="Arial" charset="0"/>
              </a:rPr>
              <a:t/>
            </a:r>
            <a:br>
              <a:rPr lang="ru-RU" sz="2000" b="1" dirty="0">
                <a:latin typeface="Arial" charset="0"/>
              </a:rPr>
            </a:br>
            <a:r>
              <a:rPr lang="ru-RU" sz="2000" b="1" dirty="0" smtClean="0">
                <a:latin typeface="Arial" charset="0"/>
              </a:rPr>
              <a:t>НАМ ВА ТУПРОҚ</a:t>
            </a:r>
            <a:endParaRPr lang="ru-RU" sz="2000" b="1" dirty="0">
              <a:latin typeface="Arial" charset="0"/>
            </a:endParaRPr>
          </a:p>
        </p:txBody>
      </p:sp>
      <p:sp>
        <p:nvSpPr>
          <p:cNvPr id="26627" name="Rectangle 3"/>
          <p:cNvSpPr>
            <a:spLocks noGrp="1" noChangeArrowheads="1"/>
          </p:cNvSpPr>
          <p:nvPr>
            <p:ph type="body" idx="1"/>
          </p:nvPr>
        </p:nvSpPr>
        <p:spPr/>
        <p:txBody>
          <a:bodyPr/>
          <a:lstStyle/>
          <a:p>
            <a:pPr lvl="0"/>
            <a:r>
              <a:rPr lang="uz-Cyrl-UZ" sz="1800" dirty="0" smtClean="0"/>
              <a:t>Тупроқнинг юқори қатламларини нам билан таъминлашнинг асосий механизмларидан бири намнинг тупроқ юзасидан буғланиши ва ўсимлик буғлатишига сарф бўлишини капилляр-сўриш </a:t>
            </a:r>
            <a:r>
              <a:rPr lang="uz-Cyrl-UZ" sz="1800" dirty="0" smtClean="0"/>
              <a:t>йўли билан кўчиришдир</a:t>
            </a:r>
            <a:r>
              <a:rPr lang="uz-Cyrl-UZ" sz="1800" dirty="0" smtClean="0"/>
              <a:t>.</a:t>
            </a:r>
            <a:endParaRPr lang="ru-RU" sz="1800" dirty="0" smtClean="0"/>
          </a:p>
          <a:p>
            <a:pPr lvl="0"/>
            <a:r>
              <a:rPr lang="uz-Cyrl-UZ" sz="1800" dirty="0" smtClean="0"/>
              <a:t>Ер чуқур ҳайдалганда жуда оғир муқобилликлар пайдо бўлади. Улар:</a:t>
            </a:r>
            <a:endParaRPr lang="ru-RU" sz="1800" dirty="0" smtClean="0"/>
          </a:p>
          <a:p>
            <a:pPr lvl="0"/>
            <a:r>
              <a:rPr lang="uz-Cyrl-UZ" sz="1800" dirty="0" smtClean="0"/>
              <a:t>- ё юқори қатлам тез қуригандан қочаётган намни “қувиб етиши” керак (буни улар қанчалик эплаётганини табиатда кўриш мумкин);</a:t>
            </a:r>
            <a:endParaRPr lang="ru-RU" sz="1800" dirty="0" smtClean="0"/>
          </a:p>
          <a:p>
            <a:pPr lvl="0"/>
            <a:r>
              <a:rPr lang="ru-RU" sz="1800" dirty="0" smtClean="0"/>
              <a:t>- </a:t>
            </a:r>
            <a:r>
              <a:rPr lang="uz-Cyrl-UZ" sz="1800" dirty="0" smtClean="0"/>
              <a:t>ёки нам ўша </a:t>
            </a:r>
            <a:r>
              <a:rPr lang="uz-Cyrl-UZ" sz="1800" dirty="0" smtClean="0"/>
              <a:t>қатламга </a:t>
            </a:r>
            <a:r>
              <a:rPr lang="uz-Cyrl-UZ" sz="1800" dirty="0" smtClean="0"/>
              <a:t>қачон етиб келишини кутиш </a:t>
            </a:r>
            <a:r>
              <a:rPr lang="uz-Cyrl-UZ" sz="1800" dirty="0" smtClean="0"/>
              <a:t>керак (</a:t>
            </a:r>
            <a:r>
              <a:rPr lang="uz-Cyrl-UZ" sz="1800" dirty="0" smtClean="0"/>
              <a:t>кўпинча, ёмғир ёғмаётган бўлса, ўсимликлар кута олмай, нобуд бўлади).</a:t>
            </a:r>
            <a:endParaRPr lang="ru-RU" sz="1800" dirty="0" smtClean="0"/>
          </a:p>
          <a:p>
            <a:pPr lvl="0"/>
            <a:r>
              <a:rPr lang="uz-Cyrl-UZ" sz="1800" dirty="0" smtClean="0"/>
              <a:t>Унисига ҳам, бунисига ҳам тупроқ ҳайдалган қатламининг капилляр хусусиятларини бузаётган, тез қуриб қолишига сабаб бўлаётган, шунинг баробарида илдизларнинг пастга қараб ўсиши ва намнинг юқорига кўтарилишига тўсиқ бўлаётган  ернинг чуқур ҳайдалгани халақит беради.</a:t>
            </a:r>
            <a:endParaRPr lang="ru-RU" sz="1800" dirty="0"/>
          </a:p>
        </p:txBody>
      </p:sp>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857224" y="214290"/>
            <a:ext cx="7704138" cy="1143000"/>
          </a:xfrm>
        </p:spPr>
        <p:txBody>
          <a:bodyPr/>
          <a:lstStyle/>
          <a:p>
            <a:r>
              <a:rPr lang="ru-RU" sz="2000" b="1" dirty="0" smtClean="0">
                <a:latin typeface="Arial" charset="0"/>
              </a:rPr>
              <a:t>20-лекция. </a:t>
            </a:r>
            <a:r>
              <a:rPr lang="ru-RU" sz="2000" b="1" dirty="0">
                <a:latin typeface="Arial" charset="0"/>
              </a:rPr>
              <a:t/>
            </a:r>
            <a:br>
              <a:rPr lang="ru-RU" sz="2000" b="1" dirty="0">
                <a:latin typeface="Arial" charset="0"/>
              </a:rPr>
            </a:br>
            <a:r>
              <a:rPr lang="ru-RU" sz="2000" b="1" dirty="0" smtClean="0">
                <a:latin typeface="Arial" charset="0"/>
              </a:rPr>
              <a:t>НАМЛИК РЕЖИМИ ТУПРОҚ ЮЗАСИ ҲОЛАТИГА  ҚАНЧАЛИК БОҒЛИҚ?</a:t>
            </a:r>
            <a:endParaRPr lang="ru-RU" sz="2000" b="1" dirty="0">
              <a:latin typeface="Arial" charset="0"/>
            </a:endParaRPr>
          </a:p>
        </p:txBody>
      </p:sp>
      <p:sp>
        <p:nvSpPr>
          <p:cNvPr id="27651" name="Rectangle 3"/>
          <p:cNvSpPr>
            <a:spLocks noGrp="1" noChangeArrowheads="1"/>
          </p:cNvSpPr>
          <p:nvPr>
            <p:ph type="body" idx="1"/>
          </p:nvPr>
        </p:nvSpPr>
        <p:spPr>
          <a:xfrm>
            <a:off x="611188" y="1989138"/>
            <a:ext cx="8532812" cy="4565650"/>
          </a:xfrm>
        </p:spPr>
        <p:txBody>
          <a:bodyPr/>
          <a:lstStyle/>
          <a:p>
            <a:pPr lvl="0">
              <a:lnSpc>
                <a:spcPts val="1800"/>
              </a:lnSpc>
            </a:pPr>
            <a:r>
              <a:rPr lang="uz-Cyrl-UZ" sz="1400" b="1" dirty="0" smtClean="0"/>
              <a:t>Тупроқ намлиги режимини ўрганиш кўп маблағ этадиган жараёндир. Фақат Ўзбекистоннинг ўзида кўплаб олимлару бутун бошли ташкилотлар ушбу масала билан ярим асрдан кўпроқ вақт шуғулланди, Дунё амалиётида эса ушбу муаммо билан олимлар бир ярим асрдан кам бўлмаган вақт мобайнида шуғулланиб келди.</a:t>
            </a:r>
            <a:endParaRPr lang="ru-RU" sz="1400" dirty="0" smtClean="0"/>
          </a:p>
          <a:p>
            <a:pPr lvl="0">
              <a:lnSpc>
                <a:spcPts val="1800"/>
              </a:lnSpc>
            </a:pPr>
            <a:r>
              <a:rPr lang="uz-Cyrl-UZ" sz="1400" b="1" dirty="0" smtClean="0"/>
              <a:t>Бир тарафдан бу ушбу масала бўйича анча катта маълумотлар базасини, бошқа тарафдан эса, кўп гапирилаётганидай, “ахборот шовқини”ни яратди. Яъни </a:t>
            </a:r>
            <a:r>
              <a:rPr lang="uz-Cyrl-UZ" sz="1400" b="1" dirty="0" smtClean="0"/>
              <a:t>нотўғри </a:t>
            </a:r>
            <a:r>
              <a:rPr lang="uz-Cyrl-UZ" sz="1400" b="1" dirty="0" smtClean="0"/>
              <a:t>амалга оширилган тажрибалар миқдори масалани ойдинлаштириб олишга ёрдам бермайди.</a:t>
            </a:r>
            <a:endParaRPr lang="ru-RU" sz="1400" dirty="0" smtClean="0"/>
          </a:p>
          <a:p>
            <a:pPr lvl="0">
              <a:lnSpc>
                <a:spcPts val="1800"/>
              </a:lnSpc>
            </a:pPr>
            <a:r>
              <a:rPr lang="uz-Cyrl-UZ" sz="1400" b="1" dirty="0" smtClean="0"/>
              <a:t>Намуна сифатида 6-лекциядаги пахтанинг сув ичиши бўйича бажарилган ишларни умумлаштирганимизни келтириш мумкин.</a:t>
            </a:r>
            <a:endParaRPr lang="ru-RU" sz="1400" dirty="0" smtClean="0"/>
          </a:p>
          <a:p>
            <a:pPr lvl="0">
              <a:lnSpc>
                <a:spcPts val="1800"/>
              </a:lnSpc>
            </a:pPr>
            <a:r>
              <a:rPr lang="uz-Cyrl-UZ" sz="1400" b="1" dirty="0" smtClean="0"/>
              <a:t>Сўнгги пайтларда тупроқ намлиги режимини анча аниқлик билдан башорат қилиш ва уни бошқариш имконини берувчи кўплаб математик моделлар яратилди. Кўпинча моделлар ёрдамида қишлоқ хўжалик экинлари ҳосилдорлиги ҳосилни йиғиб-териб олиш вақтида ишлаб чиқарилган маҳсулотни ҳисоб-китоб қилиш бўйича операцияларга ҳожат қолдирмайдиган тарзда башорат қилинмоқда. Маълумки,  ҳосилдорлик юзлаб ўзаро боғлиқ омиллардан келиб чиқадиган катталикдир.</a:t>
            </a:r>
            <a:endParaRPr lang="ru-RU" sz="1400" dirty="0" smtClean="0"/>
          </a:p>
          <a:p>
            <a:pPr lvl="0">
              <a:lnSpc>
                <a:spcPts val="1800"/>
              </a:lnSpc>
            </a:pPr>
            <a:r>
              <a:rPr lang="uz-Cyrl-UZ" sz="1400" b="1" dirty="0" smtClean="0"/>
              <a:t>Тупроқдаги нам ва тузнинг кўчиш жараёнлари етарли даражада ўрганилгани сабабли, ҳеч бўлмаганда истиқболдаги (жудда қиммат!) дала тажрибалари йўналишини аниқлаш учун,  ҳар қандай эҳтимол тутилган вазиятларни енгил башорат қилиш имконияти туғилди.</a:t>
            </a:r>
            <a:endParaRPr lang="ru-RU" sz="1400" dirty="0"/>
          </a:p>
        </p:txBody>
      </p:sp>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914400" y="277813"/>
            <a:ext cx="7772400" cy="919162"/>
          </a:xfrm>
        </p:spPr>
        <p:txBody>
          <a:bodyPr/>
          <a:lstStyle/>
          <a:p>
            <a:r>
              <a:rPr lang="ru-RU" sz="2000" b="1" dirty="0" smtClean="0">
                <a:latin typeface="Arial" charset="0"/>
              </a:rPr>
              <a:t>21-лекция. </a:t>
            </a:r>
            <a:r>
              <a:rPr lang="ru-RU" sz="2000" b="1" dirty="0">
                <a:latin typeface="Arial" charset="0"/>
              </a:rPr>
              <a:t/>
            </a:r>
            <a:br>
              <a:rPr lang="ru-RU" sz="2000" b="1" dirty="0">
                <a:latin typeface="Arial" charset="0"/>
              </a:rPr>
            </a:br>
            <a:r>
              <a:rPr lang="ru-RU" sz="2000" b="1" dirty="0" smtClean="0">
                <a:latin typeface="Arial" charset="0"/>
              </a:rPr>
              <a:t>ҚИШЛОҚ ХЎЖАЛИК ЭКИНЛАРИНИНГ СУВ ИЧИШИ ВА СУҒОРИШ РЕЖИМЛАРИ</a:t>
            </a:r>
            <a:endParaRPr lang="ru-RU" sz="2000" b="1" dirty="0">
              <a:latin typeface="Arial" charset="0"/>
            </a:endParaRPr>
          </a:p>
        </p:txBody>
      </p:sp>
      <p:sp>
        <p:nvSpPr>
          <p:cNvPr id="30723" name="Rectangle 3"/>
          <p:cNvSpPr>
            <a:spLocks noGrp="1" noChangeArrowheads="1"/>
          </p:cNvSpPr>
          <p:nvPr>
            <p:ph type="body" idx="1"/>
          </p:nvPr>
        </p:nvSpPr>
        <p:spPr/>
        <p:txBody>
          <a:bodyPr/>
          <a:lstStyle/>
          <a:p>
            <a:pPr lvl="0"/>
            <a:r>
              <a:rPr lang="uz-Cyrl-UZ" sz="2200" b="1" dirty="0" smtClean="0"/>
              <a:t>Биз бу ерда қишлоқ хўжалик экинлари сув ичишини меъёрлаштириш суғориш режимларини ишлаб чиқишда ҳисобга олинмайдиган масалаларни кўриб чиқдик:</a:t>
            </a:r>
            <a:endParaRPr lang="ru-RU" sz="2200" b="1" dirty="0" smtClean="0"/>
          </a:p>
          <a:p>
            <a:pPr lvl="0"/>
            <a:r>
              <a:rPr lang="uz-Cyrl-UZ" sz="2200" b="1" dirty="0" smtClean="0"/>
              <a:t>тупроқдаги нам ва туз кўчиши жараёнларини ҳисобга олиш;</a:t>
            </a:r>
            <a:endParaRPr lang="ru-RU" sz="2200" b="1" dirty="0" smtClean="0"/>
          </a:p>
          <a:p>
            <a:pPr lvl="0"/>
            <a:r>
              <a:rPr lang="uz-Cyrl-UZ" sz="2200" b="1" dirty="0" smtClean="0"/>
              <a:t>суғоришнинг у ёки бу техникасини қўллашнинг ўзига хосликлари ва оқибатларини ҳисобга олиш.</a:t>
            </a:r>
            <a:endParaRPr lang="ru-RU" sz="2200" b="1" dirty="0" smtClean="0"/>
          </a:p>
          <a:p>
            <a:pPr lvl="0"/>
            <a:r>
              <a:rPr lang="uz-Cyrl-UZ" sz="2200" b="1" dirty="0" smtClean="0"/>
              <a:t>Фикримизча, ушбу масалалар лойиҳалар, схемалар ва техник-иқтисодий ҳужжатларни тузишда қўриб чиқилмас экан, ҳеч бўлмаганда Ўзбекистон, Қозоғистон ва Туркманистон учун Орол минтақаси муаммоларини ҳал этиш ҳақида гапириш нотўғри бўлур эди.</a:t>
            </a:r>
            <a:endParaRPr lang="ru-RU" sz="2200" b="1" dirty="0"/>
          </a:p>
        </p:txBody>
      </p:sp>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914400" y="277813"/>
            <a:ext cx="7772400" cy="847725"/>
          </a:xfrm>
        </p:spPr>
        <p:txBody>
          <a:bodyPr/>
          <a:lstStyle/>
          <a:p>
            <a:r>
              <a:rPr lang="ru-RU" sz="2000" b="1" dirty="0" smtClean="0">
                <a:latin typeface="Arial" charset="0"/>
              </a:rPr>
              <a:t>22-лекция</a:t>
            </a:r>
            <a:r>
              <a:rPr lang="ru-RU" sz="2000" b="1" dirty="0">
                <a:latin typeface="Arial" charset="0"/>
              </a:rPr>
              <a:t/>
            </a:r>
            <a:br>
              <a:rPr lang="ru-RU" sz="2000" b="1" dirty="0">
                <a:latin typeface="Arial" charset="0"/>
              </a:rPr>
            </a:br>
            <a:r>
              <a:rPr lang="ru-RU" sz="2000" b="1" dirty="0" smtClean="0">
                <a:latin typeface="Arial" charset="0"/>
              </a:rPr>
              <a:t>ТУПРОҚҚА МИНИМАЛ ИШЛОВ БЕРИШ ТИЗИМЛАРИ</a:t>
            </a:r>
            <a:endParaRPr lang="ru-RU" sz="3800" dirty="0"/>
          </a:p>
        </p:txBody>
      </p:sp>
      <p:sp>
        <p:nvSpPr>
          <p:cNvPr id="28675" name="Rectangle 3"/>
          <p:cNvSpPr>
            <a:spLocks noGrp="1" noChangeArrowheads="1"/>
          </p:cNvSpPr>
          <p:nvPr>
            <p:ph type="body" idx="1"/>
          </p:nvPr>
        </p:nvSpPr>
        <p:spPr>
          <a:xfrm>
            <a:off x="611188" y="1600200"/>
            <a:ext cx="8532812" cy="5068888"/>
          </a:xfrm>
        </p:spPr>
        <p:txBody>
          <a:bodyPr/>
          <a:lstStyle/>
          <a:p>
            <a:pPr lvl="0">
              <a:lnSpc>
                <a:spcPts val="1500"/>
              </a:lnSpc>
            </a:pPr>
            <a:r>
              <a:rPr lang="uz-Cyrl-UZ" sz="1300" b="1" dirty="0" smtClean="0"/>
              <a:t>Асрлар давомида ерни ҳайдаш тупроққа ишлов беришнинг асосий тури бўлиб келди, лекин шу билан бирга  бу ишни майда ишлов бериш билан алмаштириш бўйича изланишлар тўхтагани йўқ. Буюк рус олими Д.И.Менделеев 120 </a:t>
            </a:r>
            <a:r>
              <a:rPr lang="uz-Cyrl-UZ" sz="1300" b="1" dirty="0" smtClean="0"/>
              <a:t>йил </a:t>
            </a:r>
            <a:r>
              <a:rPr lang="uz-Cyrl-UZ" sz="1300" b="1" dirty="0" smtClean="0"/>
              <a:t>олдин шундай деб ёзган эди: “...жуда кўпчилик ер қанча кўп ҳайдалса, шунча яхши деб ўйлаб хато қилади".</a:t>
            </a:r>
            <a:endParaRPr lang="ru-RU" sz="1300" dirty="0" smtClean="0"/>
          </a:p>
          <a:p>
            <a:pPr lvl="0">
              <a:lnSpc>
                <a:spcPts val="1500"/>
              </a:lnSpc>
            </a:pPr>
            <a:r>
              <a:rPr lang="uz-Cyrl-UZ" sz="1300" b="1" dirty="0" smtClean="0"/>
              <a:t>Тупроққа кам ишлов бериш бўйича тавсиялар рус олими </a:t>
            </a:r>
            <a:r>
              <a:rPr lang="uz-Cyrl-UZ" sz="1300" b="1" dirty="0" smtClean="0"/>
              <a:t>И.Е.Овсинский </a:t>
            </a:r>
            <a:r>
              <a:rPr lang="uz-Cyrl-UZ" sz="1300" b="1" dirty="0" smtClean="0"/>
              <a:t>(1898), француз олими Жан (1910), немис олими Ф.Лхенбах (1921), инглиз илими Битсон (1928) ва Америка олими Э.Фолкнер (1943) асарларида мавжуд </a:t>
            </a:r>
            <a:r>
              <a:rPr lang="en-US" sz="1300" b="1" dirty="0" smtClean="0"/>
              <a:t>[</a:t>
            </a:r>
            <a:r>
              <a:rPr lang="ru-RU" sz="1300" b="1" dirty="0" smtClean="0"/>
              <a:t>2…7</a:t>
            </a:r>
            <a:r>
              <a:rPr lang="ru-RU" sz="1300" b="1" dirty="0" smtClean="0"/>
              <a:t>].</a:t>
            </a:r>
            <a:endParaRPr lang="ru-RU" sz="1300" dirty="0" smtClean="0"/>
          </a:p>
          <a:p>
            <a:pPr lvl="0">
              <a:lnSpc>
                <a:spcPts val="1500"/>
              </a:lnSpc>
            </a:pPr>
            <a:r>
              <a:rPr lang="uz-Cyrl-UZ" sz="1300" b="1" dirty="0" smtClean="0"/>
              <a:t>1892 йили П.А Костичев нашр қилган асарида Россия жанубида қурғоқчилик бўлган йилларда ерни саёз ҳайдаш тупроқнинг асосий қисмида намликни сақлаб қолишга ёрдам </a:t>
            </a:r>
            <a:r>
              <a:rPr lang="uz-Cyrl-UZ" sz="1300" b="1" dirty="0" smtClean="0"/>
              <a:t>бер</a:t>
            </a:r>
            <a:r>
              <a:rPr lang="uz-Cyrl-UZ" sz="1300" b="1" dirty="0" smtClean="0"/>
              <a:t>иши</a:t>
            </a:r>
            <a:r>
              <a:rPr lang="uz-Cyrl-UZ" sz="1300" b="1" dirty="0" smtClean="0"/>
              <a:t> </a:t>
            </a:r>
            <a:r>
              <a:rPr lang="uz-Cyrl-UZ" sz="1300" b="1" dirty="0" smtClean="0"/>
              <a:t>ва ҳосилдорликни </a:t>
            </a:r>
            <a:r>
              <a:rPr lang="uz-Cyrl-UZ" sz="1300" b="1" dirty="0" smtClean="0"/>
              <a:t>оширишини ёзган эди. У гўнгни </a:t>
            </a:r>
            <a:r>
              <a:rPr lang="uz-Cyrl-UZ" sz="1300" b="1" dirty="0" smtClean="0"/>
              <a:t>тупроқ юзасига сочишни тавсия қилган эди. </a:t>
            </a:r>
            <a:endParaRPr lang="ru-RU" sz="1300" dirty="0" smtClean="0"/>
          </a:p>
          <a:p>
            <a:pPr lvl="0">
              <a:lnSpc>
                <a:spcPts val="1500"/>
              </a:lnSpc>
            </a:pPr>
            <a:r>
              <a:rPr lang="uz-Cyrl-UZ" sz="1300" b="1" dirty="0" smtClean="0"/>
              <a:t>Таниқли агроном И.Е.Овсинский тупроққа ишлов тизимини назарий жиҳатдан асослаб берди ва амалиётга татбиқ қилди, у тупроққа ишлов беришнинг барча замонавий “минимал технологиялари”нинг асоси бўлиб қолди. Унинг асрлари </a:t>
            </a:r>
            <a:r>
              <a:rPr lang="uz-Cyrl-UZ" sz="1300" b="1" dirty="0" smtClean="0"/>
              <a:t>1899-1909 </a:t>
            </a:r>
            <a:r>
              <a:rPr lang="uz-Cyrl-UZ" sz="1300" b="1" dirty="0" smtClean="0"/>
              <a:t>йилларда чоп қилинди. </a:t>
            </a:r>
            <a:r>
              <a:rPr lang="ru-RU" sz="1300" b="1" dirty="0" smtClean="0"/>
              <a:t>[3]</a:t>
            </a:r>
            <a:endParaRPr lang="ru-RU" sz="1300" dirty="0" smtClean="0"/>
          </a:p>
          <a:p>
            <a:pPr lvl="0">
              <a:lnSpc>
                <a:spcPts val="1500"/>
              </a:lnSpc>
            </a:pPr>
            <a:r>
              <a:rPr lang="uz-Cyrl-UZ" sz="1300" b="1" dirty="0" smtClean="0"/>
              <a:t>Ўтган асрнинг 30 йилларида таниқ совет олими, академик Н.М.Тулайков қурғоқчил вилоятларда ерни </a:t>
            </a:r>
            <a:r>
              <a:rPr lang="uz-Cyrl-UZ" sz="1300" b="1" dirty="0" smtClean="0"/>
              <a:t>10-13 </a:t>
            </a:r>
            <a:r>
              <a:rPr lang="uz-Cyrl-UZ" sz="1300" b="1" dirty="0" smtClean="0"/>
              <a:t>см қилиб саёз ҳайдаш яхши натижа беришини </a:t>
            </a:r>
            <a:r>
              <a:rPr lang="uz-Cyrl-UZ" sz="1300" b="1" dirty="0" smtClean="0"/>
              <a:t>исботлади </a:t>
            </a:r>
            <a:r>
              <a:rPr lang="uz-Cyrl-UZ" sz="1300" b="1" dirty="0" smtClean="0"/>
              <a:t>(шу иши учун қатағон қилиниб, отиб ташланди).</a:t>
            </a:r>
            <a:endParaRPr lang="ru-RU" sz="1300" dirty="0" smtClean="0"/>
          </a:p>
          <a:p>
            <a:pPr lvl="0">
              <a:lnSpc>
                <a:spcPts val="1500"/>
              </a:lnSpc>
            </a:pPr>
            <a:r>
              <a:rPr lang="uz-Cyrl-UZ" sz="1300" b="1" dirty="0" smtClean="0"/>
              <a:t>Шудгор қилувчининг жиннилиги, </a:t>
            </a:r>
            <a:r>
              <a:rPr lang="uz-Cyrl-UZ" sz="1300" b="1" dirty="0" smtClean="0"/>
              <a:t>деган </a:t>
            </a:r>
            <a:r>
              <a:rPr lang="uz-Cyrl-UZ" sz="1300" b="1" dirty="0" smtClean="0"/>
              <a:t>гап </a:t>
            </a:r>
            <a:r>
              <a:rPr lang="uz-Cyrl-UZ" sz="1300" b="1" dirty="0" smtClean="0"/>
              <a:t>Антуан де Сент-Экзюперига тегишли.  Бу гапни у 30-йилларда АҚШда кўтарилган ҳалокатли чанг бўронидан сўнг деҳқончиликнинг тупроқни ҳимоя қилувчи тизимларига қизиқиш пайдо бўлган пайт ёзган эди, 1943 йилда фермер Э.Фолкнернинг </a:t>
            </a:r>
            <a:r>
              <a:rPr lang="uz-Cyrl-UZ" sz="1300" b="1" dirty="0" smtClean="0"/>
              <a:t>“Шудгор қилувчининг жиннилиги” </a:t>
            </a:r>
            <a:r>
              <a:rPr lang="uz-Cyrl-UZ" sz="1300" b="1" dirty="0" smtClean="0"/>
              <a:t>деган агрономлар ўртасида машҳур китоби чоп этилди. </a:t>
            </a:r>
            <a:endParaRPr lang="ru-RU" sz="1300" dirty="0" smtClean="0"/>
          </a:p>
          <a:p>
            <a:pPr lvl="0">
              <a:lnSpc>
                <a:spcPts val="1500"/>
              </a:lnSpc>
            </a:pPr>
            <a:r>
              <a:rPr lang="uz-Cyrl-UZ" sz="1300" b="1" dirty="0" smtClean="0"/>
              <a:t>Ерга минимал ишлов бериш </a:t>
            </a:r>
            <a:r>
              <a:rPr lang="uz-Cyrl-UZ" sz="1300" b="1" dirty="0" smtClean="0"/>
              <a:t>моҳияти </a:t>
            </a:r>
            <a:r>
              <a:rPr lang="uz-Cyrl-UZ" sz="1300" b="1" dirty="0" smtClean="0"/>
              <a:t>ва улар айтарлик харажатларсиз, аниқроғи, харажатларни тежаш билан кайси жойларда қўлланиши мумкинлиги ҳақида ушбу лекциянинг тўлиқ версиясида ўқишингиз мумкин.</a:t>
            </a:r>
            <a:endParaRPr lang="ru-RU" sz="1300" dirty="0"/>
          </a:p>
        </p:txBody>
      </p:sp>
    </p:spTree>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r>
              <a:rPr lang="ru-RU" sz="2000" b="1" dirty="0" smtClean="0">
                <a:latin typeface="Arial" charset="0"/>
              </a:rPr>
              <a:t>23-лекция.  </a:t>
            </a:r>
            <a:r>
              <a:rPr lang="ru-RU" sz="2000" b="1" dirty="0">
                <a:latin typeface="Arial" charset="0"/>
              </a:rPr>
              <a:t/>
            </a:r>
            <a:br>
              <a:rPr lang="ru-RU" sz="2000" b="1" dirty="0">
                <a:latin typeface="Arial" charset="0"/>
              </a:rPr>
            </a:br>
            <a:r>
              <a:rPr lang="ru-RU" sz="2000" b="1" dirty="0" smtClean="0">
                <a:latin typeface="Arial" charset="0"/>
              </a:rPr>
              <a:t>ЕРГА МИНИМАЛ ИШЛОВ БЕРИШ МЕХАНИЗМЛАРИ</a:t>
            </a:r>
            <a:endParaRPr lang="ru-RU" sz="2000" b="1" dirty="0">
              <a:latin typeface="Arial" charset="0"/>
            </a:endParaRPr>
          </a:p>
        </p:txBody>
      </p:sp>
      <p:sp>
        <p:nvSpPr>
          <p:cNvPr id="32771" name="Rectangle 3"/>
          <p:cNvSpPr>
            <a:spLocks noGrp="1" noChangeArrowheads="1"/>
          </p:cNvSpPr>
          <p:nvPr>
            <p:ph type="body" idx="1"/>
          </p:nvPr>
        </p:nvSpPr>
        <p:spPr/>
        <p:txBody>
          <a:bodyPr/>
          <a:lstStyle/>
          <a:p>
            <a:pPr lvl="0"/>
            <a:r>
              <a:rPr lang="uz-Cyrl-UZ" sz="1700" b="1" dirty="0" smtClean="0"/>
              <a:t>Бугунги кунда кўплаб миқдорда ишлаб чиқарилаётган механизмларни бир-бир санаб ўтиришнинг мавриди эмас, фақат танлаш учун асосий мезонларни  кўрсатиб ўтамиз.</a:t>
            </a:r>
            <a:endParaRPr lang="ru-RU" sz="1700" dirty="0" smtClean="0"/>
          </a:p>
          <a:p>
            <a:pPr lvl="0"/>
            <a:r>
              <a:rPr lang="uz-Cyrl-UZ" sz="1700" b="1" dirty="0" smtClean="0"/>
              <a:t>Тупроққа ишлов беришнинг энг оддий қуролларини қўллаш билан тупроқ унумдорлигини барқарор оширишга эришаётган новатор агрономларнинг ютуқлари сири нимада?</a:t>
            </a:r>
            <a:endParaRPr lang="ru-RU" sz="1700" dirty="0" smtClean="0"/>
          </a:p>
          <a:p>
            <a:pPr lvl="0"/>
            <a:r>
              <a:rPr lang="uz-Cyrl-UZ" sz="1700" b="1" dirty="0" smtClean="0"/>
              <a:t>Улар учта жуда оддий, аммо улкан, </a:t>
            </a:r>
            <a:r>
              <a:rPr lang="uz-Cyrl-UZ" sz="1700" b="1" dirty="0" smtClean="0">
                <a:solidFill>
                  <a:srgbClr val="FF0000"/>
                </a:solidFill>
              </a:rPr>
              <a:t>принципиал жиҳатдан муҳим аҳамиятга эга</a:t>
            </a:r>
            <a:r>
              <a:rPr lang="uz-Cyrl-UZ" sz="1700" b="1" dirty="0" smtClean="0"/>
              <a:t> бўлган ишни бажарди: </a:t>
            </a:r>
            <a:endParaRPr lang="ru-RU" sz="1700" dirty="0" smtClean="0"/>
          </a:p>
          <a:p>
            <a:pPr lvl="0"/>
            <a:r>
              <a:rPr lang="uz-Cyrl-UZ" sz="1700" b="1" dirty="0" smtClean="0"/>
              <a:t>имкон қадар тупроқнинг (чимнинг, 17-18-лекцияларга қаранг) юқори қатлами функцияларини тикламоқда;</a:t>
            </a:r>
            <a:endParaRPr lang="ru-RU" sz="1700" dirty="0" smtClean="0"/>
          </a:p>
          <a:p>
            <a:pPr lvl="0"/>
            <a:r>
              <a:rPr lang="uz-Cyrl-UZ" sz="1700" b="1" dirty="0" smtClean="0"/>
              <a:t>қуйи қатламларнинг </a:t>
            </a:r>
            <a:r>
              <a:rPr lang="uz-Cyrl-UZ" sz="1700" b="1" i="1" dirty="0" smtClean="0"/>
              <a:t>табиий</a:t>
            </a:r>
            <a:r>
              <a:rPr lang="uz-Cyrl-UZ" sz="1700" b="1" dirty="0" smtClean="0"/>
              <a:t> ғоваклигини тикламоқда (19-лекцияга қаранг)</a:t>
            </a:r>
            <a:r>
              <a:rPr lang="ru-RU" sz="1700" b="1" dirty="0" smtClean="0"/>
              <a:t>;</a:t>
            </a:r>
            <a:endParaRPr lang="ru-RU" sz="1700" dirty="0" smtClean="0"/>
          </a:p>
          <a:p>
            <a:pPr lvl="0"/>
            <a:r>
              <a:rPr lang="uz-Cyrl-UZ" sz="1700" b="1" dirty="0" smtClean="0"/>
              <a:t>бегона ўтларга қарши курашиш учун асосий усул сифатида алмашлаб экиш фонида тупроқ юзасига </a:t>
            </a:r>
            <a:r>
              <a:rPr lang="uz-Cyrl-UZ" sz="1700" b="1" dirty="0" smtClean="0"/>
              <a:t>чопиқ қилувчи культиватор </a:t>
            </a:r>
            <a:r>
              <a:rPr lang="uz-Cyrl-UZ" sz="1700" b="1" dirty="0" smtClean="0"/>
              <a:t>билан майда (5...7 га қаранг) ишлов беришдан фойдаланди.</a:t>
            </a:r>
            <a:endParaRPr lang="ru-RU" sz="1700" dirty="0" smtClean="0"/>
          </a:p>
          <a:p>
            <a:pPr lvl="0"/>
            <a:r>
              <a:rPr lang="uz-Cyrl-UZ" sz="1700" b="1" dirty="0" smtClean="0"/>
              <a:t>Тупроққа дам </a:t>
            </a:r>
            <a:r>
              <a:rPr lang="uz-Cyrl-UZ" sz="1700" b="1" dirty="0" smtClean="0"/>
              <a:t>берилмаяпти</a:t>
            </a:r>
            <a:r>
              <a:rPr lang="uz-Cyrl-UZ" sz="1700" b="1" dirty="0" smtClean="0"/>
              <a:t>, яъни унумдорликни ошириш </a:t>
            </a:r>
            <a:r>
              <a:rPr lang="uz-Cyrl-UZ" sz="1700" b="1" dirty="0" smtClean="0"/>
              <a:t>иши тўхтамаяпти</a:t>
            </a:r>
            <a:r>
              <a:rPr lang="ru-RU" sz="1700" b="1" dirty="0" smtClean="0"/>
              <a:t>.</a:t>
            </a:r>
            <a:endParaRPr lang="ru-RU" sz="1700" dirty="0" smtClean="0"/>
          </a:p>
          <a:p>
            <a:pPr>
              <a:lnSpc>
                <a:spcPct val="80000"/>
              </a:lnSpc>
            </a:pPr>
            <a:endParaRPr lang="ru-RU" sz="1800" b="1" dirty="0"/>
          </a:p>
        </p:txBody>
      </p:sp>
    </p:spTree>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900113" y="260350"/>
            <a:ext cx="7772400" cy="774700"/>
          </a:xfrm>
        </p:spPr>
        <p:txBody>
          <a:bodyPr/>
          <a:lstStyle/>
          <a:p>
            <a:r>
              <a:rPr lang="ru-RU" sz="2000" b="1" dirty="0" smtClean="0">
                <a:latin typeface="Arial" charset="0"/>
              </a:rPr>
              <a:t>24-лекция. </a:t>
            </a:r>
            <a:r>
              <a:rPr lang="ru-RU" sz="2000" b="1" dirty="0">
                <a:latin typeface="Arial" charset="0"/>
              </a:rPr>
              <a:t/>
            </a:r>
            <a:br>
              <a:rPr lang="ru-RU" sz="2000" b="1" dirty="0">
                <a:latin typeface="Arial" charset="0"/>
              </a:rPr>
            </a:br>
            <a:r>
              <a:rPr lang="ru-RU" sz="2000" b="1" dirty="0" smtClean="0">
                <a:latin typeface="Arial" charset="0"/>
              </a:rPr>
              <a:t>БЕГОНА ЎТЛАРГА ҚАРШИ КУРАШ УСУЛЛАРИ</a:t>
            </a:r>
            <a:endParaRPr lang="ru-RU" sz="2000" b="1" dirty="0">
              <a:latin typeface="Arial" charset="0"/>
            </a:endParaRPr>
          </a:p>
        </p:txBody>
      </p:sp>
      <p:sp>
        <p:nvSpPr>
          <p:cNvPr id="31747" name="Rectangle 3"/>
          <p:cNvSpPr>
            <a:spLocks noGrp="1" noChangeArrowheads="1"/>
          </p:cNvSpPr>
          <p:nvPr>
            <p:ph type="body" idx="1"/>
          </p:nvPr>
        </p:nvSpPr>
        <p:spPr>
          <a:xfrm>
            <a:off x="914400" y="1600200"/>
            <a:ext cx="7978775" cy="5068888"/>
          </a:xfrm>
        </p:spPr>
        <p:txBody>
          <a:bodyPr/>
          <a:lstStyle/>
          <a:p>
            <a:pPr lvl="0"/>
            <a:r>
              <a:rPr lang="uz-Cyrl-UZ" sz="1800" b="1" dirty="0" smtClean="0"/>
              <a:t>Бегона ўтларга қарши </a:t>
            </a:r>
            <a:r>
              <a:rPr lang="uz-Cyrl-UZ" sz="1800" b="1" dirty="0" smtClean="0"/>
              <a:t>кураш </a:t>
            </a:r>
            <a:r>
              <a:rPr lang="uz-Cyrl-UZ" sz="1800" b="1" dirty="0" smtClean="0"/>
              <a:t>экин майдонларига бегона ўтлар уруғи кириб келиши олдини олишга қаратилган огоҳлантирувчи ҳамда тупроқ ва экинларни бегона ўтлар ва уларнинг кўпайиш органларидан тозалашни мақсад қилиб олган қирувчи агротехник усулларга бўлинади.</a:t>
            </a:r>
            <a:endParaRPr lang="ru-RU" sz="1800" dirty="0" smtClean="0"/>
          </a:p>
          <a:p>
            <a:pPr lvl="0"/>
            <a:r>
              <a:rPr lang="uz-Cyrl-UZ" sz="1800" b="1" dirty="0" smtClean="0"/>
              <a:t>Бегона ўтларга қарши курашнинг огоҳлантирувчи тадбирларига қуйидагилар киради: экин уруғини бегона ўтлар уруғидан синчиклаб тозалаш; дон ташиладиган қоп, ташув аравалари ва машиналарни тозалаш, шунингдек, барча дон омборларида тозаликка риоя қилиш; экин экиш, уруғ сепиш, экиш усуллари ва ҳк.нинг оптимал муддатларига риоя қилиш.</a:t>
            </a:r>
            <a:endParaRPr lang="ru-RU" sz="1800" dirty="0" smtClean="0"/>
          </a:p>
          <a:p>
            <a:pPr lvl="0"/>
            <a:r>
              <a:rPr lang="uz-Cyrl-UZ" sz="1800" b="1" dirty="0" smtClean="0"/>
              <a:t>Бегона ўтларга қарши курашнинг қириш усуллари механик, биологик ва кимёвий усулларга бўлинади.</a:t>
            </a:r>
            <a:endParaRPr lang="ru-RU" sz="1800" dirty="0" smtClean="0"/>
          </a:p>
          <a:p>
            <a:pPr lvl="0"/>
            <a:r>
              <a:rPr lang="uz-Cyrl-UZ" sz="1800" b="1" dirty="0" smtClean="0"/>
              <a:t>Бу ҳақда лекцияда батафсил ёзилган</a:t>
            </a:r>
            <a:r>
              <a:rPr lang="ru-RU" sz="1800" b="1" dirty="0" smtClean="0"/>
              <a:t>.</a:t>
            </a:r>
            <a:r>
              <a:rPr lang="uz-Cyrl-UZ" sz="1800" b="1" dirty="0" smtClean="0"/>
              <a:t> Тупроққа минимал ишлов берилганда бегона ўтларнинг кўп марта униб чиқиши  ва уларни </a:t>
            </a:r>
            <a:r>
              <a:rPr lang="uz-Cyrl-UZ" sz="1800" b="1" dirty="0" smtClean="0"/>
              <a:t>чопиқ қилувчи мослама </a:t>
            </a:r>
            <a:r>
              <a:rPr lang="uz-Cyrl-UZ" sz="1800" b="1" dirty="0" smtClean="0"/>
              <a:t>билан кесиб ташлаш асосий усул ҳисобланишини қайд этиш лозим.</a:t>
            </a:r>
            <a:endParaRPr lang="ru-RU" sz="1800" dirty="0"/>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1116013" y="404813"/>
            <a:ext cx="7581900" cy="735012"/>
          </a:xfrm>
        </p:spPr>
        <p:txBody>
          <a:bodyPr/>
          <a:lstStyle/>
          <a:p>
            <a:r>
              <a:rPr lang="ru-RU" sz="1800" b="1" dirty="0" smtClean="0">
                <a:latin typeface="Arial" charset="0"/>
              </a:rPr>
              <a:t>1-лекция</a:t>
            </a:r>
            <a:r>
              <a:rPr lang="ru-RU" sz="1800" b="1" dirty="0" smtClean="0">
                <a:latin typeface="Arial" charset="0"/>
              </a:rPr>
              <a:t>. </a:t>
            </a:r>
            <a:r>
              <a:rPr lang="ru-RU" sz="1800" b="1" dirty="0">
                <a:latin typeface="Arial" charset="0"/>
              </a:rPr>
              <a:t/>
            </a:r>
            <a:br>
              <a:rPr lang="ru-RU" sz="1800" b="1" dirty="0">
                <a:latin typeface="Arial" charset="0"/>
              </a:rPr>
            </a:br>
            <a:r>
              <a:rPr lang="ru-RU" sz="1800" b="1" dirty="0" smtClean="0">
                <a:latin typeface="Arial" charset="0"/>
              </a:rPr>
              <a:t>ЎЗБЕКИСТОННИНГ </a:t>
            </a:r>
            <a:r>
              <a:rPr lang="ru-RU" sz="1800" b="1" dirty="0" smtClean="0">
                <a:latin typeface="Arial" charset="0"/>
              </a:rPr>
              <a:t>ТАБИИЙ </a:t>
            </a:r>
            <a:r>
              <a:rPr lang="ru-RU" sz="1800" b="1" dirty="0" smtClean="0">
                <a:latin typeface="Arial" charset="0"/>
              </a:rPr>
              <a:t>ИҚЛИМ ШАРОИТИ</a:t>
            </a:r>
            <a:endParaRPr lang="ru-RU" sz="1800" b="1" dirty="0">
              <a:latin typeface="Arial" charset="0"/>
            </a:endParaRPr>
          </a:p>
        </p:txBody>
      </p:sp>
      <p:pic>
        <p:nvPicPr>
          <p:cNvPr id="3076" name="Рисунок 7" descr="Описание: I:\Site_26_s site25 v rabote\pics\ris_1_7.jpg"/>
          <p:cNvPicPr>
            <a:picLocks noChangeAspect="1" noChangeArrowheads="1"/>
          </p:cNvPicPr>
          <p:nvPr/>
        </p:nvPicPr>
        <p:blipFill>
          <a:blip r:embed="rId2"/>
          <a:srcRect/>
          <a:stretch>
            <a:fillRect/>
          </a:stretch>
        </p:blipFill>
        <p:spPr bwMode="auto">
          <a:xfrm>
            <a:off x="4787900" y="3692525"/>
            <a:ext cx="4356100" cy="3165475"/>
          </a:xfrm>
          <a:prstGeom prst="rect">
            <a:avLst/>
          </a:prstGeom>
          <a:noFill/>
          <a:ln w="9525">
            <a:noFill/>
            <a:miter lim="800000"/>
            <a:headEnd/>
            <a:tailEnd/>
          </a:ln>
          <a:effectLst/>
        </p:spPr>
      </p:pic>
      <p:pic>
        <p:nvPicPr>
          <p:cNvPr id="3077" name="Picture 5" descr="ris_2_5"/>
          <p:cNvPicPr>
            <a:picLocks noChangeAspect="1" noChangeArrowheads="1"/>
          </p:cNvPicPr>
          <p:nvPr/>
        </p:nvPicPr>
        <p:blipFill>
          <a:blip r:embed="rId3"/>
          <a:srcRect/>
          <a:stretch>
            <a:fillRect/>
          </a:stretch>
        </p:blipFill>
        <p:spPr bwMode="auto">
          <a:xfrm>
            <a:off x="684213" y="1773238"/>
            <a:ext cx="4067175" cy="3051175"/>
          </a:xfrm>
          <a:prstGeom prst="rect">
            <a:avLst/>
          </a:prstGeom>
          <a:noFill/>
        </p:spPr>
      </p:pic>
      <p:sp>
        <p:nvSpPr>
          <p:cNvPr id="3079" name="Rectangle 7"/>
          <p:cNvSpPr>
            <a:spLocks noChangeArrowheads="1"/>
          </p:cNvSpPr>
          <p:nvPr/>
        </p:nvSpPr>
        <p:spPr bwMode="auto">
          <a:xfrm>
            <a:off x="0" y="1500188"/>
            <a:ext cx="9144000" cy="0"/>
          </a:xfrm>
          <a:prstGeom prst="rect">
            <a:avLst/>
          </a:prstGeom>
          <a:noFill/>
          <a:ln w="9525">
            <a:noFill/>
            <a:miter lim="800000"/>
            <a:headEnd/>
            <a:tailEnd/>
          </a:ln>
          <a:effectLst/>
        </p:spPr>
        <p:txBody>
          <a:bodyPr wrap="none" anchor="ctr">
            <a:spAutoFit/>
          </a:bodyPr>
          <a:lstStyle/>
          <a:p>
            <a:endParaRPr lang="ru-RU"/>
          </a:p>
        </p:txBody>
      </p:sp>
      <p:pic>
        <p:nvPicPr>
          <p:cNvPr id="3078" name="Рисунок 9" descr="Описание: I:\Site_26_s site25 v rabote\pics\pop_1_9.gif"/>
          <p:cNvPicPr>
            <a:picLocks noChangeAspect="1" noChangeArrowheads="1"/>
          </p:cNvPicPr>
          <p:nvPr/>
        </p:nvPicPr>
        <p:blipFill>
          <a:blip r:embed="rId4"/>
          <a:srcRect/>
          <a:stretch>
            <a:fillRect/>
          </a:stretch>
        </p:blipFill>
        <p:spPr bwMode="auto">
          <a:xfrm>
            <a:off x="684213" y="4943475"/>
            <a:ext cx="3779837" cy="1914525"/>
          </a:xfrm>
          <a:prstGeom prst="rect">
            <a:avLst/>
          </a:prstGeom>
          <a:noFill/>
        </p:spPr>
      </p:pic>
      <p:sp>
        <p:nvSpPr>
          <p:cNvPr id="3080" name="Rectangle 8"/>
          <p:cNvSpPr>
            <a:spLocks noChangeArrowheads="1"/>
          </p:cNvSpPr>
          <p:nvPr/>
        </p:nvSpPr>
        <p:spPr bwMode="auto">
          <a:xfrm>
            <a:off x="0" y="5357813"/>
            <a:ext cx="9144000" cy="0"/>
          </a:xfrm>
          <a:prstGeom prst="rect">
            <a:avLst/>
          </a:prstGeom>
          <a:noFill/>
          <a:ln w="9525">
            <a:noFill/>
            <a:miter lim="800000"/>
            <a:headEnd/>
            <a:tailEnd/>
          </a:ln>
          <a:effectLst/>
        </p:spPr>
        <p:txBody>
          <a:bodyPr wrap="none" anchor="ctr">
            <a:spAutoFit/>
          </a:bodyPr>
          <a:lstStyle/>
          <a:p>
            <a:endParaRPr lang="ru-RU"/>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a:xfrm>
            <a:off x="827088" y="333375"/>
            <a:ext cx="8709025" cy="919163"/>
          </a:xfrm>
        </p:spPr>
        <p:txBody>
          <a:bodyPr/>
          <a:lstStyle/>
          <a:p>
            <a:r>
              <a:rPr lang="ru-RU" sz="2000" b="1" dirty="0" smtClean="0">
                <a:latin typeface="Arial" charset="0"/>
              </a:rPr>
              <a:t>25-лекция. </a:t>
            </a:r>
            <a:r>
              <a:rPr lang="ru-RU" sz="2000" b="1" dirty="0">
                <a:latin typeface="Arial" charset="0"/>
              </a:rPr>
              <a:t/>
            </a:r>
            <a:br>
              <a:rPr lang="ru-RU" sz="2000" b="1" dirty="0">
                <a:latin typeface="Arial" charset="0"/>
              </a:rPr>
            </a:br>
            <a:r>
              <a:rPr lang="ru-RU" sz="2000" b="1" dirty="0" smtClean="0">
                <a:latin typeface="Arial" charset="0"/>
              </a:rPr>
              <a:t>ТУПРОҚҚА МУВАФФАҚИЯТЛИ  МИНИМАЛ ИШЛОВ БЕРИШ НАМУНАЛАРИ</a:t>
            </a:r>
            <a:endParaRPr lang="ru-RU" sz="2000" b="1" dirty="0">
              <a:latin typeface="Arial" charset="0"/>
            </a:endParaRPr>
          </a:p>
        </p:txBody>
      </p:sp>
      <p:sp>
        <p:nvSpPr>
          <p:cNvPr id="68611" name="Rectangle 3"/>
          <p:cNvSpPr>
            <a:spLocks noGrp="1" noChangeArrowheads="1"/>
          </p:cNvSpPr>
          <p:nvPr>
            <p:ph type="body" idx="1"/>
          </p:nvPr>
        </p:nvSpPr>
        <p:spPr/>
        <p:txBody>
          <a:bodyPr/>
          <a:lstStyle/>
          <a:p>
            <a:pPr>
              <a:lnSpc>
                <a:spcPct val="80000"/>
              </a:lnSpc>
            </a:pPr>
            <a:r>
              <a:rPr lang="uz-Cyrl-UZ" sz="2400" b="1" dirty="0" smtClean="0"/>
              <a:t>Бу ерда фақат буюк агроном ва олимларнинг исми келтирилади</a:t>
            </a:r>
            <a:r>
              <a:rPr lang="uz-Cyrl-UZ" sz="2400" b="1" dirty="0" smtClean="0"/>
              <a:t>. Интернетдаги </a:t>
            </a:r>
            <a:r>
              <a:rPr lang="uz-Cyrl-UZ" sz="2400" b="1" dirty="0" smtClean="0"/>
              <a:t>қидирув тизимларига уларнинг исмини киритиб, мулоҳаза юритиш учун лекциялар нашр этилишини кутиб ўтирмай сон мингта маълумот олишингиз мумкин.</a:t>
            </a:r>
            <a:endParaRPr lang="ru-RU" sz="2400" b="1" dirty="0" smtClean="0"/>
          </a:p>
          <a:p>
            <a:pPr>
              <a:lnSpc>
                <a:spcPct val="80000"/>
              </a:lnSpc>
            </a:pPr>
            <a:r>
              <a:rPr lang="ru-RU" sz="2400" b="1" dirty="0" err="1" smtClean="0"/>
              <a:t>Овсинский</a:t>
            </a:r>
            <a:r>
              <a:rPr lang="ru-RU" sz="2400" b="1" dirty="0" smtClean="0"/>
              <a:t> </a:t>
            </a:r>
            <a:r>
              <a:rPr lang="ru-RU" sz="2400" b="1" dirty="0"/>
              <a:t>И.Е.</a:t>
            </a:r>
          </a:p>
          <a:p>
            <a:pPr>
              <a:lnSpc>
                <a:spcPct val="80000"/>
              </a:lnSpc>
            </a:pPr>
            <a:r>
              <a:rPr lang="ru-RU" sz="2400" b="1" dirty="0"/>
              <a:t>Фолкнер Э.</a:t>
            </a:r>
          </a:p>
          <a:p>
            <a:pPr>
              <a:lnSpc>
                <a:spcPct val="80000"/>
              </a:lnSpc>
            </a:pPr>
            <a:r>
              <a:rPr lang="ru-RU" sz="2400" b="1" dirty="0"/>
              <a:t>Мальцев Т.С</a:t>
            </a:r>
          </a:p>
          <a:p>
            <a:pPr>
              <a:lnSpc>
                <a:spcPct val="80000"/>
              </a:lnSpc>
            </a:pPr>
            <a:r>
              <a:rPr lang="ru-RU" sz="2400" b="1" dirty="0"/>
              <a:t>Бараев А.И.</a:t>
            </a:r>
          </a:p>
          <a:p>
            <a:pPr>
              <a:lnSpc>
                <a:spcPct val="80000"/>
              </a:lnSpc>
            </a:pPr>
            <a:r>
              <a:rPr lang="ru-RU" sz="2400" b="1" dirty="0" err="1"/>
              <a:t>Шукуров</a:t>
            </a:r>
            <a:r>
              <a:rPr lang="ru-RU" sz="2400" b="1" dirty="0"/>
              <a:t> А.И.</a:t>
            </a:r>
          </a:p>
          <a:p>
            <a:pPr>
              <a:lnSpc>
                <a:spcPct val="80000"/>
              </a:lnSpc>
            </a:pPr>
            <a:r>
              <a:rPr lang="ru-RU" sz="2400" b="1" dirty="0"/>
              <a:t>Сафин Х. М</a:t>
            </a:r>
            <a:r>
              <a:rPr lang="ru-RU" sz="2400" dirty="0"/>
              <a:t>. </a:t>
            </a:r>
          </a:p>
          <a:p>
            <a:pPr>
              <a:lnSpc>
                <a:spcPct val="80000"/>
              </a:lnSpc>
            </a:pPr>
            <a:r>
              <a:rPr lang="ru-RU" sz="2400" b="1" dirty="0" err="1" smtClean="0"/>
              <a:t>Бундан</a:t>
            </a:r>
            <a:r>
              <a:rPr lang="ru-RU" sz="2400" b="1" dirty="0" smtClean="0"/>
              <a:t> </a:t>
            </a:r>
            <a:r>
              <a:rPr lang="ru-RU" sz="2400" b="1" dirty="0" err="1" smtClean="0"/>
              <a:t>ташқари, </a:t>
            </a:r>
            <a:r>
              <a:rPr lang="ru-RU" sz="2400" b="1" dirty="0" smtClean="0"/>
              <a:t>Н.И. </a:t>
            </a:r>
            <a:r>
              <a:rPr lang="ru-RU" sz="2400" b="1" dirty="0" err="1" smtClean="0"/>
              <a:t>Курдюмовдан</a:t>
            </a:r>
            <a:r>
              <a:rPr lang="ru-RU" sz="2400" b="1" dirty="0" smtClean="0"/>
              <a:t> </a:t>
            </a:r>
            <a:r>
              <a:rPr lang="ru-RU" sz="2400" b="1" dirty="0" err="1" smtClean="0"/>
              <a:t>кўплаб</a:t>
            </a:r>
            <a:r>
              <a:rPr lang="ru-RU" sz="2400" b="1" dirty="0" smtClean="0"/>
              <a:t> </a:t>
            </a:r>
            <a:r>
              <a:rPr lang="ru-RU" sz="2400" b="1" dirty="0" err="1" smtClean="0"/>
              <a:t>маълумотлар</a:t>
            </a:r>
            <a:r>
              <a:rPr lang="ru-RU" sz="2400" b="1" dirty="0" smtClean="0"/>
              <a:t> </a:t>
            </a:r>
            <a:r>
              <a:rPr lang="ru-RU" sz="2400" b="1" dirty="0" err="1" smtClean="0"/>
              <a:t>олишингиз</a:t>
            </a:r>
            <a:r>
              <a:rPr lang="ru-RU" sz="2400" b="1" dirty="0" smtClean="0"/>
              <a:t> </a:t>
            </a:r>
            <a:r>
              <a:rPr lang="ru-RU" sz="2400" b="1" dirty="0" err="1" smtClean="0"/>
              <a:t>мумкин</a:t>
            </a:r>
            <a:r>
              <a:rPr lang="ru-RU" sz="2400" b="1" dirty="0" smtClean="0"/>
              <a:t>. </a:t>
            </a:r>
            <a:endParaRPr lang="ru-RU" sz="2400" b="1"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827088" y="188913"/>
            <a:ext cx="7772400" cy="1143000"/>
          </a:xfrm>
        </p:spPr>
        <p:txBody>
          <a:bodyPr/>
          <a:lstStyle/>
          <a:p>
            <a:r>
              <a:rPr lang="ru-RU" sz="2000" b="1" dirty="0" smtClean="0">
                <a:latin typeface="Arial" charset="0"/>
              </a:rPr>
              <a:t>26-лекция. </a:t>
            </a:r>
            <a:r>
              <a:rPr lang="ru-RU" sz="2000" b="1" dirty="0">
                <a:latin typeface="Arial" charset="0"/>
              </a:rPr>
              <a:t/>
            </a:r>
            <a:br>
              <a:rPr lang="ru-RU" sz="2000" b="1" dirty="0">
                <a:latin typeface="Arial" charset="0"/>
              </a:rPr>
            </a:br>
            <a:r>
              <a:rPr lang="ru-RU" sz="2000" b="1" dirty="0" smtClean="0">
                <a:latin typeface="Arial" charset="0"/>
              </a:rPr>
              <a:t>ТАКЛИФ ЭТИЛАЁТГАН ТУПРОҚНИ ТИКЛАШГА ОИД АГРОТЕХНОЛОГИЯЛАРГА ЎТИШ ИЗЧИЛЛИГИ ВА УЛАР ТАРКИБИ</a:t>
            </a:r>
            <a:br>
              <a:rPr lang="ru-RU" sz="2000" b="1" dirty="0" smtClean="0">
                <a:latin typeface="Arial" charset="0"/>
              </a:rPr>
            </a:br>
            <a:endParaRPr lang="ru-RU" sz="2000" b="1" dirty="0">
              <a:latin typeface="Arial" charset="0"/>
            </a:endParaRPr>
          </a:p>
        </p:txBody>
      </p:sp>
      <p:sp>
        <p:nvSpPr>
          <p:cNvPr id="29699" name="Rectangle 3"/>
          <p:cNvSpPr>
            <a:spLocks noGrp="1" noChangeArrowheads="1"/>
          </p:cNvSpPr>
          <p:nvPr>
            <p:ph type="body" idx="1"/>
          </p:nvPr>
        </p:nvSpPr>
        <p:spPr>
          <a:xfrm>
            <a:off x="914400" y="1600200"/>
            <a:ext cx="7772400" cy="4852988"/>
          </a:xfrm>
        </p:spPr>
        <p:txBody>
          <a:bodyPr/>
          <a:lstStyle/>
          <a:p>
            <a:pPr lvl="0"/>
            <a:r>
              <a:rPr lang="uz-Cyrl-UZ" sz="1250" b="1" dirty="0" smtClean="0"/>
              <a:t>1-йил</a:t>
            </a:r>
            <a:endParaRPr lang="ru-RU" sz="1250" dirty="0" smtClean="0"/>
          </a:p>
          <a:p>
            <a:pPr lvl="0"/>
            <a:r>
              <a:rPr lang="uz-Cyrl-UZ" sz="1250" b="1" dirty="0" smtClean="0"/>
              <a:t>Сувдан фойдаланиш чеклангани сабабли етарли даражада таъминланмаган ер майдонларини кам харажатли аготехнологиялар учун ажратиш (хўжалик ер майдонининг 10...20 %).</a:t>
            </a:r>
            <a:endParaRPr lang="ru-RU" sz="1250" dirty="0" smtClean="0"/>
          </a:p>
          <a:p>
            <a:pPr lvl="0"/>
            <a:r>
              <a:rPr lang="uz-Cyrl-UZ" sz="1250" b="1" dirty="0" smtClean="0"/>
              <a:t>(Зарур бўлганда) ер майдони режасини тузиш ва плуг ҳайдаган жойдаги қотиб қолган қатламни йўқотиш учун ерни чуқур юмшатиш (</a:t>
            </a:r>
            <a:r>
              <a:rPr lang="uz-Cyrl-UZ" sz="1250" b="1" i="1" dirty="0" smtClean="0"/>
              <a:t>ушбу операциялар хўжаликнинг барча майдонларида бирдан ўтказилиши мумкин, чунки улар плуг ҳайдаган ерда пайдо бўлган зич қатламни йўқотиш </a:t>
            </a:r>
            <a:r>
              <a:rPr lang="uz-Cyrl-UZ" sz="1250" b="1" i="1" smtClean="0"/>
              <a:t>ва </a:t>
            </a:r>
            <a:r>
              <a:rPr lang="uz-Cyrl-UZ" sz="1250" b="1" i="1" smtClean="0"/>
              <a:t>сув </a:t>
            </a:r>
            <a:r>
              <a:rPr lang="uz-Cyrl-UZ" sz="1250" b="1" i="1" dirty="0" smtClean="0"/>
              <a:t>тақсимотини яхшилаш ҳисобига ҳосилдорликни оширади). </a:t>
            </a:r>
            <a:r>
              <a:rPr lang="uz-Cyrl-UZ" sz="1250" b="1" dirty="0" smtClean="0"/>
              <a:t>  </a:t>
            </a:r>
            <a:endParaRPr lang="ru-RU" sz="1250" dirty="0" smtClean="0"/>
          </a:p>
          <a:p>
            <a:pPr lvl="0"/>
            <a:r>
              <a:rPr lang="uz-Cyrl-UZ" sz="1250" b="1" dirty="0" smtClean="0"/>
              <a:t>Шўрланган тупроқни ювиш.</a:t>
            </a:r>
            <a:endParaRPr lang="ru-RU" sz="1250" dirty="0" smtClean="0"/>
          </a:p>
          <a:p>
            <a:pPr lvl="0"/>
            <a:r>
              <a:rPr lang="uz-Cyrl-UZ" sz="1250" b="1" dirty="0" smtClean="0"/>
              <a:t>Тупроқни 5-6 см чуқурликда чизеллаш ва бир вақтнинг ўзида ерга органик ўғит бўладиган кузги ёки оралиқ экинларни бегона ўтлар ҳам кўкариб чиқадиган қилиб экиш (ишларни бошлаш муддатига қараб) қайта чизиллаш.</a:t>
            </a:r>
            <a:endParaRPr lang="ru-RU" sz="1250" dirty="0" smtClean="0"/>
          </a:p>
          <a:p>
            <a:pPr lvl="0"/>
            <a:r>
              <a:rPr lang="uz-Cyrl-UZ" sz="1250" b="1" dirty="0" smtClean="0"/>
              <a:t>Органик ўғит бўладиган экинларни ерни чопиқ қилувчи культиватор ёки дискли сихмола билан (бегона ўтларнинг уруғи пишишидан олдин) ўриш, майдалаш ва устига тупроқ тортиш ва бир вақтнинг ўзида асосий экинни экиш (экин органик ўғит бўлувчи экинларни ерга кўмиш бўйича ишларни амалга оширишдан олдин, яъни баҳорги кўмиш вақтида ғўза ёки ёзда етиштириладиган экинларни, кузги кўмиш вақтида – кузги экинларни экишга қараб танлаб олинади).</a:t>
            </a:r>
            <a:endParaRPr lang="ru-RU" sz="1250" dirty="0" smtClean="0"/>
          </a:p>
          <a:p>
            <a:pPr lvl="0"/>
            <a:r>
              <a:rPr lang="uz-Cyrl-UZ" sz="1250" b="1" dirty="0" smtClean="0"/>
              <a:t>Асосий экинларни белгилаб қўйилган муддатларда суғориш (суғоришнинг мукаммал технологияси, ҳеч бўлмаганда 50-100 метрга қисқартирилган жўякларда қатъий меъёрлаштириш ва майдон ёнидаги ўқариқдаги юзадан оқиб тушган сувдан фойдаланиш билан кутилган самарага эришиш мумкин).</a:t>
            </a:r>
            <a:endParaRPr lang="ru-RU" sz="1250" dirty="0" smtClean="0"/>
          </a:p>
          <a:p>
            <a:pPr lvl="0"/>
            <a:r>
              <a:rPr lang="uz-Cyrl-UZ" sz="1250" b="1" dirty="0" smtClean="0"/>
              <a:t>Кейинги йиллардаги изчиллик тўғрисида лекциянинг тўлиқ версиясидан билиб оласиз.</a:t>
            </a:r>
            <a:r>
              <a:rPr lang="uz-Cyrl-UZ" sz="1250" dirty="0" smtClean="0"/>
              <a:t> </a:t>
            </a:r>
            <a:endParaRPr lang="ru-RU" sz="1250" dirty="0"/>
          </a:p>
        </p:txBody>
      </p:sp>
    </p:spTree>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928662" y="2924175"/>
            <a:ext cx="7743851" cy="1143000"/>
          </a:xfrm>
        </p:spPr>
        <p:txBody>
          <a:bodyPr/>
          <a:lstStyle/>
          <a:p>
            <a:r>
              <a:rPr lang="ru-RU" dirty="0" err="1" smtClean="0"/>
              <a:t>Эътиборингиз</a:t>
            </a:r>
            <a:r>
              <a:rPr lang="ru-RU" dirty="0" smtClean="0"/>
              <a:t> </a:t>
            </a:r>
            <a:r>
              <a:rPr lang="ru-RU" dirty="0" err="1" smtClean="0"/>
              <a:t>учун</a:t>
            </a:r>
            <a:r>
              <a:rPr lang="ru-RU" dirty="0" smtClean="0"/>
              <a:t> </a:t>
            </a:r>
            <a:r>
              <a:rPr lang="ru-RU" dirty="0" err="1" smtClean="0"/>
              <a:t>ташаккур</a:t>
            </a:r>
            <a:r>
              <a:rPr lang="ru-RU" dirty="0" smtClean="0"/>
              <a:t>!</a:t>
            </a:r>
            <a:endParaRPr lang="ru-RU" dirty="0"/>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914400" y="277813"/>
            <a:ext cx="7772400" cy="704850"/>
          </a:xfrm>
        </p:spPr>
        <p:txBody>
          <a:bodyPr/>
          <a:lstStyle/>
          <a:p>
            <a:r>
              <a:rPr lang="ru-RU" sz="2000" b="1" dirty="0" smtClean="0">
                <a:latin typeface="Arial" charset="0"/>
              </a:rPr>
              <a:t>2-лекция</a:t>
            </a:r>
            <a:r>
              <a:rPr lang="ru-RU" sz="2000" b="1" dirty="0" smtClean="0">
                <a:latin typeface="Arial" charset="0"/>
              </a:rPr>
              <a:t>. </a:t>
            </a:r>
            <a:r>
              <a:rPr lang="ru-RU" sz="2000" b="1" dirty="0">
                <a:latin typeface="Arial" charset="0"/>
              </a:rPr>
              <a:t/>
            </a:r>
            <a:br>
              <a:rPr lang="ru-RU" sz="2000" b="1" dirty="0">
                <a:latin typeface="Arial" charset="0"/>
              </a:rPr>
            </a:br>
            <a:r>
              <a:rPr lang="ru-RU" sz="2000" b="1" dirty="0" smtClean="0">
                <a:latin typeface="Arial" charset="0"/>
              </a:rPr>
              <a:t>ЎСИМЛИКЛАР ТАРКИБИДАГИ СУВ</a:t>
            </a:r>
            <a:endParaRPr lang="ru-RU" sz="2000" b="1" dirty="0">
              <a:latin typeface="Arial" charset="0"/>
            </a:endParaRPr>
          </a:p>
        </p:txBody>
      </p:sp>
      <p:sp>
        <p:nvSpPr>
          <p:cNvPr id="4101" name="Rectangle 5"/>
          <p:cNvSpPr>
            <a:spLocks noGrp="1" noChangeArrowheads="1"/>
          </p:cNvSpPr>
          <p:nvPr>
            <p:ph type="body" idx="1"/>
          </p:nvPr>
        </p:nvSpPr>
        <p:spPr/>
        <p:txBody>
          <a:bodyPr/>
          <a:lstStyle/>
          <a:p>
            <a:pPr>
              <a:lnSpc>
                <a:spcPct val="90000"/>
              </a:lnSpc>
            </a:pPr>
            <a:r>
              <a:rPr lang="uz-Cyrl-UZ" sz="2000" b="1" dirty="0" smtClean="0"/>
              <a:t>Ўсимликларга сув нима учун керак? Улар қанақа вазифани бажаради? Ўсимликларга бунча кўп сув нима учун керак?</a:t>
            </a:r>
            <a:r>
              <a:rPr lang="ru-RU" sz="2000" b="1" dirty="0" smtClean="0"/>
              <a:t> </a:t>
            </a:r>
            <a:endParaRPr lang="ru-RU" sz="2000" dirty="0"/>
          </a:p>
          <a:p>
            <a:pPr>
              <a:lnSpc>
                <a:spcPct val="90000"/>
              </a:lnSpc>
            </a:pPr>
            <a:r>
              <a:rPr lang="uz-Cyrl-UZ" sz="2000" dirty="0" smtClean="0"/>
              <a:t>Гапни ўсимликлар сув ичиш билан бирга “овқат ейиш”ни ҳам “исташи”дан бошласак. Демак, уларнинг танаси ва </a:t>
            </a:r>
            <a:r>
              <a:rPr lang="uz-Cyrl-UZ" sz="2000" dirty="0" smtClean="0"/>
              <a:t>шохидан </a:t>
            </a:r>
            <a:r>
              <a:rPr lang="uz-Cyrl-UZ" sz="2000" dirty="0" smtClean="0"/>
              <a:t>япроқларига озуқа моддаларини  қандайдир йўл билан етказиб бериш керак. Ушбу тупроқдаги нам билан бирга илдизлар сўриб олган ва дастлаб ярим тайёр маҳсулот сифатида тайёрлаб қўйган озуқа моддалар томирлар орқали органик моддалар фабрикаси бўлмиш  япроқларга етказиб берилади.</a:t>
            </a:r>
            <a:endParaRPr lang="ru-RU" sz="2000" dirty="0" smtClean="0"/>
          </a:p>
          <a:p>
            <a:pPr>
              <a:lnSpc>
                <a:spcPct val="90000"/>
              </a:lnSpc>
            </a:pPr>
            <a:r>
              <a:rPr lang="uz-Cyrl-UZ" sz="2000" dirty="0" smtClean="0"/>
              <a:t>Ўсимлик япроқлари билан сувни </a:t>
            </a:r>
            <a:r>
              <a:rPr lang="uz-Cyrl-UZ" sz="2000" dirty="0" smtClean="0"/>
              <a:t>буғлатиш </a:t>
            </a:r>
            <a:r>
              <a:rPr lang="uz-Cyrl-UZ" sz="2000" dirty="0" smtClean="0"/>
              <a:t>орқали қизиб кетишига йўл қўймай уларни совитади, ҳаводан ис газини олади (буғлаётган сув билан алмашади), ушбу газ бутун бошли ўсимликни ривожлантиришга материал бўлиб хизмат қиладиган органик моддаларни яратишга хизмат қилади.</a:t>
            </a:r>
            <a:endParaRPr lang="ru-RU" sz="2000" dirty="0" smtClean="0"/>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914400" y="277813"/>
            <a:ext cx="7772400" cy="1063625"/>
          </a:xfrm>
        </p:spPr>
        <p:txBody>
          <a:bodyPr/>
          <a:lstStyle/>
          <a:p>
            <a:r>
              <a:rPr lang="ru-RU" sz="2000" b="1" dirty="0" smtClean="0">
                <a:latin typeface="Arial" charset="0"/>
              </a:rPr>
              <a:t>3-лекция. </a:t>
            </a:r>
            <a:r>
              <a:rPr lang="ru-RU" sz="2000" b="1" dirty="0">
                <a:latin typeface="Arial" charset="0"/>
              </a:rPr>
              <a:t/>
            </a:r>
            <a:br>
              <a:rPr lang="ru-RU" sz="2000" b="1" dirty="0">
                <a:latin typeface="Arial" charset="0"/>
              </a:rPr>
            </a:br>
            <a:r>
              <a:rPr lang="ru-RU" sz="2000" b="1" dirty="0" smtClean="0">
                <a:latin typeface="Arial" charset="0"/>
              </a:rPr>
              <a:t>ТУПРОҚ СУБСТРАТИ – ТУПРОҚ </a:t>
            </a:r>
            <a:r>
              <a:rPr lang="ru-RU" sz="2000" b="1" dirty="0" smtClean="0">
                <a:latin typeface="Arial" charset="0"/>
              </a:rPr>
              <a:t> АСОСИ </a:t>
            </a:r>
            <a:r>
              <a:rPr lang="ru-RU" sz="2000" b="1" dirty="0" smtClean="0">
                <a:latin typeface="Arial" charset="0"/>
              </a:rPr>
              <a:t>– У НИМАДАН ИБОРАТ?</a:t>
            </a:r>
            <a:br>
              <a:rPr lang="ru-RU" sz="2000" b="1" dirty="0" smtClean="0">
                <a:latin typeface="Arial" charset="0"/>
              </a:rPr>
            </a:br>
            <a:endParaRPr lang="ru-RU" sz="2000" b="1" dirty="0">
              <a:latin typeface="Arial" charset="0"/>
            </a:endParaRPr>
          </a:p>
        </p:txBody>
      </p:sp>
      <p:sp>
        <p:nvSpPr>
          <p:cNvPr id="7171" name="Rectangle 3"/>
          <p:cNvSpPr>
            <a:spLocks noGrp="1" noChangeArrowheads="1"/>
          </p:cNvSpPr>
          <p:nvPr>
            <p:ph type="body" idx="1"/>
          </p:nvPr>
        </p:nvSpPr>
        <p:spPr>
          <a:xfrm>
            <a:off x="468313" y="1916113"/>
            <a:ext cx="8229600" cy="3916362"/>
          </a:xfrm>
        </p:spPr>
        <p:txBody>
          <a:bodyPr/>
          <a:lstStyle/>
          <a:p>
            <a:pPr>
              <a:lnSpc>
                <a:spcPct val="90000"/>
              </a:lnSpc>
            </a:pPr>
            <a:r>
              <a:rPr lang="uz-Cyrl-UZ" sz="2000" dirty="0" smtClean="0"/>
              <a:t>Ер сайёраси тарихи бир неча миллион йилдан иборат. Ушбу вақт мобайнида кўпгина тоғлар бутунлай вайрон бўлиб, қум, тупроқ ва гилга айланиб кетди, нисбатан ёш тоғлар кўз олдимизда қад ростлаб, нураб кетмоқда.  Дарёлар уваланган жинсларни тинмай тоғлардан водийларга </a:t>
            </a:r>
            <a:r>
              <a:rPr lang="uz-Cyrl-UZ" sz="2000" dirty="0" smtClean="0"/>
              <a:t>оқизиб </a:t>
            </a:r>
            <a:r>
              <a:rPr lang="uz-Cyrl-UZ" sz="2000" dirty="0" smtClean="0"/>
              <a:t>кетади. Шу давр мобайнида сайёрамизнинг турли жойларида иқлим неча </a:t>
            </a:r>
            <a:r>
              <a:rPr lang="uz-Cyrl-UZ" sz="2000" dirty="0" smtClean="0"/>
              <a:t>марта </a:t>
            </a:r>
            <a:r>
              <a:rPr lang="uz-Cyrl-UZ" sz="2000" dirty="0" smtClean="0"/>
              <a:t>ўзгарди.  Серсув даврлар қурғоқчил даврлар билан алмашди. Қанча-қанча дарёлар </a:t>
            </a:r>
            <a:r>
              <a:rPr lang="uz-Cyrl-UZ" sz="2000" dirty="0" smtClean="0"/>
              <a:t>пайдо бўлди </a:t>
            </a:r>
            <a:r>
              <a:rPr lang="uz-Cyrl-UZ" sz="2000" dirty="0" smtClean="0"/>
              <a:t>ва йўқ бўлиб кетди. Қурғоқчил даврларда довул ва чанг бўронлари текисликларга серсув замонларда олиб чиқиб ташлаган ҳадсиз-ҳисобсиз чўкиндиларни  саралаган ва бошқа жойларга кўчириб кетган. Ушбу жараёнлар оқибатида турли-туман тупроқ қатламлари ҳосил бўлишига шароит </a:t>
            </a:r>
            <a:r>
              <a:rPr lang="uz-Cyrl-UZ" sz="2000" dirty="0" smtClean="0"/>
              <a:t>яратилди.</a:t>
            </a:r>
            <a:endParaRPr lang="ru-RU" sz="2000" dirty="0" smtClean="0"/>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914400" y="277813"/>
            <a:ext cx="7772400" cy="776287"/>
          </a:xfrm>
        </p:spPr>
        <p:txBody>
          <a:bodyPr/>
          <a:lstStyle/>
          <a:p>
            <a:r>
              <a:rPr lang="en-US" sz="2000" b="1" dirty="0" smtClean="0">
                <a:latin typeface="Arial" charset="0"/>
              </a:rPr>
              <a:t>4-</a:t>
            </a:r>
            <a:r>
              <a:rPr lang="uz-Cyrl-UZ" sz="2000" b="1" dirty="0" smtClean="0">
                <a:latin typeface="Arial" charset="0"/>
              </a:rPr>
              <a:t>л</a:t>
            </a:r>
            <a:r>
              <a:rPr lang="ru-RU" sz="2000" b="1" dirty="0" err="1" smtClean="0">
                <a:latin typeface="Arial" charset="0"/>
              </a:rPr>
              <a:t>екция</a:t>
            </a:r>
            <a:r>
              <a:rPr lang="ru-RU" sz="2000" b="1" dirty="0" smtClean="0">
                <a:latin typeface="Arial" charset="0"/>
              </a:rPr>
              <a:t>. </a:t>
            </a:r>
            <a:r>
              <a:rPr lang="ru-RU" sz="2000" b="1" dirty="0">
                <a:latin typeface="Arial" charset="0"/>
              </a:rPr>
              <a:t/>
            </a:r>
            <a:br>
              <a:rPr lang="ru-RU" sz="2000" b="1" dirty="0">
                <a:latin typeface="Arial" charset="0"/>
              </a:rPr>
            </a:br>
            <a:r>
              <a:rPr lang="ru-RU" sz="2000" b="1" dirty="0" smtClean="0">
                <a:latin typeface="Arial" charset="0"/>
              </a:rPr>
              <a:t>ТУПРОҚ ВА МЕЛИОРАЦИЯНИ РАЙОНЛАШТИРИШ, БУ НИМА УЧУН КЕРАК ВА ҚАНДАЙ ИМКОНИЯТЛАР БЕРАДИ? </a:t>
            </a:r>
            <a:endParaRPr lang="ru-RU" sz="2000" b="1" dirty="0">
              <a:latin typeface="Arial" charset="0"/>
            </a:endParaRPr>
          </a:p>
        </p:txBody>
      </p:sp>
      <p:sp>
        <p:nvSpPr>
          <p:cNvPr id="9219" name="Rectangle 3"/>
          <p:cNvSpPr>
            <a:spLocks noGrp="1" noChangeArrowheads="1"/>
          </p:cNvSpPr>
          <p:nvPr>
            <p:ph type="body" idx="1"/>
          </p:nvPr>
        </p:nvSpPr>
        <p:spPr/>
        <p:txBody>
          <a:bodyPr/>
          <a:lstStyle/>
          <a:p>
            <a:pPr>
              <a:lnSpc>
                <a:spcPct val="80000"/>
              </a:lnSpc>
            </a:pPr>
            <a:r>
              <a:rPr lang="uz-Cyrl-UZ" sz="1800" dirty="0" smtClean="0"/>
              <a:t>Харитада ҳар хил маълумотларнинг йиғилиши ўтган асрнинг ўрталарида уларни </a:t>
            </a:r>
            <a:r>
              <a:rPr lang="uz-Cyrl-UZ" sz="1800" dirty="0" smtClean="0"/>
              <a:t>тупроқ </a:t>
            </a:r>
            <a:r>
              <a:rPr lang="uz-Cyrl-UZ" sz="1800" dirty="0" smtClean="0"/>
              <a:t>ва мелиорация харитаси деб номланган яққол ва қулай шаклда тасаввур қилишга олиб келди.</a:t>
            </a:r>
            <a:endParaRPr lang="ru-RU" sz="1800" dirty="0" smtClean="0"/>
          </a:p>
          <a:p>
            <a:pPr>
              <a:lnSpc>
                <a:spcPct val="80000"/>
              </a:lnSpc>
            </a:pPr>
            <a:r>
              <a:rPr lang="ru-RU" sz="1800" dirty="0" smtClean="0"/>
              <a:t>Ушбу </a:t>
            </a:r>
            <a:r>
              <a:rPr lang="ru-RU" sz="1800" dirty="0" err="1" smtClean="0"/>
              <a:t>хариталарга</a:t>
            </a:r>
            <a:r>
              <a:rPr lang="ru-RU" sz="1800" dirty="0" smtClean="0"/>
              <a:t> </a:t>
            </a:r>
            <a:r>
              <a:rPr lang="ru-RU" sz="1800" dirty="0" err="1" smtClean="0"/>
              <a:t>қуйидагилар киритилди</a:t>
            </a:r>
            <a:r>
              <a:rPr lang="ru-RU" sz="1800" dirty="0" smtClean="0"/>
              <a:t>:</a:t>
            </a:r>
            <a:endParaRPr lang="ru-RU" sz="1800" dirty="0"/>
          </a:p>
          <a:p>
            <a:pPr>
              <a:lnSpc>
                <a:spcPct val="80000"/>
              </a:lnSpc>
            </a:pPr>
            <a:r>
              <a:rPr lang="ru-RU" sz="1800" dirty="0" err="1" smtClean="0"/>
              <a:t>жой</a:t>
            </a:r>
            <a:r>
              <a:rPr lang="ru-RU" sz="1800" dirty="0" smtClean="0"/>
              <a:t> </a:t>
            </a:r>
            <a:r>
              <a:rPr lang="ru-RU" sz="1800" dirty="0" err="1" smtClean="0"/>
              <a:t>рельефи</a:t>
            </a:r>
            <a:r>
              <a:rPr lang="ru-RU" sz="1800" dirty="0" smtClean="0"/>
              <a:t> </a:t>
            </a:r>
            <a:r>
              <a:rPr lang="ru-RU" sz="1800" dirty="0" err="1" smtClean="0"/>
              <a:t>хариталари</a:t>
            </a:r>
            <a:r>
              <a:rPr lang="ru-RU" sz="1800" dirty="0" smtClean="0"/>
              <a:t>,</a:t>
            </a:r>
            <a:endParaRPr lang="ru-RU" sz="1800" dirty="0"/>
          </a:p>
          <a:p>
            <a:pPr>
              <a:lnSpc>
                <a:spcPct val="80000"/>
              </a:lnSpc>
            </a:pPr>
            <a:r>
              <a:rPr lang="ru-RU" sz="1800" dirty="0" err="1" smtClean="0"/>
              <a:t>жуғрофий-ботаник </a:t>
            </a:r>
            <a:r>
              <a:rPr lang="ru-RU" sz="1800" dirty="0" smtClean="0"/>
              <a:t>(</a:t>
            </a:r>
            <a:r>
              <a:rPr lang="ru-RU" sz="1800" dirty="0" err="1" smtClean="0"/>
              <a:t>ўсимлик</a:t>
            </a:r>
            <a:r>
              <a:rPr lang="ru-RU" sz="1800" dirty="0" smtClean="0"/>
              <a:t> </a:t>
            </a:r>
            <a:r>
              <a:rPr lang="ru-RU" sz="1800" dirty="0" err="1" smtClean="0"/>
              <a:t>хариталари</a:t>
            </a:r>
            <a:r>
              <a:rPr lang="ru-RU" sz="1800" dirty="0" smtClean="0"/>
              <a:t>), </a:t>
            </a:r>
            <a:endParaRPr lang="ru-RU" sz="1800" dirty="0"/>
          </a:p>
          <a:p>
            <a:pPr>
              <a:lnSpc>
                <a:spcPct val="80000"/>
              </a:lnSpc>
            </a:pPr>
            <a:r>
              <a:rPr lang="ru-RU" sz="1800" dirty="0" err="1" smtClean="0"/>
              <a:t>тупроқ хариталари</a:t>
            </a:r>
            <a:r>
              <a:rPr lang="ru-RU" sz="1800" dirty="0" smtClean="0"/>
              <a:t>,</a:t>
            </a:r>
            <a:endParaRPr lang="ru-RU" sz="1800" dirty="0"/>
          </a:p>
          <a:p>
            <a:pPr>
              <a:lnSpc>
                <a:spcPct val="80000"/>
              </a:lnSpc>
            </a:pPr>
            <a:r>
              <a:rPr lang="ru-RU" sz="1800" dirty="0" err="1" smtClean="0"/>
              <a:t>литологик</a:t>
            </a:r>
            <a:r>
              <a:rPr lang="ru-RU" sz="1800" dirty="0" smtClean="0"/>
              <a:t> </a:t>
            </a:r>
            <a:r>
              <a:rPr lang="ru-RU" sz="1800" dirty="0" err="1" smtClean="0"/>
              <a:t>ва</a:t>
            </a:r>
            <a:r>
              <a:rPr lang="ru-RU" sz="1800" dirty="0" smtClean="0"/>
              <a:t> </a:t>
            </a:r>
            <a:r>
              <a:rPr lang="ru-RU" sz="1800" dirty="0" err="1" smtClean="0"/>
              <a:t>гидрогеологик</a:t>
            </a:r>
            <a:r>
              <a:rPr lang="ru-RU" sz="1800" dirty="0" smtClean="0"/>
              <a:t> (ер </a:t>
            </a:r>
            <a:r>
              <a:rPr lang="ru-RU" sz="1800" dirty="0" err="1" smtClean="0"/>
              <a:t>қобиғи ва</a:t>
            </a:r>
            <a:r>
              <a:rPr lang="ru-RU" sz="1800" dirty="0" smtClean="0"/>
              <a:t> </a:t>
            </a:r>
            <a:r>
              <a:rPr lang="ru-RU" sz="1800" dirty="0" err="1" smtClean="0"/>
              <a:t>сизот</a:t>
            </a:r>
            <a:r>
              <a:rPr lang="ru-RU" sz="1800" dirty="0" smtClean="0"/>
              <a:t> </a:t>
            </a:r>
            <a:r>
              <a:rPr lang="ru-RU" sz="1800" dirty="0" err="1" smtClean="0"/>
              <a:t>сувлар</a:t>
            </a:r>
            <a:r>
              <a:rPr lang="ru-RU" sz="1800" dirty="0" smtClean="0"/>
              <a:t> </a:t>
            </a:r>
            <a:r>
              <a:rPr lang="ru-RU" sz="1800" dirty="0" err="1" smtClean="0"/>
              <a:t>тузилишини</a:t>
            </a:r>
            <a:r>
              <a:rPr lang="ru-RU" sz="1800" dirty="0" smtClean="0"/>
              <a:t> </a:t>
            </a:r>
            <a:r>
              <a:rPr lang="ru-RU" sz="1800" dirty="0" err="1" smtClean="0"/>
              <a:t>акс</a:t>
            </a:r>
            <a:r>
              <a:rPr lang="ru-RU" sz="1800" dirty="0" smtClean="0"/>
              <a:t> </a:t>
            </a:r>
            <a:r>
              <a:rPr lang="ru-RU" sz="1800" dirty="0" err="1" smtClean="0"/>
              <a:t>эттирувчи</a:t>
            </a:r>
            <a:r>
              <a:rPr lang="ru-RU" sz="1800" dirty="0" smtClean="0"/>
              <a:t> </a:t>
            </a:r>
            <a:r>
              <a:rPr lang="ru-RU" sz="1800" dirty="0" err="1" smtClean="0"/>
              <a:t>хариталар</a:t>
            </a:r>
            <a:r>
              <a:rPr lang="ru-RU" sz="1800" dirty="0" smtClean="0"/>
              <a:t>), </a:t>
            </a:r>
            <a:endParaRPr lang="ru-RU" sz="1800" dirty="0"/>
          </a:p>
          <a:p>
            <a:pPr>
              <a:lnSpc>
                <a:spcPct val="80000"/>
              </a:lnSpc>
            </a:pPr>
            <a:r>
              <a:rPr lang="uz-Cyrl-UZ" sz="1800" dirty="0" smtClean="0"/>
              <a:t>иқлимни районлаштириш хариталари.</a:t>
            </a:r>
            <a:endParaRPr lang="ru-RU" sz="1800" dirty="0" smtClean="0"/>
          </a:p>
          <a:p>
            <a:pPr>
              <a:lnSpc>
                <a:spcPct val="80000"/>
              </a:lnSpc>
            </a:pPr>
            <a:r>
              <a:rPr lang="uz-Cyrl-UZ" sz="1800" dirty="0" smtClean="0"/>
              <a:t>Бундай бир-бирига қўшилган, тупроқнинг шаклланиш ва ривожланиш (генезис) шароитларини турли томондан акс эттирувчи ҳамда уларнинг мелиоратив жиҳатдан ёмон аҳволининг асосий сабабларини очиб берувчи хариталар бир қатор мавзули районлаштириш, жумладан, </a:t>
            </a:r>
            <a:r>
              <a:rPr lang="uz-Cyrl-UZ" sz="1800" dirty="0" smtClean="0"/>
              <a:t>суғориш </a:t>
            </a:r>
            <a:r>
              <a:rPr lang="uz-Cyrl-UZ" sz="1800" dirty="0" smtClean="0"/>
              <a:t>техникаси ва технологияси, дренаж турлари </a:t>
            </a:r>
            <a:r>
              <a:rPr lang="uz-Cyrl-UZ" sz="1800" dirty="0" smtClean="0"/>
              <a:t>ва кучи</a:t>
            </a:r>
            <a:r>
              <a:rPr lang="uz-Cyrl-UZ" sz="1800" dirty="0" smtClean="0"/>
              <a:t>, тупроқ унумдорлигини баҳолаш ва ҳк.ни ривожлантириш учун асос ва таркибий қисм бўлиб хизмат қилди.</a:t>
            </a:r>
            <a:endParaRPr lang="ru-RU" sz="1800" dirty="0" smtClean="0"/>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914400" y="277813"/>
            <a:ext cx="7772400" cy="990600"/>
          </a:xfrm>
        </p:spPr>
        <p:txBody>
          <a:bodyPr/>
          <a:lstStyle/>
          <a:p>
            <a:r>
              <a:rPr lang="ru-RU" sz="2000" b="1" dirty="0" smtClean="0">
                <a:latin typeface="Arial" charset="0"/>
              </a:rPr>
              <a:t>5-лекция. </a:t>
            </a:r>
            <a:r>
              <a:rPr lang="ru-RU" sz="2000" b="1" dirty="0">
                <a:latin typeface="Arial" charset="0"/>
              </a:rPr>
              <a:t/>
            </a:r>
            <a:br>
              <a:rPr lang="ru-RU" sz="2000" b="1" dirty="0">
                <a:latin typeface="Arial" charset="0"/>
              </a:rPr>
            </a:br>
            <a:r>
              <a:rPr lang="ru-RU" sz="2000" b="1" dirty="0" smtClean="0">
                <a:latin typeface="Arial" charset="0"/>
              </a:rPr>
              <a:t>ЎСИМЛИКЛАР НАМНИ ҚАЕРДАН ОЛАДИ? </a:t>
            </a:r>
            <a:endParaRPr lang="ru-RU" sz="2000" b="1" dirty="0">
              <a:latin typeface="Arial" charset="0"/>
            </a:endParaRPr>
          </a:p>
        </p:txBody>
      </p:sp>
      <p:sp>
        <p:nvSpPr>
          <p:cNvPr id="10243" name="Rectangle 3"/>
          <p:cNvSpPr>
            <a:spLocks noGrp="1" noChangeArrowheads="1"/>
          </p:cNvSpPr>
          <p:nvPr>
            <p:ph type="body" idx="1"/>
          </p:nvPr>
        </p:nvSpPr>
        <p:spPr>
          <a:xfrm>
            <a:off x="457200" y="1600200"/>
            <a:ext cx="8435975" cy="4997450"/>
          </a:xfrm>
        </p:spPr>
        <p:txBody>
          <a:bodyPr/>
          <a:lstStyle/>
          <a:p>
            <a:pPr lvl="0"/>
            <a:r>
              <a:rPr lang="uz-Cyrl-UZ" sz="1400" b="1" dirty="0" smtClean="0"/>
              <a:t>Бизнинг қурғоқчил иқлим шароитимизда  деярли барча ўсимликлар сувни илдизи билан тупроқдан ютади. Баъзан тропик зонадан олиб келинган ўсимликлар, масалан, маккажўхори, ток новдаси, кам ривожланган бўлса-да, ҳавода илдизлар ҳосил </a:t>
            </a:r>
            <a:r>
              <a:rPr lang="uz-Cyrl-UZ" sz="1400" b="1" dirty="0" smtClean="0"/>
              <a:t>қилади. </a:t>
            </a:r>
            <a:endParaRPr lang="ru-RU" sz="1400" dirty="0" smtClean="0"/>
          </a:p>
          <a:p>
            <a:pPr lvl="0"/>
            <a:r>
              <a:rPr lang="uz-Cyrl-UZ" sz="1400" b="1" dirty="0" smtClean="0"/>
              <a:t>Намнинг арзимаган қисмини фақат намгарчилик яхши ва тўйиниш нуқтасига яқин бўлганда япроқлар ҳаводан ютиб олади (бу ҳаво ҳарорати шудринг нуқтаси деб аталган ҳавонинг энг максимал намлиги ҳароратига тенг бўлган, яъни япроқ сувни буғ ҳолатида ушлаб турганда рўй беради</a:t>
            </a:r>
            <a:r>
              <a:rPr lang="ru-RU" sz="1400" b="1" dirty="0" smtClean="0"/>
              <a:t>. </a:t>
            </a:r>
            <a:r>
              <a:rPr lang="uz-Cyrl-UZ" sz="1400" b="1" dirty="0" smtClean="0"/>
              <a:t>Ҳаво ҳарорати шудринг нуқтаси ҳароратидан пасайганда туман ҳосил бўлади ёки шудринг ёғади). </a:t>
            </a:r>
            <a:endParaRPr lang="ru-RU" sz="1400" dirty="0" smtClean="0"/>
          </a:p>
          <a:p>
            <a:pPr lvl="0"/>
            <a:r>
              <a:rPr lang="uz-Cyrl-UZ" sz="1400" b="1" dirty="0" smtClean="0"/>
              <a:t>Ҳам ер остидаги, ҳам очиқ </a:t>
            </a:r>
            <a:r>
              <a:rPr lang="uz-Cyrl-UZ" sz="1400" b="1" dirty="0" smtClean="0"/>
              <a:t>ҳаводаги </a:t>
            </a:r>
            <a:r>
              <a:rPr lang="uz-Cyrl-UZ" sz="1400" b="1" dirty="0" smtClean="0"/>
              <a:t>илдизлар сув билан таъминлаш вазифасидан ташқари ўсимлик учун зарур бўлган органик моддаларни ҳосил қилиш жараёнида иштирок этади, тадқиқотларнинг кўрсатишича, бундай тайёргарликсиз япроқларда органик моддалар ҳосил қилиш жараёни </a:t>
            </a:r>
            <a:r>
              <a:rPr lang="uz-Cyrl-UZ" sz="1400" b="1" dirty="0" smtClean="0"/>
              <a:t>ҳосил </a:t>
            </a:r>
            <a:r>
              <a:rPr lang="uz-Cyrl-UZ" sz="1400" b="1" dirty="0" smtClean="0"/>
              <a:t>бўлмайди.  </a:t>
            </a:r>
            <a:endParaRPr lang="ru-RU" sz="1400" dirty="0" smtClean="0"/>
          </a:p>
          <a:p>
            <a:pPr lvl="0"/>
            <a:r>
              <a:rPr lang="uz-Cyrl-UZ" sz="1400" b="1" dirty="0" smtClean="0"/>
              <a:t>Ўсимлик илдизлари сувни “излаб юради”, яъни нам бор жойга қараб жадал ўсади</a:t>
            </a:r>
            <a:r>
              <a:rPr lang="ru-RU" sz="1400" b="1" dirty="0" smtClean="0"/>
              <a:t>. </a:t>
            </a:r>
            <a:r>
              <a:rPr lang="uz-Cyrl-UZ" sz="1400" b="1" dirty="0" smtClean="0"/>
              <a:t>Чўл зонасида янтоқ сингари илдизи сув излаб 20 метргача чуқур кетадиган ёввойи ўсимликлар </a:t>
            </a:r>
            <a:r>
              <a:rPr lang="uz-Cyrl-UZ" sz="1400" b="1" dirty="0" smtClean="0"/>
              <a:t>ҳам бор</a:t>
            </a:r>
            <a:r>
              <a:rPr lang="uz-Cyrl-UZ" sz="1400" b="1" dirty="0" smtClean="0"/>
              <a:t>.</a:t>
            </a:r>
            <a:endParaRPr lang="ru-RU" sz="1400" dirty="0" smtClean="0"/>
          </a:p>
          <a:p>
            <a:pPr lvl="0"/>
            <a:r>
              <a:rPr lang="uz-Cyrl-UZ" sz="1400" b="1" dirty="0" smtClean="0"/>
              <a:t>Ҳаммага таниш </a:t>
            </a:r>
            <a:r>
              <a:rPr lang="uz-Cyrl-UZ" sz="1400" b="1" dirty="0" smtClean="0"/>
              <a:t>етилган бир дона жавдарнинг илдиз тизимида жами илдизлар узунлиги 619 км (километр!) бўлиб, илдизларнинг жами юза майдони эса 638 квадрат метрдан ошади</a:t>
            </a:r>
            <a:r>
              <a:rPr lang="ru-RU" sz="1400" b="1" dirty="0" smtClean="0"/>
              <a:t>. </a:t>
            </a:r>
            <a:r>
              <a:rPr lang="uz-Cyrl-UZ" sz="1400" b="1" dirty="0" smtClean="0"/>
              <a:t>Бир кеча-кундузда 4,8 </a:t>
            </a:r>
            <a:r>
              <a:rPr lang="uz-Cyrl-UZ" sz="1400" b="1" dirty="0" smtClean="0"/>
              <a:t>км </a:t>
            </a:r>
            <a:r>
              <a:rPr lang="uz-Cyrl-UZ" sz="1400" b="1" dirty="0" smtClean="0"/>
              <a:t>ўсадиган илдизлар 100 миллиондан ошиқ илдиз туклари ҳосил қилади. Баъзи ишончли маълумотларга қараганда, унинг илдизлари сув </a:t>
            </a:r>
            <a:r>
              <a:rPr lang="uz-Cyrl-UZ" sz="1400" b="1" dirty="0" smtClean="0"/>
              <a:t>излаб 2 </a:t>
            </a:r>
            <a:r>
              <a:rPr lang="uz-Cyrl-UZ" sz="1400" b="1" dirty="0" smtClean="0"/>
              <a:t>метрдан ошиқ чуқурликка тушади, ваҳоланки, толасимон илдизларнинг асосий қисми 1 метргача бўлган чуқурликда жойлашади. Бу фактларга ишониш қийин, лекин улар исботланган. </a:t>
            </a:r>
            <a:endParaRPr lang="ru-RU" sz="1400" dirty="0"/>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900113" y="260350"/>
            <a:ext cx="7772400" cy="774700"/>
          </a:xfrm>
        </p:spPr>
        <p:txBody>
          <a:bodyPr/>
          <a:lstStyle/>
          <a:p>
            <a:r>
              <a:rPr lang="ru-RU" sz="2000" b="1" dirty="0" smtClean="0">
                <a:latin typeface="Arial" charset="0"/>
              </a:rPr>
              <a:t>6-лекция. </a:t>
            </a:r>
            <a:r>
              <a:rPr lang="ru-RU" sz="2000" b="1" dirty="0">
                <a:latin typeface="Arial" charset="0"/>
              </a:rPr>
              <a:t/>
            </a:r>
            <a:br>
              <a:rPr lang="ru-RU" sz="2000" b="1" dirty="0">
                <a:latin typeface="Arial" charset="0"/>
              </a:rPr>
            </a:br>
            <a:r>
              <a:rPr lang="ru-RU" sz="2000" b="1" dirty="0" smtClean="0">
                <a:latin typeface="Arial" charset="0"/>
              </a:rPr>
              <a:t>ЎСИМЛИКЛАРНИНГ СУВГА БИР </a:t>
            </a:r>
            <a:r>
              <a:rPr lang="ru-RU" sz="2000" b="1" dirty="0" smtClean="0">
                <a:latin typeface="Arial" charset="0"/>
              </a:rPr>
              <a:t>МАВСУМДАГИ </a:t>
            </a:r>
            <a:r>
              <a:rPr lang="ru-RU" sz="2000" b="1" dirty="0" smtClean="0">
                <a:latin typeface="Arial" charset="0"/>
              </a:rPr>
              <a:t>УМУМИЙ ЭҲТИЁЖИ ВА РИВОЖЛАНИШИНИНГ ТУРЛИ БОСҚИЧЛАРИ</a:t>
            </a:r>
            <a:br>
              <a:rPr lang="ru-RU" sz="2000" b="1" dirty="0" smtClean="0">
                <a:latin typeface="Arial" charset="0"/>
              </a:rPr>
            </a:br>
            <a:endParaRPr lang="ru-RU" sz="2000" b="1" dirty="0">
              <a:latin typeface="Arial" charset="0"/>
            </a:endParaRPr>
          </a:p>
        </p:txBody>
      </p:sp>
      <p:sp>
        <p:nvSpPr>
          <p:cNvPr id="11267" name="Rectangle 3"/>
          <p:cNvSpPr>
            <a:spLocks noGrp="1" noChangeArrowheads="1"/>
          </p:cNvSpPr>
          <p:nvPr>
            <p:ph type="body" idx="1"/>
          </p:nvPr>
        </p:nvSpPr>
        <p:spPr>
          <a:xfrm>
            <a:off x="468313" y="1700213"/>
            <a:ext cx="8229600" cy="1657350"/>
          </a:xfrm>
        </p:spPr>
        <p:txBody>
          <a:bodyPr/>
          <a:lstStyle/>
          <a:p>
            <a:pPr lvl="0"/>
            <a:r>
              <a:rPr lang="uz-Cyrl-UZ" sz="1600" b="1" dirty="0" smtClean="0"/>
              <a:t>Суғоришга бўлган талаб иқлим билан </a:t>
            </a:r>
            <a:r>
              <a:rPr lang="uz-Cyrl-UZ" sz="1600" b="1" dirty="0" smtClean="0"/>
              <a:t>бевосита боғлиқ </a:t>
            </a:r>
            <a:r>
              <a:rPr lang="uz-Cyrl-UZ" sz="1600" b="1" dirty="0" smtClean="0"/>
              <a:t>экани ҳеч кимда шубҳа уйғотмаса керак... Кутилган ҳосилни олиш учун далага сувни қанча ва қайси муддатда бериш керак? Бунинг учун Ўзбекистоннинг чўл ҳудудидаги ўртача ойлик иқлим хусусиятлари тасвирланган суратга қараймиз. Сув баланси тақчил бўлган жойлар сариқ рангда кўрсатилган. Улар, асосан, бошқа омиллар баробарида суғориладиган сувга бўлган эҳтиёжни кўрсатади.</a:t>
            </a:r>
            <a:endParaRPr lang="ru-RU" sz="1600" dirty="0"/>
          </a:p>
        </p:txBody>
      </p:sp>
      <p:pic>
        <p:nvPicPr>
          <p:cNvPr id="11268" name="Picture 4" descr="def1a"/>
          <p:cNvPicPr>
            <a:picLocks noChangeAspect="1" noChangeArrowheads="1"/>
          </p:cNvPicPr>
          <p:nvPr/>
        </p:nvPicPr>
        <p:blipFill>
          <a:blip r:embed="rId2"/>
          <a:srcRect/>
          <a:stretch>
            <a:fillRect/>
          </a:stretch>
        </p:blipFill>
        <p:spPr bwMode="auto">
          <a:xfrm>
            <a:off x="2268538" y="3473450"/>
            <a:ext cx="4895850" cy="3384550"/>
          </a:xfrm>
          <a:prstGeom prst="rect">
            <a:avLst/>
          </a:prstGeom>
          <a:noFill/>
        </p:spPr>
      </p:pic>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914400" y="277813"/>
            <a:ext cx="7772400" cy="990600"/>
          </a:xfrm>
        </p:spPr>
        <p:txBody>
          <a:bodyPr/>
          <a:lstStyle/>
          <a:p>
            <a:r>
              <a:rPr lang="ru-RU" sz="2000" b="1" dirty="0" smtClean="0">
                <a:latin typeface="Arial" charset="0"/>
              </a:rPr>
              <a:t>7-лекция. </a:t>
            </a:r>
            <a:r>
              <a:rPr lang="ru-RU" sz="2000" b="1" dirty="0">
                <a:latin typeface="Arial" charset="0"/>
              </a:rPr>
              <a:t/>
            </a:r>
            <a:br>
              <a:rPr lang="ru-RU" sz="2000" b="1" dirty="0">
                <a:latin typeface="Arial" charset="0"/>
              </a:rPr>
            </a:br>
            <a:r>
              <a:rPr lang="ru-RU" sz="2000" b="1" dirty="0" smtClean="0">
                <a:latin typeface="Arial" charset="0"/>
              </a:rPr>
              <a:t>СУВНИ ТУПРОҚДАН ЎСИМЛИК ОРҚАЛИ ҲАВОГА ЧИҚАРИБ БЕРАДИГАН «НАСОС» ҚАНДАЙ ТУЗИЛГАН?</a:t>
            </a:r>
            <a:br>
              <a:rPr lang="ru-RU" sz="2000" b="1" dirty="0" smtClean="0">
                <a:latin typeface="Arial" charset="0"/>
              </a:rPr>
            </a:br>
            <a:endParaRPr lang="ru-RU" sz="2000" b="1" dirty="0">
              <a:latin typeface="Arial" charset="0"/>
            </a:endParaRPr>
          </a:p>
        </p:txBody>
      </p:sp>
      <p:sp>
        <p:nvSpPr>
          <p:cNvPr id="12291" name="Rectangle 3"/>
          <p:cNvSpPr>
            <a:spLocks noGrp="1" noChangeArrowheads="1"/>
          </p:cNvSpPr>
          <p:nvPr>
            <p:ph type="body" idx="1"/>
          </p:nvPr>
        </p:nvSpPr>
        <p:spPr>
          <a:xfrm>
            <a:off x="684213" y="1789113"/>
            <a:ext cx="8459787" cy="5068887"/>
          </a:xfrm>
        </p:spPr>
        <p:txBody>
          <a:bodyPr/>
          <a:lstStyle/>
          <a:p>
            <a:pPr>
              <a:lnSpc>
                <a:spcPct val="80000"/>
              </a:lnSpc>
            </a:pPr>
            <a:r>
              <a:rPr lang="uz-Cyrl-UZ" sz="1800" b="1" dirty="0" smtClean="0"/>
              <a:t>Ўсимликлар ўз </a:t>
            </a:r>
            <a:r>
              <a:rPr lang="uz-Cyrl-UZ" sz="1800" b="1" dirty="0" smtClean="0"/>
              <a:t>эҳтиёжи </a:t>
            </a:r>
            <a:r>
              <a:rPr lang="uz-Cyrl-UZ" sz="1800" b="1" dirty="0" smtClean="0"/>
              <a:t>учун илдизлари сўриб оладиган сувни  “водопровод тизими”орқали органик моддалар фабрикаси бўлган япроқларга етказиб беради.</a:t>
            </a:r>
            <a:endParaRPr lang="ru-RU" sz="1800" b="1" dirty="0" smtClean="0"/>
          </a:p>
          <a:p>
            <a:pPr>
              <a:lnSpc>
                <a:spcPct val="80000"/>
              </a:lnSpc>
            </a:pPr>
            <a:r>
              <a:rPr lang="ru-RU" sz="1800" b="1" dirty="0" err="1" smtClean="0"/>
              <a:t>Иқлим ҳудудимизда жойлашган</a:t>
            </a:r>
            <a:r>
              <a:rPr lang="ru-RU" sz="1800" b="1" dirty="0" smtClean="0"/>
              <a:t> </a:t>
            </a:r>
            <a:r>
              <a:rPr lang="ru-RU" sz="1800" b="1" dirty="0" err="1" smtClean="0"/>
              <a:t>ўсимликлар</a:t>
            </a:r>
            <a:r>
              <a:rPr lang="ru-RU" sz="1800" b="1" dirty="0" smtClean="0"/>
              <a:t> </a:t>
            </a:r>
            <a:r>
              <a:rPr lang="ru-RU" sz="1800" b="1" dirty="0" err="1" smtClean="0"/>
              <a:t>сувни</a:t>
            </a:r>
            <a:r>
              <a:rPr lang="ru-RU" sz="1800" b="1" dirty="0" smtClean="0"/>
              <a:t> </a:t>
            </a:r>
            <a:r>
              <a:rPr lang="ru-RU" sz="1800" b="1" dirty="0" err="1" smtClean="0"/>
              <a:t>ташиш</a:t>
            </a:r>
            <a:r>
              <a:rPr lang="ru-RU" sz="1800" b="1" dirty="0" smtClean="0"/>
              <a:t> </a:t>
            </a:r>
            <a:r>
              <a:rPr lang="ru-RU" sz="1800" b="1" dirty="0" err="1" smtClean="0"/>
              <a:t>учун</a:t>
            </a:r>
            <a:r>
              <a:rPr lang="ru-RU" sz="1800" b="1" dirty="0" smtClean="0"/>
              <a:t> </a:t>
            </a:r>
            <a:r>
              <a:rPr lang="ru-RU" sz="1800" b="1" dirty="0" err="1" smtClean="0"/>
              <a:t>қуёш энергиясидан</a:t>
            </a:r>
            <a:r>
              <a:rPr lang="ru-RU" sz="1800" b="1" dirty="0" smtClean="0"/>
              <a:t> </a:t>
            </a:r>
            <a:r>
              <a:rPr lang="ru-RU" sz="1800" b="1" dirty="0" err="1" smtClean="0"/>
              <a:t>қизиқ тарзда</a:t>
            </a:r>
            <a:r>
              <a:rPr lang="ru-RU" sz="1800" b="1" dirty="0" smtClean="0"/>
              <a:t> </a:t>
            </a:r>
            <a:r>
              <a:rPr lang="ru-RU" sz="1800" b="1" dirty="0" err="1" smtClean="0"/>
              <a:t>фойдаланади</a:t>
            </a:r>
            <a:r>
              <a:rPr lang="ru-RU" sz="1800" b="1" dirty="0" smtClean="0"/>
              <a:t>. </a:t>
            </a:r>
            <a:endParaRPr lang="ru-RU" sz="1800" b="1" dirty="0"/>
          </a:p>
          <a:p>
            <a:pPr>
              <a:lnSpc>
                <a:spcPct val="80000"/>
              </a:lnSpc>
            </a:pPr>
            <a:r>
              <a:rPr lang="ru-RU" sz="1800" b="1" dirty="0" err="1" smtClean="0"/>
              <a:t>Агар</a:t>
            </a:r>
            <a:r>
              <a:rPr lang="ru-RU" sz="1800" b="1" dirty="0" smtClean="0"/>
              <a:t> </a:t>
            </a:r>
            <a:r>
              <a:rPr lang="ru-RU" sz="1800" b="1" dirty="0" err="1" smtClean="0"/>
              <a:t>япроқларни ўраб</a:t>
            </a:r>
            <a:r>
              <a:rPr lang="ru-RU" sz="1800" b="1" dirty="0" smtClean="0"/>
              <a:t> </a:t>
            </a:r>
            <a:r>
              <a:rPr lang="ru-RU" sz="1800" b="1" dirty="0" err="1" smtClean="0"/>
              <a:t>турган</a:t>
            </a:r>
            <a:r>
              <a:rPr lang="ru-RU" sz="1800" b="1" dirty="0" smtClean="0"/>
              <a:t> </a:t>
            </a:r>
            <a:r>
              <a:rPr lang="ru-RU" sz="1800" b="1" dirty="0" err="1" smtClean="0"/>
              <a:t>ҳаво қуёшда қизиб, </a:t>
            </a:r>
            <a:r>
              <a:rPr lang="ru-RU" sz="1800" b="1" dirty="0" smtClean="0"/>
              <a:t>нам </a:t>
            </a:r>
            <a:r>
              <a:rPr lang="ru-RU" sz="1800" b="1" dirty="0" err="1" smtClean="0"/>
              <a:t>етишмай</a:t>
            </a:r>
            <a:r>
              <a:rPr lang="ru-RU" sz="1800" b="1" dirty="0" smtClean="0"/>
              <a:t> </a:t>
            </a:r>
            <a:r>
              <a:rPr lang="ru-RU" sz="1800" b="1" dirty="0" err="1" smtClean="0"/>
              <a:t>қолса </a:t>
            </a:r>
            <a:r>
              <a:rPr lang="ru-RU" sz="1800" b="1" dirty="0" smtClean="0"/>
              <a:t>(</a:t>
            </a:r>
            <a:r>
              <a:rPr lang="ru-RU" sz="1800" b="1" dirty="0" err="1" smtClean="0"/>
              <a:t>яъни</a:t>
            </a:r>
            <a:r>
              <a:rPr lang="ru-RU" sz="1800" b="1" dirty="0" smtClean="0"/>
              <a:t> </a:t>
            </a:r>
            <a:r>
              <a:rPr lang="ru-RU" sz="1800" b="1" dirty="0" err="1" smtClean="0"/>
              <a:t>шудринг</a:t>
            </a:r>
            <a:r>
              <a:rPr lang="ru-RU" sz="1800" b="1" dirty="0" smtClean="0"/>
              <a:t> </a:t>
            </a:r>
            <a:r>
              <a:rPr lang="ru-RU" sz="1800" b="1" dirty="0" err="1" smtClean="0"/>
              <a:t>нуқтаси қадар намга</a:t>
            </a:r>
            <a:r>
              <a:rPr lang="ru-RU" sz="1800" b="1" dirty="0" smtClean="0"/>
              <a:t> </a:t>
            </a:r>
            <a:r>
              <a:rPr lang="ru-RU" sz="1800" b="1" dirty="0" err="1" smtClean="0"/>
              <a:t>тўйинмаган</a:t>
            </a:r>
            <a:r>
              <a:rPr lang="ru-RU" sz="1800" b="1" dirty="0" smtClean="0"/>
              <a:t> </a:t>
            </a:r>
            <a:r>
              <a:rPr lang="ru-RU" sz="1800" b="1" dirty="0" err="1" smtClean="0"/>
              <a:t>бўлса</a:t>
            </a:r>
            <a:r>
              <a:rPr lang="ru-RU" sz="1800" b="1" dirty="0" smtClean="0"/>
              <a:t>), </a:t>
            </a:r>
            <a:r>
              <a:rPr lang="ru-RU" sz="1800" b="1" dirty="0" err="1" smtClean="0"/>
              <a:t>сув</a:t>
            </a:r>
            <a:r>
              <a:rPr lang="ru-RU" sz="1800" b="1" dirty="0" smtClean="0"/>
              <a:t> </a:t>
            </a:r>
            <a:r>
              <a:rPr lang="ru-RU" sz="1800" b="1" dirty="0" err="1" smtClean="0"/>
              <a:t>япроқлардан махсус</a:t>
            </a:r>
            <a:r>
              <a:rPr lang="ru-RU" sz="1800" b="1" dirty="0" smtClean="0"/>
              <a:t> </a:t>
            </a:r>
            <a:r>
              <a:rPr lang="ru-RU" sz="1800" b="1" dirty="0" err="1" smtClean="0"/>
              <a:t>тешикчалар</a:t>
            </a:r>
            <a:r>
              <a:rPr lang="ru-RU" sz="1800" b="1" dirty="0" smtClean="0"/>
              <a:t> </a:t>
            </a:r>
            <a:r>
              <a:rPr lang="ru-RU" sz="1800" b="1" dirty="0" err="1" smtClean="0"/>
              <a:t>орқали буғлана бошлайди</a:t>
            </a:r>
            <a:r>
              <a:rPr lang="ru-RU" sz="1800" b="1" dirty="0" smtClean="0"/>
              <a:t>. </a:t>
            </a:r>
            <a:r>
              <a:rPr lang="ru-RU" sz="1800" b="1" dirty="0" err="1" smtClean="0"/>
              <a:t>Бу</a:t>
            </a:r>
            <a:r>
              <a:rPr lang="ru-RU" sz="1800" b="1" dirty="0" smtClean="0"/>
              <a:t> </a:t>
            </a:r>
            <a:r>
              <a:rPr lang="ru-RU" sz="1800" b="1" dirty="0" err="1" smtClean="0"/>
              <a:t>япроқ ҳужайралари ва</a:t>
            </a:r>
            <a:r>
              <a:rPr lang="ru-RU" sz="1800" b="1" dirty="0" smtClean="0"/>
              <a:t> </a:t>
            </a:r>
            <a:r>
              <a:rPr lang="ru-RU" sz="1800" b="1" dirty="0" err="1" smtClean="0"/>
              <a:t>томирларнинг</a:t>
            </a:r>
            <a:r>
              <a:rPr lang="ru-RU" sz="1800" b="1" dirty="0" smtClean="0"/>
              <a:t> </a:t>
            </a:r>
            <a:r>
              <a:rPr lang="ru-RU" sz="1800" b="1" dirty="0" err="1" smtClean="0"/>
              <a:t>сув</a:t>
            </a:r>
            <a:r>
              <a:rPr lang="ru-RU" sz="1800" b="1" dirty="0" smtClean="0"/>
              <a:t> </a:t>
            </a:r>
            <a:r>
              <a:rPr lang="ru-RU" sz="1800" b="1" dirty="0" err="1" smtClean="0"/>
              <a:t>ўтказиш</a:t>
            </a:r>
            <a:r>
              <a:rPr lang="ru-RU" sz="1800" b="1" dirty="0" smtClean="0"/>
              <a:t> </a:t>
            </a:r>
            <a:r>
              <a:rPr lang="ru-RU" sz="1800" b="1" dirty="0" err="1" smtClean="0"/>
              <a:t>тизимида</a:t>
            </a:r>
            <a:r>
              <a:rPr lang="ru-RU" sz="1800" b="1" dirty="0" smtClean="0"/>
              <a:t> </a:t>
            </a:r>
            <a:r>
              <a:rPr lang="ru-RU" sz="1800" b="1" dirty="0" err="1" smtClean="0"/>
              <a:t>илдизларга</a:t>
            </a:r>
            <a:r>
              <a:rPr lang="ru-RU" sz="1800" b="1" dirty="0" smtClean="0"/>
              <a:t> </a:t>
            </a:r>
            <a:r>
              <a:rPr lang="ru-RU" sz="1800" b="1" dirty="0" err="1" smtClean="0"/>
              <a:t>қадар </a:t>
            </a:r>
            <a:r>
              <a:rPr lang="ru-RU" sz="1800" b="1" dirty="0" smtClean="0"/>
              <a:t>вакуум (</a:t>
            </a:r>
            <a:r>
              <a:rPr lang="ru-RU" sz="1800" b="1" dirty="0" err="1" smtClean="0"/>
              <a:t>сўриш</a:t>
            </a:r>
            <a:r>
              <a:rPr lang="ru-RU" sz="1800" b="1" dirty="0" smtClean="0"/>
              <a:t>) </a:t>
            </a:r>
            <a:r>
              <a:rPr lang="ru-RU" sz="1800" b="1" dirty="0" err="1" smtClean="0"/>
              <a:t>ҳосил қилади</a:t>
            </a:r>
            <a:r>
              <a:rPr lang="ru-RU" sz="1800" b="1" dirty="0" smtClean="0"/>
              <a:t>. </a:t>
            </a:r>
            <a:r>
              <a:rPr lang="ru-RU" sz="1800" b="1" dirty="0" err="1" smtClean="0"/>
              <a:t>Япроқ ҳужайралари ва</a:t>
            </a:r>
            <a:r>
              <a:rPr lang="ru-RU" sz="1800" b="1" dirty="0" smtClean="0"/>
              <a:t> </a:t>
            </a:r>
            <a:r>
              <a:rPr lang="ru-RU" sz="1800" b="1" dirty="0" err="1" smtClean="0"/>
              <a:t>сув</a:t>
            </a:r>
            <a:r>
              <a:rPr lang="ru-RU" sz="1800" b="1" dirty="0" smtClean="0"/>
              <a:t> </a:t>
            </a:r>
            <a:r>
              <a:rPr lang="ru-RU" sz="1800" b="1" dirty="0" err="1" smtClean="0"/>
              <a:t>ўтказувчи</a:t>
            </a:r>
            <a:r>
              <a:rPr lang="ru-RU" sz="1800" b="1" dirty="0" smtClean="0"/>
              <a:t> </a:t>
            </a:r>
            <a:r>
              <a:rPr lang="ru-RU" sz="1800" b="1" dirty="0" err="1" smtClean="0"/>
              <a:t>томирларда</a:t>
            </a:r>
            <a:r>
              <a:rPr lang="ru-RU" sz="1800" b="1" dirty="0" smtClean="0"/>
              <a:t> </a:t>
            </a:r>
            <a:r>
              <a:rPr lang="ru-RU" sz="1800" b="1" dirty="0" err="1" smtClean="0"/>
              <a:t>сувнинг</a:t>
            </a:r>
            <a:r>
              <a:rPr lang="ru-RU" sz="1800" b="1" dirty="0" smtClean="0"/>
              <a:t> </a:t>
            </a:r>
            <a:r>
              <a:rPr lang="ru-RU" sz="1800" b="1" dirty="0" err="1" smtClean="0"/>
              <a:t>буғланишга сарф</a:t>
            </a:r>
            <a:r>
              <a:rPr lang="ru-RU" sz="1800" b="1" dirty="0" smtClean="0"/>
              <a:t> </a:t>
            </a:r>
            <a:r>
              <a:rPr lang="ru-RU" sz="1800" b="1" dirty="0" err="1" smtClean="0"/>
              <a:t>бўлиши</a:t>
            </a:r>
            <a:r>
              <a:rPr lang="ru-RU" sz="1800" b="1" dirty="0" smtClean="0"/>
              <a:t> </a:t>
            </a:r>
            <a:r>
              <a:rPr lang="ru-RU" sz="1800" b="1" dirty="0" err="1" smtClean="0"/>
              <a:t>билан</a:t>
            </a:r>
            <a:r>
              <a:rPr lang="ru-RU" sz="1800" b="1" dirty="0" smtClean="0"/>
              <a:t> </a:t>
            </a:r>
            <a:r>
              <a:rPr lang="ru-RU" sz="1800" b="1" dirty="0" err="1" smtClean="0"/>
              <a:t>сув</a:t>
            </a:r>
            <a:r>
              <a:rPr lang="ru-RU" sz="1800" b="1" dirty="0" smtClean="0"/>
              <a:t> </a:t>
            </a:r>
            <a:r>
              <a:rPr lang="ru-RU" sz="1800" b="1" dirty="0" err="1" smtClean="0"/>
              <a:t>плёнкалари</a:t>
            </a:r>
            <a:r>
              <a:rPr lang="ru-RU" sz="1800" b="1" dirty="0" smtClean="0"/>
              <a:t> </a:t>
            </a:r>
            <a:r>
              <a:rPr lang="ru-RU" sz="1800" b="1" dirty="0" err="1" smtClean="0"/>
              <a:t>юпқаради.</a:t>
            </a:r>
            <a:r>
              <a:rPr lang="ru-RU" sz="1800" b="1" dirty="0" smtClean="0"/>
              <a:t> </a:t>
            </a:r>
            <a:r>
              <a:rPr lang="ru-RU" sz="1800" b="1" dirty="0" err="1" smtClean="0"/>
              <a:t>Буғланиб кетган</a:t>
            </a:r>
            <a:r>
              <a:rPr lang="ru-RU" sz="1800" b="1" dirty="0" smtClean="0"/>
              <a:t> </a:t>
            </a:r>
            <a:r>
              <a:rPr lang="ru-RU" sz="1800" b="1" dirty="0" err="1" smtClean="0"/>
              <a:t>сув</a:t>
            </a:r>
            <a:r>
              <a:rPr lang="ru-RU" sz="1800" b="1" dirty="0" smtClean="0"/>
              <a:t> </a:t>
            </a:r>
            <a:r>
              <a:rPr lang="ru-RU" sz="1800" b="1" dirty="0" err="1" smtClean="0"/>
              <a:t>ўрнини</a:t>
            </a:r>
            <a:r>
              <a:rPr lang="ru-RU" sz="1800" b="1" dirty="0" smtClean="0"/>
              <a:t> </a:t>
            </a:r>
            <a:r>
              <a:rPr lang="ru-RU" sz="1800" b="1" dirty="0" err="1" smtClean="0"/>
              <a:t>қоплаш учун</a:t>
            </a:r>
            <a:r>
              <a:rPr lang="ru-RU" sz="1800" b="1" dirty="0" smtClean="0"/>
              <a:t> </a:t>
            </a:r>
            <a:r>
              <a:rPr lang="ru-RU" sz="1800" b="1" dirty="0" err="1" smtClean="0"/>
              <a:t>илдиз</a:t>
            </a:r>
            <a:r>
              <a:rPr lang="ru-RU" sz="1800" b="1" dirty="0" smtClean="0"/>
              <a:t> </a:t>
            </a:r>
            <a:r>
              <a:rPr lang="ru-RU" sz="1800" b="1" dirty="0" err="1" smtClean="0"/>
              <a:t>томирларидаги</a:t>
            </a:r>
            <a:r>
              <a:rPr lang="ru-RU" sz="1800" b="1" dirty="0" smtClean="0"/>
              <a:t> </a:t>
            </a:r>
            <a:r>
              <a:rPr lang="ru-RU" sz="1800" b="1" dirty="0" err="1" smtClean="0"/>
              <a:t>қалин ва</a:t>
            </a:r>
            <a:r>
              <a:rPr lang="ru-RU" sz="1800" b="1" dirty="0" smtClean="0"/>
              <a:t> </a:t>
            </a:r>
            <a:r>
              <a:rPr lang="ru-RU" sz="1800" b="1" dirty="0" err="1" smtClean="0"/>
              <a:t>ўсимлик</a:t>
            </a:r>
            <a:r>
              <a:rPr lang="ru-RU" sz="1800" b="1" dirty="0" smtClean="0"/>
              <a:t> </a:t>
            </a:r>
            <a:r>
              <a:rPr lang="ru-RU" sz="1800" b="1" dirty="0" err="1" smtClean="0"/>
              <a:t>ҳужайралари билан</a:t>
            </a:r>
            <a:r>
              <a:rPr lang="ru-RU" sz="1800" b="1" dirty="0" smtClean="0"/>
              <a:t> </a:t>
            </a:r>
            <a:r>
              <a:rPr lang="ru-RU" sz="1800" b="1" dirty="0" err="1" smtClean="0"/>
              <a:t>боғлиқлиги заиф</a:t>
            </a:r>
            <a:r>
              <a:rPr lang="ru-RU" sz="1800" b="1" dirty="0" smtClean="0"/>
              <a:t> </a:t>
            </a:r>
            <a:r>
              <a:rPr lang="ru-RU" sz="1800" b="1" dirty="0" err="1" smtClean="0"/>
              <a:t>бўлган</a:t>
            </a:r>
            <a:r>
              <a:rPr lang="ru-RU" sz="1800" b="1" dirty="0" smtClean="0"/>
              <a:t> </a:t>
            </a:r>
            <a:r>
              <a:rPr lang="ru-RU" sz="1800" b="1" dirty="0" err="1" smtClean="0"/>
              <a:t>плёнкалардаги</a:t>
            </a:r>
            <a:r>
              <a:rPr lang="ru-RU" sz="1800" b="1" dirty="0" smtClean="0"/>
              <a:t> </a:t>
            </a:r>
            <a:r>
              <a:rPr lang="ru-RU" sz="1800" b="1" dirty="0" err="1" smtClean="0"/>
              <a:t>намлик</a:t>
            </a:r>
            <a:r>
              <a:rPr lang="ru-RU" sz="1800" b="1" dirty="0" smtClean="0"/>
              <a:t> </a:t>
            </a:r>
            <a:r>
              <a:rPr lang="ru-RU" sz="1800" b="1" dirty="0" err="1" smtClean="0"/>
              <a:t>ўсимлик</a:t>
            </a:r>
            <a:r>
              <a:rPr lang="ru-RU" sz="1800" b="1" dirty="0" smtClean="0"/>
              <a:t> </a:t>
            </a:r>
            <a:r>
              <a:rPr lang="ru-RU" sz="1800" b="1" dirty="0" err="1" smtClean="0"/>
              <a:t>танаси</a:t>
            </a:r>
            <a:r>
              <a:rPr lang="ru-RU" sz="1800" b="1" dirty="0" smtClean="0"/>
              <a:t> </a:t>
            </a:r>
            <a:r>
              <a:rPr lang="ru-RU" sz="1800" b="1" dirty="0" err="1" smtClean="0"/>
              <a:t>бўйлаб</a:t>
            </a:r>
            <a:r>
              <a:rPr lang="ru-RU" sz="1800" b="1" dirty="0" smtClean="0"/>
              <a:t> </a:t>
            </a:r>
            <a:r>
              <a:rPr lang="ru-RU" sz="1800" b="1" dirty="0" err="1" smtClean="0"/>
              <a:t>япроқлар томон</a:t>
            </a:r>
            <a:r>
              <a:rPr lang="ru-RU" sz="1800" b="1" dirty="0" smtClean="0"/>
              <a:t> </a:t>
            </a:r>
            <a:r>
              <a:rPr lang="ru-RU" sz="1800" b="1" dirty="0" err="1" smtClean="0"/>
              <a:t>ҳаракатланади</a:t>
            </a:r>
            <a:r>
              <a:rPr lang="ru-RU" sz="1800" b="1" dirty="0" err="1" smtClean="0"/>
              <a:t>.</a:t>
            </a:r>
            <a:endParaRPr lang="ru-RU" sz="1800" b="1" dirty="0"/>
          </a:p>
          <a:p>
            <a:pPr>
              <a:lnSpc>
                <a:spcPct val="80000"/>
              </a:lnSpc>
            </a:pPr>
            <a:r>
              <a:rPr lang="ru-RU" sz="1800" b="1" dirty="0" err="1" smtClean="0"/>
              <a:t>Ўсимлик</a:t>
            </a:r>
            <a:r>
              <a:rPr lang="ru-RU" sz="1800" b="1" dirty="0" smtClean="0"/>
              <a:t> </a:t>
            </a:r>
            <a:r>
              <a:rPr lang="ru-RU" sz="1800" b="1" dirty="0" err="1" smtClean="0"/>
              <a:t>бир</a:t>
            </a:r>
            <a:r>
              <a:rPr lang="ru-RU" sz="1800" b="1" dirty="0" smtClean="0"/>
              <a:t> </a:t>
            </a:r>
            <a:r>
              <a:rPr lang="ru-RU" sz="1800" b="1" dirty="0" err="1" smtClean="0"/>
              <a:t>вақтнинг ўзида</a:t>
            </a:r>
            <a:r>
              <a:rPr lang="ru-RU" sz="1800" b="1" dirty="0" smtClean="0"/>
              <a:t> </a:t>
            </a:r>
            <a:r>
              <a:rPr lang="ru-RU" sz="1800" b="1" dirty="0" err="1" smtClean="0"/>
              <a:t>тупроқдан сув</a:t>
            </a:r>
            <a:r>
              <a:rPr lang="ru-RU" sz="1800" b="1" dirty="0" smtClean="0"/>
              <a:t> </a:t>
            </a:r>
            <a:r>
              <a:rPr lang="ru-RU" sz="1800" b="1" dirty="0" err="1" smtClean="0"/>
              <a:t>билан</a:t>
            </a:r>
            <a:r>
              <a:rPr lang="ru-RU" sz="1800" b="1" dirty="0" smtClean="0"/>
              <a:t> </a:t>
            </a:r>
            <a:r>
              <a:rPr lang="ru-RU" sz="1800" b="1" dirty="0" err="1" smtClean="0"/>
              <a:t>келаётган</a:t>
            </a:r>
            <a:r>
              <a:rPr lang="ru-RU" sz="1800" b="1" dirty="0" smtClean="0"/>
              <a:t> </a:t>
            </a:r>
            <a:r>
              <a:rPr lang="ru-RU" sz="1800" b="1" dirty="0" err="1" smtClean="0"/>
              <a:t>озуқа эдементларини</a:t>
            </a:r>
            <a:r>
              <a:rPr lang="ru-RU" sz="1800" b="1" dirty="0" smtClean="0"/>
              <a:t> </a:t>
            </a:r>
            <a:r>
              <a:rPr lang="ru-RU" sz="1800" b="1" dirty="0" err="1" smtClean="0"/>
              <a:t>олади</a:t>
            </a:r>
            <a:r>
              <a:rPr lang="ru-RU" sz="1800" b="1" dirty="0" smtClean="0"/>
              <a:t> </a:t>
            </a:r>
            <a:r>
              <a:rPr lang="ru-RU" sz="1800" b="1" dirty="0" err="1" smtClean="0"/>
              <a:t>ва</a:t>
            </a:r>
            <a:r>
              <a:rPr lang="ru-RU" sz="1800" b="1" dirty="0" smtClean="0"/>
              <a:t> </a:t>
            </a:r>
            <a:r>
              <a:rPr lang="ru-RU" sz="1800" b="1" dirty="0" err="1" smtClean="0"/>
              <a:t>шу</a:t>
            </a:r>
            <a:r>
              <a:rPr lang="ru-RU" sz="1800" b="1" dirty="0" smtClean="0"/>
              <a:t> </a:t>
            </a:r>
            <a:r>
              <a:rPr lang="ru-RU" sz="1800" b="1" dirty="0" err="1" smtClean="0"/>
              <a:t>тариқа қизиб кетишдан</a:t>
            </a:r>
            <a:r>
              <a:rPr lang="ru-RU" sz="1800" b="1" dirty="0" smtClean="0"/>
              <a:t> </a:t>
            </a:r>
            <a:r>
              <a:rPr lang="ru-RU" sz="1800" b="1" dirty="0" err="1" smtClean="0"/>
              <a:t>ҳимояланади, чунки</a:t>
            </a:r>
            <a:r>
              <a:rPr lang="ru-RU" sz="1800" b="1" dirty="0" smtClean="0"/>
              <a:t> 1 грамм </a:t>
            </a:r>
            <a:r>
              <a:rPr lang="ru-RU" sz="1800" b="1" dirty="0" err="1" smtClean="0"/>
              <a:t>сув</a:t>
            </a:r>
            <a:r>
              <a:rPr lang="ru-RU" sz="1800" b="1" dirty="0" smtClean="0"/>
              <a:t> </a:t>
            </a:r>
            <a:r>
              <a:rPr lang="ru-RU" sz="1800" b="1" dirty="0" err="1" smtClean="0"/>
              <a:t>буғланганда</a:t>
            </a:r>
            <a:r>
              <a:rPr lang="ru-RU" sz="1800" b="1" dirty="0" smtClean="0"/>
              <a:t> </a:t>
            </a:r>
            <a:r>
              <a:rPr lang="en-US" sz="1800" b="1" dirty="0" smtClean="0"/>
              <a:t>~</a:t>
            </a:r>
            <a:r>
              <a:rPr lang="ru-RU" sz="1800" b="1" dirty="0" smtClean="0"/>
              <a:t> 5</a:t>
            </a:r>
            <a:r>
              <a:rPr lang="en-US" sz="1800" b="1" dirty="0" smtClean="0"/>
              <a:t>75</a:t>
            </a:r>
            <a:r>
              <a:rPr lang="ru-RU" sz="1800" b="1" dirty="0" smtClean="0"/>
              <a:t> калория </a:t>
            </a:r>
            <a:r>
              <a:rPr lang="ru-RU" sz="1800" b="1" dirty="0" err="1" smtClean="0"/>
              <a:t>қуёш энергияси</a:t>
            </a:r>
            <a:r>
              <a:rPr lang="ru-RU" sz="1800" b="1" dirty="0" smtClean="0"/>
              <a:t> </a:t>
            </a:r>
            <a:r>
              <a:rPr lang="ru-RU" sz="1800" b="1" dirty="0" err="1" smtClean="0"/>
              <a:t>сарфланади</a:t>
            </a:r>
            <a:r>
              <a:rPr lang="ru-RU" sz="1800" b="1" dirty="0" smtClean="0"/>
              <a:t>, </a:t>
            </a:r>
            <a:r>
              <a:rPr lang="ru-RU" sz="1800" b="1" dirty="0" err="1" smtClean="0"/>
              <a:t>акс</a:t>
            </a:r>
            <a:r>
              <a:rPr lang="ru-RU" sz="1800" b="1" dirty="0" smtClean="0"/>
              <a:t> </a:t>
            </a:r>
            <a:r>
              <a:rPr lang="ru-RU" sz="1800" b="1" dirty="0" err="1" smtClean="0"/>
              <a:t>ҳолда ушбу</a:t>
            </a:r>
            <a:r>
              <a:rPr lang="ru-RU" sz="1800" b="1" dirty="0" smtClean="0"/>
              <a:t> энергия </a:t>
            </a:r>
            <a:r>
              <a:rPr lang="ru-RU" sz="1800" b="1" dirty="0" err="1" smtClean="0"/>
              <a:t>япроқларни нобуд</a:t>
            </a:r>
            <a:r>
              <a:rPr lang="ru-RU" sz="1800" b="1" dirty="0" smtClean="0"/>
              <a:t> </a:t>
            </a:r>
            <a:r>
              <a:rPr lang="ru-RU" sz="1800" b="1" dirty="0" err="1" smtClean="0"/>
              <a:t>бўлар</a:t>
            </a:r>
            <a:r>
              <a:rPr lang="ru-RU" sz="1800" b="1" dirty="0" smtClean="0"/>
              <a:t> </a:t>
            </a:r>
            <a:r>
              <a:rPr lang="ru-RU" sz="1800" b="1" dirty="0" err="1" smtClean="0"/>
              <a:t>даражадаги</a:t>
            </a:r>
            <a:r>
              <a:rPr lang="ru-RU" sz="1800" b="1" dirty="0" smtClean="0"/>
              <a:t> </a:t>
            </a:r>
            <a:r>
              <a:rPr lang="ru-RU" sz="1800" b="1" dirty="0" err="1" smtClean="0"/>
              <a:t>ҳароратга </a:t>
            </a:r>
            <a:r>
              <a:rPr lang="ru-RU" sz="1800" b="1" dirty="0" err="1" smtClean="0"/>
              <a:t>қиздириб юбориши</a:t>
            </a:r>
            <a:r>
              <a:rPr lang="ru-RU" sz="1800" b="1" dirty="0" smtClean="0"/>
              <a:t> </a:t>
            </a:r>
            <a:r>
              <a:rPr lang="ru-RU" sz="1800" b="1" dirty="0" err="1" smtClean="0"/>
              <a:t>аниқ</a:t>
            </a:r>
            <a:r>
              <a:rPr lang="ru-RU" sz="1800" b="1" dirty="0" smtClean="0"/>
              <a:t>. </a:t>
            </a:r>
          </a:p>
        </p:txBody>
      </p:sp>
    </p:spTree>
  </p:cSld>
  <p:clrMapOvr>
    <a:masterClrMapping/>
  </p:clrMapOvr>
  <p:transition/>
</p:sld>
</file>

<file path=ppt/theme/theme1.xml><?xml version="1.0" encoding="utf-8"?>
<a:theme xmlns:a="http://schemas.openxmlformats.org/drawingml/2006/main" name="Слои">
  <a:themeElements>
    <a:clrScheme name="Слои 6">
      <a:dk1>
        <a:srgbClr val="000000"/>
      </a:dk1>
      <a:lt1>
        <a:srgbClr val="FFFFE1"/>
      </a:lt1>
      <a:dk2>
        <a:srgbClr val="330033"/>
      </a:dk2>
      <a:lt2>
        <a:srgbClr val="330033"/>
      </a:lt2>
      <a:accent1>
        <a:srgbClr val="CCCC99"/>
      </a:accent1>
      <a:accent2>
        <a:srgbClr val="FF0000"/>
      </a:accent2>
      <a:accent3>
        <a:srgbClr val="FFFFEE"/>
      </a:accent3>
      <a:accent4>
        <a:srgbClr val="000000"/>
      </a:accent4>
      <a:accent5>
        <a:srgbClr val="E2E2CA"/>
      </a:accent5>
      <a:accent6>
        <a:srgbClr val="E70000"/>
      </a:accent6>
      <a:hlink>
        <a:srgbClr val="990033"/>
      </a:hlink>
      <a:folHlink>
        <a:srgbClr val="B2B2B2"/>
      </a:folHlink>
    </a:clrScheme>
    <a:fontScheme name="Слои">
      <a:majorFont>
        <a:latin typeface="Times New Roman"/>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Слои 1">
        <a:dk1>
          <a:srgbClr val="993300"/>
        </a:dk1>
        <a:lt1>
          <a:srgbClr val="CCCCCC"/>
        </a:lt1>
        <a:dk2>
          <a:srgbClr val="000000"/>
        </a:dk2>
        <a:lt2>
          <a:srgbClr val="FFFFFF"/>
        </a:lt2>
        <a:accent1>
          <a:srgbClr val="576F2B"/>
        </a:accent1>
        <a:accent2>
          <a:srgbClr val="666699"/>
        </a:accent2>
        <a:accent3>
          <a:srgbClr val="AAAAAA"/>
        </a:accent3>
        <a:accent4>
          <a:srgbClr val="AEAEAE"/>
        </a:accent4>
        <a:accent5>
          <a:srgbClr val="B4BBAC"/>
        </a:accent5>
        <a:accent6>
          <a:srgbClr val="5C5C8A"/>
        </a:accent6>
        <a:hlink>
          <a:srgbClr val="993300"/>
        </a:hlink>
        <a:folHlink>
          <a:srgbClr val="CC9900"/>
        </a:folHlink>
      </a:clrScheme>
      <a:clrMap bg1="dk2" tx1="lt1" bg2="dk1" tx2="lt2" accent1="accent1" accent2="accent2" accent3="accent3" accent4="accent4" accent5="accent5" accent6="accent6" hlink="hlink" folHlink="folHlink"/>
    </a:extraClrScheme>
    <a:extraClrScheme>
      <a:clrScheme name="Слои 2">
        <a:dk1>
          <a:srgbClr val="993300"/>
        </a:dk1>
        <a:lt1>
          <a:srgbClr val="CCCCCC"/>
        </a:lt1>
        <a:dk2>
          <a:srgbClr val="330000"/>
        </a:dk2>
        <a:lt2>
          <a:srgbClr val="FFFFFF"/>
        </a:lt2>
        <a:accent1>
          <a:srgbClr val="996633"/>
        </a:accent1>
        <a:accent2>
          <a:srgbClr val="FF0000"/>
        </a:accent2>
        <a:accent3>
          <a:srgbClr val="ADAAAA"/>
        </a:accent3>
        <a:accent4>
          <a:srgbClr val="AEAEAE"/>
        </a:accent4>
        <a:accent5>
          <a:srgbClr val="CAB8AD"/>
        </a:accent5>
        <a:accent6>
          <a:srgbClr val="E70000"/>
        </a:accent6>
        <a:hlink>
          <a:srgbClr val="FF3300"/>
        </a:hlink>
        <a:folHlink>
          <a:srgbClr val="CC9933"/>
        </a:folHlink>
      </a:clrScheme>
      <a:clrMap bg1="dk2" tx1="lt1" bg2="dk1" tx2="lt2" accent1="accent1" accent2="accent2" accent3="accent3" accent4="accent4" accent5="accent5" accent6="accent6" hlink="hlink" folHlink="folHlink"/>
    </a:extraClrScheme>
    <a:extraClrScheme>
      <a:clrScheme name="Слои 3">
        <a:dk1>
          <a:srgbClr val="79788A"/>
        </a:dk1>
        <a:lt1>
          <a:srgbClr val="FFFFFF"/>
        </a:lt1>
        <a:dk2>
          <a:srgbClr val="21203C"/>
        </a:dk2>
        <a:lt2>
          <a:srgbClr val="FFFFCC"/>
        </a:lt2>
        <a:accent1>
          <a:srgbClr val="476077"/>
        </a:accent1>
        <a:accent2>
          <a:srgbClr val="676C5A"/>
        </a:accent2>
        <a:accent3>
          <a:srgbClr val="ABABAF"/>
        </a:accent3>
        <a:accent4>
          <a:srgbClr val="DADADA"/>
        </a:accent4>
        <a:accent5>
          <a:srgbClr val="B1B6BD"/>
        </a:accent5>
        <a:accent6>
          <a:srgbClr val="5D6151"/>
        </a:accent6>
        <a:hlink>
          <a:srgbClr val="666699"/>
        </a:hlink>
        <a:folHlink>
          <a:srgbClr val="8CB0A2"/>
        </a:folHlink>
      </a:clrScheme>
      <a:clrMap bg1="dk2" tx1="lt1" bg2="dk1" tx2="lt2" accent1="accent1" accent2="accent2" accent3="accent3" accent4="accent4" accent5="accent5" accent6="accent6" hlink="hlink" folHlink="folHlink"/>
    </a:extraClrScheme>
    <a:extraClrScheme>
      <a:clrScheme name="Слои 4">
        <a:dk1>
          <a:srgbClr val="455B41"/>
        </a:dk1>
        <a:lt1>
          <a:srgbClr val="FFFFCC"/>
        </a:lt1>
        <a:dk2>
          <a:srgbClr val="79A994"/>
        </a:dk2>
        <a:lt2>
          <a:srgbClr val="FFFFCC"/>
        </a:lt2>
        <a:accent1>
          <a:srgbClr val="517087"/>
        </a:accent1>
        <a:accent2>
          <a:srgbClr val="666699"/>
        </a:accent2>
        <a:accent3>
          <a:srgbClr val="BED1C8"/>
        </a:accent3>
        <a:accent4>
          <a:srgbClr val="DADAAE"/>
        </a:accent4>
        <a:accent5>
          <a:srgbClr val="B3BBC3"/>
        </a:accent5>
        <a:accent6>
          <a:srgbClr val="5C5C8A"/>
        </a:accent6>
        <a:hlink>
          <a:srgbClr val="993300"/>
        </a:hlink>
        <a:folHlink>
          <a:srgbClr val="A4AF6B"/>
        </a:folHlink>
      </a:clrScheme>
      <a:clrMap bg1="dk2" tx1="lt1" bg2="dk1" tx2="lt2" accent1="accent1" accent2="accent2" accent3="accent3" accent4="accent4" accent5="accent5" accent6="accent6" hlink="hlink" folHlink="folHlink"/>
    </a:extraClrScheme>
    <a:extraClrScheme>
      <a:clrScheme name="Слои 5">
        <a:dk1>
          <a:srgbClr val="330000"/>
        </a:dk1>
        <a:lt1>
          <a:srgbClr val="FF9900"/>
        </a:lt1>
        <a:dk2>
          <a:srgbClr val="FFFFFF"/>
        </a:dk2>
        <a:lt2>
          <a:srgbClr val="8B3111"/>
        </a:lt2>
        <a:accent1>
          <a:srgbClr val="DD6D07"/>
        </a:accent1>
        <a:accent2>
          <a:srgbClr val="CC9900"/>
        </a:accent2>
        <a:accent3>
          <a:srgbClr val="FFCAAA"/>
        </a:accent3>
        <a:accent4>
          <a:srgbClr val="2A0000"/>
        </a:accent4>
        <a:accent5>
          <a:srgbClr val="EBBAAA"/>
        </a:accent5>
        <a:accent6>
          <a:srgbClr val="B98A00"/>
        </a:accent6>
        <a:hlink>
          <a:srgbClr val="CC3300"/>
        </a:hlink>
        <a:folHlink>
          <a:srgbClr val="CCCC66"/>
        </a:folHlink>
      </a:clrScheme>
      <a:clrMap bg1="lt1" tx1="dk1" bg2="lt2" tx2="dk2" accent1="accent1" accent2="accent2" accent3="accent3" accent4="accent4" accent5="accent5" accent6="accent6" hlink="hlink" folHlink="folHlink"/>
    </a:extraClrScheme>
    <a:extraClrScheme>
      <a:clrScheme name="Слои 6">
        <a:dk1>
          <a:srgbClr val="000000"/>
        </a:dk1>
        <a:lt1>
          <a:srgbClr val="FFFFE1"/>
        </a:lt1>
        <a:dk2>
          <a:srgbClr val="330033"/>
        </a:dk2>
        <a:lt2>
          <a:srgbClr val="330033"/>
        </a:lt2>
        <a:accent1>
          <a:srgbClr val="CCCC99"/>
        </a:accent1>
        <a:accent2>
          <a:srgbClr val="FF0000"/>
        </a:accent2>
        <a:accent3>
          <a:srgbClr val="FFFFEE"/>
        </a:accent3>
        <a:accent4>
          <a:srgbClr val="000000"/>
        </a:accent4>
        <a:accent5>
          <a:srgbClr val="E2E2CA"/>
        </a:accent5>
        <a:accent6>
          <a:srgbClr val="E70000"/>
        </a:accent6>
        <a:hlink>
          <a:srgbClr val="990033"/>
        </a:hlink>
        <a:folHlink>
          <a:srgbClr val="B2B2B2"/>
        </a:folHlink>
      </a:clrScheme>
      <a:clrMap bg1="lt1" tx1="dk1" bg2="lt2" tx2="dk2" accent1="accent1" accent2="accent2" accent3="accent3" accent4="accent4" accent5="accent5" accent6="accent6" hlink="hlink" folHlink="folHlink"/>
    </a:extraClrScheme>
    <a:extraClrScheme>
      <a:clrScheme name="Слои 7">
        <a:dk1>
          <a:srgbClr val="000000"/>
        </a:dk1>
        <a:lt1>
          <a:srgbClr val="FFFFFF"/>
        </a:lt1>
        <a:dk2>
          <a:srgbClr val="000000"/>
        </a:dk2>
        <a:lt2>
          <a:srgbClr val="891411"/>
        </a:lt2>
        <a:accent1>
          <a:srgbClr val="4F917E"/>
        </a:accent1>
        <a:accent2>
          <a:srgbClr val="CC9900"/>
        </a:accent2>
        <a:accent3>
          <a:srgbClr val="FFFFFF"/>
        </a:accent3>
        <a:accent4>
          <a:srgbClr val="000000"/>
        </a:accent4>
        <a:accent5>
          <a:srgbClr val="B2C7C0"/>
        </a:accent5>
        <a:accent6>
          <a:srgbClr val="B98A00"/>
        </a:accent6>
        <a:hlink>
          <a:srgbClr val="5A84D8"/>
        </a:hlink>
        <a:folHlink>
          <a:srgbClr val="A0C6BA"/>
        </a:folHlink>
      </a:clrScheme>
      <a:clrMap bg1="lt1" tx1="dk1" bg2="lt2" tx2="dk2" accent1="accent1" accent2="accent2" accent3="accent3" accent4="accent4" accent5="accent5" accent6="accent6" hlink="hlink" folHlink="folHlink"/>
    </a:extraClrScheme>
    <a:extraClrScheme>
      <a:clrScheme name="Слои 8">
        <a:dk1>
          <a:srgbClr val="000000"/>
        </a:dk1>
        <a:lt1>
          <a:srgbClr val="FFFFFF"/>
        </a:lt1>
        <a:dk2>
          <a:srgbClr val="CC0000"/>
        </a:dk2>
        <a:lt2>
          <a:srgbClr val="999966"/>
        </a:lt2>
        <a:accent1>
          <a:srgbClr val="CCCCCC"/>
        </a:accent1>
        <a:accent2>
          <a:srgbClr val="CCCC66"/>
        </a:accent2>
        <a:accent3>
          <a:srgbClr val="FFFFFF"/>
        </a:accent3>
        <a:accent4>
          <a:srgbClr val="000000"/>
        </a:accent4>
        <a:accent5>
          <a:srgbClr val="E2E2E2"/>
        </a:accent5>
        <a:accent6>
          <a:srgbClr val="B9B95C"/>
        </a:accent6>
        <a:hlink>
          <a:srgbClr val="666699"/>
        </a:hlink>
        <a:folHlink>
          <a:srgbClr val="CCCC99"/>
        </a:folHlink>
      </a:clrScheme>
      <a:clrMap bg1="lt1" tx1="dk1" bg2="lt2" tx2="dk2" accent1="accent1" accent2="accent2" accent3="accent3" accent4="accent4" accent5="accent5" accent6="accent6" hlink="hlink" folHlink="folHlink"/>
    </a:extraClrScheme>
    <a:extraClrScheme>
      <a:clrScheme name="Слои 9">
        <a:dk1>
          <a:srgbClr val="000000"/>
        </a:dk1>
        <a:lt1>
          <a:srgbClr val="FFFFFF"/>
        </a:lt1>
        <a:dk2>
          <a:srgbClr val="FF0000"/>
        </a:dk2>
        <a:lt2>
          <a:srgbClr val="009999"/>
        </a:lt2>
        <a:accent1>
          <a:srgbClr val="C7B505"/>
        </a:accent1>
        <a:accent2>
          <a:srgbClr val="FFFF66"/>
        </a:accent2>
        <a:accent3>
          <a:srgbClr val="FFFFFF"/>
        </a:accent3>
        <a:accent4>
          <a:srgbClr val="000000"/>
        </a:accent4>
        <a:accent5>
          <a:srgbClr val="E0D7AA"/>
        </a:accent5>
        <a:accent6>
          <a:srgbClr val="E7E75C"/>
        </a:accent6>
        <a:hlink>
          <a:srgbClr val="5A84D8"/>
        </a:hlink>
        <a:folHlink>
          <a:srgbClr val="A0C6BA"/>
        </a:folHlink>
      </a:clrScheme>
      <a:clrMap bg1="lt1" tx1="dk1" bg2="lt2" tx2="dk2" accent1="accent1" accent2="accent2" accent3="accent3" accent4="accent4" accent5="accent5" accent6="accent6" hlink="hlink" folHlink="folHlink"/>
    </a:extraClrScheme>
    <a:extraClrScheme>
      <a:clrScheme name="Слои 10">
        <a:dk1>
          <a:srgbClr val="000000"/>
        </a:dk1>
        <a:lt1>
          <a:srgbClr val="FFFFFF"/>
        </a:lt1>
        <a:dk2>
          <a:srgbClr val="660033"/>
        </a:dk2>
        <a:lt2>
          <a:srgbClr val="666699"/>
        </a:lt2>
        <a:accent1>
          <a:srgbClr val="95A3D1"/>
        </a:accent1>
        <a:accent2>
          <a:srgbClr val="FFFF66"/>
        </a:accent2>
        <a:accent3>
          <a:srgbClr val="FFFFFF"/>
        </a:accent3>
        <a:accent4>
          <a:srgbClr val="000000"/>
        </a:accent4>
        <a:accent5>
          <a:srgbClr val="C8CEE5"/>
        </a:accent5>
        <a:accent6>
          <a:srgbClr val="E7E75C"/>
        </a:accent6>
        <a:hlink>
          <a:srgbClr val="5A84D8"/>
        </a:hlink>
        <a:folHlink>
          <a:srgbClr val="CCCC99"/>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Layers</Template>
  <TotalTime>2352</TotalTime>
  <Words>4100</Words>
  <Application>Microsoft Office PowerPoint</Application>
  <PresentationFormat>Экран (4:3)</PresentationFormat>
  <Paragraphs>330</Paragraphs>
  <Slides>32</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32</vt:i4>
      </vt:variant>
    </vt:vector>
  </HeadingPairs>
  <TitlesOfParts>
    <vt:vector size="33" baseType="lpstr">
      <vt:lpstr>Слои</vt:lpstr>
      <vt:lpstr> Фермерлер учун “Ер мелиорацияси ҳақида содда тилда” китоби тақдимоти   </vt:lpstr>
      <vt:lpstr>0-лекция.  МЕЛИОРАЦИЯ ҲАҚИДА ОММАБОП ЛЕКЦИЯЛАР ТУРКУМИГА КИРИШ</vt:lpstr>
      <vt:lpstr>1-лекция.  ЎЗБЕКИСТОННИНГ ТАБИИЙ ИҚЛИМ ШАРОИТИ</vt:lpstr>
      <vt:lpstr>2-лекция.  ЎСИМЛИКЛАР ТАРКИБИДАГИ СУВ</vt:lpstr>
      <vt:lpstr>3-лекция.  ТУПРОҚ СУБСТРАТИ – ТУПРОҚ  АСОСИ – У НИМАДАН ИБОРАТ? </vt:lpstr>
      <vt:lpstr>4-лекция.  ТУПРОҚ ВА МЕЛИОРАЦИЯНИ РАЙОНЛАШТИРИШ, БУ НИМА УЧУН КЕРАК ВА ҚАНДАЙ ИМКОНИЯТЛАР БЕРАДИ? </vt:lpstr>
      <vt:lpstr>5-лекция.  ЎСИМЛИКЛАР НАМНИ ҚАЕРДАН ОЛАДИ? </vt:lpstr>
      <vt:lpstr>6-лекция.  ЎСИМЛИКЛАРНИНГ СУВГА БИР МАВСУМДАГИ УМУМИЙ ЭҲТИЁЖИ ВА РИВОЖЛАНИШИНИНГ ТУРЛИ БОСҚИЧЛАРИ </vt:lpstr>
      <vt:lpstr>7-лекция.  СУВНИ ТУПРОҚДАН ЎСИМЛИК ОРҚАЛИ ҲАВОГА ЧИҚАРИБ БЕРАДИГАН «НАСОС» ҚАНДАЙ ТУЗИЛГАН? </vt:lpstr>
      <vt:lpstr>8-лекция.  ТУПРОҚДАГИ НАМ ЗАХИРАСИ ВА ТУПРОҚНИНГ НАМЛАНИШ ТУРЛАРИ</vt:lpstr>
      <vt:lpstr>9-лекция.  СУВ ТУПРОҚҚА ҚАНДАЙ ҚИЛИБ ТУШАДИ? </vt:lpstr>
      <vt:lpstr>10-лекция.  ТУПРОҚДАГИ НАМ ТАРКИБИНИ ҚАНДАЙ ТАРТИБГА СОЛИШ МУМКИН? </vt:lpstr>
      <vt:lpstr>11-лекция.  ҚАЕРНИ СУҒОРИШ КЕРАК?</vt:lpstr>
      <vt:lpstr>12-лекция.  ҚАДИМ ЗАМОНЛАРДАН ҲОЗИРГИ КУНГАЧА БЎЛГАН СУҒОРИШ УСУЛЛАРИ</vt:lpstr>
      <vt:lpstr>13-лекция.  АЙРИМ СУҒОРИШ МЕЪЁРЛАРИ</vt:lpstr>
      <vt:lpstr>СУҒОРИШ МЕЪЁРЛАРИ ҲИСОБ-КИТОБИ</vt:lpstr>
      <vt:lpstr>СУҒОРИШНИНГ РУХСАТ ЭТИЛГАН МЕЪЁРЛАРИ</vt:lpstr>
      <vt:lpstr>ТУПРОҚҚА ҚУЙИШ КЕРАК БЎЛГАН МЕЪЁРЛАР</vt:lpstr>
      <vt:lpstr>14-лекция.  ҚАНДАЙ ВА НИМА БИЛАН «ТЎҒРИ» СУҒОРИШ КЕРАК?</vt:lpstr>
      <vt:lpstr>15-лекция.  ТУПРОҚНИНГ БИР ОЗ ШЎРЛАНИШИ ВА УНГА ҚАРШИ ҚАНДАЙ КУРАШИШ ҲАҚИДА</vt:lpstr>
      <vt:lpstr>16-лекция.  СУҒ0РИШНИНГ ҚАЙСИ УСУЛИНИ ТАНЛАГАН МАЪҚУЛ?</vt:lpstr>
      <vt:lpstr>17-лекция.  ТУПРОҚ СУБСТРАТДАН НИМАСИ БИЛАН ФАРҚ ҚИЛАДИ? </vt:lpstr>
      <vt:lpstr>18-лекция .  ТУПРОҚ ҚАНДАЙ ЯШАЙДИ?</vt:lpstr>
      <vt:lpstr>19-лекция.  НАМ ВА ТУПРОҚ</vt:lpstr>
      <vt:lpstr>20-лекция.  НАМЛИК РЕЖИМИ ТУПРОҚ ЮЗАСИ ҲОЛАТИГА  ҚАНЧАЛИК БОҒЛИҚ?</vt:lpstr>
      <vt:lpstr>21-лекция.  ҚИШЛОҚ ХЎЖАЛИК ЭКИНЛАРИНИНГ СУВ ИЧИШИ ВА СУҒОРИШ РЕЖИМЛАРИ</vt:lpstr>
      <vt:lpstr>22-лекция ТУПРОҚҚА МИНИМАЛ ИШЛОВ БЕРИШ ТИЗИМЛАРИ</vt:lpstr>
      <vt:lpstr>23-лекция.   ЕРГА МИНИМАЛ ИШЛОВ БЕРИШ МЕХАНИЗМЛАРИ</vt:lpstr>
      <vt:lpstr>24-лекция.  БЕГОНА ЎТЛАРГА ҚАРШИ КУРАШ УСУЛЛАРИ</vt:lpstr>
      <vt:lpstr>25-лекция.  ТУПРОҚҚА МУВАФФАҚИЯТЛИ  МИНИМАЛ ИШЛОВ БЕРИШ НАМУНАЛАРИ</vt:lpstr>
      <vt:lpstr>26-лекция.  ТАКЛИФ ЭТИЛАЁТГАН ТУПРОҚНИ ТИКЛАШГА ОИД АГРОТЕХНОЛОГИЯЛАРГА ЎТИШ ИЗЧИЛЛИГИ ВА УЛАР ТАРКИБИ </vt:lpstr>
      <vt:lpstr>Эътиборингиз учун ташаккур!</vt:lpstr>
    </vt:vector>
  </TitlesOfParts>
  <Company>Home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User</dc:creator>
  <cp:lastModifiedBy>User</cp:lastModifiedBy>
  <cp:revision>142</cp:revision>
  <dcterms:created xsi:type="dcterms:W3CDTF">2013-08-10T05:00:03Z</dcterms:created>
  <dcterms:modified xsi:type="dcterms:W3CDTF">2013-08-16T02:20:52Z</dcterms:modified>
</cp:coreProperties>
</file>