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15"/>
  </p:notesMasterIdLst>
  <p:sldIdLst>
    <p:sldId id="257" r:id="rId4"/>
    <p:sldId id="269" r:id="rId5"/>
    <p:sldId id="277" r:id="rId6"/>
    <p:sldId id="258" r:id="rId7"/>
    <p:sldId id="276" r:id="rId8"/>
    <p:sldId id="270" r:id="rId9"/>
    <p:sldId id="273" r:id="rId10"/>
    <p:sldId id="274" r:id="rId11"/>
    <p:sldId id="275" r:id="rId12"/>
    <p:sldId id="278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298" y="-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5265793284460141"/>
          <c:y val="0.10264584171504117"/>
          <c:w val="0.66020137569010851"/>
          <c:h val="0.8385039370078746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Урожайность семян с 1 га (в кг.)</c:v>
                </c:pt>
              </c:strCache>
            </c:strRef>
          </c:tx>
          <c:dLbls>
            <c:dLbl>
              <c:idx val="0"/>
              <c:layout>
                <c:manualLayout>
                  <c:x val="-0.15820198660512291"/>
                  <c:y val="-4.6787746422208183E-2"/>
                </c:manualLayout>
              </c:layout>
              <c:showVal val="1"/>
            </c:dLbl>
            <c:dLbl>
              <c:idx val="1"/>
              <c:layout>
                <c:manualLayout>
                  <c:x val="0.15464804507195237"/>
                  <c:y val="7.4142479452842233E-2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 b="1"/>
                </a:pPr>
                <a:endParaRPr lang="en-US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Опыляемый пчёлами</c:v>
                </c:pt>
                <c:pt idx="1">
                  <c:v>Не опылённый пчёлами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57</c:v>
                </c:pt>
                <c:pt idx="1">
                  <c:v>37.300000000000004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3.9774278215223148E-2"/>
          <c:y val="0.23631310792033364"/>
          <c:w val="0.5670989299414495"/>
          <c:h val="0.5420798595028566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Урожайность огурцов с 1 га (в кг.)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 b="1"/>
                </a:pPr>
                <a:endParaRPr lang="en-US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Опыляемый пчёлами</c:v>
                </c:pt>
                <c:pt idx="1">
                  <c:v>Не опылённый пчёлами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2600</c:v>
                </c:pt>
                <c:pt idx="1">
                  <c:v>2000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5650524934383303"/>
          <c:y val="0.25755290354330707"/>
          <c:w val="0.34349475065616775"/>
          <c:h val="0.52040994094488191"/>
        </c:manualLayout>
      </c:layout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ru-RU" sz="2160" b="1" i="0" u="none" strike="noStrike" baseline="0" dirty="0" smtClean="0"/>
              <a:t>Беда </a:t>
            </a:r>
            <a:r>
              <a:rPr lang="ru-RU" sz="2160" b="1" i="0" u="none" strike="noStrike" baseline="0" dirty="0" err="1" smtClean="0"/>
              <a:t>уруғи</a:t>
            </a:r>
            <a:r>
              <a:rPr lang="ru-RU" sz="2160" b="1" i="0" u="none" strike="noStrike" baseline="0" dirty="0" smtClean="0"/>
              <a:t>, 1 кг. 20 000 </a:t>
            </a:r>
            <a:r>
              <a:rPr lang="ru-RU" sz="2160" b="1" i="0" u="none" strike="noStrike" baseline="0" dirty="0" err="1" smtClean="0"/>
              <a:t>сўм</a:t>
            </a:r>
            <a:r>
              <a:rPr lang="ru-RU" sz="2160" b="1" i="0" u="none" strike="noStrike" baseline="0" dirty="0" smtClean="0"/>
              <a:t>.</a:t>
            </a:r>
            <a:endParaRPr lang="ru-RU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Урожайность семян с 1 га (в кг.)</c:v>
                </c:pt>
              </c:strCache>
            </c:strRef>
          </c:tx>
          <c:dLbls>
            <c:dLbl>
              <c:idx val="0"/>
              <c:layout>
                <c:manualLayout>
                  <c:x val="-0.21831117421797691"/>
                  <c:y val="-0.1158666597596353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baseline="0" dirty="0" smtClean="0"/>
                      <a:t> млн. 140 </a:t>
                    </a:r>
                    <a:r>
                      <a:rPr lang="ru-RU" baseline="0" dirty="0" err="1" smtClean="0"/>
                      <a:t>минг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err="1" smtClean="0"/>
                      <a:t>сўм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.23934748935071651"/>
                  <c:y val="6.907894736842107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746 </a:t>
                    </a:r>
                    <a:r>
                      <a:rPr lang="uz-Cyrl-UZ" dirty="0" smtClean="0"/>
                      <a:t> Минг сўм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en-US" b="1"/>
                </a:pPr>
                <a:endParaRPr lang="en-US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Опыляемый пчёлами</c:v>
                </c:pt>
                <c:pt idx="1">
                  <c:v>Не опылённый пчёлами </c:v>
                </c:pt>
              </c:strCache>
            </c:strRef>
          </c:cat>
          <c:val>
            <c:numRef>
              <c:f>Лист1!$B$2:$B$3</c:f>
              <c:numCache>
                <c:formatCode>_-* #,##0.00\ [$UZS]_-;\-* #,##0.00\ [$UZS]_-;_-* "-"??\ [$UZS]_-;_-@_-</c:formatCode>
                <c:ptCount val="2"/>
                <c:pt idx="0">
                  <c:v>1140000</c:v>
                </c:pt>
                <c:pt idx="1">
                  <c:v>746000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endParaRPr lang="ru-RU" sz="2160" b="1" i="0" u="none" strike="noStrike" baseline="0" dirty="0" smtClean="0"/>
          </a:p>
          <a:p>
            <a:pPr>
              <a:defRPr lang="en-US"/>
            </a:pPr>
            <a:r>
              <a:rPr lang="ru-RU" sz="2160" b="1" i="0" u="none" strike="noStrike" baseline="0" dirty="0" err="1" smtClean="0"/>
              <a:t>Бодиринг</a:t>
            </a:r>
            <a:r>
              <a:rPr lang="ru-RU" sz="2160" b="1" i="0" u="none" strike="noStrike" baseline="0" dirty="0" smtClean="0"/>
              <a:t> 1 кг. 200 </a:t>
            </a:r>
            <a:r>
              <a:rPr lang="ru-RU" sz="2160" b="1" i="0" u="none" strike="noStrike" baseline="0" dirty="0" err="1" smtClean="0"/>
              <a:t>сўм</a:t>
            </a:r>
            <a:endParaRPr lang="ru-RU" dirty="0"/>
          </a:p>
        </c:rich>
      </c:tx>
      <c:layout>
        <c:manualLayout>
          <c:xMode val="edge"/>
          <c:yMode val="edge"/>
          <c:x val="0.26131147540983635"/>
          <c:y val="3.8709677419354868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Урожайность огурцов с 1 га (в кг.)</c:v>
                </c:pt>
              </c:strCache>
            </c:strRef>
          </c:tx>
          <c:dLbls>
            <c:dLbl>
              <c:idx val="0"/>
              <c:layout>
                <c:manualLayout>
                  <c:x val="-0.23140054214534678"/>
                  <c:y val="-6.33225806451613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520</a:t>
                    </a:r>
                    <a:r>
                      <a:rPr lang="ru-RU" baseline="0" dirty="0" smtClean="0"/>
                      <a:t>  </a:t>
                    </a:r>
                    <a:r>
                      <a:rPr lang="ru-RU" baseline="0" dirty="0" err="1" smtClean="0"/>
                      <a:t>минг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err="1" smtClean="0"/>
                      <a:t>сўм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.11612021857923505"/>
                  <c:y val="3.911353822707645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400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err="1" smtClean="0"/>
                      <a:t>минг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err="1" smtClean="0"/>
                      <a:t>сўм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en-US" b="1"/>
                </a:pPr>
                <a:endParaRPr lang="en-US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Опыляемый пчёлами</c:v>
                </c:pt>
                <c:pt idx="1">
                  <c:v>Не опылённый пчёлами </c:v>
                </c:pt>
              </c:strCache>
            </c:strRef>
          </c:cat>
          <c:val>
            <c:numRef>
              <c:f>Лист1!$B$2:$B$3</c:f>
              <c:numCache>
                <c:formatCode>_-* #,##0.00\ [$UZS]_-;\-* #,##0.00\ [$UZS]_-;_-* "-"??\ [$UZS]_-;_-@_-</c:formatCode>
                <c:ptCount val="2"/>
                <c:pt idx="0">
                  <c:v>520000</c:v>
                </c:pt>
                <c:pt idx="1">
                  <c:v>400000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5650524934383314"/>
          <c:y val="0.25755290354330707"/>
          <c:w val="0.34349475065616775"/>
          <c:h val="0.52040994094488191"/>
        </c:manualLayout>
      </c:layout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ru-RU" sz="2400" b="1" i="0" u="none" strike="noStrike" baseline="0" dirty="0" smtClean="0"/>
              <a:t>Беда </a:t>
            </a:r>
            <a:r>
              <a:rPr lang="ru-RU" sz="2400" b="1" i="0" u="none" strike="noStrike" baseline="0" dirty="0" err="1" smtClean="0"/>
              <a:t>уруғи</a:t>
            </a:r>
            <a:r>
              <a:rPr lang="ru-RU" sz="2400" b="1" i="0" u="none" strike="noStrike" baseline="0" dirty="0" smtClean="0"/>
              <a:t> </a:t>
            </a:r>
          </a:p>
        </c:rich>
      </c:tx>
      <c:layout>
        <c:manualLayout>
          <c:xMode val="edge"/>
          <c:yMode val="edge"/>
          <c:x val="9.3790793839449424E-2"/>
          <c:y val="0.1578947368421055"/>
        </c:manualLayout>
      </c:layout>
    </c:title>
    <c:plotArea>
      <c:layout>
        <c:manualLayout>
          <c:layoutTarget val="inner"/>
          <c:xMode val="edge"/>
          <c:yMode val="edge"/>
          <c:x val="1.6393442622950821E-2"/>
          <c:y val="0.25569078947368434"/>
          <c:w val="0.93989071038251415"/>
          <c:h val="0.52506319933692436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Урожайность семян с 1 га (в кг.)</c:v>
                </c:pt>
              </c:strCache>
            </c:strRef>
          </c:tx>
          <c:dLbls>
            <c:dLbl>
              <c:idx val="0"/>
              <c:layout>
                <c:manualLayout>
                  <c:x val="-3.4013024315356806E-3"/>
                  <c:y val="8.406547865727327E-3"/>
                </c:manualLayout>
              </c:layout>
              <c:tx>
                <c:rich>
                  <a:bodyPr/>
                  <a:lstStyle/>
                  <a:p>
                    <a:r>
                      <a:rPr lang="en-US" b="1" dirty="0"/>
                      <a:t> </a:t>
                    </a:r>
                    <a:r>
                      <a:rPr lang="en-US" b="1" dirty="0" smtClean="0"/>
                      <a:t>394</a:t>
                    </a:r>
                    <a:r>
                      <a:rPr lang="ru-RU" b="1" baseline="0" dirty="0" smtClean="0"/>
                      <a:t> тыс. </a:t>
                    </a:r>
                    <a:r>
                      <a:rPr lang="ru-RU" b="1" baseline="0" dirty="0" err="1" smtClean="0"/>
                      <a:t>сум</a:t>
                    </a:r>
                    <a:endParaRPr lang="en-US" b="1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ru-RU" b="1" smtClean="0"/>
                      <a:t>0</a:t>
                    </a:r>
                    <a:r>
                      <a:rPr lang="en-US" b="1" smtClean="0"/>
                      <a:t> </a:t>
                    </a:r>
                    <a:endParaRPr lang="en-US" b="1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 120 </a:t>
                    </a:r>
                    <a:r>
                      <a:rPr lang="ru-RU" smtClean="0"/>
                      <a:t>тыс.</a:t>
                    </a:r>
                    <a:r>
                      <a:rPr lang="ru-RU" baseline="0" smtClean="0"/>
                      <a:t> сум</a:t>
                    </a:r>
                    <a:r>
                      <a:rPr lang="en-US" smtClean="0"/>
                      <a:t> 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ru-RU" smtClean="0"/>
                      <a:t>0</a:t>
                    </a:r>
                    <a:r>
                      <a:rPr lang="en-US" smtClean="0"/>
                      <a:t>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en-US" b="1"/>
                </a:pPr>
                <a:endParaRPr lang="en-US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Опыляемый пчёлами</c:v>
                </c:pt>
                <c:pt idx="1">
                  <c:v>Не опылённый пчёлами </c:v>
                </c:pt>
                <c:pt idx="2">
                  <c:v>Опыляемый пчёлами</c:v>
                </c:pt>
                <c:pt idx="3">
                  <c:v>Не опылённый пчёлами </c:v>
                </c:pt>
              </c:strCache>
            </c:strRef>
          </c:cat>
          <c:val>
            <c:numRef>
              <c:f>Лист1!$B$2:$B$5</c:f>
              <c:numCache>
                <c:formatCode>_-* #,##0.00\ [$UZS]_-;\-* #,##0.00\ [$UZS]_-;_-* "-"??\ [$UZS]_-;_-@_-</c:formatCode>
                <c:ptCount val="4"/>
                <c:pt idx="0">
                  <c:v>394000</c:v>
                </c:pt>
                <c:pt idx="1">
                  <c:v>0</c:v>
                </c:pt>
                <c:pt idx="2">
                  <c:v>120000</c:v>
                </c:pt>
                <c:pt idx="3">
                  <c:v>0</c:v>
                </c:pt>
              </c:numCache>
            </c:numRef>
          </c:val>
        </c:ser>
        <c:gapWidth val="100"/>
        <c:axId val="103962496"/>
        <c:axId val="103960960"/>
      </c:barChart>
      <c:valAx>
        <c:axId val="103960960"/>
        <c:scaling>
          <c:orientation val="minMax"/>
        </c:scaling>
        <c:delete val="1"/>
        <c:axPos val="l"/>
        <c:majorGridlines/>
        <c:numFmt formatCode="_-* #,##0.00\ [$UZS]_-;\-* #,##0.00\ [$UZS]_-;_-* &quot;-&quot;??\ [$UZS]_-;_-@_-" sourceLinked="1"/>
        <c:tickLblPos val="none"/>
        <c:crossAx val="103962496"/>
        <c:crosses val="autoZero"/>
        <c:crossBetween val="between"/>
      </c:valAx>
      <c:catAx>
        <c:axId val="103962496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3960960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ru-RU" sz="2400" b="1" i="0" u="none" strike="noStrike" baseline="0" dirty="0" err="1" smtClean="0"/>
              <a:t>Асал</a:t>
            </a:r>
            <a:r>
              <a:rPr lang="ru-RU" sz="2400" b="1" i="0" u="none" strike="noStrike" baseline="0" dirty="0" smtClean="0"/>
              <a:t> </a:t>
            </a:r>
            <a:r>
              <a:rPr lang="ru-RU" sz="2400" b="1" i="0" u="none" strike="noStrike" baseline="0" dirty="0" err="1" smtClean="0"/>
              <a:t>сотиш</a:t>
            </a:r>
            <a:r>
              <a:rPr lang="ru-RU" sz="2400" b="1" i="0" u="none" strike="noStrike" baseline="0" dirty="0" smtClean="0"/>
              <a:t> </a:t>
            </a:r>
          </a:p>
          <a:p>
            <a:pPr>
              <a:defRPr lang="en-US"/>
            </a:pPr>
            <a:r>
              <a:rPr lang="ru-RU" sz="2400" b="1" i="0" u="none" strike="noStrike" baseline="0" dirty="0" smtClean="0"/>
              <a:t>1 кг 20 </a:t>
            </a:r>
            <a:r>
              <a:rPr lang="ru-RU" sz="2400" b="1" i="0" u="none" strike="noStrike" baseline="0" dirty="0" err="1" smtClean="0"/>
              <a:t>минг</a:t>
            </a:r>
            <a:r>
              <a:rPr lang="ru-RU" sz="2400" b="1" i="0" u="none" strike="noStrike" baseline="0" dirty="0" smtClean="0"/>
              <a:t> </a:t>
            </a:r>
            <a:r>
              <a:rPr lang="ru-RU" sz="2400" b="1" i="0" u="none" strike="noStrike" baseline="0" dirty="0" err="1" smtClean="0"/>
              <a:t>сўм</a:t>
            </a:r>
            <a:r>
              <a:rPr lang="ru-RU" sz="2400" b="1" i="0" u="none" strike="noStrike" baseline="0" dirty="0" smtClean="0"/>
              <a:t>.</a:t>
            </a:r>
          </a:p>
        </c:rich>
      </c:tx>
      <c:layout>
        <c:manualLayout>
          <c:xMode val="edge"/>
          <c:yMode val="edge"/>
          <c:x val="0.10322475610360038"/>
          <c:y val="7.0175438596491224E-2"/>
        </c:manualLayout>
      </c:layout>
    </c:title>
    <c:plotArea>
      <c:layout>
        <c:manualLayout>
          <c:layoutTarget val="inner"/>
          <c:xMode val="edge"/>
          <c:yMode val="edge"/>
          <c:x val="1.6393442622950821E-2"/>
          <c:y val="0.25569078947368434"/>
          <c:w val="0.93989071038251426"/>
          <c:h val="0.5250631993369242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Урожайность семян с 1 га (в кг.)</c:v>
                </c:pt>
              </c:strCache>
            </c:strRef>
          </c:tx>
          <c:dLbls>
            <c:dLbl>
              <c:idx val="0"/>
              <c:layout>
                <c:manualLayout>
                  <c:x val="-1.5723270440251584E-3"/>
                  <c:y val="1.1695906432748536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/>
                      <a:t> </a:t>
                    </a:r>
                    <a:r>
                      <a:rPr lang="ru-RU" b="1" dirty="0" smtClean="0"/>
                      <a:t>400</a:t>
                    </a:r>
                    <a:r>
                      <a:rPr lang="ru-RU" b="1" baseline="0" dirty="0" smtClean="0"/>
                      <a:t> тыс. </a:t>
                    </a:r>
                    <a:r>
                      <a:rPr lang="ru-RU" b="1" baseline="0" dirty="0" err="1" smtClean="0"/>
                      <a:t>сум</a:t>
                    </a:r>
                    <a:endParaRPr lang="en-US" b="1" dirty="0"/>
                  </a:p>
                </c:rich>
              </c:tx>
              <c:dLblPos val="outEnd"/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ru-RU" b="1" smtClean="0"/>
                      <a:t>0</a:t>
                    </a:r>
                    <a:r>
                      <a:rPr lang="en-US" b="1" smtClean="0"/>
                      <a:t> </a:t>
                    </a:r>
                    <a:endParaRPr lang="en-US" b="1" dirty="0"/>
                  </a:p>
                </c:rich>
              </c:tx>
              <c:dLblPos val="outEnd"/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ru-RU" dirty="0" smtClean="0"/>
                      <a:t>48</a:t>
                    </a:r>
                    <a:r>
                      <a:rPr lang="en-US" dirty="0" smtClean="0"/>
                      <a:t> </a:t>
                    </a:r>
                    <a:r>
                      <a:rPr lang="ru-RU" dirty="0" smtClean="0"/>
                      <a:t>тыс.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err="1" smtClean="0"/>
                      <a:t>сум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outEnd"/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ru-RU" smtClean="0"/>
                      <a:t>0</a:t>
                    </a:r>
                    <a:r>
                      <a:rPr lang="en-US" smtClean="0"/>
                      <a:t> </a:t>
                    </a:r>
                    <a:endParaRPr lang="en-US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lang="en-US" b="1"/>
                </a:pPr>
                <a:endParaRPr lang="en-US"/>
              </a:p>
            </c:txPr>
            <c:dLblPos val="outEnd"/>
            <c:showVal val="1"/>
          </c:dLbls>
          <c:cat>
            <c:strRef>
              <c:f>Лист1!$A$2:$A$5</c:f>
              <c:strCache>
                <c:ptCount val="4"/>
                <c:pt idx="0">
                  <c:v>Опыляемый пчёлами</c:v>
                </c:pt>
                <c:pt idx="1">
                  <c:v>Не опылённый пчёлами </c:v>
                </c:pt>
                <c:pt idx="2">
                  <c:v>Опыляемый пчёлами</c:v>
                </c:pt>
                <c:pt idx="3">
                  <c:v>Не опылённый пчёлами </c:v>
                </c:pt>
              </c:strCache>
            </c:strRef>
          </c:cat>
          <c:val>
            <c:numRef>
              <c:f>Лист1!$B$2:$B$5</c:f>
              <c:numCache>
                <c:formatCode>_-* #,##0.00\ [$UZS]_-;\-* #,##0.00\ [$UZS]_-;_-* "-"??\ [$UZS]_-;_-@_-</c:formatCode>
                <c:ptCount val="4"/>
                <c:pt idx="0">
                  <c:v>400000</c:v>
                </c:pt>
                <c:pt idx="1">
                  <c:v>0</c:v>
                </c:pt>
                <c:pt idx="2">
                  <c:v>48000</c:v>
                </c:pt>
                <c:pt idx="3">
                  <c:v>0</c:v>
                </c:pt>
              </c:numCache>
            </c:numRef>
          </c:val>
        </c:ser>
        <c:gapWidth val="100"/>
        <c:axId val="109939328"/>
        <c:axId val="109936640"/>
      </c:barChart>
      <c:valAx>
        <c:axId val="109936640"/>
        <c:scaling>
          <c:orientation val="minMax"/>
        </c:scaling>
        <c:delete val="1"/>
        <c:axPos val="l"/>
        <c:majorGridlines/>
        <c:numFmt formatCode="_-* #,##0.00\ [$UZS]_-;\-* #,##0.00\ [$UZS]_-;_-* &quot;-&quot;??\ [$UZS]_-;_-@_-" sourceLinked="1"/>
        <c:tickLblPos val="none"/>
        <c:crossAx val="109939328"/>
        <c:crosses val="autoZero"/>
        <c:crossBetween val="between"/>
      </c:valAx>
      <c:catAx>
        <c:axId val="10993932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9936640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0.61321</cdr:x>
      <cdr:y>0.12281</cdr:y>
    </cdr:from>
    <cdr:to>
      <cdr:x>0.72642</cdr:x>
      <cdr:y>0.33333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530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0.66981</cdr:x>
      <cdr:y>0.14035</cdr:y>
    </cdr:from>
    <cdr:to>
      <cdr:x>0.78302</cdr:x>
      <cdr:y>0.26316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10200" y="609600"/>
          <a:ext cx="9144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2400" b="1" dirty="0" err="1" smtClean="0"/>
            <a:t>Бодиринг</a:t>
          </a:r>
          <a:r>
            <a:rPr lang="ru-RU" sz="2400" b="1" dirty="0" smtClean="0"/>
            <a:t> </a:t>
          </a:r>
          <a:endParaRPr lang="ru-RU" sz="24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0.61321</cdr:x>
      <cdr:y>0.12281</cdr:y>
    </cdr:from>
    <cdr:to>
      <cdr:x>0.72642</cdr:x>
      <cdr:y>0.33333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530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0.59434</cdr:x>
      <cdr:y>0.08772</cdr:y>
    </cdr:from>
    <cdr:to>
      <cdr:x>0.70755</cdr:x>
      <cdr:y>0.21053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00600" y="381000"/>
          <a:ext cx="914420" cy="5334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2400" b="1" dirty="0" smtClean="0"/>
            <a:t>Гул </a:t>
          </a:r>
          <a:r>
            <a:rPr lang="ru-RU" sz="2400" b="1" dirty="0" err="1" smtClean="0"/>
            <a:t>чанг</a:t>
          </a:r>
          <a:r>
            <a:rPr lang="ru-RU" sz="2400" b="1" dirty="0" smtClean="0"/>
            <a:t> </a:t>
          </a:r>
          <a:r>
            <a:rPr lang="ru-RU" sz="2400" b="1" dirty="0" err="1" smtClean="0"/>
            <a:t>сотиш</a:t>
          </a:r>
          <a:r>
            <a:rPr lang="ru-RU" sz="2400" b="1" dirty="0" smtClean="0"/>
            <a:t> </a:t>
          </a:r>
          <a:r>
            <a:rPr lang="ru-RU" sz="2400" b="1" dirty="0"/>
            <a:t> </a:t>
          </a:r>
          <a:endParaRPr lang="ru-RU" sz="2400" b="1" dirty="0" smtClean="0"/>
        </a:p>
        <a:p xmlns:a="http://schemas.openxmlformats.org/drawingml/2006/main">
          <a:r>
            <a:rPr lang="ru-RU" sz="2400" b="1" dirty="0" smtClean="0"/>
            <a:t>1 кг си 80 </a:t>
          </a:r>
          <a:r>
            <a:rPr lang="ru-RU" sz="2400" b="1" dirty="0" err="1" smtClean="0"/>
            <a:t>минг</a:t>
          </a:r>
          <a:r>
            <a:rPr lang="ru-RU" sz="2400" b="1" dirty="0" smtClean="0"/>
            <a:t> </a:t>
          </a:r>
          <a:r>
            <a:rPr lang="ru-RU" sz="2400" b="1" dirty="0" err="1" smtClean="0"/>
            <a:t>сўм</a:t>
          </a:r>
          <a:r>
            <a:rPr lang="ru-RU" sz="2400" b="1" dirty="0" smtClean="0"/>
            <a:t> </a:t>
          </a:r>
          <a:endParaRPr lang="ru-RU" sz="2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9956C-1727-44B4-AC11-69081DDDEDF8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500F7-EE76-48C8-9A19-4444F2A51A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8087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9/19/2013 6:19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6172200" cy="457200"/>
          </a:xfrm>
        </p:spPr>
        <p:txBody>
          <a:bodyPr/>
          <a:lstStyle/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Trebuchet MS"/>
                <a:ea typeface="+mn-ea"/>
                <a:cs typeface="+mn-cs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Trebuchet MS"/>
                <a:ea typeface="+mn-ea"/>
                <a:cs typeface="+mn-cs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sz="500" b="0" i="0">
                <a:solidFill>
                  <a:srgbClr val="000000"/>
                </a:solidFill>
                <a:latin typeface="Trebuchet MS"/>
                <a:ea typeface="+mn-ea"/>
                <a:cs typeface="+mn-cs"/>
              </a:rPr>
            </a:br>
            <a:r>
              <a:rPr lang="en-US" sz="500" b="0" i="0">
                <a:solidFill>
                  <a:srgbClr val="000000"/>
                </a:solidFill>
                <a:latin typeface="Trebuchet MS"/>
                <a:ea typeface="+mn-ea"/>
                <a:cs typeface="+mn-cs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pPr algn="l" defTabSz="914400">
              <a:buNone/>
            </a:pPr>
            <a:endParaRPr lang="en-US" sz="500" dirty="0" smtClean="0"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172199" y="8685213"/>
            <a:ext cx="684213" cy="457200"/>
          </a:xfrm>
        </p:spPr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Нужно перевести, сама делала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500F7-EE76-48C8-9A19-4444F2A51A5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9/19/2013 6:19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Trebuchet MS"/>
                <a:ea typeface="+mn-ea"/>
                <a:cs typeface="+mn-cs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Trebuchet MS"/>
                <a:ea typeface="+mn-ea"/>
                <a:cs typeface="+mn-cs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sz="1200" b="0" i="0">
                <a:solidFill>
                  <a:srgbClr val="000000"/>
                </a:solidFill>
                <a:latin typeface="Trebuchet MS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Trebuchet MS"/>
                <a:ea typeface="+mn-ea"/>
                <a:cs typeface="+mn-cs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pPr algn="l" defTabSz="914400">
              <a:buNone/>
            </a:pPr>
            <a:endParaRPr lang="en-US" dirty="0" smtClean="0"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4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Нужен</a:t>
            </a:r>
            <a:r>
              <a:rPr lang="ru-RU" baseline="0" dirty="0" smtClean="0"/>
              <a:t> перевод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500F7-EE76-48C8-9A19-4444F2A51A5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Нужен</a:t>
            </a:r>
            <a:r>
              <a:rPr lang="ru-RU" baseline="0" dirty="0" smtClean="0"/>
              <a:t> перевод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500F7-EE76-48C8-9A19-4444F2A51A5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Нужен перевод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500F7-EE76-48C8-9A19-4444F2A51A5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hite b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55850"/>
            <a:ext cx="7623810" cy="16230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vert="horz" lIns="0" tIns="0" rIns="0" bIns="0" rtlCol="0"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None/>
              <a:defRPr lang="en-US" sz="6500" b="0" i="1" kern="1200" baseline="0" dirty="0" smtClean="0">
                <a:ln>
                  <a:solidFill>
                    <a:schemeClr val="tx1">
                      <a:alpha val="21000"/>
                    </a:schemeClr>
                  </a:solidFill>
                </a:ln>
                <a:gradFill>
                  <a:gsLst>
                    <a:gs pos="6000">
                      <a:schemeClr val="accent4">
                        <a:lumMod val="75000"/>
                      </a:schemeClr>
                    </a:gs>
                    <a:gs pos="50000">
                      <a:schemeClr val="accent4">
                        <a:lumMod val="50000"/>
                      </a:schemeClr>
                    </a:gs>
                    <a:gs pos="100000">
                      <a:schemeClr val="bg2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>
                  <a:outerShdw blurRad="139700" dir="16200000" rotWithShape="0">
                    <a:schemeClr val="tx1">
                      <a:alpha val="34000"/>
                    </a:schemeClr>
                  </a:outerShdw>
                </a:effectLst>
                <a:latin typeface="+mn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117503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hite b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55850"/>
            <a:ext cx="7623810" cy="16230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vert="horz" lIns="0" tIns="0" rIns="0" bIns="0" rtlCol="0"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None/>
              <a:defRPr lang="en-US" sz="6500" b="0" i="1" kern="1200" baseline="0" dirty="0" smtClean="0">
                <a:ln>
                  <a:solidFill>
                    <a:schemeClr val="tx1">
                      <a:alpha val="21000"/>
                    </a:schemeClr>
                  </a:solidFill>
                </a:ln>
                <a:gradFill>
                  <a:gsLst>
                    <a:gs pos="6000">
                      <a:schemeClr val="accent4">
                        <a:lumMod val="75000"/>
                      </a:schemeClr>
                    </a:gs>
                    <a:gs pos="50000">
                      <a:schemeClr val="accent4">
                        <a:lumMod val="50000"/>
                      </a:schemeClr>
                    </a:gs>
                    <a:gs pos="100000">
                      <a:schemeClr val="bg2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>
                  <a:outerShdw blurRad="139700" dir="16200000" rotWithShape="0">
                    <a:schemeClr val="tx1">
                      <a:alpha val="34000"/>
                    </a:schemeClr>
                  </a:outerShdw>
                </a:effectLst>
                <a:latin typeface="+mn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2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2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pic>
        <p:nvPicPr>
          <p:cNvPr id="4" name="Рисунок 3" descr="bottombar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0" y="6299337"/>
            <a:ext cx="9144000" cy="55707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0" cap="none" spc="-150" dirty="0">
          <a:ln w="3175">
            <a:noFill/>
          </a:ln>
          <a:solidFill>
            <a:srgbClr val="005825"/>
          </a:solidFill>
          <a:effectLst/>
          <a:latin typeface="+mj-lt"/>
          <a:ea typeface="+mn-ea"/>
          <a:cs typeface="Arial" pitchFamily="34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white rectangle.png"/>
          <p:cNvPicPr>
            <a:picLocks noChangeAspect="1"/>
          </p:cNvPicPr>
          <p:nvPr/>
        </p:nvPicPr>
        <p:blipFill>
          <a:blip r:embed="rId4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0" cap="none" spc="-150" dirty="0">
          <a:ln w="3175">
            <a:noFill/>
          </a:ln>
          <a:solidFill>
            <a:srgbClr val="005825"/>
          </a:solidFill>
          <a:effectLst/>
          <a:latin typeface="+mj-lt"/>
          <a:ea typeface="+mn-ea"/>
          <a:cs typeface="Arial" pitchFamily="34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uz-Cyrl-UZ" b="1" dirty="0" smtClean="0">
                <a:latin typeface="Calibri"/>
                <a:cs typeface="Arial"/>
              </a:rPr>
              <a:t>Асаларичилик ҳосилдорликни ошириш омили сифатида </a:t>
            </a:r>
            <a:endParaRPr lang="ru-RU" sz="5400" b="1" i="0" spc="-150" dirty="0">
              <a:solidFill>
                <a:srgbClr val="005825"/>
              </a:solidFill>
              <a:effectLst/>
              <a:latin typeface="Calibri"/>
              <a:ea typeface="+mn-ea"/>
              <a:cs typeface="Arial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1370012"/>
          </a:xfrm>
        </p:spPr>
        <p:txBody>
          <a:bodyPr>
            <a:normAutofit/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buNone/>
            </a:pPr>
            <a:r>
              <a:rPr lang="ru-RU" b="0" i="0" dirty="0" smtClean="0">
                <a:solidFill>
                  <a:srgbClr val="000000"/>
                </a:solidFill>
              </a:rPr>
              <a:t>Марсель </a:t>
            </a:r>
            <a:r>
              <a:rPr lang="ru-RU" b="0" i="0" dirty="0" err="1" smtClean="0">
                <a:solidFill>
                  <a:srgbClr val="000000"/>
                </a:solidFill>
              </a:rPr>
              <a:t>Минзафаров</a:t>
            </a:r>
            <a:endParaRPr lang="ru-RU" b="0" i="0" dirty="0" smtClean="0">
              <a:solidFill>
                <a:srgbClr val="000000"/>
              </a:solidFill>
            </a:endParaRPr>
          </a:p>
          <a:p>
            <a:pPr marL="0" indent="0" algn="l">
              <a:lnSpc>
                <a:spcPct val="90000"/>
              </a:lnSpc>
              <a:spcBef>
                <a:spcPts val="0"/>
              </a:spcBef>
              <a:buNone/>
            </a:pPr>
            <a:r>
              <a:rPr lang="ru-RU" b="0" i="0" dirty="0" smtClean="0">
                <a:solidFill>
                  <a:srgbClr val="000000"/>
                </a:solidFill>
              </a:rPr>
              <a:t>«</a:t>
            </a:r>
            <a:r>
              <a:rPr lang="en-US" b="0" i="0" dirty="0" err="1" smtClean="0">
                <a:solidFill>
                  <a:srgbClr val="000000"/>
                </a:solidFill>
              </a:rPr>
              <a:t>Bekmirzo</a:t>
            </a:r>
            <a:r>
              <a:rPr lang="en-US" b="0" i="0" dirty="0" smtClean="0">
                <a:solidFill>
                  <a:srgbClr val="000000"/>
                </a:solidFill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</a:rPr>
              <a:t>Marsel</a:t>
            </a:r>
            <a:r>
              <a:rPr lang="ru-RU" b="0" i="0" dirty="0" smtClean="0">
                <a:solidFill>
                  <a:srgbClr val="000000"/>
                </a:solidFill>
              </a:rPr>
              <a:t>» фермер </a:t>
            </a:r>
            <a:r>
              <a:rPr lang="ru-RU" b="0" i="0" dirty="0" err="1" smtClean="0">
                <a:solidFill>
                  <a:srgbClr val="000000"/>
                </a:solidFill>
              </a:rPr>
              <a:t>хўжалигининг</a:t>
            </a:r>
            <a:r>
              <a:rPr lang="ru-RU" b="0" i="0" dirty="0" smtClean="0">
                <a:solidFill>
                  <a:srgbClr val="000000"/>
                </a:solidFill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</a:rPr>
              <a:t>раҳбари</a:t>
            </a:r>
            <a:endParaRPr lang="ru-RU" b="0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</p:spPr>
        <p:txBody>
          <a:bodyPr/>
          <a:lstStyle/>
          <a:p>
            <a:r>
              <a:rPr lang="ru-RU" b="1" dirty="0" err="1" smtClean="0"/>
              <a:t>Асалариларни</a:t>
            </a:r>
            <a:r>
              <a:rPr lang="ru-RU" b="1" dirty="0" smtClean="0"/>
              <a:t> </a:t>
            </a:r>
            <a:r>
              <a:rPr lang="ru-RU" b="1" dirty="0" err="1" smtClean="0"/>
              <a:t>қандай парваришлаш</a:t>
            </a:r>
            <a:r>
              <a:rPr lang="ru-RU" b="1" dirty="0" smtClean="0"/>
              <a:t> </a:t>
            </a:r>
            <a:r>
              <a:rPr lang="ru-RU" b="1" dirty="0" err="1" smtClean="0"/>
              <a:t>керак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81000" y="1613791"/>
            <a:ext cx="8382000" cy="4778231"/>
          </a:xfrm>
        </p:spPr>
        <p:txBody>
          <a:bodyPr/>
          <a:lstStyle/>
          <a:p>
            <a:pPr>
              <a:buNone/>
            </a:pPr>
            <a:r>
              <a:rPr lang="ru-RU" sz="1500" b="1" dirty="0" smtClean="0"/>
              <a:t>КУЗ:</a:t>
            </a:r>
          </a:p>
          <a:p>
            <a:r>
              <a:rPr lang="ru-RU" sz="1500" dirty="0" err="1" smtClean="0"/>
              <a:t>Катта</a:t>
            </a:r>
            <a:r>
              <a:rPr lang="ru-RU" sz="1500" dirty="0" smtClean="0"/>
              <a:t> </a:t>
            </a:r>
            <a:r>
              <a:rPr lang="ru-RU" sz="1500" dirty="0" err="1" smtClean="0"/>
              <a:t>ҳажмда ёш</a:t>
            </a:r>
            <a:r>
              <a:rPr lang="ru-RU" sz="1500" dirty="0" smtClean="0"/>
              <a:t> </a:t>
            </a:r>
            <a:r>
              <a:rPr lang="ru-RU" sz="1500" dirty="0" err="1" smtClean="0"/>
              <a:t>ҳаётий кучга</a:t>
            </a:r>
            <a:r>
              <a:rPr lang="ru-RU" sz="1500" dirty="0" smtClean="0"/>
              <a:t>  </a:t>
            </a:r>
            <a:r>
              <a:rPr lang="ru-RU" sz="1500" dirty="0" err="1" smtClean="0"/>
              <a:t>тўла</a:t>
            </a:r>
            <a:r>
              <a:rPr lang="ru-RU" sz="1500" dirty="0" smtClean="0"/>
              <a:t> </a:t>
            </a:r>
            <a:r>
              <a:rPr lang="ru-RU" sz="1500" dirty="0" err="1" smtClean="0"/>
              <a:t>асалариларни</a:t>
            </a:r>
            <a:r>
              <a:rPr lang="ru-RU" sz="1500" dirty="0" smtClean="0"/>
              <a:t> </a:t>
            </a:r>
            <a:r>
              <a:rPr lang="ru-RU" sz="1500" dirty="0" err="1" smtClean="0"/>
              <a:t>ўстириш</a:t>
            </a:r>
            <a:r>
              <a:rPr lang="ru-RU" sz="1500" dirty="0" smtClean="0"/>
              <a:t>;</a:t>
            </a:r>
          </a:p>
          <a:p>
            <a:r>
              <a:rPr lang="ru-RU" sz="1500" dirty="0" err="1" smtClean="0"/>
              <a:t>Асаларига</a:t>
            </a:r>
            <a:r>
              <a:rPr lang="ru-RU" sz="1500" dirty="0" smtClean="0"/>
              <a:t> </a:t>
            </a:r>
            <a:r>
              <a:rPr lang="ru-RU" sz="1500" dirty="0" err="1" smtClean="0"/>
              <a:t>канага</a:t>
            </a:r>
            <a:r>
              <a:rPr lang="ru-RU" sz="1500" dirty="0" smtClean="0"/>
              <a:t> </a:t>
            </a:r>
            <a:r>
              <a:rPr lang="ru-RU" sz="1500" dirty="0" err="1" smtClean="0"/>
              <a:t>қарши ишлов</a:t>
            </a:r>
            <a:r>
              <a:rPr lang="ru-RU" sz="1500" dirty="0" smtClean="0"/>
              <a:t> </a:t>
            </a:r>
            <a:r>
              <a:rPr lang="ru-RU" sz="1500" dirty="0" err="1" smtClean="0"/>
              <a:t>бериш</a:t>
            </a:r>
            <a:r>
              <a:rPr lang="ru-RU" sz="1500" dirty="0" smtClean="0"/>
              <a:t>;</a:t>
            </a:r>
          </a:p>
          <a:p>
            <a:r>
              <a:rPr lang="ru-RU" sz="1500" dirty="0" err="1" smtClean="0"/>
              <a:t>Эрта</a:t>
            </a:r>
            <a:r>
              <a:rPr lang="ru-RU" sz="1500" dirty="0" smtClean="0"/>
              <a:t> </a:t>
            </a:r>
            <a:r>
              <a:rPr lang="ru-RU" sz="1500" dirty="0" err="1" smtClean="0"/>
              <a:t>баҳорда уяларни</a:t>
            </a:r>
            <a:r>
              <a:rPr lang="ru-RU" sz="1500" dirty="0" smtClean="0"/>
              <a:t> </a:t>
            </a:r>
            <a:r>
              <a:rPr lang="ru-RU" sz="1500" dirty="0" err="1" smtClean="0"/>
              <a:t>иситиш</a:t>
            </a:r>
            <a:r>
              <a:rPr lang="ru-RU" sz="1500" dirty="0" smtClean="0"/>
              <a:t>;</a:t>
            </a:r>
          </a:p>
          <a:p>
            <a:r>
              <a:rPr lang="ru-RU" sz="1500" dirty="0" smtClean="0"/>
              <a:t> </a:t>
            </a:r>
            <a:r>
              <a:rPr lang="ru-RU" sz="1500" dirty="0" err="1" smtClean="0"/>
              <a:t>фумагиллинли</a:t>
            </a:r>
            <a:r>
              <a:rPr lang="ru-RU" sz="1500" dirty="0" smtClean="0"/>
              <a:t> </a:t>
            </a:r>
            <a:r>
              <a:rPr lang="ru-RU" sz="1500" dirty="0" err="1" smtClean="0"/>
              <a:t>шакар</a:t>
            </a:r>
            <a:r>
              <a:rPr lang="ru-RU" sz="1500" dirty="0" smtClean="0"/>
              <a:t> </a:t>
            </a:r>
            <a:r>
              <a:rPr lang="ru-RU" sz="1500" dirty="0" err="1" smtClean="0"/>
              <a:t>эритмаси</a:t>
            </a:r>
            <a:r>
              <a:rPr lang="ru-RU" sz="1500" dirty="0" smtClean="0"/>
              <a:t> </a:t>
            </a:r>
            <a:r>
              <a:rPr lang="ru-RU" sz="1500" dirty="0" err="1" smtClean="0"/>
              <a:t>билан</a:t>
            </a:r>
            <a:r>
              <a:rPr lang="ru-RU" sz="1500" dirty="0" smtClean="0"/>
              <a:t> </a:t>
            </a:r>
            <a:r>
              <a:rPr lang="ru-RU" sz="1500" dirty="0" err="1" smtClean="0"/>
              <a:t>қўшимча озиқлантириш;</a:t>
            </a:r>
            <a:endParaRPr lang="ru-RU" sz="1500" dirty="0" smtClean="0"/>
          </a:p>
          <a:p>
            <a:r>
              <a:rPr lang="ru-RU" sz="1500" dirty="0" err="1" smtClean="0"/>
              <a:t>Уялар</a:t>
            </a:r>
            <a:r>
              <a:rPr lang="ru-RU" sz="1500" dirty="0" smtClean="0"/>
              <a:t> </a:t>
            </a:r>
            <a:r>
              <a:rPr lang="ru-RU" sz="1500" dirty="0" err="1" smtClean="0"/>
              <a:t>ва</a:t>
            </a:r>
            <a:r>
              <a:rPr lang="ru-RU" sz="1500" dirty="0" smtClean="0"/>
              <a:t> </a:t>
            </a:r>
            <a:r>
              <a:rPr lang="ru-RU" sz="1500" dirty="0" err="1" smtClean="0"/>
              <a:t>асбобларга</a:t>
            </a:r>
            <a:r>
              <a:rPr lang="ru-RU" sz="1500" dirty="0" smtClean="0"/>
              <a:t> </a:t>
            </a:r>
            <a:r>
              <a:rPr lang="ru-RU" sz="1500" dirty="0" err="1" smtClean="0"/>
              <a:t>ишлов</a:t>
            </a:r>
            <a:r>
              <a:rPr lang="ru-RU" sz="1500" dirty="0" smtClean="0"/>
              <a:t> </a:t>
            </a:r>
            <a:r>
              <a:rPr lang="ru-RU" sz="1500" dirty="0" err="1" smtClean="0"/>
              <a:t>бериш</a:t>
            </a:r>
            <a:r>
              <a:rPr lang="ru-RU" sz="1500" dirty="0" smtClean="0"/>
              <a:t>;</a:t>
            </a:r>
          </a:p>
          <a:p>
            <a:r>
              <a:rPr lang="ru-RU" sz="1500" dirty="0" err="1" smtClean="0"/>
              <a:t>Асалари</a:t>
            </a:r>
            <a:r>
              <a:rPr lang="ru-RU" sz="1500" dirty="0" smtClean="0"/>
              <a:t> </a:t>
            </a:r>
            <a:r>
              <a:rPr lang="ru-RU" sz="1500" dirty="0" err="1" smtClean="0"/>
              <a:t>мумккатакларини</a:t>
            </a:r>
            <a:r>
              <a:rPr lang="ru-RU" sz="1500" dirty="0" smtClean="0"/>
              <a:t> </a:t>
            </a:r>
            <a:r>
              <a:rPr lang="ru-RU" sz="1500" dirty="0" err="1" smtClean="0"/>
              <a:t>ажратиш</a:t>
            </a:r>
            <a:r>
              <a:rPr lang="ru-RU" sz="1500" dirty="0" smtClean="0"/>
              <a:t>;</a:t>
            </a:r>
          </a:p>
          <a:p>
            <a:pPr>
              <a:buNone/>
            </a:pPr>
            <a:r>
              <a:rPr lang="ru-RU" sz="1500" b="1" dirty="0" smtClean="0"/>
              <a:t>ҚИШ:</a:t>
            </a:r>
          </a:p>
          <a:p>
            <a:r>
              <a:rPr lang="ru-RU" sz="1500" dirty="0" err="1" smtClean="0"/>
              <a:t>Совуқ фаслда</a:t>
            </a:r>
            <a:r>
              <a:rPr lang="ru-RU" sz="1500" dirty="0" smtClean="0"/>
              <a:t> </a:t>
            </a:r>
            <a:r>
              <a:rPr lang="ru-RU" sz="1500" dirty="0" err="1" smtClean="0"/>
              <a:t>асалариларни</a:t>
            </a:r>
            <a:r>
              <a:rPr lang="ru-RU" sz="1500" dirty="0" smtClean="0"/>
              <a:t> </a:t>
            </a:r>
            <a:r>
              <a:rPr lang="ru-RU" sz="1500" dirty="0" err="1" smtClean="0"/>
              <a:t>қишлов жойига</a:t>
            </a:r>
            <a:r>
              <a:rPr lang="ru-RU" sz="1500" dirty="0" smtClean="0"/>
              <a:t> </a:t>
            </a:r>
            <a:r>
              <a:rPr lang="ru-RU" sz="1500" dirty="0" err="1" smtClean="0"/>
              <a:t>кўчириш</a:t>
            </a:r>
            <a:r>
              <a:rPr lang="ru-RU" sz="1500" dirty="0" smtClean="0"/>
              <a:t>;</a:t>
            </a:r>
          </a:p>
          <a:p>
            <a:pPr>
              <a:buNone/>
            </a:pPr>
            <a:r>
              <a:rPr lang="ru-RU" sz="1500" b="1" dirty="0" smtClean="0"/>
              <a:t>БАҲОР:</a:t>
            </a:r>
          </a:p>
          <a:p>
            <a:r>
              <a:rPr lang="ru-RU" sz="1500" dirty="0" err="1" smtClean="0"/>
              <a:t>Баҳорда асалариларни</a:t>
            </a:r>
            <a:r>
              <a:rPr lang="ru-RU" sz="1500" dirty="0" smtClean="0"/>
              <a:t> </a:t>
            </a:r>
            <a:r>
              <a:rPr lang="ru-RU" sz="1500" dirty="0" err="1" smtClean="0"/>
              <a:t>ташқарига чиқариш;</a:t>
            </a:r>
            <a:endParaRPr lang="ru-RU" sz="1500" dirty="0" smtClean="0"/>
          </a:p>
          <a:p>
            <a:r>
              <a:rPr lang="ru-RU" sz="1500" dirty="0" err="1" smtClean="0"/>
              <a:t>Уяларини</a:t>
            </a:r>
            <a:r>
              <a:rPr lang="ru-RU" sz="1500" dirty="0" smtClean="0"/>
              <a:t> </a:t>
            </a:r>
            <a:r>
              <a:rPr lang="ru-RU" sz="1500" dirty="0" err="1" smtClean="0"/>
              <a:t>тозалаш</a:t>
            </a:r>
            <a:r>
              <a:rPr lang="ru-RU" sz="1500" dirty="0" smtClean="0"/>
              <a:t>;</a:t>
            </a:r>
          </a:p>
          <a:p>
            <a:r>
              <a:rPr lang="ru-RU" sz="1500" dirty="0" err="1" smtClean="0"/>
              <a:t>Асалариларни</a:t>
            </a:r>
            <a:r>
              <a:rPr lang="ru-RU" sz="1500" dirty="0" smtClean="0"/>
              <a:t> </a:t>
            </a:r>
            <a:r>
              <a:rPr lang="ru-RU" sz="1500" dirty="0" err="1" smtClean="0"/>
              <a:t>тоза</a:t>
            </a:r>
            <a:r>
              <a:rPr lang="ru-RU" sz="1500" dirty="0" smtClean="0"/>
              <a:t>,  </a:t>
            </a:r>
            <a:r>
              <a:rPr lang="ru-RU" sz="1500" dirty="0" err="1" smtClean="0"/>
              <a:t>дизенфекция</a:t>
            </a:r>
            <a:r>
              <a:rPr lang="ru-RU" sz="1500" dirty="0" smtClean="0"/>
              <a:t> </a:t>
            </a:r>
            <a:r>
              <a:rPr lang="ru-RU" sz="1500" dirty="0" err="1" smtClean="0"/>
              <a:t>қилинган уяларга</a:t>
            </a:r>
            <a:r>
              <a:rPr lang="ru-RU" sz="1500" dirty="0" smtClean="0"/>
              <a:t> </a:t>
            </a:r>
            <a:r>
              <a:rPr lang="ru-RU" sz="1500" dirty="0" err="1" smtClean="0"/>
              <a:t>кўчириш</a:t>
            </a:r>
            <a:r>
              <a:rPr lang="ru-RU" sz="1500" dirty="0" smtClean="0"/>
              <a:t>;</a:t>
            </a:r>
          </a:p>
          <a:p>
            <a:r>
              <a:rPr lang="ru-RU" sz="1500" dirty="0" err="1" smtClean="0"/>
              <a:t>Уяларни</a:t>
            </a:r>
            <a:r>
              <a:rPr lang="ru-RU" sz="1500" dirty="0" smtClean="0"/>
              <a:t> </a:t>
            </a:r>
            <a:r>
              <a:rPr lang="ru-RU" sz="1500" dirty="0" err="1" smtClean="0"/>
              <a:t>кенгайтириш</a:t>
            </a:r>
            <a:r>
              <a:rPr lang="ru-RU" sz="1500" dirty="0" smtClean="0"/>
              <a:t>;</a:t>
            </a:r>
          </a:p>
          <a:p>
            <a:r>
              <a:rPr lang="ru-RU" sz="1500" dirty="0" err="1" smtClean="0"/>
              <a:t>Эрта</a:t>
            </a:r>
            <a:r>
              <a:rPr lang="ru-RU" sz="1500" dirty="0" smtClean="0"/>
              <a:t> </a:t>
            </a:r>
            <a:r>
              <a:rPr lang="ru-RU" sz="1500" dirty="0" err="1" smtClean="0"/>
              <a:t>отводкаларни</a:t>
            </a:r>
            <a:r>
              <a:rPr lang="ru-RU" sz="1500" dirty="0" smtClean="0"/>
              <a:t>  </a:t>
            </a:r>
            <a:r>
              <a:rPr lang="ru-RU" sz="1500" dirty="0" err="1" smtClean="0"/>
              <a:t>ташкил</a:t>
            </a:r>
            <a:r>
              <a:rPr lang="ru-RU" sz="1500" dirty="0" smtClean="0"/>
              <a:t> </a:t>
            </a:r>
            <a:r>
              <a:rPr lang="ru-RU" sz="1500" dirty="0" err="1" smtClean="0"/>
              <a:t>қилиш;</a:t>
            </a:r>
            <a:endParaRPr lang="ru-RU" sz="1500" dirty="0" smtClean="0"/>
          </a:p>
          <a:p>
            <a:r>
              <a:rPr lang="ru-RU" sz="1500" dirty="0" err="1" smtClean="0"/>
              <a:t>Кучсиз</a:t>
            </a:r>
            <a:r>
              <a:rPr lang="ru-RU" sz="1500" dirty="0" smtClean="0"/>
              <a:t> </a:t>
            </a:r>
            <a:r>
              <a:rPr lang="ru-RU" sz="1500" dirty="0" err="1" smtClean="0"/>
              <a:t>оилаларни</a:t>
            </a:r>
            <a:r>
              <a:rPr lang="ru-RU" sz="1500" dirty="0" smtClean="0"/>
              <a:t> </a:t>
            </a:r>
            <a:r>
              <a:rPr lang="ru-RU" sz="1500" dirty="0" err="1" smtClean="0"/>
              <a:t>кучли</a:t>
            </a:r>
            <a:r>
              <a:rPr lang="ru-RU" sz="1500" dirty="0" smtClean="0"/>
              <a:t> </a:t>
            </a:r>
            <a:r>
              <a:rPr lang="ru-RU" sz="1500" dirty="0" err="1" smtClean="0"/>
              <a:t>оила</a:t>
            </a:r>
            <a:r>
              <a:rPr lang="ru-RU" sz="1500" dirty="0" smtClean="0"/>
              <a:t> </a:t>
            </a:r>
            <a:r>
              <a:rPr lang="ru-RU" sz="1500" dirty="0" err="1" smtClean="0"/>
              <a:t>авлодлари</a:t>
            </a:r>
            <a:r>
              <a:rPr lang="ru-RU" sz="1500" dirty="0" smtClean="0"/>
              <a:t> </a:t>
            </a:r>
            <a:r>
              <a:rPr lang="ru-RU" sz="1500" dirty="0" err="1" smtClean="0"/>
              <a:t>ҳисобидан кучайтириш</a:t>
            </a:r>
            <a:endParaRPr lang="ru-RU" sz="1500" dirty="0" smtClean="0"/>
          </a:p>
          <a:p>
            <a:pPr>
              <a:buNone/>
            </a:pPr>
            <a:r>
              <a:rPr lang="ru-RU" sz="1500" b="1" dirty="0" smtClean="0"/>
              <a:t>ЁЗ:</a:t>
            </a:r>
          </a:p>
          <a:p>
            <a:r>
              <a:rPr lang="ru-RU" sz="1500" dirty="0" smtClean="0"/>
              <a:t>Она </a:t>
            </a:r>
            <a:r>
              <a:rPr lang="ru-RU" sz="1500" dirty="0" err="1" smtClean="0"/>
              <a:t>асалариларни</a:t>
            </a:r>
            <a:r>
              <a:rPr lang="ru-RU" sz="1500" dirty="0" smtClean="0"/>
              <a:t> </a:t>
            </a:r>
            <a:r>
              <a:rPr lang="ru-RU" sz="1500" dirty="0" err="1" smtClean="0"/>
              <a:t>янгилаш</a:t>
            </a:r>
            <a:r>
              <a:rPr lang="ru-RU" sz="1500" dirty="0" smtClean="0"/>
              <a:t>.</a:t>
            </a:r>
          </a:p>
          <a:p>
            <a:endParaRPr lang="ru-RU" sz="1500" dirty="0"/>
          </a:p>
        </p:txBody>
      </p:sp>
      <p:pic>
        <p:nvPicPr>
          <p:cNvPr id="4" name="Рисунок 3" descr="DSC000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1219200"/>
            <a:ext cx="2667000" cy="2000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DSC0002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9800" y="3581400"/>
            <a:ext cx="2667000" cy="2000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 bwMode="auto">
          <a:xfrm>
            <a:off x="1447800" y="4114800"/>
            <a:ext cx="6324600" cy="1295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ru-RU" sz="2300" dirty="0" smtClean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2057400" y="5486400"/>
            <a:ext cx="49530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ru-RU" sz="2300" dirty="0" smtClean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816977"/>
          </a:xfrm>
        </p:spPr>
        <p:txBody>
          <a:bodyPr/>
          <a:lstStyle/>
          <a:p>
            <a:pPr lvl="0"/>
            <a:r>
              <a:rPr lang="ru-RU" sz="2700" dirty="0" err="1" smtClean="0"/>
              <a:t>Қишлоқ хўжалиги</a:t>
            </a:r>
            <a:r>
              <a:rPr lang="ru-RU" sz="2700" dirty="0" smtClean="0"/>
              <a:t> </a:t>
            </a:r>
            <a:r>
              <a:rPr lang="ru-RU" sz="2700" dirty="0" err="1" smtClean="0"/>
              <a:t>экинлари</a:t>
            </a:r>
            <a:r>
              <a:rPr lang="ru-RU" sz="2700" dirty="0" smtClean="0"/>
              <a:t> </a:t>
            </a:r>
            <a:r>
              <a:rPr lang="ru-RU" sz="2700" dirty="0" err="1" smtClean="0"/>
              <a:t>далалари</a:t>
            </a:r>
            <a:r>
              <a:rPr lang="ru-RU" sz="2700" dirty="0" smtClean="0"/>
              <a:t> </a:t>
            </a:r>
            <a:r>
              <a:rPr lang="ru-RU" sz="2700" dirty="0" err="1" smtClean="0"/>
              <a:t>яқинида асарлариларнинг</a:t>
            </a:r>
            <a:r>
              <a:rPr lang="ru-RU" sz="2700" dirty="0" smtClean="0"/>
              <a:t> </a:t>
            </a:r>
            <a:r>
              <a:rPr lang="ru-RU" sz="2700" dirty="0" err="1" smtClean="0"/>
              <a:t>борлиги</a:t>
            </a:r>
            <a:r>
              <a:rPr lang="ru-RU" sz="2700" dirty="0" smtClean="0"/>
              <a:t>  </a:t>
            </a:r>
            <a:r>
              <a:rPr lang="ru-RU" sz="2700" dirty="0" err="1" smtClean="0"/>
              <a:t>ҳар қандай ҳолатда фермерлар</a:t>
            </a:r>
            <a:r>
              <a:rPr lang="ru-RU" sz="2700" dirty="0" smtClean="0"/>
              <a:t> </a:t>
            </a:r>
            <a:r>
              <a:rPr lang="ru-RU" sz="2700" dirty="0" err="1" smtClean="0"/>
              <a:t>учун</a:t>
            </a:r>
            <a:r>
              <a:rPr lang="ru-RU" sz="2700" dirty="0" smtClean="0"/>
              <a:t> </a:t>
            </a:r>
            <a:r>
              <a:rPr lang="ru-RU" sz="2700" dirty="0" err="1" smtClean="0"/>
              <a:t>фойдалидир</a:t>
            </a:r>
            <a:r>
              <a:rPr lang="ru-RU" sz="2700" dirty="0" smtClean="0"/>
              <a:t>;</a:t>
            </a:r>
          </a:p>
          <a:p>
            <a:pPr lvl="0"/>
            <a:r>
              <a:rPr lang="ru-RU" sz="2700" dirty="0" err="1" smtClean="0"/>
              <a:t>Экин</a:t>
            </a:r>
            <a:r>
              <a:rPr lang="ru-RU" sz="2700" dirty="0" smtClean="0"/>
              <a:t> тури </a:t>
            </a:r>
            <a:r>
              <a:rPr lang="ru-RU" sz="2700" dirty="0" err="1" smtClean="0"/>
              <a:t>ва</a:t>
            </a:r>
            <a:r>
              <a:rPr lang="ru-RU" sz="2700" dirty="0" smtClean="0"/>
              <a:t> культивация </a:t>
            </a:r>
            <a:r>
              <a:rPr lang="ru-RU" sz="2700" dirty="0" err="1" smtClean="0"/>
              <a:t>шароитларидан</a:t>
            </a:r>
            <a:r>
              <a:rPr lang="ru-RU" sz="2700" dirty="0" smtClean="0"/>
              <a:t> </a:t>
            </a:r>
            <a:r>
              <a:rPr lang="ru-RU" sz="2700" dirty="0" err="1" smtClean="0"/>
              <a:t>келиб</a:t>
            </a:r>
            <a:r>
              <a:rPr lang="ru-RU" sz="2700" dirty="0" smtClean="0"/>
              <a:t> </a:t>
            </a:r>
            <a:r>
              <a:rPr lang="ru-RU" sz="2700" dirty="0" err="1" smtClean="0"/>
              <a:t>чиқиб</a:t>
            </a:r>
            <a:r>
              <a:rPr lang="ru-RU" sz="2700" dirty="0" smtClean="0"/>
              <a:t>,  </a:t>
            </a:r>
            <a:r>
              <a:rPr lang="ru-RU" sz="2700" dirty="0" err="1" smtClean="0"/>
              <a:t>асалари</a:t>
            </a:r>
            <a:r>
              <a:rPr lang="ru-RU" sz="2700" dirty="0" smtClean="0"/>
              <a:t> </a:t>
            </a:r>
            <a:r>
              <a:rPr lang="ru-RU" sz="2700" dirty="0" err="1" smtClean="0"/>
              <a:t>чанглатиши</a:t>
            </a:r>
            <a:r>
              <a:rPr lang="ru-RU" sz="2700" dirty="0" smtClean="0"/>
              <a:t> </a:t>
            </a:r>
            <a:r>
              <a:rPr lang="ru-RU" sz="2700" dirty="0" err="1" smtClean="0"/>
              <a:t>ҳисобидан ҳосилдорликнинг ортиши</a:t>
            </a:r>
            <a:r>
              <a:rPr lang="ru-RU" sz="2700" dirty="0" smtClean="0"/>
              <a:t> 10 дан 100 % </a:t>
            </a:r>
            <a:r>
              <a:rPr lang="ru-RU" sz="2700" dirty="0" err="1" smtClean="0"/>
              <a:t>гача</a:t>
            </a:r>
            <a:r>
              <a:rPr lang="ru-RU" sz="2700" dirty="0" smtClean="0"/>
              <a:t> </a:t>
            </a:r>
            <a:r>
              <a:rPr lang="ru-RU" sz="2700" dirty="0" err="1" smtClean="0"/>
              <a:t>бўлган</a:t>
            </a:r>
            <a:r>
              <a:rPr lang="ru-RU" sz="2700" dirty="0" smtClean="0"/>
              <a:t> </a:t>
            </a:r>
            <a:r>
              <a:rPr lang="ru-RU" sz="2700" dirty="0" err="1" smtClean="0"/>
              <a:t>ҳажмни ташкил</a:t>
            </a:r>
            <a:r>
              <a:rPr lang="ru-RU" sz="2700" dirty="0" smtClean="0"/>
              <a:t> </a:t>
            </a:r>
            <a:r>
              <a:rPr lang="ru-RU" sz="2700" dirty="0" err="1" smtClean="0"/>
              <a:t>этади</a:t>
            </a:r>
            <a:r>
              <a:rPr lang="ru-RU" sz="2700" dirty="0" smtClean="0"/>
              <a:t>; </a:t>
            </a:r>
          </a:p>
          <a:p>
            <a:pPr lvl="0"/>
            <a:r>
              <a:rPr lang="ru-RU" sz="2700" dirty="0" err="1" smtClean="0"/>
              <a:t>Маҳаллий аҳолининг асаларичилар</a:t>
            </a:r>
            <a:r>
              <a:rPr lang="ru-RU" sz="2700" dirty="0" smtClean="0"/>
              <a:t> </a:t>
            </a:r>
            <a:r>
              <a:rPr lang="ru-RU" sz="2700" dirty="0" err="1" smtClean="0"/>
              <a:t>ишига</a:t>
            </a:r>
            <a:r>
              <a:rPr lang="ru-RU" sz="2700" dirty="0" smtClean="0"/>
              <a:t> </a:t>
            </a:r>
            <a:r>
              <a:rPr lang="ru-RU" sz="2700" dirty="0" err="1" smtClean="0"/>
              <a:t>кўмаклашуви</a:t>
            </a:r>
            <a:r>
              <a:rPr lang="ru-RU" sz="2700" dirty="0" smtClean="0"/>
              <a:t> </a:t>
            </a:r>
          </a:p>
          <a:p>
            <a:pPr lvl="0" algn="ctr">
              <a:buNone/>
            </a:pPr>
            <a:endParaRPr lang="ru-RU" sz="2700" dirty="0" smtClean="0"/>
          </a:p>
          <a:p>
            <a:pPr lvl="0" algn="ctr">
              <a:buNone/>
            </a:pPr>
            <a:r>
              <a:rPr lang="ru-RU" sz="2700" b="1" dirty="0" smtClean="0"/>
              <a:t>БЕОВСИТА МАҲСУЛОТ ОЛИШ </a:t>
            </a:r>
            <a:r>
              <a:rPr lang="ru-RU" sz="2700" dirty="0" smtClean="0"/>
              <a:t> </a:t>
            </a:r>
          </a:p>
          <a:p>
            <a:pPr lvl="0" algn="ctr">
              <a:buNone/>
            </a:pPr>
            <a:r>
              <a:rPr lang="ru-RU" sz="2700" dirty="0" smtClean="0"/>
              <a:t>(</a:t>
            </a:r>
            <a:r>
              <a:rPr lang="ru-RU" sz="2700" dirty="0" err="1" smtClean="0"/>
              <a:t>асал</a:t>
            </a:r>
            <a:r>
              <a:rPr lang="ru-RU" sz="2700" dirty="0" smtClean="0"/>
              <a:t> </a:t>
            </a:r>
            <a:r>
              <a:rPr lang="ru-RU" sz="2700" dirty="0" err="1" smtClean="0"/>
              <a:t>ва</a:t>
            </a:r>
            <a:r>
              <a:rPr lang="ru-RU" sz="2700" dirty="0" smtClean="0"/>
              <a:t> </a:t>
            </a:r>
            <a:r>
              <a:rPr lang="ru-RU" sz="2700" dirty="0" err="1" smtClean="0"/>
              <a:t>бошқа асаларичилик</a:t>
            </a:r>
            <a:r>
              <a:rPr lang="ru-RU" sz="2700" dirty="0" smtClean="0"/>
              <a:t> </a:t>
            </a:r>
            <a:r>
              <a:rPr lang="ru-RU" sz="2700" dirty="0" err="1" smtClean="0"/>
              <a:t>маҳсулотлари</a:t>
            </a:r>
            <a:r>
              <a:rPr lang="ru-RU" sz="2700" dirty="0" smtClean="0"/>
              <a:t>)</a:t>
            </a:r>
          </a:p>
          <a:p>
            <a:pPr lvl="0" algn="ctr">
              <a:buNone/>
            </a:pPr>
            <a:r>
              <a:rPr lang="ru-RU" sz="2700" dirty="0" smtClean="0"/>
              <a:t>  ҚЎШИМЧА  ҲОСИЛ </a:t>
            </a:r>
          </a:p>
          <a:p>
            <a:endParaRPr lang="ru-RU" sz="27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ru-RU" b="1" dirty="0" err="1" smtClean="0"/>
              <a:t>Хулосалар</a:t>
            </a:r>
            <a:r>
              <a:rPr lang="ru-RU" b="1" dirty="0" smtClean="0"/>
              <a:t> </a:t>
            </a:r>
            <a:r>
              <a:rPr lang="ru-RU" b="1" dirty="0" err="1" smtClean="0"/>
              <a:t>ва</a:t>
            </a:r>
            <a:r>
              <a:rPr lang="ru-RU" b="1" dirty="0" smtClean="0"/>
              <a:t> </a:t>
            </a:r>
            <a:r>
              <a:rPr lang="ru-RU" b="1" dirty="0" err="1" smtClean="0"/>
              <a:t>тавсиялар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498598"/>
          </a:xfrm>
        </p:spPr>
        <p:txBody>
          <a:bodyPr/>
          <a:lstStyle/>
          <a:p>
            <a:r>
              <a:rPr lang="ru-RU" sz="3600" b="1" dirty="0" smtClean="0"/>
              <a:t>Асаларичилик </a:t>
            </a:r>
            <a:r>
              <a:rPr lang="ru-RU" sz="3600" b="1" dirty="0" err="1" smtClean="0"/>
              <a:t>нима</a:t>
            </a:r>
            <a:r>
              <a:rPr lang="ru-RU" sz="3600" b="1" dirty="0" smtClean="0"/>
              <a:t>?</a:t>
            </a:r>
            <a:endParaRPr lang="ru-RU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00600" y="914400"/>
            <a:ext cx="3505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i="1" dirty="0" smtClean="0"/>
              <a:t>Асаларичилик </a:t>
            </a:r>
            <a:r>
              <a:rPr lang="ru-RU" sz="2700" dirty="0" smtClean="0"/>
              <a:t> — </a:t>
            </a:r>
            <a:r>
              <a:rPr lang="ru-RU" sz="2700" dirty="0" err="1" smtClean="0"/>
              <a:t>қишлоқ хўжалиги</a:t>
            </a:r>
            <a:r>
              <a:rPr lang="ru-RU" sz="2700" dirty="0" smtClean="0"/>
              <a:t> </a:t>
            </a:r>
            <a:r>
              <a:rPr lang="ru-RU" sz="2700" dirty="0" err="1" smtClean="0"/>
              <a:t>тармоғи</a:t>
            </a:r>
            <a:r>
              <a:rPr lang="ru-RU" sz="2700" dirty="0" smtClean="0"/>
              <a:t>;  </a:t>
            </a:r>
            <a:r>
              <a:rPr lang="ru-RU" sz="2700" dirty="0" err="1" smtClean="0"/>
              <a:t>асал</a:t>
            </a:r>
            <a:r>
              <a:rPr lang="ru-RU" sz="2700" dirty="0" smtClean="0"/>
              <a:t>, </a:t>
            </a:r>
            <a:r>
              <a:rPr lang="ru-RU" sz="2700" dirty="0" err="1" smtClean="0"/>
              <a:t>асал</a:t>
            </a:r>
            <a:r>
              <a:rPr lang="ru-RU" sz="2700" dirty="0" smtClean="0"/>
              <a:t> </a:t>
            </a:r>
            <a:r>
              <a:rPr lang="ru-RU" sz="2700" dirty="0" err="1" smtClean="0"/>
              <a:t>муми</a:t>
            </a:r>
            <a:r>
              <a:rPr lang="ru-RU" sz="2700" dirty="0" smtClean="0"/>
              <a:t> </a:t>
            </a:r>
            <a:r>
              <a:rPr lang="ru-RU" sz="2700" dirty="0" err="1" smtClean="0"/>
              <a:t>ва</a:t>
            </a:r>
            <a:r>
              <a:rPr lang="ru-RU" sz="2700" dirty="0" smtClean="0"/>
              <a:t> </a:t>
            </a:r>
            <a:r>
              <a:rPr lang="ru-RU" sz="2700" dirty="0" err="1" smtClean="0"/>
              <a:t>бошқа маҳсулотларни  олиш</a:t>
            </a:r>
            <a:r>
              <a:rPr lang="ru-RU" sz="2700" dirty="0" smtClean="0"/>
              <a:t> </a:t>
            </a:r>
            <a:r>
              <a:rPr lang="ru-RU" sz="2700" dirty="0" err="1" smtClean="0"/>
              <a:t>ҳамда ҳосилдорликни ошириш</a:t>
            </a:r>
            <a:r>
              <a:rPr lang="ru-RU" sz="2700" dirty="0" smtClean="0"/>
              <a:t> </a:t>
            </a:r>
            <a:r>
              <a:rPr lang="ru-RU" sz="2700" dirty="0" err="1" smtClean="0"/>
              <a:t>мақсадида қишлоқ хўжалиги</a:t>
            </a:r>
            <a:r>
              <a:rPr lang="ru-RU" sz="2700" dirty="0" smtClean="0"/>
              <a:t> </a:t>
            </a:r>
            <a:r>
              <a:rPr lang="ru-RU" sz="2700" dirty="0" err="1" smtClean="0"/>
              <a:t>экинларини</a:t>
            </a:r>
            <a:r>
              <a:rPr lang="ru-RU" sz="2700" dirty="0" smtClean="0"/>
              <a:t> </a:t>
            </a:r>
            <a:r>
              <a:rPr lang="ru-RU" sz="2700" dirty="0" err="1" smtClean="0"/>
              <a:t>чанглатиш</a:t>
            </a:r>
            <a:r>
              <a:rPr lang="ru-RU" sz="2700" dirty="0" smtClean="0"/>
              <a:t>  </a:t>
            </a:r>
            <a:r>
              <a:rPr lang="ru-RU" sz="2700" dirty="0" err="1" smtClean="0"/>
              <a:t>учун</a:t>
            </a:r>
            <a:r>
              <a:rPr lang="ru-RU" sz="2700" dirty="0" smtClean="0"/>
              <a:t> </a:t>
            </a:r>
            <a:r>
              <a:rPr lang="ru-RU" sz="2700" dirty="0" err="1" smtClean="0"/>
              <a:t>асалариларни</a:t>
            </a:r>
            <a:r>
              <a:rPr lang="ru-RU" sz="2700" dirty="0" smtClean="0"/>
              <a:t> </a:t>
            </a:r>
            <a:r>
              <a:rPr lang="ru-RU" sz="2700" dirty="0" err="1" smtClean="0"/>
              <a:t>парваришлаш</a:t>
            </a:r>
            <a:r>
              <a:rPr lang="ru-RU" sz="2700" dirty="0" smtClean="0"/>
              <a:t> </a:t>
            </a:r>
            <a:endParaRPr lang="ru-RU" sz="2700" dirty="0"/>
          </a:p>
        </p:txBody>
      </p:sp>
      <p:pic>
        <p:nvPicPr>
          <p:cNvPr id="10" name="Рисунок 9" descr="DSC0000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1447800"/>
            <a:ext cx="4267200" cy="32004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ru-RU" b="1" dirty="0" smtClean="0"/>
              <a:t> </a:t>
            </a:r>
            <a:r>
              <a:rPr lang="ru-RU" b="1" dirty="0" smtClean="0"/>
              <a:t>   Асаларичилик </a:t>
            </a:r>
            <a:r>
              <a:rPr lang="ru-RU" b="1" dirty="0" err="1" smtClean="0"/>
              <a:t>маҳсулотлари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678204"/>
          </a:xfrm>
        </p:spPr>
        <p:txBody>
          <a:bodyPr/>
          <a:lstStyle/>
          <a:p>
            <a:pPr fontAlgn="base"/>
            <a:r>
              <a:rPr lang="ru-RU" dirty="0" err="1" smtClean="0"/>
              <a:t>мум</a:t>
            </a:r>
            <a:r>
              <a:rPr lang="ru-RU" dirty="0" smtClean="0"/>
              <a:t>,</a:t>
            </a:r>
          </a:p>
          <a:p>
            <a:pPr fontAlgn="base"/>
            <a:r>
              <a:rPr lang="ru-RU" dirty="0" err="1" smtClean="0"/>
              <a:t>асалари</a:t>
            </a:r>
            <a:r>
              <a:rPr lang="ru-RU" dirty="0" smtClean="0"/>
              <a:t> сути,</a:t>
            </a:r>
          </a:p>
          <a:p>
            <a:pPr fontAlgn="base"/>
            <a:r>
              <a:rPr lang="ru-RU" dirty="0" err="1" smtClean="0"/>
              <a:t>асал</a:t>
            </a:r>
            <a:r>
              <a:rPr lang="ru-RU" dirty="0" smtClean="0"/>
              <a:t>,</a:t>
            </a:r>
          </a:p>
          <a:p>
            <a:pPr fontAlgn="base"/>
            <a:r>
              <a:rPr lang="ru-RU" dirty="0" err="1" smtClean="0"/>
              <a:t>асалари</a:t>
            </a:r>
            <a:r>
              <a:rPr lang="ru-RU" dirty="0" smtClean="0"/>
              <a:t> </a:t>
            </a:r>
            <a:r>
              <a:rPr lang="ru-RU" dirty="0" err="1" smtClean="0"/>
              <a:t>овқати ва</a:t>
            </a:r>
            <a:r>
              <a:rPr lang="ru-RU" dirty="0" smtClean="0"/>
              <a:t> </a:t>
            </a:r>
            <a:r>
              <a:rPr lang="ru-RU" dirty="0" err="1" smtClean="0"/>
              <a:t>гулчанги-обножка</a:t>
            </a:r>
            <a:r>
              <a:rPr lang="ru-RU" dirty="0" smtClean="0"/>
              <a:t>,</a:t>
            </a:r>
          </a:p>
          <a:p>
            <a:pPr fontAlgn="base"/>
            <a:r>
              <a:rPr lang="ru-RU" dirty="0" smtClean="0"/>
              <a:t>прополис,</a:t>
            </a:r>
          </a:p>
          <a:p>
            <a:pPr fontAlgn="base"/>
            <a:r>
              <a:rPr lang="ru-RU" dirty="0" err="1" smtClean="0"/>
              <a:t>а</a:t>
            </a:r>
            <a:r>
              <a:rPr lang="ru-RU" dirty="0" err="1" smtClean="0"/>
              <a:t>салари</a:t>
            </a:r>
            <a:r>
              <a:rPr lang="ru-RU" dirty="0" smtClean="0"/>
              <a:t> </a:t>
            </a:r>
            <a:r>
              <a:rPr lang="ru-RU" dirty="0" err="1" smtClean="0"/>
              <a:t>мурдалари</a:t>
            </a:r>
            <a:r>
              <a:rPr lang="ru-RU" dirty="0" smtClean="0"/>
              <a:t>,</a:t>
            </a:r>
            <a:endParaRPr lang="ru-RU" dirty="0" smtClean="0"/>
          </a:p>
          <a:p>
            <a:pPr fontAlgn="base"/>
            <a:r>
              <a:rPr lang="ru-RU" dirty="0" err="1" smtClean="0"/>
              <a:t>асалари</a:t>
            </a:r>
            <a:r>
              <a:rPr lang="ru-RU" dirty="0" smtClean="0"/>
              <a:t> </a:t>
            </a:r>
            <a:r>
              <a:rPr lang="ru-RU" dirty="0" err="1" smtClean="0"/>
              <a:t>заҳри</a:t>
            </a:r>
            <a:endParaRPr lang="ru-RU" dirty="0" smtClean="0"/>
          </a:p>
          <a:p>
            <a:pPr fontAlgn="base"/>
            <a:r>
              <a:rPr lang="ru-RU" dirty="0" err="1" smtClean="0"/>
              <a:t>шунингдек</a:t>
            </a:r>
            <a:r>
              <a:rPr lang="ru-RU" dirty="0" smtClean="0"/>
              <a:t>, </a:t>
            </a:r>
            <a:r>
              <a:rPr lang="ru-RU" dirty="0" err="1" smtClean="0"/>
              <a:t>асаларилар</a:t>
            </a:r>
            <a:r>
              <a:rPr lang="ru-RU" dirty="0" smtClean="0"/>
              <a:t> </a:t>
            </a:r>
            <a:r>
              <a:rPr lang="ru-RU" dirty="0" err="1" smtClean="0"/>
              <a:t>оиласи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она </a:t>
            </a:r>
            <a:r>
              <a:rPr lang="ru-RU" dirty="0" err="1" smtClean="0"/>
              <a:t>асаларилар</a:t>
            </a:r>
            <a:r>
              <a:rPr lang="ru-RU" dirty="0" smtClean="0"/>
              <a:t>.  </a:t>
            </a:r>
            <a:endParaRPr lang="ru-RU" dirty="0"/>
          </a:p>
        </p:txBody>
      </p:sp>
      <p:pic>
        <p:nvPicPr>
          <p:cNvPr id="4" name="Рисунок 3" descr="Bee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838200"/>
            <a:ext cx="353568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Calibri"/>
                <a:cs typeface="Arial"/>
              </a:rPr>
              <a:t>               </a:t>
            </a:r>
            <a:r>
              <a:rPr lang="ru-RU" b="1" dirty="0" err="1" smtClean="0">
                <a:latin typeface="Calibri"/>
                <a:cs typeface="Arial"/>
              </a:rPr>
              <a:t>Асалнинг</a:t>
            </a:r>
            <a:r>
              <a:rPr lang="ru-RU" b="1" dirty="0" smtClean="0">
                <a:latin typeface="Calibri"/>
                <a:cs typeface="Arial"/>
              </a:rPr>
              <a:t> </a:t>
            </a:r>
            <a:r>
              <a:rPr lang="ru-RU" b="1" dirty="0" err="1" smtClean="0">
                <a:latin typeface="Calibri"/>
                <a:cs typeface="Arial"/>
              </a:rPr>
              <a:t>таркиби</a:t>
            </a:r>
            <a:endParaRPr lang="ru-RU" sz="4800" b="1" i="0" spc="-150" dirty="0">
              <a:solidFill>
                <a:srgbClr val="005825"/>
              </a:solidFill>
              <a:effectLst/>
              <a:latin typeface="Calibri"/>
              <a:ea typeface="+mn-ea"/>
              <a:cs typeface="Arial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6153452" y="1828800"/>
            <a:ext cx="2201333" cy="882953"/>
          </a:xfrm>
          <a:prstGeom prst="roundRect">
            <a:avLst>
              <a:gd name="adj" fmla="val 9033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0" i="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САХАРОЗА</a:t>
            </a:r>
            <a:endParaRPr lang="ru-RU" sz="23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3492500" y="1828800"/>
            <a:ext cx="2201333" cy="882953"/>
          </a:xfrm>
          <a:prstGeom prst="roundRect">
            <a:avLst>
              <a:gd name="adj" fmla="val 9033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0" i="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ФРУКТОЗА</a:t>
            </a:r>
            <a:endParaRPr lang="ru-RU" sz="23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762000" y="1828800"/>
            <a:ext cx="2201333" cy="882953"/>
          </a:xfrm>
          <a:prstGeom prst="roundRect">
            <a:avLst>
              <a:gd name="adj" fmla="val 9033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buNone/>
            </a:pPr>
            <a:r>
              <a:rPr lang="ru-RU" sz="2300" b="0" i="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ГЛЮКОЗА</a:t>
            </a:r>
            <a:endParaRPr lang="ru-RU" sz="23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6153452" y="2986919"/>
            <a:ext cx="2201333" cy="882953"/>
          </a:xfrm>
          <a:prstGeom prst="roundRect">
            <a:avLst>
              <a:gd name="adj" fmla="val 9033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0" i="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ОРГАНИК  КИСЛОТАЛАР</a:t>
            </a:r>
            <a:endParaRPr lang="ru-RU" sz="23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3492500" y="2986919"/>
            <a:ext cx="2201333" cy="882953"/>
          </a:xfrm>
          <a:prstGeom prst="roundRect">
            <a:avLst>
              <a:gd name="adj" fmla="val 9033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2300" dirty="0" smtClean="0">
                <a:solidFill>
                  <a:srgbClr val="000000"/>
                </a:solidFill>
                <a:latin typeface="Calibri"/>
              </a:rPr>
              <a:t>ОҚСИЛЛАР </a:t>
            </a:r>
            <a:endParaRPr lang="ru-RU" sz="23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762000" y="2986919"/>
            <a:ext cx="2201333" cy="882953"/>
          </a:xfrm>
          <a:prstGeom prst="roundRect">
            <a:avLst>
              <a:gd name="adj" fmla="val 9033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buNone/>
            </a:pPr>
            <a:r>
              <a:rPr lang="ru-RU" sz="2300" dirty="0" smtClean="0">
                <a:solidFill>
                  <a:srgbClr val="000000"/>
                </a:solidFill>
                <a:latin typeface="Calibri"/>
              </a:rPr>
              <a:t>СУВ</a:t>
            </a:r>
            <a:endParaRPr lang="ru-RU" sz="23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770467" y="4146247"/>
            <a:ext cx="2201333" cy="882953"/>
          </a:xfrm>
          <a:prstGeom prst="roundRect">
            <a:avLst>
              <a:gd name="adj" fmla="val 9033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buNone/>
            </a:pPr>
            <a:r>
              <a:rPr lang="ru-RU" sz="2300" dirty="0" smtClean="0">
                <a:solidFill>
                  <a:srgbClr val="000000"/>
                </a:solidFill>
                <a:latin typeface="Calibri"/>
              </a:rPr>
              <a:t>МИНЕРАЛ МОДДАЛАР 	</a:t>
            </a:r>
            <a:endParaRPr lang="ru-RU" sz="23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3513667" y="4114800"/>
            <a:ext cx="2201333" cy="882953"/>
          </a:xfrm>
          <a:prstGeom prst="roundRect">
            <a:avLst>
              <a:gd name="adj" fmla="val 9033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0" i="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ФЕРМЕНТЛАР</a:t>
            </a:r>
            <a:endParaRPr lang="ru-RU" sz="23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 bwMode="auto">
          <a:xfrm>
            <a:off x="6180667" y="4070047"/>
            <a:ext cx="2201333" cy="882953"/>
          </a:xfrm>
          <a:prstGeom prst="roundRect">
            <a:avLst>
              <a:gd name="adj" fmla="val 9033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40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0" i="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ВИТАМИНЛАР</a:t>
            </a:r>
            <a:endParaRPr lang="ru-RU" sz="23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997196"/>
          </a:xfrm>
        </p:spPr>
        <p:txBody>
          <a:bodyPr/>
          <a:lstStyle/>
          <a:p>
            <a:pPr algn="ctr"/>
            <a:r>
              <a:rPr lang="ru-RU" sz="3600" b="1" dirty="0" err="1" smtClean="0"/>
              <a:t>Лойиҳа мақсади</a:t>
            </a:r>
            <a:r>
              <a:rPr lang="ru-RU" sz="3600" dirty="0" err="1" smtClean="0"/>
              <a:t>: </a:t>
            </a:r>
            <a:r>
              <a:rPr lang="ru-RU" sz="3600" dirty="0" smtClean="0"/>
              <a:t>Паркент  </a:t>
            </a:r>
            <a:r>
              <a:rPr lang="ru-RU" sz="3600" dirty="0" err="1" smtClean="0"/>
              <a:t>туманида</a:t>
            </a:r>
            <a:r>
              <a:rPr lang="ru-RU" sz="3600" dirty="0" smtClean="0"/>
              <a:t> </a:t>
            </a:r>
            <a:r>
              <a:rPr lang="ru-RU" sz="3600" dirty="0" err="1" smtClean="0"/>
              <a:t>асаларичиликни</a:t>
            </a:r>
            <a:r>
              <a:rPr lang="ru-RU" sz="3600" dirty="0" smtClean="0"/>
              <a:t>  </a:t>
            </a:r>
            <a:r>
              <a:rPr lang="ru-RU" sz="3600" dirty="0" err="1" smtClean="0"/>
              <a:t>оммалаштириш</a:t>
            </a:r>
            <a:endParaRPr lang="ru-RU" sz="3600" dirty="0"/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762000" y="3505200"/>
            <a:ext cx="2971800" cy="2209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dirty="0" err="1" smtClean="0">
                <a:solidFill>
                  <a:schemeClr val="tx1"/>
                </a:solidFill>
                <a:latin typeface="Trebuchet MS" pitchFamily="34" charset="0"/>
              </a:rPr>
              <a:t>Чанглатишсиз</a:t>
            </a:r>
            <a:r>
              <a:rPr lang="ru-RU" sz="23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5334000" y="3581400"/>
            <a:ext cx="2971800" cy="2209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dirty="0" smtClean="0">
                <a:solidFill>
                  <a:schemeClr val="tx1"/>
                </a:solidFill>
                <a:latin typeface="Trebuchet MS" pitchFamily="34" charset="0"/>
              </a:rPr>
              <a:t>10 та </a:t>
            </a:r>
            <a:r>
              <a:rPr lang="ru-RU" sz="2300" dirty="0" err="1" smtClean="0">
                <a:solidFill>
                  <a:schemeClr val="tx1"/>
                </a:solidFill>
                <a:latin typeface="Trebuchet MS" pitchFamily="34" charset="0"/>
              </a:rPr>
              <a:t>асалари</a:t>
            </a:r>
            <a:r>
              <a:rPr lang="ru-RU" sz="23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rebuchet MS" pitchFamily="34" charset="0"/>
              </a:rPr>
              <a:t>уяси</a:t>
            </a:r>
            <a:r>
              <a:rPr lang="ru-RU" sz="23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rebuchet MS" pitchFamily="34" charset="0"/>
              </a:rPr>
              <a:t>чанглатган</a:t>
            </a:r>
            <a:r>
              <a:rPr lang="ru-RU" sz="2300" dirty="0" smtClean="0">
                <a:solidFill>
                  <a:schemeClr val="tx1"/>
                </a:solidFill>
                <a:latin typeface="Trebuchet MS" pitchFamily="34" charset="0"/>
              </a:rPr>
              <a:t> (</a:t>
            </a:r>
            <a:r>
              <a:rPr lang="ru-RU" sz="2300" dirty="0" err="1" smtClean="0">
                <a:solidFill>
                  <a:schemeClr val="tx1"/>
                </a:solidFill>
                <a:latin typeface="Trebuchet MS" pitchFamily="34" charset="0"/>
              </a:rPr>
              <a:t>ҳар бирида</a:t>
            </a:r>
            <a:r>
              <a:rPr lang="ru-RU" sz="2300" dirty="0" smtClean="0">
                <a:solidFill>
                  <a:schemeClr val="tx1"/>
                </a:solidFill>
                <a:latin typeface="Trebuchet MS" pitchFamily="34" charset="0"/>
              </a:rPr>
              <a:t> 12 та </a:t>
            </a:r>
            <a:r>
              <a:rPr lang="ru-RU" sz="2300" dirty="0" err="1" smtClean="0">
                <a:solidFill>
                  <a:schemeClr val="tx1"/>
                </a:solidFill>
                <a:latin typeface="Trebuchet MS" pitchFamily="34" charset="0"/>
              </a:rPr>
              <a:t>ари</a:t>
            </a:r>
            <a:r>
              <a:rPr lang="ru-RU" sz="2300" dirty="0" smtClean="0">
                <a:solidFill>
                  <a:schemeClr val="tx1"/>
                </a:solidFill>
                <a:latin typeface="Trebuchet MS" pitchFamily="34" charset="0"/>
              </a:rPr>
              <a:t>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124200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 1-дала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3124200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 2-дала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133600" y="2602468"/>
            <a:ext cx="5001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/>
              <a:t>Бир</a:t>
            </a:r>
            <a:r>
              <a:rPr lang="ru-RU" b="1" dirty="0" smtClean="0"/>
              <a:t> хил </a:t>
            </a:r>
            <a:r>
              <a:rPr lang="ru-RU" b="1" dirty="0" err="1" smtClean="0"/>
              <a:t>далалар</a:t>
            </a:r>
            <a:r>
              <a:rPr lang="ru-RU" b="1" dirty="0" smtClean="0"/>
              <a:t>, </a:t>
            </a:r>
            <a:r>
              <a:rPr lang="ru-RU" b="1" dirty="0" err="1" smtClean="0"/>
              <a:t>бир</a:t>
            </a:r>
            <a:r>
              <a:rPr lang="ru-RU" b="1" dirty="0" smtClean="0"/>
              <a:t> </a:t>
            </a:r>
            <a:r>
              <a:rPr lang="ru-RU" b="1" dirty="0" err="1" smtClean="0"/>
              <a:t>хил</a:t>
            </a:r>
            <a:r>
              <a:rPr lang="ru-RU" b="1" dirty="0" smtClean="0"/>
              <a:t>  </a:t>
            </a:r>
            <a:r>
              <a:rPr lang="ru-RU" b="1" dirty="0" err="1" smtClean="0"/>
              <a:t>суғориш шароитлари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4801" y="1371600"/>
            <a:ext cx="8839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Лойиҳа доирасида</a:t>
            </a:r>
            <a:r>
              <a:rPr lang="ru-RU" sz="2400" dirty="0" smtClean="0"/>
              <a:t> </a:t>
            </a:r>
            <a:r>
              <a:rPr lang="ru-RU" sz="2400" dirty="0" err="1" smtClean="0"/>
              <a:t>асарларилар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мавжуд</a:t>
            </a:r>
            <a:r>
              <a:rPr lang="ru-RU" sz="2400" dirty="0" smtClean="0"/>
              <a:t> </a:t>
            </a:r>
            <a:r>
              <a:rPr lang="ru-RU" sz="2400" dirty="0" err="1" smtClean="0"/>
              <a:t>бўлган</a:t>
            </a:r>
            <a:r>
              <a:rPr lang="ru-RU" sz="2400" dirty="0" smtClean="0"/>
              <a:t> </a:t>
            </a:r>
            <a:r>
              <a:rPr lang="ru-RU" sz="2400" dirty="0" err="1" smtClean="0"/>
              <a:t>жойда</a:t>
            </a:r>
            <a:r>
              <a:rPr lang="ru-RU" sz="2400" dirty="0" smtClean="0"/>
              <a:t> беда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бодиринг</a:t>
            </a:r>
            <a:r>
              <a:rPr lang="ru-RU" sz="2400" dirty="0" smtClean="0"/>
              <a:t> </a:t>
            </a:r>
            <a:r>
              <a:rPr lang="ru-RU" sz="2400" dirty="0" err="1" smtClean="0"/>
              <a:t>ҳосилининг ўзгариши</a:t>
            </a:r>
            <a:r>
              <a:rPr lang="ru-RU" sz="2400" dirty="0" smtClean="0"/>
              <a:t> </a:t>
            </a:r>
            <a:r>
              <a:rPr lang="ru-RU" sz="2400" dirty="0" err="1" smtClean="0"/>
              <a:t>таққосланди</a:t>
            </a:r>
            <a:r>
              <a:rPr lang="ru-RU" sz="2400" dirty="0" smtClean="0"/>
              <a:t>   </a:t>
            </a:r>
            <a:endParaRPr lang="ru-RU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ru-RU" b="1" dirty="0" smtClean="0"/>
              <a:t> </a:t>
            </a:r>
            <a:r>
              <a:rPr lang="ru-RU" b="1" dirty="0" smtClean="0"/>
              <a:t>  1 </a:t>
            </a:r>
            <a:r>
              <a:rPr lang="ru-RU" b="1" dirty="0" smtClean="0"/>
              <a:t>га дан (</a:t>
            </a:r>
            <a:r>
              <a:rPr lang="ru-RU" b="1" dirty="0" err="1" smtClean="0"/>
              <a:t>кг.да</a:t>
            </a:r>
            <a:r>
              <a:rPr lang="ru-RU" b="1" dirty="0" smtClean="0"/>
              <a:t>) ҲОСИЛДОРЛИК  </a:t>
            </a:r>
            <a:endParaRPr lang="ru-RU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457200" y="1600200"/>
          <a:ext cx="4419600" cy="347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4191000" y="762000"/>
          <a:ext cx="4953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371600" y="1524000"/>
            <a:ext cx="21985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Беда </a:t>
            </a:r>
            <a:r>
              <a:rPr lang="ru-RU" sz="2400" b="1" dirty="0" err="1" smtClean="0"/>
              <a:t>уруғлари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105400" y="1535668"/>
            <a:ext cx="1547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 smtClean="0"/>
              <a:t>Бодиринг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ru-RU" b="1" smtClean="0"/>
              <a:t>СОТУВДАН ОЛИНГАН ДАРОМАД </a:t>
            </a:r>
            <a:endParaRPr lang="ru-RU" b="1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28600" y="1219200"/>
          <a:ext cx="4648200" cy="386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4495800" y="1143000"/>
          <a:ext cx="4648200" cy="393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329595"/>
          </a:xfrm>
        </p:spPr>
        <p:txBody>
          <a:bodyPr/>
          <a:lstStyle/>
          <a:p>
            <a:pPr algn="ctr"/>
            <a:r>
              <a:rPr lang="ru-RU" b="1" dirty="0" smtClean="0"/>
              <a:t>Фермер </a:t>
            </a:r>
            <a:r>
              <a:rPr lang="ru-RU" b="1" dirty="0" err="1" smtClean="0"/>
              <a:t>учун</a:t>
            </a:r>
            <a:r>
              <a:rPr lang="ru-RU" b="1" dirty="0" smtClean="0"/>
              <a:t> </a:t>
            </a:r>
            <a:r>
              <a:rPr lang="ru-RU" b="1" dirty="0" err="1" smtClean="0"/>
              <a:t>қўшимча умумий</a:t>
            </a:r>
            <a:r>
              <a:rPr lang="ru-RU" b="1" dirty="0" smtClean="0"/>
              <a:t> </a:t>
            </a:r>
            <a:r>
              <a:rPr lang="ru-RU" b="1" dirty="0" err="1" smtClean="0"/>
              <a:t>даромад</a:t>
            </a:r>
            <a:r>
              <a:rPr lang="ru-RU" b="1" dirty="0" smtClean="0"/>
              <a:t>  </a:t>
            </a:r>
            <a:endParaRPr lang="ru-RU" b="1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457200" y="1447800"/>
          <a:ext cx="8077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218795"/>
          </a:xfrm>
        </p:spPr>
        <p:txBody>
          <a:bodyPr/>
          <a:lstStyle/>
          <a:p>
            <a:r>
              <a:rPr lang="ru-RU" sz="4400" b="1" dirty="0" smtClean="0"/>
              <a:t>Асаларичилик </a:t>
            </a:r>
            <a:r>
              <a:rPr lang="ru-RU" sz="4400" b="1" dirty="0" err="1" smtClean="0"/>
              <a:t>билан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шуғулланувчи </a:t>
            </a:r>
            <a:r>
              <a:rPr lang="ru-RU" sz="4400" b="1" dirty="0" err="1" smtClean="0"/>
              <a:t>тадбиркор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даромади</a:t>
            </a:r>
            <a:r>
              <a:rPr lang="ru-RU" sz="4400" b="1" dirty="0" smtClean="0"/>
              <a:t> </a:t>
            </a:r>
            <a:endParaRPr lang="ru-RU" sz="4400" b="1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457200" y="1447800"/>
          <a:ext cx="8077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46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Trebuchet MS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0550262-B63B-494B-9216-80B9C42911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TS010286746</Template>
  <TotalTime>325</TotalTime>
  <Words>591</Words>
  <Application>Microsoft Office PowerPoint</Application>
  <PresentationFormat>On-screen Show (4:3)</PresentationFormat>
  <Paragraphs>103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TS010286746</vt:lpstr>
      <vt:lpstr>Белый текст и шрифт Courier для слайдов с кодом</vt:lpstr>
      <vt:lpstr>Асаларичилик ҳосилдорликни ошириш омили сифатида </vt:lpstr>
      <vt:lpstr>Асаларичилик нима?</vt:lpstr>
      <vt:lpstr>    Асаларичилик маҳсулотлари </vt:lpstr>
      <vt:lpstr>               Асалнинг таркиби</vt:lpstr>
      <vt:lpstr>Лойиҳа мақсади: Паркент  туманида асаларичиликни  оммалаштириш</vt:lpstr>
      <vt:lpstr>   1 га дан (кг.да) ҲОСИЛДОРЛИК  </vt:lpstr>
      <vt:lpstr>СОТУВДАН ОЛИНГАН ДАРОМАД </vt:lpstr>
      <vt:lpstr>Фермер учун қўшимча умумий даромад  </vt:lpstr>
      <vt:lpstr>Асаларичилик билан шуғулланувчи тадбиркор даромади </vt:lpstr>
      <vt:lpstr>Асалариларни қандай парваришлаш керак:</vt:lpstr>
      <vt:lpstr>Хулосалар ва тавсиялар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Пчеловодство для повышения урожая</dc:title>
  <dc:creator>Admin</dc:creator>
  <cp:keywords/>
  <cp:lastModifiedBy>makhsad.bauetdinov</cp:lastModifiedBy>
  <cp:revision>40</cp:revision>
  <dcterms:created xsi:type="dcterms:W3CDTF">2013-08-18T06:33:18Z</dcterms:created>
  <dcterms:modified xsi:type="dcterms:W3CDTF">2013-09-19T13:27:43Z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303489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D5.0.6</vt:lpwstr>
  </property>
  <property fmtid="{D5CDD505-2E9C-101B-9397-08002B2CF9AE}" pid="5" name="_TemplateID">
    <vt:lpwstr>TC102867469990</vt:lpwstr>
  </property>
</Properties>
</file>