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9" r:id="rId2"/>
    <p:sldId id="266" r:id="rId3"/>
    <p:sldId id="331" r:id="rId4"/>
    <p:sldId id="267" r:id="rId5"/>
    <p:sldId id="277" r:id="rId6"/>
    <p:sldId id="278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28" r:id="rId16"/>
    <p:sldId id="263" r:id="rId17"/>
    <p:sldId id="290" r:id="rId18"/>
    <p:sldId id="341" r:id="rId19"/>
    <p:sldId id="299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517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5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95AC0-481C-4A4D-AF83-F404E91BF0CD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0480F-DDA6-4C3C-92D8-CC2C3D0407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7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80EBE-7A5F-44F9-AE2F-7CF6B4CCCD92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49FF5-F961-4E21-BFA7-DF262A43A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9B793-5E59-4047-95AB-782A05B1D8A4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C9F01-BCDE-4BBE-A3A4-399CD865E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4B3A4-3CA2-41F7-B546-5A084A408325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1420C-2CEE-4EB9-9D55-451FEAF1F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ADD0D-4CD4-4770-B0C5-B0CFED17C159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10A31-3EE2-4478-B495-7BAF860C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A80CD-D656-42BA-B901-1A56ADD5ADE3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E053D-1995-4739-830E-07AFD3BDD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3425C-CDEA-4971-96D4-870901471CEB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55F3C-C4F5-4B63-94E0-83A4FD49E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25E20-B293-4504-9426-E732FBE10AC3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A7D11-82BE-4AE6-BD3C-8C9A87914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88CE-1D3E-4CF8-9203-7EFE45D9AC05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2C9F7-8D81-4065-A626-6EF9973FF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A8725-20B4-45E6-AD52-F973C4102BDC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41EF3-AE8B-42D3-A462-B2BA8C45C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223F5-EEAC-4B22-AC04-BA695CB138BB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E2249-1606-4E6A-BDD6-ADF0C797B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BE25E-8F82-47F5-B36A-937A91C3AF51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080F8-2E4A-431B-BAD5-FF0E7BD7B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8C1F71-ED41-400B-AF4C-DE7623C5CE3F}" type="datetimeFigureOut">
              <a:rPr lang="en-US"/>
              <a:pPr>
                <a:defRPr/>
              </a:pPr>
              <a:t>2/26/2016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498724-E05B-4CD2-9385-08A688091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2" descr="C:\Documents and Settings\VLAD-$&amp;$\Мои документы\Мои рисунки\Организатор клипов (Microsoft)\j04401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28625"/>
            <a:ext cx="320198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3" name="Рисунок 14" descr="C:\Documents and Settings\VLAD-$&amp;$\Мои документы\Мои рисунки\Организатор клипов (Microsoft)\j043737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143116"/>
            <a:ext cx="5624448" cy="471488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052" name="Прямоугольник 2"/>
          <p:cNvSpPr>
            <a:spLocks noChangeArrowheads="1"/>
          </p:cNvSpPr>
          <p:nvPr/>
        </p:nvSpPr>
        <p:spPr bwMode="auto">
          <a:xfrm>
            <a:off x="0" y="285750"/>
            <a:ext cx="61436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atin typeface="Calibri" pitchFamily="34" charset="0"/>
              </a:rPr>
              <a:t>Как биогаз помог изменить наше хозяйство и жизнь…</a:t>
            </a:r>
            <a:endParaRPr lang="en-US" sz="3200" b="1" dirty="0">
              <a:latin typeface="Calibri" pitchFamily="34" charset="0"/>
            </a:endParaRPr>
          </a:p>
        </p:txBody>
      </p:sp>
      <p:pic>
        <p:nvPicPr>
          <p:cNvPr id="6" name="Рисунок 19" descr="2222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5143512"/>
            <a:ext cx="1000132" cy="101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7" descr="2.bmp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5286388"/>
            <a:ext cx="571504" cy="8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8" descr="22.bmp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5286388"/>
            <a:ext cx="785818" cy="9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16007" y="6343789"/>
            <a:ext cx="316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Владимир </a:t>
            </a:r>
            <a:r>
              <a:rPr lang="ru-RU" dirty="0" err="1" smtClean="0"/>
              <a:t>Погребенный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7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71802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0001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1802" y="0"/>
            <a:ext cx="3000396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000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2198" y="0"/>
            <a:ext cx="3071802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44" y="2214554"/>
            <a:ext cx="2857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Цистерна покрыта смолой и рубероидом для гидро- и термоизоляции</a:t>
            </a:r>
            <a:endParaRPr lang="ru-RU" sz="1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28926" y="2214554"/>
            <a:ext cx="314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Для лучшей теплоизоляции весь реактор покрыт стекловатой и засыпан гравием</a:t>
            </a:r>
            <a:endParaRPr lang="ru-RU" sz="1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72198" y="2214554"/>
            <a:ext cx="30718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Последние  изоляционные слои – пленка и глина</a:t>
            </a:r>
            <a:endParaRPr lang="ru-RU" sz="1000" dirty="0"/>
          </a:p>
        </p:txBody>
      </p:sp>
      <p:pic>
        <p:nvPicPr>
          <p:cNvPr id="9" name="Рисунок 8" descr="IMG_050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714620"/>
            <a:ext cx="311603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516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3240" y="2714620"/>
            <a:ext cx="285752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517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00760" y="2714620"/>
            <a:ext cx="314324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2844" y="5072074"/>
            <a:ext cx="2928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Монтаж системы отопления и перемешивания</a:t>
            </a:r>
            <a:endParaRPr lang="ru-RU" sz="1000" dirty="0"/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714744" y="5100619"/>
            <a:ext cx="47149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Отопительный контур и система перемешивания внутри цистерны,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трубы и стыки покрыты суриком во избежание эрозии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6072206"/>
            <a:ext cx="8643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dirty="0">
                <a:cs typeface="Arial" pitchFamily="34" charset="0"/>
              </a:rPr>
              <a:t>Перемешивание  сырья  может  осуществляться  следующими  основными  способами: механическими  мешалками,  </a:t>
            </a:r>
            <a:r>
              <a:rPr lang="ru-RU" sz="1200" b="1" dirty="0">
                <a:cs typeface="Arial" pitchFamily="34" charset="0"/>
              </a:rPr>
              <a:t>биогазом,  пропускаемым  через  толщу  сырья</a:t>
            </a:r>
            <a:r>
              <a:rPr lang="ru-RU" sz="1200" dirty="0">
                <a:cs typeface="Arial" pitchFamily="34" charset="0"/>
              </a:rPr>
              <a:t>,  и  перекачиванием сырья из верхней зоны реактора в нижнюю.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5572140"/>
            <a:ext cx="8715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dirty="0">
                <a:cs typeface="Arial" pitchFamily="34" charset="0"/>
              </a:rPr>
              <a:t>Для обеспечения более высокого производства биогаза  и  удобрений,  а  также  лучшего  обеззараживания  сырья  </a:t>
            </a:r>
            <a:r>
              <a:rPr lang="ru-RU" sz="1200" dirty="0" smtClean="0">
                <a:cs typeface="Arial" pitchFamily="34" charset="0"/>
              </a:rPr>
              <a:t>используется  подогрев.</a:t>
            </a:r>
            <a:endParaRPr lang="ru-RU" sz="1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52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000364" cy="2071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085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4678" y="0"/>
            <a:ext cx="2786082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083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5074" y="0"/>
            <a:ext cx="2786050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IRINA\Desktop\Новая папка (2)\IMG_05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0546"/>
            <a:ext cx="321467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IRINA\Desktop\Новая папка (2)\IMG_08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519238"/>
            <a:ext cx="2928958" cy="2338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IRINA\Desktop\Новая папка (2)\IMG_085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4500546"/>
            <a:ext cx="300036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835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71802" y="2143116"/>
            <a:ext cx="3071802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2844" y="3000372"/>
            <a:ext cx="29289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Внешний вид подводящих труб перемешивающего устройства и отопительных труб</a:t>
            </a:r>
            <a:endParaRPr lang="ru-RU" sz="1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43604" y="2285992"/>
            <a:ext cx="3000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Предохранительный клапан и компрессор для перекачки биогаза ИФ-56</a:t>
            </a:r>
            <a:endParaRPr lang="ru-RU" sz="1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29454" y="4214818"/>
            <a:ext cx="1657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Газораспределитель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030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82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143240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G:\1\IMG_01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57694"/>
            <a:ext cx="2857520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1\IMG_01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357694"/>
            <a:ext cx="3071802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1\IMG_01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2285992"/>
            <a:ext cx="328611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1\IMG_01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357694"/>
            <a:ext cx="3214678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IRINA\Desktop\IMG_08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0"/>
            <a:ext cx="2898619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IRINA\Desktop\Новая папка (2)\DSC0002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285992"/>
            <a:ext cx="2858620" cy="2134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IRINA\Desktop\Новая папка (2)\DSC0002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9" y="0"/>
            <a:ext cx="3071802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IRINA\Desktop\Новая папка (2)\DSC0002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488" y="2285992"/>
            <a:ext cx="3000396" cy="2124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33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:\1\IMG_01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0036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:\1\IMG_01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54"/>
            <a:ext cx="357190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G:\1\IMG_01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50037" y="4750607"/>
            <a:ext cx="2357430" cy="185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G:\1\IMG_01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36095" y="535773"/>
            <a:ext cx="36433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G:\1\IMG_01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4500570"/>
            <a:ext cx="3071802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ake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4319" y="0"/>
            <a:ext cx="3009682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7959bioga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9046" y="3571876"/>
            <a:ext cx="4384954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237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323528" y="522021"/>
            <a:ext cx="7786687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ru-RU" dirty="0">
                <a:latin typeface="+mj-lt"/>
                <a:cs typeface="Times New Roman" pitchFamily="18" charset="0"/>
              </a:rPr>
              <a:t> Построена и введена в эксплуатацию </a:t>
            </a:r>
            <a:r>
              <a:rPr lang="ru-RU" dirty="0" smtClean="0">
                <a:latin typeface="+mj-lt"/>
                <a:cs typeface="Times New Roman" pitchFamily="18" charset="0"/>
              </a:rPr>
              <a:t>биогазовая установка :</a:t>
            </a:r>
            <a:endParaRPr lang="en-US" dirty="0">
              <a:latin typeface="+mj-lt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dirty="0">
                <a:latin typeface="+mj-lt"/>
                <a:cs typeface="Times New Roman" pitchFamily="18" charset="0"/>
              </a:rPr>
              <a:t>     - </a:t>
            </a:r>
            <a:r>
              <a:rPr lang="ru-RU" dirty="0" smtClean="0">
                <a:latin typeface="+mj-lt"/>
                <a:cs typeface="Times New Roman" pitchFamily="18" charset="0"/>
              </a:rPr>
              <a:t>Ъ производит 5 </a:t>
            </a:r>
            <a:r>
              <a:rPr lang="ru-RU" dirty="0">
                <a:latin typeface="+mj-lt"/>
                <a:cs typeface="Times New Roman" pitchFamily="18" charset="0"/>
              </a:rPr>
              <a:t>тонн органического удобрения в неделю;</a:t>
            </a:r>
            <a:endParaRPr lang="en-US" dirty="0">
              <a:latin typeface="+mj-lt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dirty="0">
                <a:latin typeface="+mj-lt"/>
                <a:cs typeface="Times New Roman" pitchFamily="18" charset="0"/>
              </a:rPr>
              <a:t>     - </a:t>
            </a:r>
            <a:r>
              <a:rPr lang="ru-RU" dirty="0" smtClean="0">
                <a:latin typeface="+mj-lt"/>
                <a:cs typeface="Times New Roman" pitchFamily="18" charset="0"/>
              </a:rPr>
              <a:t>и до </a:t>
            </a:r>
            <a:r>
              <a:rPr lang="ru-RU" dirty="0">
                <a:latin typeface="+mj-lt"/>
                <a:cs typeface="Times New Roman" pitchFamily="18" charset="0"/>
              </a:rPr>
              <a:t>25 куб.м. биогаза в сутки;</a:t>
            </a:r>
            <a:endParaRPr lang="en-US" dirty="0">
              <a:latin typeface="+mj-lt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ru-RU" dirty="0">
                <a:latin typeface="+mj-lt"/>
                <a:cs typeface="Times New Roman" pitchFamily="18" charset="0"/>
              </a:rPr>
              <a:t> </a:t>
            </a:r>
            <a:r>
              <a:rPr lang="ru-RU" dirty="0" smtClean="0">
                <a:latin typeface="+mj-lt"/>
                <a:cs typeface="Times New Roman" pitchFamily="18" charset="0"/>
              </a:rPr>
              <a:t>Налаженная система </a:t>
            </a:r>
            <a:r>
              <a:rPr lang="ru-RU" dirty="0">
                <a:latin typeface="+mj-lt"/>
                <a:cs typeface="Times New Roman" pitchFamily="18" charset="0"/>
              </a:rPr>
              <a:t>отопления животноводческих блоков и жилых помещений фермы «Надежда» площадью 1 320 кв.м в зимний сезон от получаемого биогаза;</a:t>
            </a:r>
            <a:endParaRPr lang="en-US" dirty="0">
              <a:latin typeface="+mj-lt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ru-RU" dirty="0">
                <a:latin typeface="+mj-lt"/>
                <a:cs typeface="Times New Roman" pitchFamily="18" charset="0"/>
              </a:rPr>
              <a:t> </a:t>
            </a:r>
            <a:r>
              <a:rPr lang="ru-RU" dirty="0" smtClean="0">
                <a:latin typeface="+mj-lt"/>
                <a:cs typeface="Times New Roman" pitchFamily="18" charset="0"/>
              </a:rPr>
              <a:t>Наладили систему </a:t>
            </a:r>
            <a:r>
              <a:rPr lang="ru-RU" dirty="0">
                <a:latin typeface="+mj-lt"/>
                <a:cs typeface="Times New Roman" pitchFamily="18" charset="0"/>
              </a:rPr>
              <a:t>автономного электроснабжения фермерского хозяйства «Надежда»</a:t>
            </a:r>
            <a:endParaRPr lang="en-US" dirty="0">
              <a:latin typeface="+mj-lt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ru-RU" dirty="0">
                <a:latin typeface="+mj-lt"/>
                <a:cs typeface="Times New Roman" pitchFamily="18" charset="0"/>
              </a:rPr>
              <a:t> </a:t>
            </a:r>
            <a:r>
              <a:rPr lang="ru-RU" dirty="0" smtClean="0">
                <a:latin typeface="+mj-lt"/>
                <a:cs typeface="Times New Roman" pitchFamily="18" charset="0"/>
              </a:rPr>
              <a:t>Повышение урожайности кормов в 2 раза</a:t>
            </a: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ru-RU" dirty="0" smtClean="0">
                <a:latin typeface="+mj-lt"/>
                <a:cs typeface="Times New Roman" pitchFamily="18" charset="0"/>
              </a:rPr>
              <a:t> Сейчас 50 КРС, а свиней 50  </a:t>
            </a: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ru-RU" dirty="0" smtClean="0">
                <a:latin typeface="+mj-lt"/>
                <a:cs typeface="Times New Roman" pitchFamily="18" charset="0"/>
              </a:rPr>
              <a:t>Предотвращаем выбросов </a:t>
            </a:r>
            <a:r>
              <a:rPr lang="ru-RU" dirty="0">
                <a:latin typeface="+mj-lt"/>
                <a:cs typeface="Times New Roman" pitchFamily="18" charset="0"/>
              </a:rPr>
              <a:t>в атмосферу 155 тонн эквивалента углекислого газа. </a:t>
            </a:r>
            <a:endParaRPr lang="en-US" dirty="0">
              <a:latin typeface="+mj-lt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ru-RU" dirty="0" smtClean="0">
                <a:latin typeface="+mj-lt"/>
                <a:cs typeface="Times New Roman" pitchFamily="18" charset="0"/>
              </a:rPr>
              <a:t> Лучше </a:t>
            </a:r>
            <a:r>
              <a:rPr lang="ru-RU" dirty="0">
                <a:latin typeface="+mj-lt"/>
                <a:cs typeface="Times New Roman" pitchFamily="18" charset="0"/>
              </a:rPr>
              <a:t>санитарное состояния </a:t>
            </a:r>
            <a:r>
              <a:rPr lang="ru-RU" dirty="0" smtClean="0">
                <a:latin typeface="+mj-lt"/>
                <a:cs typeface="Times New Roman" pitchFamily="18" charset="0"/>
              </a:rPr>
              <a:t>на ферме – нет запаха </a:t>
            </a:r>
            <a:r>
              <a:rPr lang="ru-RU" dirty="0">
                <a:latin typeface="+mj-lt"/>
                <a:cs typeface="Times New Roman" pitchFamily="18" charset="0"/>
              </a:rPr>
              <a:t>от продуктов жизнедеятельности фермы;</a:t>
            </a:r>
            <a:endParaRPr lang="en-US" dirty="0">
              <a:latin typeface="+mj-lt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ru-RU" dirty="0">
                <a:latin typeface="+mj-lt"/>
                <a:cs typeface="Times New Roman" pitchFamily="18" charset="0"/>
              </a:rPr>
              <a:t> </a:t>
            </a:r>
            <a:r>
              <a:rPr lang="ru-RU" dirty="0" smtClean="0">
                <a:latin typeface="+mj-lt"/>
                <a:cs typeface="Times New Roman" pitchFamily="18" charset="0"/>
              </a:rPr>
              <a:t>Стали пионерами биогаза в Узбекистане</a:t>
            </a: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pPr>
            <a:r>
              <a:rPr lang="ru-RU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Можем строить биогазовые установки другим </a:t>
            </a:r>
            <a:r>
              <a:rPr lang="ru-RU" dirty="0" smtClean="0">
                <a:latin typeface="MS Gothic" panose="020B0609070205080204" pitchFamily="49" charset="-128"/>
                <a:ea typeface="MS Gothic" panose="020B0609070205080204" pitchFamily="49" charset="-128"/>
                <a:cs typeface="Times New Roman" pitchFamily="18" charset="0"/>
              </a:rPr>
              <a:t>☺</a:t>
            </a:r>
            <a:endParaRPr lang="en-US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63" y="214313"/>
            <a:ext cx="4375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2400" b="1" dirty="0" smtClean="0">
                <a:latin typeface="+mj-lt"/>
                <a:cs typeface="Times New Roman" pitchFamily="18" charset="0"/>
              </a:rPr>
              <a:t>Что мы получили в результате?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151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469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375517"/>
                </a:solidFill>
              </a:rPr>
              <a:t>Потенциал для бизнеса</a:t>
            </a:r>
            <a:endParaRPr lang="ru-RU" sz="2400" dirty="0">
              <a:solidFill>
                <a:srgbClr val="375517"/>
              </a:solidFill>
            </a:endParaRPr>
          </a:p>
          <a:p>
            <a:pPr algn="ctr"/>
            <a:endParaRPr lang="ru-RU" sz="2400" dirty="0">
              <a:solidFill>
                <a:srgbClr val="37551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928670"/>
            <a:ext cx="5929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Один из главных плюсов - </a:t>
            </a:r>
            <a:r>
              <a:rPr lang="ru-RU" sz="1600" b="1" dirty="0"/>
              <a:t>в результате работы биогазовой установки получаются высококлассные, экологически чистые </a:t>
            </a:r>
            <a:r>
              <a:rPr lang="ru-RU" sz="1600" b="1" dirty="0" smtClean="0"/>
              <a:t>удобрения.</a:t>
            </a:r>
            <a:endParaRPr lang="ru-RU" sz="1600" b="1" dirty="0"/>
          </a:p>
        </p:txBody>
      </p:sp>
      <p:pic>
        <p:nvPicPr>
          <p:cNvPr id="6" name="Рисунок 5" descr="G:\Срочная работа\Рисунки\stock-vector-green-earth-concept-222521561.jpg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"/>
          <a:stretch/>
        </p:blipFill>
        <p:spPr bwMode="auto">
          <a:xfrm>
            <a:off x="6572264" y="214290"/>
            <a:ext cx="2214578" cy="1714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0" y="185736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Содержит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 необходимые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жизни растений компоненты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азот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фосфат, калий, макро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микроэлементы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untitl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86058"/>
            <a:ext cx="4857784" cy="364333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4929190" y="2786058"/>
            <a:ext cx="40005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содержит патогенной (болезнетворной) микрофлоры, яиц гельминтов, семян сорняков, нитратов и нитритов, специфических фекальных запахов.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ko-KR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литр </a:t>
            </a:r>
            <a:r>
              <a:rPr lang="ru-RU" altLang="ko-KR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ko-KR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altLang="ko-KR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кг коровьего навоза.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G:\Срочная работа\Рисунки\set-of-different-environmental-icons_41391.jp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"/>
          <a:stretch/>
        </p:blipFill>
        <p:spPr bwMode="auto">
          <a:xfrm>
            <a:off x="857224" y="3357562"/>
            <a:ext cx="2786082" cy="1836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214282" y="0"/>
            <a:ext cx="600076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ru-RU" altLang="ko-KR" sz="20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  </a:t>
            </a:r>
            <a:endParaRPr lang="ru-RU" altLang="ko-KR" sz="2000" dirty="0">
              <a:latin typeface="+mj-lt"/>
              <a:cs typeface="Times New Roman" pitchFamily="18" charset="0"/>
            </a:endParaRPr>
          </a:p>
          <a:p>
            <a:pPr algn="just" eaLnBrk="0" hangingPunct="0">
              <a:buClr>
                <a:srgbClr val="C00000"/>
              </a:buClr>
              <a:buSzPct val="150000"/>
              <a:buBlip>
                <a:blip r:embed="rId2"/>
              </a:buBlip>
              <a:tabLst>
                <a:tab pos="457200" algn="l"/>
              </a:tabLst>
            </a:pPr>
            <a:r>
              <a:rPr lang="ru-RU" altLang="ko-KR" sz="24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Жидкое удобрение обеспечивает повышение урожайности культур в 2-3 раза в зависимости от вида культуры, состояния почвы и климатических условий. </a:t>
            </a:r>
          </a:p>
          <a:p>
            <a:pPr algn="just" eaLnBrk="0" hangingPunct="0">
              <a:buClr>
                <a:srgbClr val="C00000"/>
              </a:buClr>
              <a:buSzPct val="150000"/>
              <a:buBlip>
                <a:blip r:embed="rId2"/>
              </a:buBlip>
              <a:tabLst>
                <a:tab pos="457200" algn="l"/>
              </a:tabLst>
            </a:pPr>
            <a:endParaRPr lang="ru-RU" altLang="ko-KR" sz="2400" dirty="0">
              <a:latin typeface="+mj-lt"/>
              <a:cs typeface="Times New Roman" pitchFamily="18" charset="0"/>
            </a:endParaRPr>
          </a:p>
          <a:p>
            <a:pPr algn="just" eaLnBrk="0" hangingPunct="0">
              <a:buClr>
                <a:srgbClr val="C00000"/>
              </a:buClr>
              <a:buSzPct val="150000"/>
              <a:buBlip>
                <a:blip r:embed="rId2"/>
              </a:buBlip>
              <a:tabLst>
                <a:tab pos="457200" algn="l"/>
              </a:tabLst>
            </a:pPr>
            <a:r>
              <a:rPr lang="ru-RU" altLang="ko-KR" sz="24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Действует на растение сразу же после применения, снижает кислотность почвы, повышает устойчивость растений к неблагоприятным воздействиям среды, особенно к засухе. </a:t>
            </a:r>
          </a:p>
          <a:p>
            <a:pPr algn="just" eaLnBrk="0" hangingPunct="0">
              <a:buClr>
                <a:srgbClr val="C00000"/>
              </a:buClr>
              <a:buSzPct val="150000"/>
              <a:tabLst>
                <a:tab pos="457200" algn="l"/>
              </a:tabLst>
            </a:pPr>
            <a:endParaRPr lang="ru-RU" altLang="ko-KR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29699" name="Рисунок 26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3" y="571480"/>
            <a:ext cx="2857488" cy="246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0" name="Прямоугольник 3"/>
          <p:cNvSpPr>
            <a:spLocks noChangeArrowheads="1"/>
          </p:cNvSpPr>
          <p:nvPr/>
        </p:nvSpPr>
        <p:spPr bwMode="auto">
          <a:xfrm>
            <a:off x="214282" y="4214818"/>
            <a:ext cx="592935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buClr>
                <a:srgbClr val="C00000"/>
              </a:buClr>
              <a:buSzPct val="150000"/>
              <a:buBlip>
                <a:blip r:embed="rId2"/>
              </a:buBlip>
              <a:tabLst>
                <a:tab pos="457200" algn="l"/>
              </a:tabLst>
            </a:pPr>
            <a:endParaRPr lang="ru-RU" altLang="ko-KR" sz="2400" dirty="0">
              <a:latin typeface="+mj-lt"/>
              <a:cs typeface="Times New Roman" pitchFamily="18" charset="0"/>
            </a:endParaRPr>
          </a:p>
          <a:p>
            <a:pPr algn="just" eaLnBrk="0" hangingPunct="0">
              <a:buClr>
                <a:srgbClr val="C00000"/>
              </a:buClr>
              <a:buSzPct val="150000"/>
              <a:buBlip>
                <a:blip r:embed="rId2"/>
              </a:buBlip>
              <a:tabLst>
                <a:tab pos="457200" algn="l"/>
              </a:tabLst>
            </a:pPr>
            <a:r>
              <a:rPr lang="ru-RU" altLang="ko-KR" sz="24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Используется во всех климатических зонах для всех видов почв, повышая их плодородие и улучшая экологическое состояние. </a:t>
            </a:r>
          </a:p>
          <a:p>
            <a:pPr algn="just" eaLnBrk="0" hangingPunct="0">
              <a:buClr>
                <a:srgbClr val="C00000"/>
              </a:buClr>
              <a:buSzPct val="150000"/>
              <a:buBlip>
                <a:blip r:embed="rId2"/>
              </a:buBlip>
              <a:tabLst>
                <a:tab pos="457200" algn="l"/>
              </a:tabLst>
            </a:pPr>
            <a:endParaRPr lang="ru-RU" altLang="ko-KR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29701" name="Рисунок 3" descr="C:\Documents and Settings\VLAD-$&amp;$\Мои документы\Мои рисунки\Организатор клипов (Microsoft)\j04401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6569" y="3643314"/>
            <a:ext cx="2777431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Прямоугольник 3"/>
          <p:cNvSpPr>
            <a:spLocks noChangeArrowheads="1"/>
          </p:cNvSpPr>
          <p:nvPr/>
        </p:nvSpPr>
        <p:spPr bwMode="auto">
          <a:xfrm>
            <a:off x="5857875" y="3357563"/>
            <a:ext cx="1781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ru-RU" b="1" dirty="0">
                <a:latin typeface="Calibri" pitchFamily="34" charset="0"/>
                <a:cs typeface="Times New Roman" pitchFamily="18" charset="0"/>
              </a:rPr>
              <a:t> свинофермам 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31748" name="Прямоугольник 4"/>
          <p:cNvSpPr>
            <a:spLocks noChangeArrowheads="1"/>
          </p:cNvSpPr>
          <p:nvPr/>
        </p:nvSpPr>
        <p:spPr bwMode="auto">
          <a:xfrm>
            <a:off x="1643063" y="3357563"/>
            <a:ext cx="1503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ru-RU" b="1" dirty="0">
                <a:latin typeface="Calibri" pitchFamily="34" charset="0"/>
                <a:cs typeface="Times New Roman" pitchFamily="18" charset="0"/>
              </a:rPr>
              <a:t>фермам КРС 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31749" name="Прямоугольник 5"/>
          <p:cNvSpPr>
            <a:spLocks noChangeArrowheads="1"/>
          </p:cNvSpPr>
          <p:nvPr/>
        </p:nvSpPr>
        <p:spPr bwMode="auto">
          <a:xfrm>
            <a:off x="1500188" y="6215063"/>
            <a:ext cx="180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ru-RU" b="1" dirty="0">
                <a:latin typeface="Calibri" pitchFamily="34" charset="0"/>
                <a:cs typeface="Times New Roman" pitchFamily="18" charset="0"/>
              </a:rPr>
              <a:t>птицефабрикам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31750" name="Прямоугольник 6"/>
          <p:cNvSpPr>
            <a:spLocks noChangeArrowheads="1"/>
          </p:cNvSpPr>
          <p:nvPr/>
        </p:nvSpPr>
        <p:spPr bwMode="auto">
          <a:xfrm>
            <a:off x="5000625" y="6215063"/>
            <a:ext cx="3722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Calibri" pitchFamily="34" charset="0"/>
                <a:cs typeface="Times New Roman" pitchFamily="18" charset="0"/>
              </a:rPr>
              <a:t>растениеводческим предприятиям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>
            <a:off x="2714625" y="6488113"/>
            <a:ext cx="3475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Calibri" pitchFamily="34" charset="0"/>
                <a:cs typeface="Times New Roman" pitchFamily="18" charset="0"/>
              </a:rPr>
              <a:t>предприятиям смешанного типа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714356"/>
            <a:ext cx="3929090" cy="266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0180" name="Picture 4" descr="Изображение 22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642918"/>
            <a:ext cx="3929090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0" y="3714752"/>
            <a:ext cx="3595713" cy="269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31755" name="Picture 11" descr="C:\Documents and Settings\VLAD-$&amp;$\Мои документы\Мои рисунки\Организатор клипов (Microsoft)\j043854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6314" y="3643314"/>
            <a:ext cx="4036247" cy="261939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57224" y="0"/>
            <a:ext cx="7429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375517"/>
                </a:solidFill>
                <a:effectLst/>
                <a:ea typeface="Times New Roman" pitchFamily="18" charset="0"/>
                <a:cs typeface="Times New Roman" pitchFamily="18" charset="0"/>
              </a:rPr>
              <a:t>Кому нужно строить биогазовую установку?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75517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44" y="0"/>
            <a:ext cx="4868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0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5" descr="j0441545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Рисунок 1" descr="j044010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3071813"/>
            <a:ext cx="77628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2" descr="j044011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4786313"/>
            <a:ext cx="100012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Рисунок 3" descr="j044011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25" y="1214438"/>
            <a:ext cx="11572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142852"/>
            <a:ext cx="864399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Благодарю за внимание</a:t>
            </a:r>
          </a:p>
        </p:txBody>
      </p:sp>
      <p:pic>
        <p:nvPicPr>
          <p:cNvPr id="44039" name="Рисунок 6" descr="j0440106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50" y="2571750"/>
            <a:ext cx="2690813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Рисунок 7" descr="j0440115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25" y="4643438"/>
            <a:ext cx="1279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Рисунок 8" descr="j0440111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63" y="3071813"/>
            <a:ext cx="12493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Рисунок 9" descr="j0440105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3375" y="5500688"/>
            <a:ext cx="785813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Рисунок 10" descr="j0440102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43375" y="1071563"/>
            <a:ext cx="782638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Рисунок 11" descr="j0440110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28875" y="1428750"/>
            <a:ext cx="1089025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285750" y="500063"/>
            <a:ext cx="578643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0000"/>
              <a:buFontTx/>
              <a:buBlip>
                <a:blip r:embed="rId2"/>
              </a:buBlip>
            </a:pP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</a:rPr>
              <a:t>Фермерское хозяйство «Надежда», Сырдарьинская область – животноводство </a:t>
            </a:r>
            <a:endParaRPr lang="ru-RU" sz="2400" dirty="0">
              <a:latin typeface="Calibri" pitchFamily="34" charset="0"/>
            </a:endParaRPr>
          </a:p>
          <a:p>
            <a:pPr>
              <a:buClr>
                <a:srgbClr val="C00000"/>
              </a:buClr>
              <a:buSzPct val="140000"/>
              <a:buFontTx/>
              <a:buBlip>
                <a:blip r:embed="rId2"/>
              </a:buBlip>
            </a:pPr>
            <a:endParaRPr lang="en-US" sz="2400" dirty="0">
              <a:latin typeface="Calibri" pitchFamily="34" charset="0"/>
            </a:endParaRPr>
          </a:p>
          <a:p>
            <a:pPr>
              <a:buClr>
                <a:srgbClr val="C00000"/>
              </a:buClr>
              <a:buSzPct val="140000"/>
              <a:buFontTx/>
              <a:buBlip>
                <a:blip r:embed="rId2"/>
              </a:buBlip>
            </a:pPr>
            <a:r>
              <a:rPr lang="ru-RU" sz="2400" dirty="0">
                <a:latin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</a:rPr>
              <a:t>2009 год, б</a:t>
            </a:r>
            <a:r>
              <a:rPr lang="ru-RU" sz="2400" dirty="0" smtClean="0">
                <a:latin typeface="Calibri" pitchFamily="34" charset="0"/>
              </a:rPr>
              <a:t>ыло: 10 га земли, 40 КРС, 40 свиней. </a:t>
            </a:r>
          </a:p>
          <a:p>
            <a:pPr>
              <a:buClr>
                <a:srgbClr val="C00000"/>
              </a:buClr>
              <a:buSzPct val="140000"/>
            </a:pPr>
            <a:endParaRPr lang="ru-RU" sz="2400" dirty="0" smtClean="0">
              <a:latin typeface="Calibri" pitchFamily="34" charset="0"/>
            </a:endParaRPr>
          </a:p>
          <a:p>
            <a:pPr>
              <a:buClr>
                <a:srgbClr val="C00000"/>
              </a:buClr>
              <a:buSzPct val="140000"/>
            </a:pPr>
            <a:endParaRPr lang="en-US" dirty="0">
              <a:latin typeface="Calibri" pitchFamily="34" charset="0"/>
            </a:endParaRPr>
          </a:p>
        </p:txBody>
      </p:sp>
      <p:pic>
        <p:nvPicPr>
          <p:cNvPr id="4099" name="Рисунок 19" descr="C:\Documents and Settings\VLAD-$&amp;$\Мои документы\Мои рисунки\Организатор клипов (Microsoft)\j025103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0"/>
            <a:ext cx="300037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2483768" y="2703016"/>
            <a:ext cx="58578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0000"/>
            </a:pPr>
            <a:r>
              <a:rPr lang="ru-RU" sz="2400" dirty="0" smtClean="0">
                <a:latin typeface="Calibri" pitchFamily="34" charset="0"/>
              </a:rPr>
              <a:t>Проблемы: </a:t>
            </a:r>
            <a:endParaRPr lang="ru-RU" sz="2400" dirty="0">
              <a:latin typeface="Calibri" pitchFamily="34" charset="0"/>
            </a:endParaRPr>
          </a:p>
          <a:p>
            <a:pPr marL="342900" indent="-342900">
              <a:buClr>
                <a:srgbClr val="C00000"/>
              </a:buClr>
              <a:buSzPct val="140000"/>
              <a:buBlip>
                <a:blip r:embed="rId2"/>
              </a:buBlip>
            </a:pPr>
            <a:r>
              <a:rPr lang="ru-RU" sz="2400" dirty="0" smtClean="0">
                <a:latin typeface="Calibri" pitchFamily="34" charset="0"/>
              </a:rPr>
              <a:t> Постоянные отключения электричества, и отсюда - </a:t>
            </a:r>
          </a:p>
          <a:p>
            <a:pPr marL="342900" indent="-342900">
              <a:buClr>
                <a:srgbClr val="C00000"/>
              </a:buClr>
              <a:buSzPct val="140000"/>
              <a:buBlip>
                <a:blip r:embed="rId2"/>
              </a:buBlip>
            </a:pPr>
            <a:r>
              <a:rPr lang="ru-RU" sz="2400" dirty="0" smtClean="0">
                <a:latin typeface="Calibri" pitchFamily="34" charset="0"/>
              </a:rPr>
              <a:t>Проблемы с отоплением животноводческих блоков и приготовлением пищи</a:t>
            </a:r>
          </a:p>
          <a:p>
            <a:pPr marL="342900" indent="-342900">
              <a:buClr>
                <a:srgbClr val="C00000"/>
              </a:buClr>
              <a:buSzPct val="140000"/>
              <a:buBlip>
                <a:blip r:embed="rId2"/>
              </a:buBlip>
            </a:pPr>
            <a:r>
              <a:rPr lang="ru-RU" sz="2400" dirty="0" smtClean="0">
                <a:latin typeface="Calibri" pitchFamily="34" charset="0"/>
              </a:rPr>
              <a:t>Падёж молодняка</a:t>
            </a:r>
          </a:p>
          <a:p>
            <a:pPr marL="342900" indent="-342900">
              <a:buClr>
                <a:srgbClr val="C00000"/>
              </a:buClr>
              <a:buSzPct val="140000"/>
              <a:buBlip>
                <a:blip r:embed="rId2"/>
              </a:buBlip>
            </a:pPr>
            <a:r>
              <a:rPr lang="ru-RU" sz="2400" dirty="0" smtClean="0">
                <a:latin typeface="Calibri" pitchFamily="34" charset="0"/>
              </a:rPr>
              <a:t>Проблемы с прибавкой в весе</a:t>
            </a:r>
          </a:p>
          <a:p>
            <a:pPr marL="342900" indent="-342900">
              <a:buClr>
                <a:srgbClr val="C00000"/>
              </a:buClr>
              <a:buSzPct val="140000"/>
              <a:buBlip>
                <a:blip r:embed="rId2"/>
              </a:buBlip>
            </a:pPr>
            <a:r>
              <a:rPr lang="ru-RU" sz="2400" dirty="0" smtClean="0">
                <a:latin typeface="Calibri" pitchFamily="34" charset="0"/>
              </a:rPr>
              <a:t>Надоях</a:t>
            </a:r>
          </a:p>
          <a:p>
            <a:pPr marL="342900" indent="-342900">
              <a:buClr>
                <a:srgbClr val="C00000"/>
              </a:buClr>
              <a:buSzPct val="140000"/>
              <a:buBlip>
                <a:blip r:embed="rId2"/>
              </a:buBlip>
            </a:pPr>
            <a:r>
              <a:rPr lang="ru-RU" sz="2400" dirty="0" smtClean="0">
                <a:latin typeface="Calibri" pitchFamily="34" charset="0"/>
              </a:rPr>
              <a:t>Других необходимых операциях по ферме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4102" name="Picture 2" descr="j02991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3313"/>
            <a:ext cx="185737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285728"/>
            <a:ext cx="8215370" cy="1857388"/>
          </a:xfrm>
          <a:prstGeom prst="rect">
            <a:avLst/>
          </a:prstGeom>
          <a:noFill/>
          <a:ln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ru-RU" sz="3200" b="1" dirty="0" smtClean="0">
                <a:latin typeface="Calibri" pitchFamily="34" charset="0"/>
                <a:ea typeface="+mj-ea"/>
                <a:cs typeface="+mj-cs"/>
              </a:rPr>
              <a:t>Решили строить </a:t>
            </a:r>
            <a:r>
              <a:rPr lang="en-US" sz="3200" b="1" dirty="0" err="1" smtClean="0">
                <a:latin typeface="Calibri" pitchFamily="34" charset="0"/>
                <a:ea typeface="+mj-ea"/>
                <a:cs typeface="+mj-cs"/>
              </a:rPr>
              <a:t>биогазов</a:t>
            </a:r>
            <a:r>
              <a:rPr lang="ru-RU" sz="3200" b="1" dirty="0" err="1" smtClean="0">
                <a:latin typeface="Calibri" pitchFamily="34" charset="0"/>
                <a:ea typeface="+mj-ea"/>
                <a:cs typeface="+mj-cs"/>
              </a:rPr>
              <a:t>ую</a:t>
            </a:r>
            <a:r>
              <a:rPr lang="en-US" sz="3200" b="1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en-US" sz="3200" b="1" dirty="0" err="1" smtClean="0">
                <a:latin typeface="Calibri" pitchFamily="34" charset="0"/>
                <a:ea typeface="+mj-ea"/>
                <a:cs typeface="+mj-cs"/>
              </a:rPr>
              <a:t>установк</a:t>
            </a:r>
            <a:r>
              <a:rPr lang="ru-RU" sz="3200" b="1" dirty="0" smtClean="0">
                <a:latin typeface="Calibri" pitchFamily="34" charset="0"/>
                <a:ea typeface="+mj-ea"/>
                <a:cs typeface="+mj-cs"/>
              </a:rPr>
              <a:t>у</a:t>
            </a:r>
            <a:r>
              <a:rPr lang="en-US" sz="3200" b="1" dirty="0" smtClean="0">
                <a:latin typeface="Calibri" pitchFamily="34" charset="0"/>
                <a:ea typeface="+mj-ea"/>
                <a:cs typeface="+mj-cs"/>
              </a:rPr>
              <a:t>, </a:t>
            </a:r>
            <a:r>
              <a:rPr lang="en-US" sz="3200" b="1" dirty="0">
                <a:latin typeface="Calibri" pitchFamily="34" charset="0"/>
                <a:ea typeface="+mj-ea"/>
                <a:cs typeface="+mj-cs"/>
              </a:rPr>
              <a:t>как альтернативного источника энергии отопления и получения электричества</a:t>
            </a:r>
            <a:endParaRPr lang="en-US" sz="320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4214813"/>
            <a:ext cx="6429375" cy="928687"/>
          </a:xfrm>
          <a:prstGeom prst="rect">
            <a:avLst/>
          </a:prstGeom>
        </p:spPr>
        <p:txBody>
          <a:bodyPr/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ru-RU" sz="2400" dirty="0" smtClean="0">
                <a:latin typeface="Calibri" pitchFamily="34" charset="0"/>
                <a:ea typeface="+mj-ea"/>
                <a:cs typeface="+mj-cs"/>
              </a:rPr>
              <a:t>Ставили 3 задачи: </a:t>
            </a:r>
            <a:r>
              <a:rPr lang="en-US" sz="2400" dirty="0">
                <a:latin typeface="Calibri" pitchFamily="34" charset="0"/>
                <a:ea typeface="+mj-ea"/>
                <a:cs typeface="+mj-cs"/>
              </a:rPr>
              <a:t/>
            </a:r>
            <a:br>
              <a:rPr lang="en-US" sz="2400" dirty="0">
                <a:latin typeface="Calibri" pitchFamily="34" charset="0"/>
                <a:ea typeface="+mj-ea"/>
                <a:cs typeface="+mj-cs"/>
              </a:rPr>
            </a:br>
            <a:endParaRPr lang="en-US" sz="240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6870" name="Содержимое 2"/>
          <p:cNvSpPr txBox="1">
            <a:spLocks/>
          </p:cNvSpPr>
          <p:nvPr/>
        </p:nvSpPr>
        <p:spPr bwMode="auto">
          <a:xfrm>
            <a:off x="357188" y="5072063"/>
            <a:ext cx="60007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sz="2000" dirty="0" smtClean="0">
                <a:latin typeface="Calibri" pitchFamily="34" charset="0"/>
              </a:rPr>
              <a:t>обеспечение </a:t>
            </a:r>
            <a:r>
              <a:rPr lang="ru-RU" sz="2000" dirty="0">
                <a:latin typeface="Calibri" pitchFamily="34" charset="0"/>
              </a:rPr>
              <a:t>хозяйства электроэнергией и</a:t>
            </a:r>
            <a:r>
              <a:rPr lang="en-US" sz="2000" dirty="0">
                <a:latin typeface="Calibri" pitchFamily="34" charset="0"/>
              </a:rPr>
              <a:t> </a:t>
            </a:r>
            <a:r>
              <a:rPr lang="ru-RU" sz="2000" dirty="0">
                <a:latin typeface="Calibri" pitchFamily="34" charset="0"/>
              </a:rPr>
              <a:t>газом, 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err="1" smtClean="0">
                <a:latin typeface="Calibri" pitchFamily="34" charset="0"/>
              </a:rPr>
              <a:t>обеспечени</a:t>
            </a:r>
            <a:r>
              <a:rPr lang="ru-RU" sz="2000" dirty="0" smtClean="0">
                <a:latin typeface="Calibri" pitchFamily="34" charset="0"/>
              </a:rPr>
              <a:t>е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органическими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удобрениями</a:t>
            </a:r>
            <a:r>
              <a:rPr lang="en-US" sz="2000" dirty="0">
                <a:latin typeface="Calibri" pitchFamily="34" charset="0"/>
              </a:rPr>
              <a:t>, </a:t>
            </a:r>
          </a:p>
          <a:p>
            <a:pPr marL="342900" indent="-34290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ru-RU" sz="2000" dirty="0">
                <a:latin typeface="Calibri" pitchFamily="34" charset="0"/>
              </a:rPr>
              <a:t>снижению выбросов парниковых газов от</a:t>
            </a:r>
            <a:r>
              <a:rPr lang="en-US" sz="2000" dirty="0">
                <a:latin typeface="Calibri" pitchFamily="34" charset="0"/>
              </a:rPr>
              <a:t> </a:t>
            </a:r>
            <a:r>
              <a:rPr lang="ru-RU" sz="2000" dirty="0">
                <a:latin typeface="Calibri" pitchFamily="34" charset="0"/>
              </a:rPr>
              <a:t>сельскохозяйственных </a:t>
            </a:r>
            <a:r>
              <a:rPr lang="ru-RU" sz="2000" dirty="0" smtClean="0">
                <a:latin typeface="Calibri" pitchFamily="34" charset="0"/>
              </a:rPr>
              <a:t>отходов (для ПМГ ГЭФ) 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</p:txBody>
      </p:sp>
      <p:pic>
        <p:nvPicPr>
          <p:cNvPr id="43009" name="Picture 1" descr="B%20bul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4357694"/>
            <a:ext cx="1766887" cy="229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6872" name="Picture 8" descr="Изображение 31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40" y="2000240"/>
            <a:ext cx="295760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6873" name="Picture 9" descr="Изображение 18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1928802"/>
            <a:ext cx="2928958" cy="219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6874" name="Picture 10" descr="Изображение 17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43636" y="2071678"/>
            <a:ext cx="2857488" cy="214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254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0272" y="1628800"/>
            <a:ext cx="857256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rgbClr val="A5B592">
                <a:satMod val="175000"/>
                <a:alpha val="4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331640" y="529714"/>
            <a:ext cx="605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Биогаз </a:t>
            </a:r>
            <a:r>
              <a:rPr lang="ru-RU" b="1" dirty="0" smtClean="0"/>
              <a:t>- возобновляемый аналог </a:t>
            </a:r>
            <a:r>
              <a:rPr lang="ru-RU" b="1" dirty="0"/>
              <a:t>природного </a:t>
            </a:r>
            <a:r>
              <a:rPr lang="ru-RU" b="1" dirty="0" smtClean="0"/>
              <a:t>газа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9144"/>
            <a:ext cx="3286116" cy="71438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i="1" u="sng" dirty="0" smtClean="0">
                <a:solidFill>
                  <a:srgbClr val="375517"/>
                </a:solidFill>
                <a:latin typeface="Calibri" pitchFamily="34" charset="0"/>
                <a:cs typeface="Calibri" pitchFamily="34" charset="0"/>
              </a:rPr>
              <a:t>Что за газ биогаз?</a:t>
            </a:r>
            <a:endParaRPr lang="ru-RU" sz="2800" b="1" i="1" u="sng" dirty="0">
              <a:solidFill>
                <a:srgbClr val="375517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272" y="899046"/>
            <a:ext cx="835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Биогазовая установка на сельском подворье </a:t>
            </a:r>
            <a:r>
              <a:rPr lang="ru-RU" sz="1600" dirty="0" smtClean="0"/>
              <a:t>поможет решить массу проблем и принести </a:t>
            </a:r>
            <a:r>
              <a:rPr lang="ru-RU" sz="1600" dirty="0"/>
              <a:t>ощутимую </a:t>
            </a:r>
            <a:r>
              <a:rPr lang="ru-RU" sz="1600" dirty="0" smtClean="0"/>
              <a:t>пользу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214282" y="5715016"/>
            <a:ext cx="87153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800" b="1" i="1" dirty="0" smtClean="0">
                <a:latin typeface="Calibri" pitchFamily="34" charset="0"/>
                <a:cs typeface="Times New Roman" pitchFamily="18" charset="0"/>
              </a:rPr>
              <a:t>получение биогаза в </a:t>
            </a:r>
            <a:r>
              <a:rPr lang="ru-RU" sz="2800" b="1" i="1" dirty="0">
                <a:latin typeface="Calibri" pitchFamily="34" charset="0"/>
                <a:cs typeface="Times New Roman" pitchFamily="18" charset="0"/>
              </a:rPr>
              <a:t>искусственно созданных </a:t>
            </a:r>
            <a:r>
              <a:rPr lang="ru-RU" sz="2800" b="1" i="1" dirty="0" smtClean="0">
                <a:latin typeface="Calibri" pitchFamily="34" charset="0"/>
                <a:cs typeface="Times New Roman" pitchFamily="18" charset="0"/>
              </a:rPr>
              <a:t>условиях </a:t>
            </a:r>
            <a:endParaRPr lang="ru-RU" sz="2800" b="1" i="1" dirty="0">
              <a:latin typeface="Calibri" pitchFamily="34" charset="0"/>
            </a:endParaRPr>
          </a:p>
        </p:txBody>
      </p:sp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464333" y="116632"/>
            <a:ext cx="5072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3200" b="1" dirty="0">
                <a:latin typeface="Calibri" pitchFamily="34" charset="0"/>
                <a:cs typeface="Times New Roman" pitchFamily="18" charset="0"/>
              </a:rPr>
              <a:t>Анаэробное сбраживание</a:t>
            </a:r>
          </a:p>
        </p:txBody>
      </p:sp>
      <p:sp>
        <p:nvSpPr>
          <p:cNvPr id="6148" name="Прямоугольник 4"/>
          <p:cNvSpPr>
            <a:spLocks noChangeArrowheads="1"/>
          </p:cNvSpPr>
          <p:nvPr/>
        </p:nvSpPr>
        <p:spPr bwMode="auto">
          <a:xfrm>
            <a:off x="285720" y="785794"/>
            <a:ext cx="535785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dirty="0" smtClean="0">
                <a:latin typeface="+mn-lt"/>
                <a:cs typeface="Times New Roman" pitchFamily="18" charset="0"/>
              </a:rPr>
              <a:t>Процесс </a:t>
            </a:r>
            <a:r>
              <a:rPr lang="ru-RU" sz="2000" dirty="0">
                <a:latin typeface="+mn-lt"/>
                <a:cs typeface="Times New Roman" pitchFamily="18" charset="0"/>
              </a:rPr>
              <a:t>представляет собой разложение органики в отсутствии воздуха (кислорода</a:t>
            </a:r>
            <a:r>
              <a:rPr lang="ru-RU" sz="2000" dirty="0" smtClean="0">
                <a:latin typeface="+mn-lt"/>
                <a:cs typeface="Times New Roman" pitchFamily="18" charset="0"/>
              </a:rPr>
              <a:t>) 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dirty="0" smtClean="0">
                <a:latin typeface="+mn-lt"/>
                <a:cs typeface="Times New Roman" pitchFamily="18" charset="0"/>
              </a:rPr>
              <a:t>Болотный газ</a:t>
            </a:r>
            <a:r>
              <a:rPr lang="ru-RU" sz="2000" dirty="0" smtClean="0">
                <a:latin typeface="+mn-lt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 smtClean="0">
                <a:latin typeface="+mn-lt"/>
                <a:cs typeface="Times New Roman" pitchFamily="18" charset="0"/>
              </a:rPr>
              <a:t>Биогаз</a:t>
            </a: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endParaRPr lang="ru-RU" sz="800" b="1" dirty="0" smtClean="0">
              <a:latin typeface="+mn-lt"/>
              <a:cs typeface="Times New Roman" pitchFamily="18" charset="0"/>
            </a:endParaRPr>
          </a:p>
          <a:p>
            <a:pPr algn="ctr"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dirty="0" smtClean="0">
                <a:latin typeface="+mn-lt"/>
                <a:cs typeface="Times New Roman" pitchFamily="18" charset="0"/>
              </a:rPr>
              <a:t>смесь </a:t>
            </a:r>
            <a:r>
              <a:rPr lang="ru-RU" sz="2000" dirty="0">
                <a:latin typeface="+mn-lt"/>
                <a:cs typeface="Times New Roman" pitchFamily="18" charset="0"/>
              </a:rPr>
              <a:t>метана (CH</a:t>
            </a:r>
            <a:r>
              <a:rPr lang="ru-RU" sz="2000" baseline="-30000" dirty="0">
                <a:latin typeface="+mn-lt"/>
                <a:cs typeface="Times New Roman" pitchFamily="18" charset="0"/>
              </a:rPr>
              <a:t>4</a:t>
            </a:r>
            <a:r>
              <a:rPr lang="ru-RU" sz="2000" dirty="0">
                <a:latin typeface="+mn-lt"/>
                <a:cs typeface="Times New Roman" pitchFamily="18" charset="0"/>
              </a:rPr>
              <a:t>) и двуокиси углерода (CO</a:t>
            </a:r>
            <a:r>
              <a:rPr lang="ru-RU" sz="2000" baseline="-30000" dirty="0">
                <a:latin typeface="+mn-lt"/>
                <a:cs typeface="Times New Roman" pitchFamily="18" charset="0"/>
              </a:rPr>
              <a:t>2</a:t>
            </a:r>
            <a:r>
              <a:rPr lang="ru-RU" sz="2000" dirty="0" smtClean="0">
                <a:latin typeface="+mn-lt"/>
                <a:cs typeface="Times New Roman" pitchFamily="18" charset="0"/>
              </a:rPr>
              <a:t>) </a:t>
            </a:r>
            <a:endParaRPr lang="ru-RU" sz="2000" dirty="0">
              <a:latin typeface="+mn-lt"/>
              <a:cs typeface="Times New Roman" pitchFamily="18" charset="0"/>
            </a:endParaRPr>
          </a:p>
        </p:txBody>
      </p:sp>
      <p:pic>
        <p:nvPicPr>
          <p:cNvPr id="7" name="Рисунок 6" descr="DSCF880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810227" y="2786058"/>
            <a:ext cx="3333773" cy="25003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 descr="b5c9ac6bd41f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14977" y="214290"/>
            <a:ext cx="3429023" cy="257176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0" y="4071942"/>
            <a:ext cx="5072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800" b="1" dirty="0">
                <a:latin typeface="Calibri" pitchFamily="34" charset="0"/>
                <a:cs typeface="Times New Roman" pitchFamily="18" charset="0"/>
              </a:rPr>
              <a:t>Анаэробное сбраживание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85918" y="4857760"/>
            <a:ext cx="4040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Calibri" pitchFamily="34" charset="0"/>
                <a:cs typeface="Times New Roman" pitchFamily="18" charset="0"/>
              </a:rPr>
              <a:t>биогазовые технологии</a:t>
            </a:r>
            <a:endParaRPr lang="ru-RU" sz="2800" dirty="0"/>
          </a:p>
        </p:txBody>
      </p:sp>
      <p:sp>
        <p:nvSpPr>
          <p:cNvPr id="11" name="Стрелка вправо 10"/>
          <p:cNvSpPr/>
          <p:nvPr/>
        </p:nvSpPr>
        <p:spPr>
          <a:xfrm rot="1604385">
            <a:off x="2581752" y="4649825"/>
            <a:ext cx="71438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04385">
            <a:off x="3653322" y="5435642"/>
            <a:ext cx="71438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2928926" y="2643182"/>
            <a:ext cx="142876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285750" y="116632"/>
            <a:ext cx="8429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 b="1" dirty="0">
                <a:latin typeface="Calibri" pitchFamily="34" charset="0"/>
                <a:cs typeface="Times New Roman" pitchFamily="18" charset="0"/>
              </a:rPr>
              <a:t>Анаэробное сбраживание также происходит в условиях, создаваемых в процессе человеческой деятельности. </a:t>
            </a:r>
          </a:p>
        </p:txBody>
      </p:sp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285750" y="1071563"/>
            <a:ext cx="4310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  <a:cs typeface="Times New Roman" pitchFamily="18" charset="0"/>
              </a:rPr>
              <a:t>Например, биогаз образуется: </a:t>
            </a:r>
            <a:endParaRPr lang="ru-RU" sz="2400" b="1"/>
          </a:p>
        </p:txBody>
      </p:sp>
      <p:sp>
        <p:nvSpPr>
          <p:cNvPr id="7172" name="Прямоугольник 4"/>
          <p:cNvSpPr>
            <a:spLocks noChangeArrowheads="1"/>
          </p:cNvSpPr>
          <p:nvPr/>
        </p:nvSpPr>
        <p:spPr bwMode="auto">
          <a:xfrm>
            <a:off x="428625" y="1500188"/>
            <a:ext cx="3821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Calibri" pitchFamily="34" charset="0"/>
                <a:cs typeface="Times New Roman" pitchFamily="18" charset="0"/>
              </a:rPr>
              <a:t>в местах концентрации сточных вод</a:t>
            </a:r>
            <a:endParaRPr lang="ru-RU" b="1" dirty="0"/>
          </a:p>
        </p:txBody>
      </p:sp>
      <p:sp>
        <p:nvSpPr>
          <p:cNvPr id="7173" name="Прямоугольник 5"/>
          <p:cNvSpPr>
            <a:spLocks noChangeArrowheads="1"/>
          </p:cNvSpPr>
          <p:nvPr/>
        </p:nvSpPr>
        <p:spPr bwMode="auto">
          <a:xfrm>
            <a:off x="5286375" y="1428750"/>
            <a:ext cx="3714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  <a:cs typeface="Times New Roman" pitchFamily="18" charset="0"/>
              </a:rPr>
              <a:t>в местах складирования навоза и навозных стоков ферм</a:t>
            </a:r>
            <a:endParaRPr lang="ru-RU" b="1" dirty="0"/>
          </a:p>
        </p:txBody>
      </p:sp>
      <p:sp>
        <p:nvSpPr>
          <p:cNvPr id="7174" name="Прямоугольник 6"/>
          <p:cNvSpPr>
            <a:spLocks noChangeArrowheads="1"/>
          </p:cNvSpPr>
          <p:nvPr/>
        </p:nvSpPr>
        <p:spPr bwMode="auto">
          <a:xfrm>
            <a:off x="357188" y="385762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  <a:cs typeface="Times New Roman" pitchFamily="18" charset="0"/>
              </a:rPr>
              <a:t>в местах складирования твердых бытовых отходов на свалках и полигонах</a:t>
            </a:r>
            <a:endParaRPr lang="ru-RU" b="1" dirty="0"/>
          </a:p>
        </p:txBody>
      </p:sp>
      <p:pic>
        <p:nvPicPr>
          <p:cNvPr id="7" name="Рисунок 6" descr="159128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571736" y="1785926"/>
            <a:ext cx="2667019" cy="20002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 descr="481b08bbe6d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1785926"/>
            <a:ext cx="2714612" cy="20359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64C2818A974A431B12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429132"/>
            <a:ext cx="3429024" cy="201822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5" name="Picture 7" descr="Изображение 21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429256" y="1928802"/>
            <a:ext cx="3434198" cy="257139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3" name="Рисунок 12" descr="pollu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4370832"/>
            <a:ext cx="2143140" cy="24871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 descr="1231967309_svalka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571868" y="4571984"/>
            <a:ext cx="2286016" cy="228601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571472" y="142852"/>
            <a:ext cx="8072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rgbClr val="333333"/>
                </a:solidFill>
                <a:latin typeface="Calibri" pitchFamily="34" charset="0"/>
                <a:cs typeface="Times New Roman" pitchFamily="18" charset="0"/>
              </a:rPr>
              <a:t>Состав оборудования и сооружений биогазовой установки</a:t>
            </a:r>
            <a:endParaRPr lang="ru-RU" sz="2400" u="sng" dirty="0">
              <a:latin typeface="Calibri" pitchFamily="34" charset="0"/>
            </a:endParaRPr>
          </a:p>
        </p:txBody>
      </p:sp>
      <p:sp>
        <p:nvSpPr>
          <p:cNvPr id="19460" name="Прямоугольник 16"/>
          <p:cNvSpPr>
            <a:spLocks noChangeArrowheads="1"/>
          </p:cNvSpPr>
          <p:nvPr/>
        </p:nvSpPr>
        <p:spPr bwMode="auto">
          <a:xfrm>
            <a:off x="142844" y="571480"/>
            <a:ext cx="885831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ru-RU" sz="2000" b="1" i="1" u="sng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Реактор</a:t>
            </a:r>
            <a:r>
              <a:rPr lang="ru-RU" b="1" dirty="0" smtClean="0">
                <a:solidFill>
                  <a:srgbClr val="33333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Calibri" pitchFamily="34" charset="0"/>
                <a:cs typeface="Times New Roman" pitchFamily="18" charset="0"/>
              </a:rPr>
              <a:t>(другое название биореактор, метантенк, ферментатор), с системой </a:t>
            </a:r>
            <a:r>
              <a:rPr lang="en-US" b="1" dirty="0" smtClean="0">
                <a:solidFill>
                  <a:srgbClr val="333333"/>
                </a:solidFill>
                <a:latin typeface="Calibri" pitchFamily="34" charset="0"/>
                <a:cs typeface="Times New Roman" pitchFamily="18" charset="0"/>
              </a:rPr>
              <a:t>  </a:t>
            </a:r>
          </a:p>
          <a:p>
            <a:pPr marL="342900" indent="-342900"/>
            <a:r>
              <a:rPr lang="ru-RU" b="1" dirty="0" smtClean="0">
                <a:solidFill>
                  <a:srgbClr val="333333"/>
                </a:solidFill>
                <a:latin typeface="Calibri" pitchFamily="34" charset="0"/>
                <a:cs typeface="Times New Roman" pitchFamily="18" charset="0"/>
              </a:rPr>
              <a:t>перемешивания </a:t>
            </a:r>
            <a:r>
              <a:rPr lang="ru-RU" b="1" dirty="0">
                <a:solidFill>
                  <a:srgbClr val="333333"/>
                </a:solidFill>
                <a:latin typeface="Calibri" pitchFamily="34" charset="0"/>
                <a:cs typeface="Times New Roman" pitchFamily="18" charset="0"/>
              </a:rPr>
              <a:t>субстрата и системой его подогрева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12" name="Рисунок 11" descr="DSC0010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314324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057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1802" y="1214422"/>
            <a:ext cx="307183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039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36" y="1214422"/>
            <a:ext cx="300036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3500438"/>
            <a:ext cx="3071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Металлическая цистерна под реактор, толщина стенок 10 мм., объем 30 куб.м.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714744" y="35718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 smtClean="0"/>
              <a:t>Покрытие внешней части цистерны смолой для гидроизоляции</a:t>
            </a:r>
            <a:endParaRPr lang="ru-RU" sz="1200" dirty="0"/>
          </a:p>
        </p:txBody>
      </p:sp>
      <p:pic>
        <p:nvPicPr>
          <p:cNvPr id="17" name="Рисунок 16" descr="IMG_051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143380"/>
            <a:ext cx="307180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0514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71802" y="4143380"/>
            <a:ext cx="300039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DSC00017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43636" y="4143380"/>
            <a:ext cx="300036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6398568"/>
            <a:ext cx="6000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Внутренняя часть цистерны эмалирована.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Сколы, царапины и места сварки покрыты суриком, во избежание эрозии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00826" y="6429396"/>
            <a:ext cx="2289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/>
              <a:t>Монтаж герметичного люка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634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54212" y="43934"/>
            <a:ext cx="3035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Разметка и рытьё котлована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IMG_009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300036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010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0364" y="357166"/>
            <a:ext cx="2870303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aaaaaaaa\Рабочий стол\Biogaz\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57166"/>
            <a:ext cx="2928868" cy="219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488" y="2500306"/>
            <a:ext cx="3378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/>
              <a:t>Рытье котлована</a:t>
            </a:r>
            <a:r>
              <a:rPr lang="en-US" sz="1200" b="1" dirty="0" smtClean="0"/>
              <a:t> </a:t>
            </a:r>
            <a:r>
              <a:rPr lang="ru-RU" sz="1200" b="1" dirty="0" smtClean="0"/>
              <a:t>откачка грунтовых вод</a:t>
            </a:r>
            <a:endParaRPr lang="ru-RU" sz="1200" dirty="0"/>
          </a:p>
        </p:txBody>
      </p:sp>
      <p:pic>
        <p:nvPicPr>
          <p:cNvPr id="9" name="Рисунок 8" descr="DSC00045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643182"/>
            <a:ext cx="2571735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39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4786322"/>
            <a:ext cx="257173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0413.JPG"/>
          <p:cNvPicPr/>
          <p:nvPr/>
        </p:nvPicPr>
        <p:blipFill>
          <a:blip r:embed="rId7" cstate="print"/>
          <a:stretch>
            <a:fillRect/>
          </a:stretch>
        </p:blipFill>
        <p:spPr>
          <a:xfrm rot="5400000">
            <a:off x="6465075" y="4179075"/>
            <a:ext cx="300039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aaaaaaaa\Рабочий стол\Biogaz\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060467" y="1726351"/>
            <a:ext cx="2381148" cy="178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2714620"/>
            <a:ext cx="2385885" cy="303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391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71736" y="4786322"/>
            <a:ext cx="264320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500298" y="2857496"/>
            <a:ext cx="26431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На дно котлована установлены бетонные блоки и засыпаны гравием</a:t>
            </a:r>
            <a:endParaRPr lang="ru-RU" sz="1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3286124"/>
            <a:ext cx="2643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Для установки реактора подготовлен фундамент</a:t>
            </a:r>
            <a:endParaRPr lang="ru-RU" sz="1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357422" y="3714752"/>
            <a:ext cx="2928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Дно котлована покрыто пленкой для гидроизоляции</a:t>
            </a:r>
            <a:endParaRPr lang="ru-RU" sz="1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285984" y="4143380"/>
            <a:ext cx="3000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В отсек для установки газгольдеров помещена плита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250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76468" y="276469"/>
            <a:ext cx="3071808" cy="2518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27080" y="387796"/>
            <a:ext cx="306160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143108" y="3143248"/>
            <a:ext cx="50720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Установка и крепление емкостей под биореактор и газгольдеры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469691" y="388327"/>
            <a:ext cx="3062634" cy="228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39536" y="389323"/>
            <a:ext cx="3114588" cy="233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0567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500438"/>
            <a:ext cx="292618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477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28926" y="3500438"/>
            <a:ext cx="31432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9" y="3500438"/>
            <a:ext cx="3071802" cy="230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571604" y="5857892"/>
            <a:ext cx="6643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Работы по бетонированию стенок и дна котлована и возведению стены между рабочим отсеком и газгольдерами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087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578</Words>
  <Application>Microsoft Office PowerPoint</Application>
  <PresentationFormat>On-screen Show (4:3)</PresentationFormat>
  <Paragraphs>92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Malgun Gothic</vt:lpstr>
      <vt:lpstr>MS Gothic</vt:lpstr>
      <vt:lpstr>Arial</vt:lpstr>
      <vt:lpstr>Calibri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Alexey Volkov</cp:lastModifiedBy>
  <cp:revision>212</cp:revision>
  <dcterms:created xsi:type="dcterms:W3CDTF">2009-09-07T04:32:26Z</dcterms:created>
  <dcterms:modified xsi:type="dcterms:W3CDTF">2016-02-26T12:46:37Z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2606120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D5.1.5</vt:lpwstr>
  </property>
</Properties>
</file>