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notesSlide+xml" PartName="/ppt/notesSlides/notesSlide2.xml"/>
  <Override ContentType="application/vnd.openxmlformats-officedocument.drawingml.diagramColors+xml" PartName="/ppt/diagrams/colors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x-emf" Extension="emf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Default ContentType="application/vnd.openxmlformats-officedocument.wordprocessingml.document" Extension="docx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application/vnd.openxmlformats-officedocument.vmlDrawing" Extension="vml"/>
  <Override ContentType="application/vnd.openxmlformats-officedocument.drawingml.diagramLayout+xml" PartName="/ppt/diagrams/layout1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notesSlide+xml" PartName="/ppt/notesSlides/notesSlide1.xml"/>
  <Default ContentType="image/png" Extension="png"/>
  <Override ContentType="application/vnd.openxmlformats-officedocument.presentationml.notesSlide+xml" PartName="/ppt/notesSlides/notesSlide3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theme+xml" PartName="/ppt/theme/theme2.xml"/>
  <Override ContentType="application/vnd.ms-office.drawingml.diagramDrawing+xml" PartName="/ppt/diagrams/drawing1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98" r:id="rId2"/>
    <p:sldId id="258" r:id="rId3"/>
    <p:sldId id="274" r:id="rId4"/>
    <p:sldId id="259" r:id="rId5"/>
    <p:sldId id="277" r:id="rId6"/>
    <p:sldId id="278" r:id="rId7"/>
    <p:sldId id="279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95" r:id="rId16"/>
    <p:sldId id="289" r:id="rId17"/>
    <p:sldId id="290" r:id="rId18"/>
    <p:sldId id="296" r:id="rId19"/>
    <p:sldId id="300" r:id="rId20"/>
    <p:sldId id="301" r:id="rId21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744"/>
    <a:srgbClr val="FFD03B"/>
    <a:srgbClr val="CEC51A"/>
    <a:srgbClr val="D19C17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02A62-89CC-4DA4-96C6-5C3279951F8C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DEE2AE-FFF5-46AB-AABF-5A9E26C443E9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 smtClean="0"/>
            <a:t>Агро</a:t>
          </a:r>
          <a:r>
            <a:rPr lang="ru-RU" sz="2000" dirty="0" err="1" smtClean="0"/>
            <a:t>урмон</a:t>
          </a:r>
          <a:r>
            <a:rPr lang="en-US" sz="2000" dirty="0" err="1" smtClean="0"/>
            <a:t>мелиоратив</a:t>
          </a:r>
          <a:r>
            <a:rPr lang="en-US" sz="2000" dirty="0" smtClean="0"/>
            <a:t> </a:t>
          </a:r>
          <a:r>
            <a:rPr lang="en-US" sz="2000" dirty="0" err="1" smtClean="0"/>
            <a:t>ландшафт</a:t>
          </a:r>
          <a:r>
            <a:rPr lang="en-US" sz="2000" dirty="0" smtClean="0"/>
            <a:t> </a:t>
          </a:r>
          <a:r>
            <a:rPr lang="en-US" sz="2000" dirty="0" err="1" smtClean="0"/>
            <a:t>мажмуаси</a:t>
          </a:r>
          <a:r>
            <a:rPr lang="en-US" sz="2000" dirty="0" smtClean="0"/>
            <a:t> </a:t>
          </a:r>
          <a:endParaRPr lang="ru-RU" sz="2000" dirty="0"/>
        </a:p>
      </dgm:t>
    </dgm:pt>
    <dgm:pt modelId="{357CA101-A58C-44FC-A1C0-485599DBD55E}" type="parTrans" cxnId="{8A1980AB-0DDD-4891-9270-8B5722DCA5D9}">
      <dgm:prSet/>
      <dgm:spPr/>
      <dgm:t>
        <a:bodyPr/>
        <a:lstStyle/>
        <a:p>
          <a:endParaRPr lang="ru-RU" sz="1600"/>
        </a:p>
      </dgm:t>
    </dgm:pt>
    <dgm:pt modelId="{05442D48-1F10-49AE-95F3-909CD28631AB}" type="sibTrans" cxnId="{8A1980AB-0DDD-4891-9270-8B5722DCA5D9}">
      <dgm:prSet/>
      <dgm:spPr/>
      <dgm:t>
        <a:bodyPr/>
        <a:lstStyle/>
        <a:p>
          <a:endParaRPr lang="ru-RU" sz="1600"/>
        </a:p>
      </dgm:t>
    </dgm:pt>
    <dgm:pt modelId="{3B00FECF-5AAD-4DC1-BC22-3D39861A6C58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Мунтазам</a:t>
          </a:r>
          <a:r>
            <a:rPr lang="en-US" sz="1600" dirty="0" smtClean="0"/>
            <a:t> </a:t>
          </a:r>
          <a:r>
            <a:rPr lang="en-US" sz="1600" dirty="0" err="1" smtClean="0"/>
            <a:t>агроўрмон</a:t>
          </a:r>
          <a:r>
            <a:rPr lang="en-US" sz="1600" dirty="0" smtClean="0"/>
            <a:t> </a:t>
          </a:r>
          <a:r>
            <a:rPr lang="en-US" sz="1600" dirty="0" err="1" smtClean="0"/>
            <a:t>тизимлари</a:t>
          </a:r>
          <a:endParaRPr lang="ru-RU" sz="1600" dirty="0"/>
        </a:p>
      </dgm:t>
    </dgm:pt>
    <dgm:pt modelId="{C952BBB0-378A-4B33-9F2D-75B3F390BE69}" type="parTrans" cxnId="{D0BB1108-BE4F-44D7-8164-68A0C1ED0C69}">
      <dgm:prSet/>
      <dgm:spPr/>
      <dgm:t>
        <a:bodyPr/>
        <a:lstStyle/>
        <a:p>
          <a:endParaRPr lang="ru-RU" sz="1600"/>
        </a:p>
      </dgm:t>
    </dgm:pt>
    <dgm:pt modelId="{629CD859-B3E6-4C46-9C58-F542BABCB6E2}" type="sibTrans" cxnId="{D0BB1108-BE4F-44D7-8164-68A0C1ED0C69}">
      <dgm:prSet/>
      <dgm:spPr/>
      <dgm:t>
        <a:bodyPr/>
        <a:lstStyle/>
        <a:p>
          <a:endParaRPr lang="ru-RU" sz="1600"/>
        </a:p>
      </dgm:t>
    </dgm:pt>
    <dgm:pt modelId="{AE6A8DDA-B4D4-4A31-95FE-3B13350DDD5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dirty="0" smtClean="0"/>
            <a:t>Х</a:t>
          </a:r>
          <a:r>
            <a:rPr lang="en-US" sz="1600" dirty="0" err="1" smtClean="0"/>
            <a:t>имояловчи</a:t>
          </a:r>
          <a:r>
            <a:rPr lang="en-US" sz="1600" dirty="0" smtClean="0"/>
            <a:t> </a:t>
          </a:r>
          <a:r>
            <a:rPr lang="en-US" sz="1600" dirty="0" err="1" smtClean="0"/>
            <a:t>ўрмон</a:t>
          </a:r>
          <a:r>
            <a:rPr lang="en-US" sz="1600" dirty="0" smtClean="0"/>
            <a:t> </a:t>
          </a:r>
          <a:r>
            <a:rPr lang="en-US" sz="1600" dirty="0" err="1" smtClean="0"/>
            <a:t>полосалари</a:t>
          </a:r>
          <a:r>
            <a:rPr lang="ru-RU" sz="1600" dirty="0" smtClean="0"/>
            <a:t> </a:t>
          </a:r>
          <a:r>
            <a:rPr lang="ru-RU" sz="1600" dirty="0" err="1" smtClean="0"/>
            <a:t>тизими</a:t>
          </a:r>
          <a:endParaRPr lang="ru-RU" sz="1600" dirty="0"/>
        </a:p>
      </dgm:t>
    </dgm:pt>
    <dgm:pt modelId="{ACEBFD9F-9A53-4F29-8110-5FFEB7DB3F50}" type="parTrans" cxnId="{69FA1FC9-703D-49DB-9384-C3728C9CA4C4}">
      <dgm:prSet/>
      <dgm:spPr/>
      <dgm:t>
        <a:bodyPr/>
        <a:lstStyle/>
        <a:p>
          <a:endParaRPr lang="ru-RU" sz="1600"/>
        </a:p>
      </dgm:t>
    </dgm:pt>
    <dgm:pt modelId="{5F50B48C-48FA-4088-8163-27E35F6C520B}" type="sibTrans" cxnId="{69FA1FC9-703D-49DB-9384-C3728C9CA4C4}">
      <dgm:prSet/>
      <dgm:spPr/>
      <dgm:t>
        <a:bodyPr/>
        <a:lstStyle/>
        <a:p>
          <a:endParaRPr lang="ru-RU" sz="1600"/>
        </a:p>
      </dgm:t>
    </dgm:pt>
    <dgm:pt modelId="{23D9F725-CEF6-4966-815B-A4CA88FCD4F0}">
      <dgm:prSet phldrT="[Текст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Жарлар</a:t>
          </a:r>
          <a:r>
            <a:rPr lang="en-US" sz="1600" dirty="0" smtClean="0"/>
            <a:t> </a:t>
          </a:r>
          <a:r>
            <a:rPr lang="en-US" sz="1600" dirty="0" err="1" smtClean="0"/>
            <a:t>ва</a:t>
          </a:r>
          <a:r>
            <a:rPr lang="en-US" sz="1600" dirty="0" smtClean="0"/>
            <a:t> </a:t>
          </a:r>
          <a:r>
            <a:rPr lang="en-US" sz="1600" dirty="0" err="1" smtClean="0"/>
            <a:t>сойлардаги</a:t>
          </a:r>
          <a:r>
            <a:rPr lang="en-US" sz="1600" dirty="0" smtClean="0"/>
            <a:t> </a:t>
          </a:r>
          <a:r>
            <a:rPr lang="en-US" sz="1600" dirty="0" err="1" smtClean="0"/>
            <a:t>ҳимояловчи</a:t>
          </a:r>
          <a:r>
            <a:rPr lang="en-US" sz="1600" dirty="0" smtClean="0"/>
            <a:t> </a:t>
          </a:r>
          <a:r>
            <a:rPr lang="en-US" sz="1600" dirty="0" err="1" smtClean="0"/>
            <a:t>экинлар</a:t>
          </a:r>
          <a:r>
            <a:rPr lang="en-US" sz="1600" dirty="0" smtClean="0"/>
            <a:t> </a:t>
          </a:r>
          <a:r>
            <a:rPr lang="en-US" sz="1600" dirty="0" err="1" smtClean="0"/>
            <a:t>тизими</a:t>
          </a:r>
          <a:r>
            <a:rPr lang="en-US" sz="1600" dirty="0" smtClean="0"/>
            <a:t> </a:t>
          </a:r>
          <a:endParaRPr lang="ru-RU" sz="1600" dirty="0"/>
        </a:p>
      </dgm:t>
    </dgm:pt>
    <dgm:pt modelId="{A87C968B-5BBD-4F0B-9AF7-C064F3560A8E}" type="parTrans" cxnId="{FF0D68E1-61C4-4D37-ABBE-C656260653AF}">
      <dgm:prSet/>
      <dgm:spPr/>
      <dgm:t>
        <a:bodyPr/>
        <a:lstStyle/>
        <a:p>
          <a:endParaRPr lang="ru-RU" sz="1600"/>
        </a:p>
      </dgm:t>
    </dgm:pt>
    <dgm:pt modelId="{B21F4E0B-2D41-4FDE-B2A7-97D63E9D18E6}" type="sibTrans" cxnId="{FF0D68E1-61C4-4D37-ABBE-C656260653AF}">
      <dgm:prSet/>
      <dgm:spPr/>
      <dgm:t>
        <a:bodyPr/>
        <a:lstStyle/>
        <a:p>
          <a:endParaRPr lang="ru-RU" sz="1600"/>
        </a:p>
      </dgm:t>
    </dgm:pt>
    <dgm:pt modelId="{BBBFB345-F710-4746-992F-CA9E2DEE5973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Ҳимояловчи</a:t>
          </a:r>
          <a:r>
            <a:rPr lang="en-US" sz="1600" dirty="0" smtClean="0"/>
            <a:t> </a:t>
          </a:r>
          <a:r>
            <a:rPr lang="ru-RU" sz="1600" dirty="0" err="1" smtClean="0"/>
            <a:t>агро</a:t>
          </a:r>
          <a:r>
            <a:rPr lang="en-US" sz="1600" dirty="0" err="1" smtClean="0"/>
            <a:t>ўрмон</a:t>
          </a:r>
          <a:r>
            <a:rPr lang="en-US" sz="1600" dirty="0" smtClean="0"/>
            <a:t> </a:t>
          </a:r>
          <a:r>
            <a:rPr lang="ru-RU" sz="1600" dirty="0" smtClean="0"/>
            <a:t> </a:t>
          </a:r>
          <a:r>
            <a:rPr lang="en-US" sz="1600" dirty="0" err="1" smtClean="0"/>
            <a:t>тизими</a:t>
          </a:r>
          <a:endParaRPr lang="ru-RU" sz="1600" dirty="0"/>
        </a:p>
      </dgm:t>
    </dgm:pt>
    <dgm:pt modelId="{7686435B-9DBC-49F9-808C-90A601D331C4}" type="parTrans" cxnId="{9BF5B443-27A3-4E77-B2B6-965750DD2BA2}">
      <dgm:prSet/>
      <dgm:spPr/>
      <dgm:t>
        <a:bodyPr/>
        <a:lstStyle/>
        <a:p>
          <a:endParaRPr lang="ru-RU" sz="1600"/>
        </a:p>
      </dgm:t>
    </dgm:pt>
    <dgm:pt modelId="{BF8094FD-2088-47F4-BF03-F043D04B8499}" type="sibTrans" cxnId="{9BF5B443-27A3-4E77-B2B6-965750DD2BA2}">
      <dgm:prSet/>
      <dgm:spPr/>
      <dgm:t>
        <a:bodyPr/>
        <a:lstStyle/>
        <a:p>
          <a:endParaRPr lang="ru-RU" sz="1600"/>
        </a:p>
      </dgm:t>
    </dgm:pt>
    <dgm:pt modelId="{C46C1FD9-6557-466A-AEC7-02825FD10ADD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Ирригация-дренаж</a:t>
          </a:r>
          <a:r>
            <a:rPr lang="en-US" sz="1600" dirty="0" smtClean="0"/>
            <a:t> </a:t>
          </a:r>
          <a:r>
            <a:rPr lang="en-US" sz="1600" dirty="0" err="1" smtClean="0"/>
            <a:t>тармоғи</a:t>
          </a:r>
          <a:r>
            <a:rPr lang="en-US" sz="1600" dirty="0" smtClean="0"/>
            <a:t> </a:t>
          </a:r>
          <a:r>
            <a:rPr lang="en-US" sz="1600" dirty="0" err="1" smtClean="0"/>
            <a:t>бўйлаб</a:t>
          </a:r>
          <a:r>
            <a:rPr lang="en-US" sz="1600" dirty="0" smtClean="0"/>
            <a:t> </a:t>
          </a:r>
          <a:r>
            <a:rPr lang="en-US" sz="1600" dirty="0" err="1" smtClean="0"/>
            <a:t>ҳимояловчи</a:t>
          </a:r>
          <a:r>
            <a:rPr lang="en-US" sz="1600" dirty="0" smtClean="0"/>
            <a:t> </a:t>
          </a:r>
          <a:r>
            <a:rPr lang="en-US" sz="1600" dirty="0" err="1" smtClean="0"/>
            <a:t>ўрмон</a:t>
          </a:r>
          <a:r>
            <a:rPr lang="en-US" sz="1600" dirty="0" smtClean="0"/>
            <a:t> </a:t>
          </a:r>
          <a:r>
            <a:rPr lang="en-US" sz="1600" dirty="0" err="1" smtClean="0"/>
            <a:t>экинлари</a:t>
          </a:r>
          <a:endParaRPr lang="ru-RU" sz="1600" dirty="0"/>
        </a:p>
      </dgm:t>
    </dgm:pt>
    <dgm:pt modelId="{0934FAB8-D250-43BC-B26E-33191C2F5DED}" type="parTrans" cxnId="{98D7EF16-6DDC-4553-B4D3-B8451061006D}">
      <dgm:prSet/>
      <dgm:spPr/>
      <dgm:t>
        <a:bodyPr/>
        <a:lstStyle/>
        <a:p>
          <a:endParaRPr lang="ru-RU" sz="1600"/>
        </a:p>
      </dgm:t>
    </dgm:pt>
    <dgm:pt modelId="{12347497-E8DD-4DB5-A907-CFECA49EBE5C}" type="sibTrans" cxnId="{98D7EF16-6DDC-4553-B4D3-B8451061006D}">
      <dgm:prSet/>
      <dgm:spPr/>
      <dgm:t>
        <a:bodyPr/>
        <a:lstStyle/>
        <a:p>
          <a:endParaRPr lang="ru-RU" sz="1600"/>
        </a:p>
      </dgm:t>
    </dgm:pt>
    <dgm:pt modelId="{49BA7E1C-628C-44A2-9652-2D52A45D7ABB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Кўкаламзорлаштириш</a:t>
          </a:r>
          <a:r>
            <a:rPr lang="en-US" sz="1600" dirty="0" smtClean="0"/>
            <a:t> </a:t>
          </a:r>
          <a:r>
            <a:rPr lang="en-US" sz="1600" dirty="0" err="1" smtClean="0"/>
            <a:t>экинлари</a:t>
          </a:r>
          <a:endParaRPr lang="ru-RU" sz="1600" dirty="0"/>
        </a:p>
      </dgm:t>
    </dgm:pt>
    <dgm:pt modelId="{934F8539-2346-48A8-9C4A-22A94021B890}" type="parTrans" cxnId="{9CEC6835-166E-4682-A95E-E79B4CDD228D}">
      <dgm:prSet/>
      <dgm:spPr/>
      <dgm:t>
        <a:bodyPr/>
        <a:lstStyle/>
        <a:p>
          <a:endParaRPr lang="ru-RU" sz="1600"/>
        </a:p>
      </dgm:t>
    </dgm:pt>
    <dgm:pt modelId="{46E2D94C-E224-45F9-9092-076D9B6C6173}" type="sibTrans" cxnId="{9CEC6835-166E-4682-A95E-E79B4CDD228D}">
      <dgm:prSet/>
      <dgm:spPr/>
      <dgm:t>
        <a:bodyPr/>
        <a:lstStyle/>
        <a:p>
          <a:endParaRPr lang="ru-RU" sz="1600"/>
        </a:p>
      </dgm:t>
    </dgm:pt>
    <dgm:pt modelId="{14B279B7-9F80-4E63-95A5-5BE7B86417D2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Далани</a:t>
          </a:r>
          <a:r>
            <a:rPr lang="en-US" sz="1600" dirty="0" smtClean="0"/>
            <a:t> </a:t>
          </a:r>
          <a:r>
            <a:rPr lang="en-US" sz="1600" dirty="0" err="1" smtClean="0"/>
            <a:t>ҳимояловчи</a:t>
          </a:r>
          <a:r>
            <a:rPr lang="en-US" sz="1600" dirty="0" smtClean="0"/>
            <a:t> </a:t>
          </a:r>
          <a:r>
            <a:rPr lang="en-US" sz="1600" dirty="0" err="1" smtClean="0"/>
            <a:t>ўрмон</a:t>
          </a:r>
          <a:r>
            <a:rPr lang="en-US" sz="1600" dirty="0" smtClean="0"/>
            <a:t> </a:t>
          </a:r>
          <a:r>
            <a:rPr lang="en-US" sz="1600" dirty="0" err="1" smtClean="0"/>
            <a:t>полосалари</a:t>
          </a:r>
          <a:endParaRPr lang="ru-RU" sz="1600" dirty="0"/>
        </a:p>
      </dgm:t>
    </dgm:pt>
    <dgm:pt modelId="{82503282-AB39-4398-9A0D-B637637F67DB}" type="parTrans" cxnId="{CBD7C2B6-0A58-4FA5-A4C4-00001F7B9946}">
      <dgm:prSet/>
      <dgm:spPr/>
      <dgm:t>
        <a:bodyPr/>
        <a:lstStyle/>
        <a:p>
          <a:endParaRPr lang="ru-RU" sz="1600"/>
        </a:p>
      </dgm:t>
    </dgm:pt>
    <dgm:pt modelId="{612AC8CB-0340-4FFA-B9DE-4BF1C0533F96}" type="sibTrans" cxnId="{CBD7C2B6-0A58-4FA5-A4C4-00001F7B9946}">
      <dgm:prSet/>
      <dgm:spPr/>
      <dgm:t>
        <a:bodyPr/>
        <a:lstStyle/>
        <a:p>
          <a:endParaRPr lang="ru-RU" sz="1600"/>
        </a:p>
      </dgm:t>
    </dgm:pt>
    <dgm:pt modelId="{490EBCEC-B8C2-4862-AEE9-D23BE518C998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Сувни</a:t>
          </a:r>
          <a:r>
            <a:rPr lang="en-US" sz="1600" dirty="0" smtClean="0"/>
            <a:t> </a:t>
          </a:r>
          <a:r>
            <a:rPr lang="en-US" sz="1600" dirty="0" err="1" smtClean="0"/>
            <a:t>тартибга</a:t>
          </a:r>
          <a:r>
            <a:rPr lang="en-US" sz="1600" dirty="0" smtClean="0"/>
            <a:t> </a:t>
          </a:r>
          <a:r>
            <a:rPr lang="en-US" sz="1600" dirty="0" err="1" smtClean="0"/>
            <a:t>солувчи</a:t>
          </a:r>
          <a:r>
            <a:rPr lang="en-US" sz="1600" dirty="0" smtClean="0"/>
            <a:t> </a:t>
          </a:r>
          <a:r>
            <a:rPr lang="en-US" sz="1600" dirty="0" err="1" smtClean="0"/>
            <a:t>полосалар</a:t>
          </a:r>
          <a:r>
            <a:rPr lang="en-US" sz="1600" dirty="0" smtClean="0"/>
            <a:t> </a:t>
          </a:r>
          <a:endParaRPr lang="ru-RU" sz="1600" dirty="0"/>
        </a:p>
      </dgm:t>
    </dgm:pt>
    <dgm:pt modelId="{D12255E0-9A85-44CF-B567-66626DF6BBDE}" type="parTrans" cxnId="{508E6507-9B07-49F9-BB0B-7FADCE4CF7A7}">
      <dgm:prSet/>
      <dgm:spPr/>
      <dgm:t>
        <a:bodyPr/>
        <a:lstStyle/>
        <a:p>
          <a:endParaRPr lang="ru-RU" sz="1600"/>
        </a:p>
      </dgm:t>
    </dgm:pt>
    <dgm:pt modelId="{03201886-2C31-4247-9769-DC3044B3E60B}" type="sibTrans" cxnId="{508E6507-9B07-49F9-BB0B-7FADCE4CF7A7}">
      <dgm:prSet/>
      <dgm:spPr/>
      <dgm:t>
        <a:bodyPr/>
        <a:lstStyle/>
        <a:p>
          <a:endParaRPr lang="ru-RU" sz="1600"/>
        </a:p>
      </dgm:t>
    </dgm:pt>
    <dgm:pt modelId="{6B74DD48-649D-406C-AFE0-1BA5635ED032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Каналлар</a:t>
          </a:r>
          <a:r>
            <a:rPr lang="en-US" sz="1600" dirty="0" smtClean="0"/>
            <a:t> </a:t>
          </a:r>
          <a:r>
            <a:rPr lang="en-US" sz="1600" dirty="0" err="1" smtClean="0"/>
            <a:t>ва</a:t>
          </a:r>
          <a:r>
            <a:rPr lang="en-US" sz="1600" dirty="0" smtClean="0"/>
            <a:t> </a:t>
          </a:r>
          <a:r>
            <a:rPr lang="en-US" sz="1600" dirty="0" err="1" smtClean="0"/>
            <a:t>йўллар</a:t>
          </a:r>
          <a:r>
            <a:rPr lang="en-US" sz="1600" dirty="0" smtClean="0"/>
            <a:t> </a:t>
          </a:r>
          <a:r>
            <a:rPr lang="en-US" sz="1600" dirty="0" err="1" smtClean="0"/>
            <a:t>ёқлаб</a:t>
          </a:r>
          <a:r>
            <a:rPr lang="en-US" sz="1600" dirty="0" smtClean="0"/>
            <a:t> </a:t>
          </a:r>
          <a:r>
            <a:rPr lang="en-US" sz="1600" dirty="0" err="1" smtClean="0"/>
            <a:t>ҳимояловчи</a:t>
          </a:r>
          <a:r>
            <a:rPr lang="en-US" sz="1600" dirty="0" smtClean="0"/>
            <a:t> </a:t>
          </a:r>
          <a:r>
            <a:rPr lang="en-US" sz="1600" dirty="0" err="1" smtClean="0"/>
            <a:t>ўрмон</a:t>
          </a:r>
          <a:r>
            <a:rPr lang="en-US" sz="1600" dirty="0" smtClean="0"/>
            <a:t> </a:t>
          </a:r>
          <a:r>
            <a:rPr lang="en-US" sz="1600" dirty="0" err="1" smtClean="0"/>
            <a:t>экинлари</a:t>
          </a:r>
          <a:endParaRPr lang="ru-RU" sz="1600" dirty="0"/>
        </a:p>
      </dgm:t>
    </dgm:pt>
    <dgm:pt modelId="{6579B225-DC8A-43F1-9F58-585AB5C93AA6}" type="parTrans" cxnId="{87B81CC9-AA58-44DA-852C-2BD2956AD1F3}">
      <dgm:prSet/>
      <dgm:spPr/>
      <dgm:t>
        <a:bodyPr/>
        <a:lstStyle/>
        <a:p>
          <a:endParaRPr lang="ru-RU" sz="1600"/>
        </a:p>
      </dgm:t>
    </dgm:pt>
    <dgm:pt modelId="{39CE65F9-C73E-4A0D-A0BA-13D7FF812ADC}" type="sibTrans" cxnId="{87B81CC9-AA58-44DA-852C-2BD2956AD1F3}">
      <dgm:prSet/>
      <dgm:spPr/>
      <dgm:t>
        <a:bodyPr/>
        <a:lstStyle/>
        <a:p>
          <a:endParaRPr lang="ru-RU" sz="1600"/>
        </a:p>
      </dgm:t>
    </dgm:pt>
    <dgm:pt modelId="{B3A690F6-5B39-4ED7-903E-09854516C9C9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dirty="0" err="1" smtClean="0"/>
            <a:t>Ўрмон</a:t>
          </a:r>
          <a:r>
            <a:rPr lang="en-US" sz="1600" dirty="0" smtClean="0"/>
            <a:t> </a:t>
          </a:r>
          <a:r>
            <a:rPr lang="en-US" sz="1600" dirty="0" err="1" smtClean="0"/>
            <a:t>экинлари</a:t>
          </a:r>
          <a:r>
            <a:rPr lang="en-US" sz="1600" dirty="0" smtClean="0"/>
            <a:t> (</a:t>
          </a:r>
          <a:r>
            <a:rPr lang="en-US" sz="1600" dirty="0" err="1" smtClean="0"/>
            <a:t>плантациялар</a:t>
          </a:r>
          <a:r>
            <a:rPr lang="en-US" sz="1600" dirty="0" smtClean="0"/>
            <a:t>)</a:t>
          </a:r>
          <a:endParaRPr lang="ru-RU" sz="1600" dirty="0"/>
        </a:p>
      </dgm:t>
    </dgm:pt>
    <dgm:pt modelId="{DFC3EDD1-5C32-4DDA-89DE-7DB4E5778C15}" type="parTrans" cxnId="{328F1D1A-80D0-44CA-AC48-0FF80FBF5474}">
      <dgm:prSet/>
      <dgm:spPr/>
      <dgm:t>
        <a:bodyPr/>
        <a:lstStyle/>
        <a:p>
          <a:endParaRPr lang="ru-RU" sz="1600"/>
        </a:p>
      </dgm:t>
    </dgm:pt>
    <dgm:pt modelId="{0C70ABC2-ADA7-40BF-94B6-2B42EF9C93D4}" type="sibTrans" cxnId="{328F1D1A-80D0-44CA-AC48-0FF80FBF5474}">
      <dgm:prSet/>
      <dgm:spPr/>
      <dgm:t>
        <a:bodyPr/>
        <a:lstStyle/>
        <a:p>
          <a:endParaRPr lang="ru-RU" sz="1600"/>
        </a:p>
      </dgm:t>
    </dgm:pt>
    <dgm:pt modelId="{8BFB89C8-38FC-459F-B660-39810A71F3AC}" type="pres">
      <dgm:prSet presAssocID="{5FB02A62-89CC-4DA4-96C6-5C3279951F8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E53728-E281-443B-BE46-79707490E95D}" type="pres">
      <dgm:prSet presAssocID="{A0DEE2AE-FFF5-46AB-AABF-5A9E26C443E9}" presName="hierRoot1" presStyleCnt="0"/>
      <dgm:spPr/>
    </dgm:pt>
    <dgm:pt modelId="{CCF6342D-6601-436C-84B6-50DFEA5D53F9}" type="pres">
      <dgm:prSet presAssocID="{A0DEE2AE-FFF5-46AB-AABF-5A9E26C443E9}" presName="composite" presStyleCnt="0"/>
      <dgm:spPr/>
    </dgm:pt>
    <dgm:pt modelId="{60B2A724-A8A4-4A7D-AABF-D539D90F185D}" type="pres">
      <dgm:prSet presAssocID="{A0DEE2AE-FFF5-46AB-AABF-5A9E26C443E9}" presName="background" presStyleLbl="node0" presStyleIdx="0" presStyleCnt="1"/>
      <dgm:spPr/>
    </dgm:pt>
    <dgm:pt modelId="{5D47F0F3-B6B0-4EFE-B358-84844F32089B}" type="pres">
      <dgm:prSet presAssocID="{A0DEE2AE-FFF5-46AB-AABF-5A9E26C443E9}" presName="text" presStyleLbl="fgAcc0" presStyleIdx="0" presStyleCnt="1" custScaleX="2237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89A874-9EA6-4642-B7C3-34AED457EC15}" type="pres">
      <dgm:prSet presAssocID="{A0DEE2AE-FFF5-46AB-AABF-5A9E26C443E9}" presName="hierChild2" presStyleCnt="0"/>
      <dgm:spPr/>
    </dgm:pt>
    <dgm:pt modelId="{565A2E30-4C99-4465-9AAA-8112359A720B}" type="pres">
      <dgm:prSet presAssocID="{C952BBB0-378A-4B33-9F2D-75B3F390BE69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23E5FA3-7092-4E35-86C9-CEE027BC8CBF}" type="pres">
      <dgm:prSet presAssocID="{3B00FECF-5AAD-4DC1-BC22-3D39861A6C58}" presName="hierRoot2" presStyleCnt="0"/>
      <dgm:spPr/>
    </dgm:pt>
    <dgm:pt modelId="{FDCD5A04-D50F-4C2F-B5BE-8E61A09B0088}" type="pres">
      <dgm:prSet presAssocID="{3B00FECF-5AAD-4DC1-BC22-3D39861A6C58}" presName="composite2" presStyleCnt="0"/>
      <dgm:spPr/>
    </dgm:pt>
    <dgm:pt modelId="{83C7A65B-9861-4BC4-973C-1ECCA4A31344}" type="pres">
      <dgm:prSet presAssocID="{3B00FECF-5AAD-4DC1-BC22-3D39861A6C58}" presName="background2" presStyleLbl="node2" presStyleIdx="0" presStyleCnt="2"/>
      <dgm:spPr/>
    </dgm:pt>
    <dgm:pt modelId="{A6319C7E-ECEB-4603-87B3-AE82804E404A}" type="pres">
      <dgm:prSet presAssocID="{3B00FECF-5AAD-4DC1-BC22-3D39861A6C58}" presName="text2" presStyleLbl="fgAcc2" presStyleIdx="0" presStyleCnt="2" custScaleX="125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E5702B-2B37-4CE2-8B86-182DBE4E4F6D}" type="pres">
      <dgm:prSet presAssocID="{3B00FECF-5AAD-4DC1-BC22-3D39861A6C58}" presName="hierChild3" presStyleCnt="0"/>
      <dgm:spPr/>
    </dgm:pt>
    <dgm:pt modelId="{4D954A18-DD80-4EB4-9C09-3E2D98EBAB8D}" type="pres">
      <dgm:prSet presAssocID="{ACEBFD9F-9A53-4F29-8110-5FFEB7DB3F50}" presName="Name17" presStyleLbl="parChTrans1D3" presStyleIdx="0" presStyleCnt="4"/>
      <dgm:spPr/>
      <dgm:t>
        <a:bodyPr/>
        <a:lstStyle/>
        <a:p>
          <a:endParaRPr lang="ru-RU"/>
        </a:p>
      </dgm:t>
    </dgm:pt>
    <dgm:pt modelId="{F4EB5970-41E5-4BB3-AC5F-776692559E81}" type="pres">
      <dgm:prSet presAssocID="{AE6A8DDA-B4D4-4A31-95FE-3B13350DDD50}" presName="hierRoot3" presStyleCnt="0"/>
      <dgm:spPr/>
    </dgm:pt>
    <dgm:pt modelId="{8B8C6714-0D95-4E38-8735-CEB6E10BBCC8}" type="pres">
      <dgm:prSet presAssocID="{AE6A8DDA-B4D4-4A31-95FE-3B13350DDD50}" presName="composite3" presStyleCnt="0"/>
      <dgm:spPr/>
    </dgm:pt>
    <dgm:pt modelId="{E8ABFF66-35FC-4D1E-B154-F7BA5A4521E8}" type="pres">
      <dgm:prSet presAssocID="{AE6A8DDA-B4D4-4A31-95FE-3B13350DDD50}" presName="background3" presStyleLbl="node3" presStyleIdx="0" presStyleCnt="4"/>
      <dgm:spPr/>
    </dgm:pt>
    <dgm:pt modelId="{5F8CD2E5-36FD-4C4A-B2E8-4CC12DF33F82}" type="pres">
      <dgm:prSet presAssocID="{AE6A8DDA-B4D4-4A31-95FE-3B13350DDD5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60B01-ECC3-490A-9772-FD4F2C612533}" type="pres">
      <dgm:prSet presAssocID="{AE6A8DDA-B4D4-4A31-95FE-3B13350DDD50}" presName="hierChild4" presStyleCnt="0"/>
      <dgm:spPr/>
    </dgm:pt>
    <dgm:pt modelId="{184B1732-F8EE-40C6-95C6-1066ACC0C9B9}" type="pres">
      <dgm:prSet presAssocID="{82503282-AB39-4398-9A0D-B637637F67DB}" presName="Name23" presStyleLbl="parChTrans1D4" presStyleIdx="0" presStyleCnt="4"/>
      <dgm:spPr/>
      <dgm:t>
        <a:bodyPr/>
        <a:lstStyle/>
        <a:p>
          <a:endParaRPr lang="ru-RU"/>
        </a:p>
      </dgm:t>
    </dgm:pt>
    <dgm:pt modelId="{4044556E-8F65-4F7A-A3D2-8458BC5E82C6}" type="pres">
      <dgm:prSet presAssocID="{14B279B7-9F80-4E63-95A5-5BE7B86417D2}" presName="hierRoot4" presStyleCnt="0"/>
      <dgm:spPr/>
    </dgm:pt>
    <dgm:pt modelId="{CCEC16FC-D9E5-490A-B90C-7DA4F3C0003E}" type="pres">
      <dgm:prSet presAssocID="{14B279B7-9F80-4E63-95A5-5BE7B86417D2}" presName="composite4" presStyleCnt="0"/>
      <dgm:spPr/>
    </dgm:pt>
    <dgm:pt modelId="{6C93808C-2BB9-4D84-B986-EC984E822EB3}" type="pres">
      <dgm:prSet presAssocID="{14B279B7-9F80-4E63-95A5-5BE7B86417D2}" presName="background4" presStyleLbl="node4" presStyleIdx="0" presStyleCnt="4"/>
      <dgm:spPr/>
    </dgm:pt>
    <dgm:pt modelId="{6C5D182D-B0D2-40FA-BA9F-B52C67D1422A}" type="pres">
      <dgm:prSet presAssocID="{14B279B7-9F80-4E63-95A5-5BE7B86417D2}" presName="text4" presStyleLbl="fgAcc4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C637EC-4475-493A-A79D-AC2671290BAE}" type="pres">
      <dgm:prSet presAssocID="{14B279B7-9F80-4E63-95A5-5BE7B86417D2}" presName="hierChild5" presStyleCnt="0"/>
      <dgm:spPr/>
    </dgm:pt>
    <dgm:pt modelId="{251183D2-58D6-4C4D-AADA-E5DD5675E1DA}" type="pres">
      <dgm:prSet presAssocID="{A87C968B-5BBD-4F0B-9AF7-C064F3560A8E}" presName="Name17" presStyleLbl="parChTrans1D3" presStyleIdx="1" presStyleCnt="4"/>
      <dgm:spPr/>
      <dgm:t>
        <a:bodyPr/>
        <a:lstStyle/>
        <a:p>
          <a:endParaRPr lang="ru-RU"/>
        </a:p>
      </dgm:t>
    </dgm:pt>
    <dgm:pt modelId="{51C693DA-EF35-4080-9DE1-E2BEAAF9C546}" type="pres">
      <dgm:prSet presAssocID="{23D9F725-CEF6-4966-815B-A4CA88FCD4F0}" presName="hierRoot3" presStyleCnt="0"/>
      <dgm:spPr/>
    </dgm:pt>
    <dgm:pt modelId="{44B9662B-4D9F-48B6-8AD3-14AC1188EC7D}" type="pres">
      <dgm:prSet presAssocID="{23D9F725-CEF6-4966-815B-A4CA88FCD4F0}" presName="composite3" presStyleCnt="0"/>
      <dgm:spPr/>
    </dgm:pt>
    <dgm:pt modelId="{447E8D5D-BD68-408A-A467-E1A92D08C24D}" type="pres">
      <dgm:prSet presAssocID="{23D9F725-CEF6-4966-815B-A4CA88FCD4F0}" presName="background3" presStyleLbl="node3" presStyleIdx="1" presStyleCnt="4"/>
      <dgm:spPr/>
    </dgm:pt>
    <dgm:pt modelId="{34B9C5D5-F506-4674-B141-EC2A6A1C5D32}" type="pres">
      <dgm:prSet presAssocID="{23D9F725-CEF6-4966-815B-A4CA88FCD4F0}" presName="text3" presStyleLbl="fgAcc3" presStyleIdx="1" presStyleCnt="4" custScaleX="130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15D6DAD-EBE0-4D3D-BFAF-739B1A906C2E}" type="pres">
      <dgm:prSet presAssocID="{23D9F725-CEF6-4966-815B-A4CA88FCD4F0}" presName="hierChild4" presStyleCnt="0"/>
      <dgm:spPr/>
    </dgm:pt>
    <dgm:pt modelId="{1ACBAD87-9CFB-4AE2-BB02-F74634474AF1}" type="pres">
      <dgm:prSet presAssocID="{D12255E0-9A85-44CF-B567-66626DF6BBDE}" presName="Name23" presStyleLbl="parChTrans1D4" presStyleIdx="1" presStyleCnt="4"/>
      <dgm:spPr/>
      <dgm:t>
        <a:bodyPr/>
        <a:lstStyle/>
        <a:p>
          <a:endParaRPr lang="ru-RU"/>
        </a:p>
      </dgm:t>
    </dgm:pt>
    <dgm:pt modelId="{CAB04EF7-9DD5-42A6-AC63-4947C6E6BEFB}" type="pres">
      <dgm:prSet presAssocID="{490EBCEC-B8C2-4862-AEE9-D23BE518C998}" presName="hierRoot4" presStyleCnt="0"/>
      <dgm:spPr/>
    </dgm:pt>
    <dgm:pt modelId="{7DBC0B53-1E2C-4FAC-8346-A9C3795DB856}" type="pres">
      <dgm:prSet presAssocID="{490EBCEC-B8C2-4862-AEE9-D23BE518C998}" presName="composite4" presStyleCnt="0"/>
      <dgm:spPr/>
    </dgm:pt>
    <dgm:pt modelId="{3CDA4C42-0AF2-4C75-9C88-12F8423490E2}" type="pres">
      <dgm:prSet presAssocID="{490EBCEC-B8C2-4862-AEE9-D23BE518C998}" presName="background4" presStyleLbl="node4" presStyleIdx="1" presStyleCnt="4"/>
      <dgm:spPr/>
    </dgm:pt>
    <dgm:pt modelId="{3D2EF840-B152-4422-B413-EB7A3F357341}" type="pres">
      <dgm:prSet presAssocID="{490EBCEC-B8C2-4862-AEE9-D23BE518C998}" presName="text4" presStyleLbl="fgAcc4" presStyleIdx="1" presStyleCnt="4" custScaleX="1321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C5D283-A9F7-484D-9DBB-16168E790DEF}" type="pres">
      <dgm:prSet presAssocID="{490EBCEC-B8C2-4862-AEE9-D23BE518C998}" presName="hierChild5" presStyleCnt="0"/>
      <dgm:spPr/>
    </dgm:pt>
    <dgm:pt modelId="{FA1FE038-F109-44DD-9CF1-A6BF335DBC9D}" type="pres">
      <dgm:prSet presAssocID="{7686435B-9DBC-49F9-808C-90A601D331C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117A3A8-E6F0-4137-A31A-5AE4E8737FAF}" type="pres">
      <dgm:prSet presAssocID="{BBBFB345-F710-4746-992F-CA9E2DEE5973}" presName="hierRoot2" presStyleCnt="0"/>
      <dgm:spPr/>
    </dgm:pt>
    <dgm:pt modelId="{D6645A18-E2E6-4B67-8FDD-8EC6B3CFB83F}" type="pres">
      <dgm:prSet presAssocID="{BBBFB345-F710-4746-992F-CA9E2DEE5973}" presName="composite2" presStyleCnt="0"/>
      <dgm:spPr/>
    </dgm:pt>
    <dgm:pt modelId="{B1F96E08-5BCE-4811-9946-B656ABA34FEB}" type="pres">
      <dgm:prSet presAssocID="{BBBFB345-F710-4746-992F-CA9E2DEE5973}" presName="background2" presStyleLbl="node2" presStyleIdx="1" presStyleCnt="2"/>
      <dgm:spPr/>
    </dgm:pt>
    <dgm:pt modelId="{7B3DCC08-7042-4B12-AA83-E0FB6A0A053A}" type="pres">
      <dgm:prSet presAssocID="{BBBFB345-F710-4746-992F-CA9E2DEE5973}" presName="text2" presStyleLbl="fgAcc2" presStyleIdx="1" presStyleCnt="2" custScaleX="1552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7A0D5D-614F-4B45-92E2-630102175D92}" type="pres">
      <dgm:prSet presAssocID="{BBBFB345-F710-4746-992F-CA9E2DEE5973}" presName="hierChild3" presStyleCnt="0"/>
      <dgm:spPr/>
    </dgm:pt>
    <dgm:pt modelId="{481B397F-2A2E-433B-8D9D-79D83556C74F}" type="pres">
      <dgm:prSet presAssocID="{0934FAB8-D250-43BC-B26E-33191C2F5DE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BB4E088-6BFA-41F2-8939-6386EE6E5841}" type="pres">
      <dgm:prSet presAssocID="{C46C1FD9-6557-466A-AEC7-02825FD10ADD}" presName="hierRoot3" presStyleCnt="0"/>
      <dgm:spPr/>
    </dgm:pt>
    <dgm:pt modelId="{B9DC8AC3-0EC5-479E-AA95-380A85FAB81E}" type="pres">
      <dgm:prSet presAssocID="{C46C1FD9-6557-466A-AEC7-02825FD10ADD}" presName="composite3" presStyleCnt="0"/>
      <dgm:spPr/>
    </dgm:pt>
    <dgm:pt modelId="{CAE5C983-9F4B-4113-AE6F-4E26132C399E}" type="pres">
      <dgm:prSet presAssocID="{C46C1FD9-6557-466A-AEC7-02825FD10ADD}" presName="background3" presStyleLbl="node3" presStyleIdx="2" presStyleCnt="4"/>
      <dgm:spPr/>
    </dgm:pt>
    <dgm:pt modelId="{87F8772A-45EC-436F-B049-88F452BE2A63}" type="pres">
      <dgm:prSet presAssocID="{C46C1FD9-6557-466A-AEC7-02825FD10ADD}" presName="text3" presStyleLbl="fgAcc3" presStyleIdx="2" presStyleCnt="4" custScaleX="126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FF08B-EB3A-4D1E-AB24-780F6C35AC54}" type="pres">
      <dgm:prSet presAssocID="{C46C1FD9-6557-466A-AEC7-02825FD10ADD}" presName="hierChild4" presStyleCnt="0"/>
      <dgm:spPr/>
    </dgm:pt>
    <dgm:pt modelId="{F7234F0F-CCBD-4816-9CE6-216FAF1152A7}" type="pres">
      <dgm:prSet presAssocID="{6579B225-DC8A-43F1-9F58-585AB5C93AA6}" presName="Name23" presStyleLbl="parChTrans1D4" presStyleIdx="2" presStyleCnt="4"/>
      <dgm:spPr/>
      <dgm:t>
        <a:bodyPr/>
        <a:lstStyle/>
        <a:p>
          <a:endParaRPr lang="ru-RU"/>
        </a:p>
      </dgm:t>
    </dgm:pt>
    <dgm:pt modelId="{E75EBB07-9438-409F-BDFB-01E7211191BE}" type="pres">
      <dgm:prSet presAssocID="{6B74DD48-649D-406C-AFE0-1BA5635ED032}" presName="hierRoot4" presStyleCnt="0"/>
      <dgm:spPr/>
    </dgm:pt>
    <dgm:pt modelId="{4AEC87FC-36C6-426B-9074-3CC7E2DAA202}" type="pres">
      <dgm:prSet presAssocID="{6B74DD48-649D-406C-AFE0-1BA5635ED032}" presName="composite4" presStyleCnt="0"/>
      <dgm:spPr/>
    </dgm:pt>
    <dgm:pt modelId="{B1FF9158-2FB1-4BCA-9189-FD9C7289D136}" type="pres">
      <dgm:prSet presAssocID="{6B74DD48-649D-406C-AFE0-1BA5635ED032}" presName="background4" presStyleLbl="node4" presStyleIdx="2" presStyleCnt="4"/>
      <dgm:spPr/>
    </dgm:pt>
    <dgm:pt modelId="{E32732CE-0EDC-4FF2-A6F3-0BE3D03E2892}" type="pres">
      <dgm:prSet presAssocID="{6B74DD48-649D-406C-AFE0-1BA5635ED032}" presName="text4" presStyleLbl="fgAcc4" presStyleIdx="2" presStyleCnt="4" custScaleX="125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24D1952-A560-4CDF-99B6-43A18101B89F}" type="pres">
      <dgm:prSet presAssocID="{6B74DD48-649D-406C-AFE0-1BA5635ED032}" presName="hierChild5" presStyleCnt="0"/>
      <dgm:spPr/>
    </dgm:pt>
    <dgm:pt modelId="{C63DC94E-3C0C-4A37-A815-2E7E6535A9A5}" type="pres">
      <dgm:prSet presAssocID="{DFC3EDD1-5C32-4DDA-89DE-7DB4E5778C15}" presName="Name23" presStyleLbl="parChTrans1D4" presStyleIdx="3" presStyleCnt="4"/>
      <dgm:spPr/>
      <dgm:t>
        <a:bodyPr/>
        <a:lstStyle/>
        <a:p>
          <a:endParaRPr lang="ru-RU"/>
        </a:p>
      </dgm:t>
    </dgm:pt>
    <dgm:pt modelId="{6D444864-E6C9-45F4-B657-E68C74F511E0}" type="pres">
      <dgm:prSet presAssocID="{B3A690F6-5B39-4ED7-903E-09854516C9C9}" presName="hierRoot4" presStyleCnt="0"/>
      <dgm:spPr/>
    </dgm:pt>
    <dgm:pt modelId="{C9ED4F23-F1FF-4B82-BD60-7586DE92F973}" type="pres">
      <dgm:prSet presAssocID="{B3A690F6-5B39-4ED7-903E-09854516C9C9}" presName="composite4" presStyleCnt="0"/>
      <dgm:spPr/>
    </dgm:pt>
    <dgm:pt modelId="{484F5B0C-F6EE-46B1-9A56-DD3BA732E120}" type="pres">
      <dgm:prSet presAssocID="{B3A690F6-5B39-4ED7-903E-09854516C9C9}" presName="background4" presStyleLbl="node4" presStyleIdx="3" presStyleCnt="4"/>
      <dgm:spPr/>
    </dgm:pt>
    <dgm:pt modelId="{345FFDC7-E85A-452B-8869-3BD816138B1B}" type="pres">
      <dgm:prSet presAssocID="{B3A690F6-5B39-4ED7-903E-09854516C9C9}" presName="text4" presStyleLbl="fgAcc4" presStyleIdx="3" presStyleCnt="4" custScaleX="117474" custLinFactNeighborX="1219" custLinFactNeighborY="10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A25E3-37CD-4410-B81A-4789344AAE32}" type="pres">
      <dgm:prSet presAssocID="{B3A690F6-5B39-4ED7-903E-09854516C9C9}" presName="hierChild5" presStyleCnt="0"/>
      <dgm:spPr/>
    </dgm:pt>
    <dgm:pt modelId="{3159B123-2DEB-4B7F-AEC6-51D18609AE94}" type="pres">
      <dgm:prSet presAssocID="{934F8539-2346-48A8-9C4A-22A94021B89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A3312E99-7472-40F4-BA5A-B5466DA82C99}" type="pres">
      <dgm:prSet presAssocID="{49BA7E1C-628C-44A2-9652-2D52A45D7ABB}" presName="hierRoot3" presStyleCnt="0"/>
      <dgm:spPr/>
    </dgm:pt>
    <dgm:pt modelId="{B26E11CA-CE73-4FB1-9945-9940C5CA59D9}" type="pres">
      <dgm:prSet presAssocID="{49BA7E1C-628C-44A2-9652-2D52A45D7ABB}" presName="composite3" presStyleCnt="0"/>
      <dgm:spPr/>
    </dgm:pt>
    <dgm:pt modelId="{28818F77-F72C-4452-A7CC-180002D43EB8}" type="pres">
      <dgm:prSet presAssocID="{49BA7E1C-628C-44A2-9652-2D52A45D7ABB}" presName="background3" presStyleLbl="node3" presStyleIdx="3" presStyleCnt="4"/>
      <dgm:spPr/>
    </dgm:pt>
    <dgm:pt modelId="{62B818AC-A7A9-454F-B591-B1645035534C}" type="pres">
      <dgm:prSet presAssocID="{49BA7E1C-628C-44A2-9652-2D52A45D7ABB}" presName="text3" presStyleLbl="fgAcc3" presStyleIdx="3" presStyleCnt="4" custScaleX="1209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65663B-FA8D-4831-BE6B-EC8539B6B3BE}" type="pres">
      <dgm:prSet presAssocID="{49BA7E1C-628C-44A2-9652-2D52A45D7ABB}" presName="hierChild4" presStyleCnt="0"/>
      <dgm:spPr/>
    </dgm:pt>
  </dgm:ptLst>
  <dgm:cxnLst>
    <dgm:cxn modelId="{69FA1FC9-703D-49DB-9384-C3728C9CA4C4}" srcId="{3B00FECF-5AAD-4DC1-BC22-3D39861A6C58}" destId="{AE6A8DDA-B4D4-4A31-95FE-3B13350DDD50}" srcOrd="0" destOrd="0" parTransId="{ACEBFD9F-9A53-4F29-8110-5FFEB7DB3F50}" sibTransId="{5F50B48C-48FA-4088-8163-27E35F6C520B}"/>
    <dgm:cxn modelId="{508E6507-9B07-49F9-BB0B-7FADCE4CF7A7}" srcId="{23D9F725-CEF6-4966-815B-A4CA88FCD4F0}" destId="{490EBCEC-B8C2-4862-AEE9-D23BE518C998}" srcOrd="0" destOrd="0" parTransId="{D12255E0-9A85-44CF-B567-66626DF6BBDE}" sibTransId="{03201886-2C31-4247-9769-DC3044B3E60B}"/>
    <dgm:cxn modelId="{1C2CB2BF-B052-4CAC-9F20-F2B0C2236728}" type="presOf" srcId="{C46C1FD9-6557-466A-AEC7-02825FD10ADD}" destId="{87F8772A-45EC-436F-B049-88F452BE2A63}" srcOrd="0" destOrd="0" presId="urn:microsoft.com/office/officeart/2005/8/layout/hierarchy1"/>
    <dgm:cxn modelId="{9BF5B443-27A3-4E77-B2B6-965750DD2BA2}" srcId="{A0DEE2AE-FFF5-46AB-AABF-5A9E26C443E9}" destId="{BBBFB345-F710-4746-992F-CA9E2DEE5973}" srcOrd="1" destOrd="0" parTransId="{7686435B-9DBC-49F9-808C-90A601D331C4}" sibTransId="{BF8094FD-2088-47F4-BF03-F043D04B8499}"/>
    <dgm:cxn modelId="{328F1D1A-80D0-44CA-AC48-0FF80FBF5474}" srcId="{C46C1FD9-6557-466A-AEC7-02825FD10ADD}" destId="{B3A690F6-5B39-4ED7-903E-09854516C9C9}" srcOrd="1" destOrd="0" parTransId="{DFC3EDD1-5C32-4DDA-89DE-7DB4E5778C15}" sibTransId="{0C70ABC2-ADA7-40BF-94B6-2B42EF9C93D4}"/>
    <dgm:cxn modelId="{6FFC2BEB-6E7F-4ACC-853C-07A85BCD0900}" type="presOf" srcId="{A87C968B-5BBD-4F0B-9AF7-C064F3560A8E}" destId="{251183D2-58D6-4C4D-AADA-E5DD5675E1DA}" srcOrd="0" destOrd="0" presId="urn:microsoft.com/office/officeart/2005/8/layout/hierarchy1"/>
    <dgm:cxn modelId="{87B81CC9-AA58-44DA-852C-2BD2956AD1F3}" srcId="{C46C1FD9-6557-466A-AEC7-02825FD10ADD}" destId="{6B74DD48-649D-406C-AFE0-1BA5635ED032}" srcOrd="0" destOrd="0" parTransId="{6579B225-DC8A-43F1-9F58-585AB5C93AA6}" sibTransId="{39CE65F9-C73E-4A0D-A0BA-13D7FF812ADC}"/>
    <dgm:cxn modelId="{E33A21CB-75C8-47FB-A276-685C331390C4}" type="presOf" srcId="{D12255E0-9A85-44CF-B567-66626DF6BBDE}" destId="{1ACBAD87-9CFB-4AE2-BB02-F74634474AF1}" srcOrd="0" destOrd="0" presId="urn:microsoft.com/office/officeart/2005/8/layout/hierarchy1"/>
    <dgm:cxn modelId="{FF0D68E1-61C4-4D37-ABBE-C656260653AF}" srcId="{3B00FECF-5AAD-4DC1-BC22-3D39861A6C58}" destId="{23D9F725-CEF6-4966-815B-A4CA88FCD4F0}" srcOrd="1" destOrd="0" parTransId="{A87C968B-5BBD-4F0B-9AF7-C064F3560A8E}" sibTransId="{B21F4E0B-2D41-4FDE-B2A7-97D63E9D18E6}"/>
    <dgm:cxn modelId="{D0BB1108-BE4F-44D7-8164-68A0C1ED0C69}" srcId="{A0DEE2AE-FFF5-46AB-AABF-5A9E26C443E9}" destId="{3B00FECF-5AAD-4DC1-BC22-3D39861A6C58}" srcOrd="0" destOrd="0" parTransId="{C952BBB0-378A-4B33-9F2D-75B3F390BE69}" sibTransId="{629CD859-B3E6-4C46-9C58-F542BABCB6E2}"/>
    <dgm:cxn modelId="{7C6F7634-BE87-43F0-9A9B-0185B031E50E}" type="presOf" srcId="{6579B225-DC8A-43F1-9F58-585AB5C93AA6}" destId="{F7234F0F-CCBD-4816-9CE6-216FAF1152A7}" srcOrd="0" destOrd="0" presId="urn:microsoft.com/office/officeart/2005/8/layout/hierarchy1"/>
    <dgm:cxn modelId="{726C5E40-C75B-4F47-90C5-0D19A3FB3C15}" type="presOf" srcId="{BBBFB345-F710-4746-992F-CA9E2DEE5973}" destId="{7B3DCC08-7042-4B12-AA83-E0FB6A0A053A}" srcOrd="0" destOrd="0" presId="urn:microsoft.com/office/officeart/2005/8/layout/hierarchy1"/>
    <dgm:cxn modelId="{00D8B071-2088-4026-9FC0-D602C20E8089}" type="presOf" srcId="{14B279B7-9F80-4E63-95A5-5BE7B86417D2}" destId="{6C5D182D-B0D2-40FA-BA9F-B52C67D1422A}" srcOrd="0" destOrd="0" presId="urn:microsoft.com/office/officeart/2005/8/layout/hierarchy1"/>
    <dgm:cxn modelId="{6C53180B-D570-4CA7-AEDB-A42C6F3EAFA4}" type="presOf" srcId="{DFC3EDD1-5C32-4DDA-89DE-7DB4E5778C15}" destId="{C63DC94E-3C0C-4A37-A815-2E7E6535A9A5}" srcOrd="0" destOrd="0" presId="urn:microsoft.com/office/officeart/2005/8/layout/hierarchy1"/>
    <dgm:cxn modelId="{153DAB6C-2B8B-480A-BD3D-D21CA575C863}" type="presOf" srcId="{82503282-AB39-4398-9A0D-B637637F67DB}" destId="{184B1732-F8EE-40C6-95C6-1066ACC0C9B9}" srcOrd="0" destOrd="0" presId="urn:microsoft.com/office/officeart/2005/8/layout/hierarchy1"/>
    <dgm:cxn modelId="{98D7EF16-6DDC-4553-B4D3-B8451061006D}" srcId="{BBBFB345-F710-4746-992F-CA9E2DEE5973}" destId="{C46C1FD9-6557-466A-AEC7-02825FD10ADD}" srcOrd="0" destOrd="0" parTransId="{0934FAB8-D250-43BC-B26E-33191C2F5DED}" sibTransId="{12347497-E8DD-4DB5-A907-CFECA49EBE5C}"/>
    <dgm:cxn modelId="{74B1532D-02B6-4E6A-B675-275E5BBC75D9}" type="presOf" srcId="{B3A690F6-5B39-4ED7-903E-09854516C9C9}" destId="{345FFDC7-E85A-452B-8869-3BD816138B1B}" srcOrd="0" destOrd="0" presId="urn:microsoft.com/office/officeart/2005/8/layout/hierarchy1"/>
    <dgm:cxn modelId="{6FED823F-D93D-4F74-AB2F-C304E117ED33}" type="presOf" srcId="{934F8539-2346-48A8-9C4A-22A94021B890}" destId="{3159B123-2DEB-4B7F-AEC6-51D18609AE94}" srcOrd="0" destOrd="0" presId="urn:microsoft.com/office/officeart/2005/8/layout/hierarchy1"/>
    <dgm:cxn modelId="{3A8D7610-E4BD-4BAF-BFC8-AEDF815A3C31}" type="presOf" srcId="{5FB02A62-89CC-4DA4-96C6-5C3279951F8C}" destId="{8BFB89C8-38FC-459F-B660-39810A71F3AC}" srcOrd="0" destOrd="0" presId="urn:microsoft.com/office/officeart/2005/8/layout/hierarchy1"/>
    <dgm:cxn modelId="{00995A5C-317A-40C0-A694-42D1B24173C3}" type="presOf" srcId="{23D9F725-CEF6-4966-815B-A4CA88FCD4F0}" destId="{34B9C5D5-F506-4674-B141-EC2A6A1C5D32}" srcOrd="0" destOrd="0" presId="urn:microsoft.com/office/officeart/2005/8/layout/hierarchy1"/>
    <dgm:cxn modelId="{2EF9200D-7392-453C-81E9-C68535120855}" type="presOf" srcId="{490EBCEC-B8C2-4862-AEE9-D23BE518C998}" destId="{3D2EF840-B152-4422-B413-EB7A3F357341}" srcOrd="0" destOrd="0" presId="urn:microsoft.com/office/officeart/2005/8/layout/hierarchy1"/>
    <dgm:cxn modelId="{66118CA0-AD3D-45A8-A60D-4C6EC99C92A0}" type="presOf" srcId="{49BA7E1C-628C-44A2-9652-2D52A45D7ABB}" destId="{62B818AC-A7A9-454F-B591-B1645035534C}" srcOrd="0" destOrd="0" presId="urn:microsoft.com/office/officeart/2005/8/layout/hierarchy1"/>
    <dgm:cxn modelId="{7BC3C899-D228-4338-9ECC-14EC5FEFE004}" type="presOf" srcId="{A0DEE2AE-FFF5-46AB-AABF-5A9E26C443E9}" destId="{5D47F0F3-B6B0-4EFE-B358-84844F32089B}" srcOrd="0" destOrd="0" presId="urn:microsoft.com/office/officeart/2005/8/layout/hierarchy1"/>
    <dgm:cxn modelId="{E583CD47-54C8-4FA1-8923-FC2549947648}" type="presOf" srcId="{6B74DD48-649D-406C-AFE0-1BA5635ED032}" destId="{E32732CE-0EDC-4FF2-A6F3-0BE3D03E2892}" srcOrd="0" destOrd="0" presId="urn:microsoft.com/office/officeart/2005/8/layout/hierarchy1"/>
    <dgm:cxn modelId="{C53539C7-565C-443D-8AA9-A87AB1C34B28}" type="presOf" srcId="{3B00FECF-5AAD-4DC1-BC22-3D39861A6C58}" destId="{A6319C7E-ECEB-4603-87B3-AE82804E404A}" srcOrd="0" destOrd="0" presId="urn:microsoft.com/office/officeart/2005/8/layout/hierarchy1"/>
    <dgm:cxn modelId="{8169FEAB-20D6-410E-AB62-93BAB700D062}" type="presOf" srcId="{7686435B-9DBC-49F9-808C-90A601D331C4}" destId="{FA1FE038-F109-44DD-9CF1-A6BF335DBC9D}" srcOrd="0" destOrd="0" presId="urn:microsoft.com/office/officeart/2005/8/layout/hierarchy1"/>
    <dgm:cxn modelId="{9CEC6835-166E-4682-A95E-E79B4CDD228D}" srcId="{BBBFB345-F710-4746-992F-CA9E2DEE5973}" destId="{49BA7E1C-628C-44A2-9652-2D52A45D7ABB}" srcOrd="1" destOrd="0" parTransId="{934F8539-2346-48A8-9C4A-22A94021B890}" sibTransId="{46E2D94C-E224-45F9-9092-076D9B6C6173}"/>
    <dgm:cxn modelId="{A8428CFD-578F-46F7-AB7C-76A61AF8BD81}" type="presOf" srcId="{0934FAB8-D250-43BC-B26E-33191C2F5DED}" destId="{481B397F-2A2E-433B-8D9D-79D83556C74F}" srcOrd="0" destOrd="0" presId="urn:microsoft.com/office/officeart/2005/8/layout/hierarchy1"/>
    <dgm:cxn modelId="{8A1980AB-0DDD-4891-9270-8B5722DCA5D9}" srcId="{5FB02A62-89CC-4DA4-96C6-5C3279951F8C}" destId="{A0DEE2AE-FFF5-46AB-AABF-5A9E26C443E9}" srcOrd="0" destOrd="0" parTransId="{357CA101-A58C-44FC-A1C0-485599DBD55E}" sibTransId="{05442D48-1F10-49AE-95F3-909CD28631AB}"/>
    <dgm:cxn modelId="{8AF35BE7-1F56-43A7-8251-D2A49275C933}" type="presOf" srcId="{AE6A8DDA-B4D4-4A31-95FE-3B13350DDD50}" destId="{5F8CD2E5-36FD-4C4A-B2E8-4CC12DF33F82}" srcOrd="0" destOrd="0" presId="urn:microsoft.com/office/officeart/2005/8/layout/hierarchy1"/>
    <dgm:cxn modelId="{2CD84A7C-DA27-43F5-B16B-363C7F5BFD10}" type="presOf" srcId="{C952BBB0-378A-4B33-9F2D-75B3F390BE69}" destId="{565A2E30-4C99-4465-9AAA-8112359A720B}" srcOrd="0" destOrd="0" presId="urn:microsoft.com/office/officeart/2005/8/layout/hierarchy1"/>
    <dgm:cxn modelId="{62B9BCF0-3D17-4965-B717-CDC019B66F7D}" type="presOf" srcId="{ACEBFD9F-9A53-4F29-8110-5FFEB7DB3F50}" destId="{4D954A18-DD80-4EB4-9C09-3E2D98EBAB8D}" srcOrd="0" destOrd="0" presId="urn:microsoft.com/office/officeart/2005/8/layout/hierarchy1"/>
    <dgm:cxn modelId="{CBD7C2B6-0A58-4FA5-A4C4-00001F7B9946}" srcId="{AE6A8DDA-B4D4-4A31-95FE-3B13350DDD50}" destId="{14B279B7-9F80-4E63-95A5-5BE7B86417D2}" srcOrd="0" destOrd="0" parTransId="{82503282-AB39-4398-9A0D-B637637F67DB}" sibTransId="{612AC8CB-0340-4FFA-B9DE-4BF1C0533F96}"/>
    <dgm:cxn modelId="{5505828D-5008-4F1B-80A5-33CC670F9CBC}" type="presParOf" srcId="{8BFB89C8-38FC-459F-B660-39810A71F3AC}" destId="{28E53728-E281-443B-BE46-79707490E95D}" srcOrd="0" destOrd="0" presId="urn:microsoft.com/office/officeart/2005/8/layout/hierarchy1"/>
    <dgm:cxn modelId="{73A697DD-DAA9-4510-90E8-ED88C46D15C3}" type="presParOf" srcId="{28E53728-E281-443B-BE46-79707490E95D}" destId="{CCF6342D-6601-436C-84B6-50DFEA5D53F9}" srcOrd="0" destOrd="0" presId="urn:microsoft.com/office/officeart/2005/8/layout/hierarchy1"/>
    <dgm:cxn modelId="{8E3A9C23-59BA-4EEB-8299-DE292FCBACB0}" type="presParOf" srcId="{CCF6342D-6601-436C-84B6-50DFEA5D53F9}" destId="{60B2A724-A8A4-4A7D-AABF-D539D90F185D}" srcOrd="0" destOrd="0" presId="urn:microsoft.com/office/officeart/2005/8/layout/hierarchy1"/>
    <dgm:cxn modelId="{6F9C651D-DB9C-4341-B7B1-FF77CCCFC1CB}" type="presParOf" srcId="{CCF6342D-6601-436C-84B6-50DFEA5D53F9}" destId="{5D47F0F3-B6B0-4EFE-B358-84844F32089B}" srcOrd="1" destOrd="0" presId="urn:microsoft.com/office/officeart/2005/8/layout/hierarchy1"/>
    <dgm:cxn modelId="{311ED392-8C5E-4A24-8029-A8B6F30DA922}" type="presParOf" srcId="{28E53728-E281-443B-BE46-79707490E95D}" destId="{B889A874-9EA6-4642-B7C3-34AED457EC15}" srcOrd="1" destOrd="0" presId="urn:microsoft.com/office/officeart/2005/8/layout/hierarchy1"/>
    <dgm:cxn modelId="{CA44C6D2-9F78-4CFA-BEAC-6ED8C0E95BCC}" type="presParOf" srcId="{B889A874-9EA6-4642-B7C3-34AED457EC15}" destId="{565A2E30-4C99-4465-9AAA-8112359A720B}" srcOrd="0" destOrd="0" presId="urn:microsoft.com/office/officeart/2005/8/layout/hierarchy1"/>
    <dgm:cxn modelId="{22E2D0C8-040D-4B10-B7AD-64ADC814BC40}" type="presParOf" srcId="{B889A874-9EA6-4642-B7C3-34AED457EC15}" destId="{C23E5FA3-7092-4E35-86C9-CEE027BC8CBF}" srcOrd="1" destOrd="0" presId="urn:microsoft.com/office/officeart/2005/8/layout/hierarchy1"/>
    <dgm:cxn modelId="{4E8DDF0B-4239-4246-B63D-2179046E2FC3}" type="presParOf" srcId="{C23E5FA3-7092-4E35-86C9-CEE027BC8CBF}" destId="{FDCD5A04-D50F-4C2F-B5BE-8E61A09B0088}" srcOrd="0" destOrd="0" presId="urn:microsoft.com/office/officeart/2005/8/layout/hierarchy1"/>
    <dgm:cxn modelId="{97E7DFBB-E4EB-4590-A797-2278E87A7694}" type="presParOf" srcId="{FDCD5A04-D50F-4C2F-B5BE-8E61A09B0088}" destId="{83C7A65B-9861-4BC4-973C-1ECCA4A31344}" srcOrd="0" destOrd="0" presId="urn:microsoft.com/office/officeart/2005/8/layout/hierarchy1"/>
    <dgm:cxn modelId="{95D11C35-D56C-4F0C-9A42-75000D2C9D2F}" type="presParOf" srcId="{FDCD5A04-D50F-4C2F-B5BE-8E61A09B0088}" destId="{A6319C7E-ECEB-4603-87B3-AE82804E404A}" srcOrd="1" destOrd="0" presId="urn:microsoft.com/office/officeart/2005/8/layout/hierarchy1"/>
    <dgm:cxn modelId="{F3132219-A076-402E-816A-BEC2C75A2019}" type="presParOf" srcId="{C23E5FA3-7092-4E35-86C9-CEE027BC8CBF}" destId="{ACE5702B-2B37-4CE2-8B86-182DBE4E4F6D}" srcOrd="1" destOrd="0" presId="urn:microsoft.com/office/officeart/2005/8/layout/hierarchy1"/>
    <dgm:cxn modelId="{732E0FC6-464A-4A81-AFF7-5BF187DD1BC9}" type="presParOf" srcId="{ACE5702B-2B37-4CE2-8B86-182DBE4E4F6D}" destId="{4D954A18-DD80-4EB4-9C09-3E2D98EBAB8D}" srcOrd="0" destOrd="0" presId="urn:microsoft.com/office/officeart/2005/8/layout/hierarchy1"/>
    <dgm:cxn modelId="{AEE94227-2733-4375-B76A-F37B661382EF}" type="presParOf" srcId="{ACE5702B-2B37-4CE2-8B86-182DBE4E4F6D}" destId="{F4EB5970-41E5-4BB3-AC5F-776692559E81}" srcOrd="1" destOrd="0" presId="urn:microsoft.com/office/officeart/2005/8/layout/hierarchy1"/>
    <dgm:cxn modelId="{522A3599-F803-47D7-9D97-AA56E719D45F}" type="presParOf" srcId="{F4EB5970-41E5-4BB3-AC5F-776692559E81}" destId="{8B8C6714-0D95-4E38-8735-CEB6E10BBCC8}" srcOrd="0" destOrd="0" presId="urn:microsoft.com/office/officeart/2005/8/layout/hierarchy1"/>
    <dgm:cxn modelId="{C3BC7008-B73F-4A10-A0F6-E2E12A43C869}" type="presParOf" srcId="{8B8C6714-0D95-4E38-8735-CEB6E10BBCC8}" destId="{E8ABFF66-35FC-4D1E-B154-F7BA5A4521E8}" srcOrd="0" destOrd="0" presId="urn:microsoft.com/office/officeart/2005/8/layout/hierarchy1"/>
    <dgm:cxn modelId="{2EB7095E-13E0-45A6-9BB4-94EE1600658B}" type="presParOf" srcId="{8B8C6714-0D95-4E38-8735-CEB6E10BBCC8}" destId="{5F8CD2E5-36FD-4C4A-B2E8-4CC12DF33F82}" srcOrd="1" destOrd="0" presId="urn:microsoft.com/office/officeart/2005/8/layout/hierarchy1"/>
    <dgm:cxn modelId="{DE9CE337-E6DC-419B-9097-6F73F11E2C15}" type="presParOf" srcId="{F4EB5970-41E5-4BB3-AC5F-776692559E81}" destId="{E8A60B01-ECC3-490A-9772-FD4F2C612533}" srcOrd="1" destOrd="0" presId="urn:microsoft.com/office/officeart/2005/8/layout/hierarchy1"/>
    <dgm:cxn modelId="{A2013AE3-8C2A-4B01-9DA5-63F28F912F38}" type="presParOf" srcId="{E8A60B01-ECC3-490A-9772-FD4F2C612533}" destId="{184B1732-F8EE-40C6-95C6-1066ACC0C9B9}" srcOrd="0" destOrd="0" presId="urn:microsoft.com/office/officeart/2005/8/layout/hierarchy1"/>
    <dgm:cxn modelId="{0227EFC4-143D-4A92-9FC7-E870F3700BF3}" type="presParOf" srcId="{E8A60B01-ECC3-490A-9772-FD4F2C612533}" destId="{4044556E-8F65-4F7A-A3D2-8458BC5E82C6}" srcOrd="1" destOrd="0" presId="urn:microsoft.com/office/officeart/2005/8/layout/hierarchy1"/>
    <dgm:cxn modelId="{B74C06CB-EE5B-4F6D-B62B-EE659B7C4965}" type="presParOf" srcId="{4044556E-8F65-4F7A-A3D2-8458BC5E82C6}" destId="{CCEC16FC-D9E5-490A-B90C-7DA4F3C0003E}" srcOrd="0" destOrd="0" presId="urn:microsoft.com/office/officeart/2005/8/layout/hierarchy1"/>
    <dgm:cxn modelId="{E077282F-B290-4DB5-A2BF-D26672B138B9}" type="presParOf" srcId="{CCEC16FC-D9E5-490A-B90C-7DA4F3C0003E}" destId="{6C93808C-2BB9-4D84-B986-EC984E822EB3}" srcOrd="0" destOrd="0" presId="urn:microsoft.com/office/officeart/2005/8/layout/hierarchy1"/>
    <dgm:cxn modelId="{A1230EA6-AF44-4CF6-8DA8-D5AFD39944EF}" type="presParOf" srcId="{CCEC16FC-D9E5-490A-B90C-7DA4F3C0003E}" destId="{6C5D182D-B0D2-40FA-BA9F-B52C67D1422A}" srcOrd="1" destOrd="0" presId="urn:microsoft.com/office/officeart/2005/8/layout/hierarchy1"/>
    <dgm:cxn modelId="{DAF72173-BE34-4682-9052-70C64C6828C4}" type="presParOf" srcId="{4044556E-8F65-4F7A-A3D2-8458BC5E82C6}" destId="{DDC637EC-4475-493A-A79D-AC2671290BAE}" srcOrd="1" destOrd="0" presId="urn:microsoft.com/office/officeart/2005/8/layout/hierarchy1"/>
    <dgm:cxn modelId="{021B8697-EEC1-4E65-B46A-1C96F84B2B54}" type="presParOf" srcId="{ACE5702B-2B37-4CE2-8B86-182DBE4E4F6D}" destId="{251183D2-58D6-4C4D-AADA-E5DD5675E1DA}" srcOrd="2" destOrd="0" presId="urn:microsoft.com/office/officeart/2005/8/layout/hierarchy1"/>
    <dgm:cxn modelId="{2246356F-F0E2-4E02-8BF8-7FA81FC1E90A}" type="presParOf" srcId="{ACE5702B-2B37-4CE2-8B86-182DBE4E4F6D}" destId="{51C693DA-EF35-4080-9DE1-E2BEAAF9C546}" srcOrd="3" destOrd="0" presId="urn:microsoft.com/office/officeart/2005/8/layout/hierarchy1"/>
    <dgm:cxn modelId="{DE31D34A-45E6-43E8-8890-A96E4365D688}" type="presParOf" srcId="{51C693DA-EF35-4080-9DE1-E2BEAAF9C546}" destId="{44B9662B-4D9F-48B6-8AD3-14AC1188EC7D}" srcOrd="0" destOrd="0" presId="urn:microsoft.com/office/officeart/2005/8/layout/hierarchy1"/>
    <dgm:cxn modelId="{23BBBB6B-E3C0-4A26-964F-CA776534E51A}" type="presParOf" srcId="{44B9662B-4D9F-48B6-8AD3-14AC1188EC7D}" destId="{447E8D5D-BD68-408A-A467-E1A92D08C24D}" srcOrd="0" destOrd="0" presId="urn:microsoft.com/office/officeart/2005/8/layout/hierarchy1"/>
    <dgm:cxn modelId="{FFD4A86A-FB83-4E2E-9AF8-DC85666F3FEE}" type="presParOf" srcId="{44B9662B-4D9F-48B6-8AD3-14AC1188EC7D}" destId="{34B9C5D5-F506-4674-B141-EC2A6A1C5D32}" srcOrd="1" destOrd="0" presId="urn:microsoft.com/office/officeart/2005/8/layout/hierarchy1"/>
    <dgm:cxn modelId="{459655B0-6D1D-4691-A706-8BACF4A0CD62}" type="presParOf" srcId="{51C693DA-EF35-4080-9DE1-E2BEAAF9C546}" destId="{215D6DAD-EBE0-4D3D-BFAF-739B1A906C2E}" srcOrd="1" destOrd="0" presId="urn:microsoft.com/office/officeart/2005/8/layout/hierarchy1"/>
    <dgm:cxn modelId="{1EBB7F47-0BFA-441F-B51D-38E9C5DEF90C}" type="presParOf" srcId="{215D6DAD-EBE0-4D3D-BFAF-739B1A906C2E}" destId="{1ACBAD87-9CFB-4AE2-BB02-F74634474AF1}" srcOrd="0" destOrd="0" presId="urn:microsoft.com/office/officeart/2005/8/layout/hierarchy1"/>
    <dgm:cxn modelId="{D92BC6B8-699A-476B-8DFA-82A1DD9EAD40}" type="presParOf" srcId="{215D6DAD-EBE0-4D3D-BFAF-739B1A906C2E}" destId="{CAB04EF7-9DD5-42A6-AC63-4947C6E6BEFB}" srcOrd="1" destOrd="0" presId="urn:microsoft.com/office/officeart/2005/8/layout/hierarchy1"/>
    <dgm:cxn modelId="{60C001D0-F317-4CE8-9F5F-E02CF361E910}" type="presParOf" srcId="{CAB04EF7-9DD5-42A6-AC63-4947C6E6BEFB}" destId="{7DBC0B53-1E2C-4FAC-8346-A9C3795DB856}" srcOrd="0" destOrd="0" presId="urn:microsoft.com/office/officeart/2005/8/layout/hierarchy1"/>
    <dgm:cxn modelId="{663BE228-2F87-419D-AD1A-41309B6FE028}" type="presParOf" srcId="{7DBC0B53-1E2C-4FAC-8346-A9C3795DB856}" destId="{3CDA4C42-0AF2-4C75-9C88-12F8423490E2}" srcOrd="0" destOrd="0" presId="urn:microsoft.com/office/officeart/2005/8/layout/hierarchy1"/>
    <dgm:cxn modelId="{619CD2F6-B300-4998-A2A7-99F3F32B3134}" type="presParOf" srcId="{7DBC0B53-1E2C-4FAC-8346-A9C3795DB856}" destId="{3D2EF840-B152-4422-B413-EB7A3F357341}" srcOrd="1" destOrd="0" presId="urn:microsoft.com/office/officeart/2005/8/layout/hierarchy1"/>
    <dgm:cxn modelId="{A72B928F-14AB-4642-AB1E-92DE974FB925}" type="presParOf" srcId="{CAB04EF7-9DD5-42A6-AC63-4947C6E6BEFB}" destId="{6CC5D283-A9F7-484D-9DBB-16168E790DEF}" srcOrd="1" destOrd="0" presId="urn:microsoft.com/office/officeart/2005/8/layout/hierarchy1"/>
    <dgm:cxn modelId="{01030CB6-7A70-41E5-A8D2-7FD004E58BE6}" type="presParOf" srcId="{B889A874-9EA6-4642-B7C3-34AED457EC15}" destId="{FA1FE038-F109-44DD-9CF1-A6BF335DBC9D}" srcOrd="2" destOrd="0" presId="urn:microsoft.com/office/officeart/2005/8/layout/hierarchy1"/>
    <dgm:cxn modelId="{75CFCD61-065E-44BD-9A27-C43A91FBA2EE}" type="presParOf" srcId="{B889A874-9EA6-4642-B7C3-34AED457EC15}" destId="{A117A3A8-E6F0-4137-A31A-5AE4E8737FAF}" srcOrd="3" destOrd="0" presId="urn:microsoft.com/office/officeart/2005/8/layout/hierarchy1"/>
    <dgm:cxn modelId="{122E0934-E956-4820-A3F7-B1306C2023DE}" type="presParOf" srcId="{A117A3A8-E6F0-4137-A31A-5AE4E8737FAF}" destId="{D6645A18-E2E6-4B67-8FDD-8EC6B3CFB83F}" srcOrd="0" destOrd="0" presId="urn:microsoft.com/office/officeart/2005/8/layout/hierarchy1"/>
    <dgm:cxn modelId="{A44328BA-241D-43EB-B0FC-FDABC3460BE7}" type="presParOf" srcId="{D6645A18-E2E6-4B67-8FDD-8EC6B3CFB83F}" destId="{B1F96E08-5BCE-4811-9946-B656ABA34FEB}" srcOrd="0" destOrd="0" presId="urn:microsoft.com/office/officeart/2005/8/layout/hierarchy1"/>
    <dgm:cxn modelId="{5A8B1649-6164-4E8E-8F4A-07B9675C283D}" type="presParOf" srcId="{D6645A18-E2E6-4B67-8FDD-8EC6B3CFB83F}" destId="{7B3DCC08-7042-4B12-AA83-E0FB6A0A053A}" srcOrd="1" destOrd="0" presId="urn:microsoft.com/office/officeart/2005/8/layout/hierarchy1"/>
    <dgm:cxn modelId="{B313BE6D-0A28-43F9-9638-D1501F1D869D}" type="presParOf" srcId="{A117A3A8-E6F0-4137-A31A-5AE4E8737FAF}" destId="{0C7A0D5D-614F-4B45-92E2-630102175D92}" srcOrd="1" destOrd="0" presId="urn:microsoft.com/office/officeart/2005/8/layout/hierarchy1"/>
    <dgm:cxn modelId="{807B1226-164A-41F2-9156-41F986B0AE1B}" type="presParOf" srcId="{0C7A0D5D-614F-4B45-92E2-630102175D92}" destId="{481B397F-2A2E-433B-8D9D-79D83556C74F}" srcOrd="0" destOrd="0" presId="urn:microsoft.com/office/officeart/2005/8/layout/hierarchy1"/>
    <dgm:cxn modelId="{DE59AC99-AD20-4202-9678-358F13D3B181}" type="presParOf" srcId="{0C7A0D5D-614F-4B45-92E2-630102175D92}" destId="{3BB4E088-6BFA-41F2-8939-6386EE6E5841}" srcOrd="1" destOrd="0" presId="urn:microsoft.com/office/officeart/2005/8/layout/hierarchy1"/>
    <dgm:cxn modelId="{953EF816-EB86-43AB-B3CE-1BCCB90EC094}" type="presParOf" srcId="{3BB4E088-6BFA-41F2-8939-6386EE6E5841}" destId="{B9DC8AC3-0EC5-479E-AA95-380A85FAB81E}" srcOrd="0" destOrd="0" presId="urn:microsoft.com/office/officeart/2005/8/layout/hierarchy1"/>
    <dgm:cxn modelId="{B9B805D5-7D5C-4DBC-BD3F-3C482876D0C7}" type="presParOf" srcId="{B9DC8AC3-0EC5-479E-AA95-380A85FAB81E}" destId="{CAE5C983-9F4B-4113-AE6F-4E26132C399E}" srcOrd="0" destOrd="0" presId="urn:microsoft.com/office/officeart/2005/8/layout/hierarchy1"/>
    <dgm:cxn modelId="{BB42C1DF-ADC6-4C7F-9D04-B4EA475A2352}" type="presParOf" srcId="{B9DC8AC3-0EC5-479E-AA95-380A85FAB81E}" destId="{87F8772A-45EC-436F-B049-88F452BE2A63}" srcOrd="1" destOrd="0" presId="urn:microsoft.com/office/officeart/2005/8/layout/hierarchy1"/>
    <dgm:cxn modelId="{3A64127B-0109-4FB2-A398-9E3D0E1875A6}" type="presParOf" srcId="{3BB4E088-6BFA-41F2-8939-6386EE6E5841}" destId="{B48FF08B-EB3A-4D1E-AB24-780F6C35AC54}" srcOrd="1" destOrd="0" presId="urn:microsoft.com/office/officeart/2005/8/layout/hierarchy1"/>
    <dgm:cxn modelId="{D64824AF-DA64-4C35-B509-B567BC527290}" type="presParOf" srcId="{B48FF08B-EB3A-4D1E-AB24-780F6C35AC54}" destId="{F7234F0F-CCBD-4816-9CE6-216FAF1152A7}" srcOrd="0" destOrd="0" presId="urn:microsoft.com/office/officeart/2005/8/layout/hierarchy1"/>
    <dgm:cxn modelId="{7F7BEA57-CC69-46E2-8DDF-508823512F29}" type="presParOf" srcId="{B48FF08B-EB3A-4D1E-AB24-780F6C35AC54}" destId="{E75EBB07-9438-409F-BDFB-01E7211191BE}" srcOrd="1" destOrd="0" presId="urn:microsoft.com/office/officeart/2005/8/layout/hierarchy1"/>
    <dgm:cxn modelId="{C47ECA30-D2C1-4893-B781-8CD03628B1CA}" type="presParOf" srcId="{E75EBB07-9438-409F-BDFB-01E7211191BE}" destId="{4AEC87FC-36C6-426B-9074-3CC7E2DAA202}" srcOrd="0" destOrd="0" presId="urn:microsoft.com/office/officeart/2005/8/layout/hierarchy1"/>
    <dgm:cxn modelId="{02C81529-9C07-471A-89B7-BE2679CFCDD3}" type="presParOf" srcId="{4AEC87FC-36C6-426B-9074-3CC7E2DAA202}" destId="{B1FF9158-2FB1-4BCA-9189-FD9C7289D136}" srcOrd="0" destOrd="0" presId="urn:microsoft.com/office/officeart/2005/8/layout/hierarchy1"/>
    <dgm:cxn modelId="{65568EBB-5E2D-4365-B146-97D7E87D1ABF}" type="presParOf" srcId="{4AEC87FC-36C6-426B-9074-3CC7E2DAA202}" destId="{E32732CE-0EDC-4FF2-A6F3-0BE3D03E2892}" srcOrd="1" destOrd="0" presId="urn:microsoft.com/office/officeart/2005/8/layout/hierarchy1"/>
    <dgm:cxn modelId="{5CF8B725-AF39-4D35-AE03-313645EBD4AC}" type="presParOf" srcId="{E75EBB07-9438-409F-BDFB-01E7211191BE}" destId="{824D1952-A560-4CDF-99B6-43A18101B89F}" srcOrd="1" destOrd="0" presId="urn:microsoft.com/office/officeart/2005/8/layout/hierarchy1"/>
    <dgm:cxn modelId="{2B8AA91A-A7F0-40CD-AEF3-1A71DE7A00A9}" type="presParOf" srcId="{B48FF08B-EB3A-4D1E-AB24-780F6C35AC54}" destId="{C63DC94E-3C0C-4A37-A815-2E7E6535A9A5}" srcOrd="2" destOrd="0" presId="urn:microsoft.com/office/officeart/2005/8/layout/hierarchy1"/>
    <dgm:cxn modelId="{41E11499-891F-458B-842C-9DC33FE9983C}" type="presParOf" srcId="{B48FF08B-EB3A-4D1E-AB24-780F6C35AC54}" destId="{6D444864-E6C9-45F4-B657-E68C74F511E0}" srcOrd="3" destOrd="0" presId="urn:microsoft.com/office/officeart/2005/8/layout/hierarchy1"/>
    <dgm:cxn modelId="{3E7CE5B6-4C27-4B93-B52C-DB6094C35E94}" type="presParOf" srcId="{6D444864-E6C9-45F4-B657-E68C74F511E0}" destId="{C9ED4F23-F1FF-4B82-BD60-7586DE92F973}" srcOrd="0" destOrd="0" presId="urn:microsoft.com/office/officeart/2005/8/layout/hierarchy1"/>
    <dgm:cxn modelId="{2DC65B79-9B3C-4936-98B0-4330D98DA896}" type="presParOf" srcId="{C9ED4F23-F1FF-4B82-BD60-7586DE92F973}" destId="{484F5B0C-F6EE-46B1-9A56-DD3BA732E120}" srcOrd="0" destOrd="0" presId="urn:microsoft.com/office/officeart/2005/8/layout/hierarchy1"/>
    <dgm:cxn modelId="{281E3F54-AAFD-48F7-881A-39C5C7A3AC0F}" type="presParOf" srcId="{C9ED4F23-F1FF-4B82-BD60-7586DE92F973}" destId="{345FFDC7-E85A-452B-8869-3BD816138B1B}" srcOrd="1" destOrd="0" presId="urn:microsoft.com/office/officeart/2005/8/layout/hierarchy1"/>
    <dgm:cxn modelId="{7CF4681E-EB9A-4161-9AE1-1C4B7F582346}" type="presParOf" srcId="{6D444864-E6C9-45F4-B657-E68C74F511E0}" destId="{711A25E3-37CD-4410-B81A-4789344AAE32}" srcOrd="1" destOrd="0" presId="urn:microsoft.com/office/officeart/2005/8/layout/hierarchy1"/>
    <dgm:cxn modelId="{0F5FA99B-7C31-4582-AE9F-6DDB45804B26}" type="presParOf" srcId="{0C7A0D5D-614F-4B45-92E2-630102175D92}" destId="{3159B123-2DEB-4B7F-AEC6-51D18609AE94}" srcOrd="2" destOrd="0" presId="urn:microsoft.com/office/officeart/2005/8/layout/hierarchy1"/>
    <dgm:cxn modelId="{8DA6A370-1438-4667-A613-FCCF28E06DCE}" type="presParOf" srcId="{0C7A0D5D-614F-4B45-92E2-630102175D92}" destId="{A3312E99-7472-40F4-BA5A-B5466DA82C99}" srcOrd="3" destOrd="0" presId="urn:microsoft.com/office/officeart/2005/8/layout/hierarchy1"/>
    <dgm:cxn modelId="{303E2965-C989-47E6-B3DD-46B35A049B47}" type="presParOf" srcId="{A3312E99-7472-40F4-BA5A-B5466DA82C99}" destId="{B26E11CA-CE73-4FB1-9945-9940C5CA59D9}" srcOrd="0" destOrd="0" presId="urn:microsoft.com/office/officeart/2005/8/layout/hierarchy1"/>
    <dgm:cxn modelId="{168FBE20-071D-47CD-A383-8A64A38394A4}" type="presParOf" srcId="{B26E11CA-CE73-4FB1-9945-9940C5CA59D9}" destId="{28818F77-F72C-4452-A7CC-180002D43EB8}" srcOrd="0" destOrd="0" presId="urn:microsoft.com/office/officeart/2005/8/layout/hierarchy1"/>
    <dgm:cxn modelId="{6FEC9BC2-1A1E-4BAA-B245-6DA26B94EB28}" type="presParOf" srcId="{B26E11CA-CE73-4FB1-9945-9940C5CA59D9}" destId="{62B818AC-A7A9-454F-B591-B1645035534C}" srcOrd="1" destOrd="0" presId="urn:microsoft.com/office/officeart/2005/8/layout/hierarchy1"/>
    <dgm:cxn modelId="{4B285804-E75C-43C7-9DE7-944376EDD546}" type="presParOf" srcId="{A3312E99-7472-40F4-BA5A-B5466DA82C99}" destId="{3865663B-FA8D-4831-BE6B-EC8539B6B3BE}" srcOrd="1" destOrd="0" presId="urn:microsoft.com/office/officeart/2005/8/layout/hierarchy1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6E0DBBDD-AB20-4FBE-BDD0-83F8AE696A12}" type="datetimeFigureOut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BC3CD75-0CD5-44A7-849B-15582FA2A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4C375E-8C48-4E84-81B8-B00645A285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58E7AE-21F7-4898-A794-0AC08AD939C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CF2B6-9A23-4A59-A078-82CD10CF9B1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5A97-938A-4FFF-9685-7125181FB36D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F5AAB-F6C9-4C61-90FA-FF6F1AD47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3E386-1F34-4641-AFC6-80B40D359F60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0F4D1-3443-4F0A-AEF5-35691A4F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E9431-756F-4B8E-8C10-8B73B9271AA7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CDA-2771-4779-B565-82A5CE5B5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4A32-A3E6-446A-B725-308C463CCDE3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DD97-B13D-4864-85C8-D4C4B4C7A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239D-B7FA-4A30-AE61-3302FA5FE273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C0913-2E1C-4FBF-A155-80D27CCF8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1D02-15FC-4F7C-8162-148BAA7E4CB3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9562F-CBFC-4417-B073-A2A591B74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C02BC-ADA4-4B86-8AC3-6C02BF68E82B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B5DC2-5DAE-4073-B379-DA3D37761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0DA2-A935-4813-8E3E-BA082CFD82AF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6EF69-C42A-4123-8BF8-BD2BE5688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9F1E7-4D4F-498B-AE81-F6720A4CFB49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FB6D-CA00-4DFE-B536-665482EDB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C29E8-27CD-43AC-941B-95384FFAADE2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7884-7170-4BAC-B9E2-5A4A08700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41A11-5D9A-483C-B18C-E53D98EE51D5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6F211-D350-47BA-88D2-EC218862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7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2A940F-E79A-481A-B0C0-D70D164298BC}" type="datetime1">
              <a:rPr lang="ru-RU"/>
              <a:pPr>
                <a:defRPr/>
              </a:pPr>
              <a:t>19.09.2013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02F8E8-D5A1-47F2-BBD5-FC01B3294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6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Office_Word_Document1.docx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7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7" Target="../media/image9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16.jpeg" Type="http://schemas.openxmlformats.org/officeDocument/2006/relationships/image"/><Relationship Id="rId5" Target="../media/image15.jpeg" Type="http://schemas.openxmlformats.org/officeDocument/2006/relationships/image"/><Relationship Id="rId4" Target="../media/image14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полезащита\wi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384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76672"/>
            <a:ext cx="9001156" cy="1552596"/>
          </a:xfrm>
          <a:solidFill>
            <a:schemeClr val="tx1">
              <a:alpha val="5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ТУПРОҚНИНГ УНУМДОР ҚАТЛАМИНИ САҚЛАШ  ВА ЭРОЗИЯНИНГ ОЛДИНИ ОЛИШ УЧУН ЎРМОН ПОЛОСАЛАРИ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714884"/>
            <a:ext cx="8305800" cy="714380"/>
          </a:xfrm>
          <a:solidFill>
            <a:schemeClr val="tx1">
              <a:alpha val="58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uz-Cyrl-UZ" sz="2000" b="1" dirty="0" smtClean="0">
                <a:solidFill>
                  <a:schemeClr val="bg1"/>
                </a:solidFill>
              </a:rPr>
              <a:t>МБ ва ЎХ  РИИЧМ, </a:t>
            </a:r>
          </a:p>
          <a:p>
            <a:pPr algn="l"/>
            <a:r>
              <a:rPr lang="uz-Cyrl-UZ" sz="2000" b="1" dirty="0" smtClean="0">
                <a:solidFill>
                  <a:schemeClr val="bg1"/>
                </a:solidFill>
              </a:rPr>
              <a:t>қ.ҳ.ф.н, лойиҳа </a:t>
            </a:r>
            <a:r>
              <a:rPr lang="ru-RU" sz="2000" b="1" dirty="0" err="1" smtClean="0">
                <a:solidFill>
                  <a:schemeClr val="bg1"/>
                </a:solidFill>
              </a:rPr>
              <a:t>раҳбари 				Е.К.Ботман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00062" y="1857375"/>
            <a:ext cx="850109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5" y="214313"/>
            <a:ext cx="9001125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just"/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3 – </a:t>
            </a:r>
            <a:r>
              <a:rPr lang="uz-Cyrl-UZ" sz="2000" b="1">
                <a:solidFill>
                  <a:schemeClr val="bg1"/>
                </a:solidFill>
                <a:latin typeface="Times New Roman" pitchFamily="18" charset="0"/>
              </a:rPr>
              <a:t>Тупроқнинг ҳарорати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indent="450850" algn="just"/>
            <a:r>
              <a:rPr lang="uz-Cyrl-UZ" sz="2000" b="1">
                <a:solidFill>
                  <a:schemeClr val="bg1"/>
                </a:solidFill>
                <a:latin typeface="Times New Roman" pitchFamily="18" charset="0"/>
              </a:rPr>
              <a:t>Баҳорда кўтарилади</a:t>
            </a:r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  <a:p>
            <a:pPr indent="450850" algn="just"/>
            <a:r>
              <a:rPr lang="uz-Cyrl-UZ" sz="2000" b="1">
                <a:solidFill>
                  <a:schemeClr val="bg1"/>
                </a:solidFill>
                <a:latin typeface="Times New Roman" pitchFamily="18" charset="0"/>
              </a:rPr>
              <a:t>Ёзда тушади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indent="450850"/>
            <a:endParaRPr lang="ru-RU" sz="20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14563" y="5572125"/>
            <a:ext cx="6500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0.45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0.60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0.75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0.90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1.05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 1.20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1.35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1.50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1.65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1.80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9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48CB0-1F04-4E3E-AB8E-F2F2C40F18AE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3929063" y="5786438"/>
            <a:ext cx="3214687" cy="27463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1200">
                <a:solidFill>
                  <a:schemeClr val="bg1"/>
                </a:solidFill>
                <a:latin typeface="Arial Black" pitchFamily="34" charset="0"/>
              </a:rPr>
              <a:t>Ҳимояланганлик кўрсаткичи  </a:t>
            </a:r>
            <a:endParaRPr lang="ru-RU" sz="12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6500813" y="1928813"/>
            <a:ext cx="1357312" cy="2762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chemeClr val="bg1"/>
                </a:solidFill>
                <a:cs typeface="Arial" charset="0"/>
              </a:rPr>
              <a:t>защищенности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1714488"/>
            <a:ext cx="7715272" cy="523220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Ўрмон-аграр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ландшафтларининг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аграр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ландшафтларга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нисбатан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ҳимояланганлигига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боғлиқ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равишда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тупроқ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</a:rPr>
              <a:t>ҳароратининг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</a:rPr>
              <a:t>ўзгариши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0430" y="2285992"/>
            <a:ext cx="3429024" cy="5770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вегитациянинг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бошида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1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вегитациянинг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ўртасида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вегитациянинг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охирида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10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4000496" y="5786454"/>
            <a:ext cx="3357567" cy="276999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z-Cyrl-UZ" sz="1200" dirty="0">
                <a:solidFill>
                  <a:schemeClr val="bg1"/>
                </a:solidFill>
                <a:latin typeface="Arial Black" pitchFamily="34" charset="0"/>
              </a:rPr>
              <a:t>Ҳимояланганлик </a:t>
            </a:r>
            <a:r>
              <a:rPr lang="uz-Cyrl-UZ" sz="1200" dirty="0" smtClean="0">
                <a:solidFill>
                  <a:schemeClr val="bg1"/>
                </a:solidFill>
                <a:latin typeface="Arial Black" pitchFamily="34" charset="0"/>
              </a:rPr>
              <a:t>кўрсаткичи</a:t>
            </a:r>
            <a:endParaRPr lang="ru-R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0562" y="6072206"/>
            <a:ext cx="571504" cy="3693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6072206"/>
            <a:ext cx="571504" cy="3693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2-чи</a:t>
            </a:r>
          </a:p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826" y="6072206"/>
            <a:ext cx="642942" cy="3693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3-чи</a:t>
            </a:r>
          </a:p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3214686"/>
            <a:ext cx="400110" cy="2500330"/>
          </a:xfrm>
          <a:prstGeom prst="rect">
            <a:avLst/>
          </a:prstGeom>
          <a:solidFill>
            <a:schemeClr val="tx1"/>
          </a:solidFill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ҳарорат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даража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2DEE0-28B3-47CD-AD6E-DB9447031644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5" name="Picture 3" descr="G:\полезащита\полезащита\scan000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857224" y="2319748"/>
            <a:ext cx="6786610" cy="453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7651" name="Group 4"/>
          <p:cNvGrpSpPr>
            <a:grpSpLocks noChangeAspect="1"/>
          </p:cNvGrpSpPr>
          <p:nvPr/>
        </p:nvGrpSpPr>
        <p:grpSpPr bwMode="auto">
          <a:xfrm>
            <a:off x="-214313" y="785813"/>
            <a:ext cx="5421313" cy="2427287"/>
            <a:chOff x="-73" y="710"/>
            <a:chExt cx="3415" cy="1284"/>
          </a:xfrm>
        </p:grpSpPr>
        <p:sp>
          <p:nvSpPr>
            <p:cNvPr id="27685" name="AutoShape 3"/>
            <p:cNvSpPr>
              <a:spLocks noChangeAspect="1" noChangeArrowheads="1" noTextEdit="1"/>
            </p:cNvSpPr>
            <p:nvPr/>
          </p:nvSpPr>
          <p:spPr bwMode="auto">
            <a:xfrm>
              <a:off x="-73" y="720"/>
              <a:ext cx="3415" cy="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Rectangle 5"/>
            <p:cNvSpPr>
              <a:spLocks noChangeArrowheads="1"/>
            </p:cNvSpPr>
            <p:nvPr/>
          </p:nvSpPr>
          <p:spPr bwMode="auto">
            <a:xfrm>
              <a:off x="-46" y="736"/>
              <a:ext cx="3356" cy="1234"/>
            </a:xfrm>
            <a:prstGeom prst="rect">
              <a:avLst/>
            </a:prstGeom>
            <a:solidFill>
              <a:schemeClr val="tx1"/>
            </a:solidFill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87" name="Rectangle 6"/>
            <p:cNvSpPr>
              <a:spLocks noChangeArrowheads="1"/>
            </p:cNvSpPr>
            <p:nvPr/>
          </p:nvSpPr>
          <p:spPr bwMode="auto">
            <a:xfrm>
              <a:off x="351" y="1034"/>
              <a:ext cx="2910" cy="695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88" name="Line 7"/>
            <p:cNvSpPr>
              <a:spLocks noChangeShapeType="1"/>
            </p:cNvSpPr>
            <p:nvPr/>
          </p:nvSpPr>
          <p:spPr bwMode="auto">
            <a:xfrm>
              <a:off x="351" y="1729"/>
              <a:ext cx="2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8"/>
            <p:cNvSpPr>
              <a:spLocks noChangeShapeType="1"/>
            </p:cNvSpPr>
            <p:nvPr/>
          </p:nvSpPr>
          <p:spPr bwMode="auto">
            <a:xfrm>
              <a:off x="351" y="1591"/>
              <a:ext cx="2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9"/>
            <p:cNvSpPr>
              <a:spLocks noChangeShapeType="1"/>
            </p:cNvSpPr>
            <p:nvPr/>
          </p:nvSpPr>
          <p:spPr bwMode="auto">
            <a:xfrm>
              <a:off x="351" y="1450"/>
              <a:ext cx="2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10"/>
            <p:cNvSpPr>
              <a:spLocks noChangeShapeType="1"/>
            </p:cNvSpPr>
            <p:nvPr/>
          </p:nvSpPr>
          <p:spPr bwMode="auto">
            <a:xfrm>
              <a:off x="351" y="1313"/>
              <a:ext cx="2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Line 11"/>
            <p:cNvSpPr>
              <a:spLocks noChangeShapeType="1"/>
            </p:cNvSpPr>
            <p:nvPr/>
          </p:nvSpPr>
          <p:spPr bwMode="auto">
            <a:xfrm>
              <a:off x="351" y="1172"/>
              <a:ext cx="2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12"/>
            <p:cNvSpPr>
              <a:spLocks noChangeShapeType="1"/>
            </p:cNvSpPr>
            <p:nvPr/>
          </p:nvSpPr>
          <p:spPr bwMode="auto">
            <a:xfrm>
              <a:off x="351" y="1034"/>
              <a:ext cx="291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Rectangle 13"/>
            <p:cNvSpPr>
              <a:spLocks noChangeArrowheads="1"/>
            </p:cNvSpPr>
            <p:nvPr/>
          </p:nvSpPr>
          <p:spPr bwMode="auto">
            <a:xfrm>
              <a:off x="351" y="1034"/>
              <a:ext cx="2910" cy="695"/>
            </a:xfrm>
            <a:prstGeom prst="rect">
              <a:avLst/>
            </a:prstGeom>
            <a:noFill/>
            <a:ln w="5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95" name="Line 14"/>
            <p:cNvSpPr>
              <a:spLocks noChangeShapeType="1"/>
            </p:cNvSpPr>
            <p:nvPr/>
          </p:nvSpPr>
          <p:spPr bwMode="auto">
            <a:xfrm>
              <a:off x="351" y="1034"/>
              <a:ext cx="1" cy="6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Line 15"/>
            <p:cNvSpPr>
              <a:spLocks noChangeShapeType="1"/>
            </p:cNvSpPr>
            <p:nvPr/>
          </p:nvSpPr>
          <p:spPr bwMode="auto">
            <a:xfrm>
              <a:off x="314" y="1729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16"/>
            <p:cNvSpPr>
              <a:spLocks noChangeShapeType="1"/>
            </p:cNvSpPr>
            <p:nvPr/>
          </p:nvSpPr>
          <p:spPr bwMode="auto">
            <a:xfrm>
              <a:off x="314" y="1591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17"/>
            <p:cNvSpPr>
              <a:spLocks noChangeShapeType="1"/>
            </p:cNvSpPr>
            <p:nvPr/>
          </p:nvSpPr>
          <p:spPr bwMode="auto">
            <a:xfrm>
              <a:off x="314" y="1450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18"/>
            <p:cNvSpPr>
              <a:spLocks noChangeShapeType="1"/>
            </p:cNvSpPr>
            <p:nvPr/>
          </p:nvSpPr>
          <p:spPr bwMode="auto">
            <a:xfrm>
              <a:off x="314" y="1313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19"/>
            <p:cNvSpPr>
              <a:spLocks noChangeShapeType="1"/>
            </p:cNvSpPr>
            <p:nvPr/>
          </p:nvSpPr>
          <p:spPr bwMode="auto">
            <a:xfrm>
              <a:off x="314" y="1172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20"/>
            <p:cNvSpPr>
              <a:spLocks noChangeShapeType="1"/>
            </p:cNvSpPr>
            <p:nvPr/>
          </p:nvSpPr>
          <p:spPr bwMode="auto">
            <a:xfrm>
              <a:off x="314" y="1034"/>
              <a:ext cx="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21"/>
            <p:cNvSpPr>
              <a:spLocks/>
            </p:cNvSpPr>
            <p:nvPr/>
          </p:nvSpPr>
          <p:spPr bwMode="auto">
            <a:xfrm>
              <a:off x="496" y="1074"/>
              <a:ext cx="2620" cy="461"/>
            </a:xfrm>
            <a:custGeom>
              <a:avLst/>
              <a:gdLst>
                <a:gd name="T0" fmla="*/ 0 w 488"/>
                <a:gd name="T1" fmla="*/ 141 h 141"/>
                <a:gd name="T2" fmla="*/ 54 w 488"/>
                <a:gd name="T3" fmla="*/ 93 h 141"/>
                <a:gd name="T4" fmla="*/ 109 w 488"/>
                <a:gd name="T5" fmla="*/ 48 h 141"/>
                <a:gd name="T6" fmla="*/ 163 w 488"/>
                <a:gd name="T7" fmla="*/ 18 h 141"/>
                <a:gd name="T8" fmla="*/ 217 w 488"/>
                <a:gd name="T9" fmla="*/ 4 h 141"/>
                <a:gd name="T10" fmla="*/ 271 w 488"/>
                <a:gd name="T11" fmla="*/ 0 h 141"/>
                <a:gd name="T12" fmla="*/ 325 w 488"/>
                <a:gd name="T13" fmla="*/ 2 h 141"/>
                <a:gd name="T14" fmla="*/ 380 w 488"/>
                <a:gd name="T15" fmla="*/ 6 h 141"/>
                <a:gd name="T16" fmla="*/ 434 w 488"/>
                <a:gd name="T17" fmla="*/ 11 h 141"/>
                <a:gd name="T18" fmla="*/ 488 w 488"/>
                <a:gd name="T19" fmla="*/ 17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8"/>
                <a:gd name="T31" fmla="*/ 0 h 141"/>
                <a:gd name="T32" fmla="*/ 488 w 488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8" h="141">
                  <a:moveTo>
                    <a:pt x="0" y="141"/>
                  </a:moveTo>
                  <a:lnTo>
                    <a:pt x="54" y="93"/>
                  </a:lnTo>
                  <a:lnTo>
                    <a:pt x="109" y="48"/>
                  </a:lnTo>
                  <a:lnTo>
                    <a:pt x="163" y="18"/>
                  </a:lnTo>
                  <a:lnTo>
                    <a:pt x="217" y="4"/>
                  </a:lnTo>
                  <a:lnTo>
                    <a:pt x="271" y="0"/>
                  </a:lnTo>
                  <a:lnTo>
                    <a:pt x="325" y="2"/>
                  </a:lnTo>
                  <a:lnTo>
                    <a:pt x="380" y="6"/>
                  </a:lnTo>
                  <a:lnTo>
                    <a:pt x="434" y="11"/>
                  </a:lnTo>
                  <a:lnTo>
                    <a:pt x="488" y="17"/>
                  </a:lnTo>
                </a:path>
              </a:pathLst>
            </a:custGeom>
            <a:noFill/>
            <a:ln w="5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703" name="Rectangle 22"/>
            <p:cNvSpPr>
              <a:spLocks noChangeArrowheads="1"/>
            </p:cNvSpPr>
            <p:nvPr/>
          </p:nvSpPr>
          <p:spPr bwMode="auto">
            <a:xfrm>
              <a:off x="242" y="710"/>
              <a:ext cx="305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uz-Cyrl-UZ" sz="1200" b="1">
                  <a:solidFill>
                    <a:srgbClr val="000000"/>
                  </a:solidFill>
                </a:rPr>
                <a:t>Тажриба ўрмон-аграр ландшафтлар ҳимояланишига боғлиқ равишда пахта </a:t>
              </a:r>
              <a:r>
                <a:rPr lang="ru-RU" sz="1200" b="1">
                  <a:solidFill>
                    <a:srgbClr val="000000"/>
                  </a:solidFill>
                </a:rPr>
                <a:t> фитомасс</a:t>
              </a:r>
              <a:r>
                <a:rPr lang="uz-Cyrl-UZ" sz="1200" b="1">
                  <a:solidFill>
                    <a:srgbClr val="000000"/>
                  </a:solidFill>
                </a:rPr>
                <a:t>асининг кўпайиши</a:t>
              </a:r>
              <a:endParaRPr lang="ru-RU" sz="1200" b="1"/>
            </a:p>
          </p:txBody>
        </p:sp>
        <p:sp>
          <p:nvSpPr>
            <p:cNvPr id="27704" name="Rectangle 23"/>
            <p:cNvSpPr>
              <a:spLocks noChangeArrowheads="1"/>
            </p:cNvSpPr>
            <p:nvPr/>
          </p:nvSpPr>
          <p:spPr bwMode="auto">
            <a:xfrm>
              <a:off x="899" y="841"/>
              <a:ext cx="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1200"/>
            </a:p>
          </p:txBody>
        </p:sp>
        <p:sp>
          <p:nvSpPr>
            <p:cNvPr id="27705" name="Rectangle 24"/>
            <p:cNvSpPr>
              <a:spLocks noChangeArrowheads="1"/>
            </p:cNvSpPr>
            <p:nvPr/>
          </p:nvSpPr>
          <p:spPr bwMode="auto">
            <a:xfrm>
              <a:off x="185" y="1689"/>
              <a:ext cx="1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7706" name="Rectangle 25"/>
            <p:cNvSpPr>
              <a:spLocks noChangeArrowheads="1"/>
            </p:cNvSpPr>
            <p:nvPr/>
          </p:nvSpPr>
          <p:spPr bwMode="auto">
            <a:xfrm>
              <a:off x="185" y="1552"/>
              <a:ext cx="1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</a:rPr>
                <a:t>1</a:t>
              </a:r>
              <a:endParaRPr lang="ru-RU"/>
            </a:p>
          </p:txBody>
        </p:sp>
        <p:sp>
          <p:nvSpPr>
            <p:cNvPr id="27707" name="Rectangle 26"/>
            <p:cNvSpPr>
              <a:spLocks noChangeArrowheads="1"/>
            </p:cNvSpPr>
            <p:nvPr/>
          </p:nvSpPr>
          <p:spPr bwMode="auto">
            <a:xfrm>
              <a:off x="185" y="1411"/>
              <a:ext cx="1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27708" name="Rectangle 27"/>
            <p:cNvSpPr>
              <a:spLocks noChangeArrowheads="1"/>
            </p:cNvSpPr>
            <p:nvPr/>
          </p:nvSpPr>
          <p:spPr bwMode="auto">
            <a:xfrm>
              <a:off x="185" y="1273"/>
              <a:ext cx="1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</a:rPr>
                <a:t>3</a:t>
              </a:r>
              <a:endParaRPr lang="ru-RU"/>
            </a:p>
          </p:txBody>
        </p:sp>
        <p:sp>
          <p:nvSpPr>
            <p:cNvPr id="27709" name="Rectangle 28"/>
            <p:cNvSpPr>
              <a:spLocks noChangeArrowheads="1"/>
            </p:cNvSpPr>
            <p:nvPr/>
          </p:nvSpPr>
          <p:spPr bwMode="auto">
            <a:xfrm>
              <a:off x="185" y="1133"/>
              <a:ext cx="1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</a:rPr>
                <a:t>4</a:t>
              </a:r>
              <a:endParaRPr lang="ru-RU"/>
            </a:p>
          </p:txBody>
        </p:sp>
        <p:sp>
          <p:nvSpPr>
            <p:cNvPr id="27710" name="Rectangle 29"/>
            <p:cNvSpPr>
              <a:spLocks noChangeArrowheads="1"/>
            </p:cNvSpPr>
            <p:nvPr/>
          </p:nvSpPr>
          <p:spPr bwMode="auto">
            <a:xfrm>
              <a:off x="185" y="995"/>
              <a:ext cx="12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900">
                  <a:solidFill>
                    <a:srgbClr val="000000"/>
                  </a:solidFill>
                </a:rPr>
                <a:t>5</a:t>
              </a:r>
              <a:endParaRPr lang="ru-RU"/>
            </a:p>
          </p:txBody>
        </p:sp>
        <p:sp>
          <p:nvSpPr>
            <p:cNvPr id="27711" name="Rectangle 30"/>
            <p:cNvSpPr>
              <a:spLocks noChangeArrowheads="1"/>
            </p:cNvSpPr>
            <p:nvPr/>
          </p:nvSpPr>
          <p:spPr bwMode="auto">
            <a:xfrm rot="10800000" flipV="1">
              <a:off x="1367" y="1889"/>
              <a:ext cx="132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200" b="1">
                  <a:solidFill>
                    <a:srgbClr val="000000"/>
                  </a:solidFill>
                </a:rPr>
                <a:t>Показатель  защищенности</a:t>
              </a:r>
              <a:endParaRPr lang="ru-RU" sz="1200"/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 rot="16200000">
              <a:off x="-460" y="1259"/>
              <a:ext cx="103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000" b="1">
                  <a:solidFill>
                    <a:srgbClr val="000000"/>
                  </a:solidFill>
                </a:rPr>
                <a:t> фитомасс</a:t>
              </a:r>
              <a:r>
                <a:rPr lang="uz-Cyrl-UZ" sz="1000" b="1">
                  <a:solidFill>
                    <a:srgbClr val="000000"/>
                  </a:solidFill>
                </a:rPr>
                <a:t>анинг кўпайиши </a:t>
              </a:r>
              <a:r>
                <a:rPr lang="ru-RU" sz="1000" b="1">
                  <a:solidFill>
                    <a:srgbClr val="000000"/>
                  </a:solidFill>
                </a:rPr>
                <a:t> т/га</a:t>
              </a:r>
              <a:endParaRPr lang="ru-RU" sz="1000"/>
            </a:p>
          </p:txBody>
        </p:sp>
        <p:sp>
          <p:nvSpPr>
            <p:cNvPr id="27713" name="Rectangle 32"/>
            <p:cNvSpPr>
              <a:spLocks noChangeArrowheads="1"/>
            </p:cNvSpPr>
            <p:nvPr/>
          </p:nvSpPr>
          <p:spPr bwMode="auto">
            <a:xfrm>
              <a:off x="-46" y="736"/>
              <a:ext cx="3356" cy="1183"/>
            </a:xfrm>
            <a:prstGeom prst="rect">
              <a:avLst/>
            </a:prstGeom>
            <a:noFill/>
            <a:ln w="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14375" y="2571750"/>
            <a:ext cx="44291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0.45 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0.60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 0.75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0.90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1.05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  1.20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 1.35 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1.50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 1.65 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900" b="1">
                <a:solidFill>
                  <a:srgbClr val="000000"/>
                </a:solidFill>
                <a:cs typeface="Times New Roman" pitchFamily="18" charset="0"/>
              </a:rPr>
              <a:t> 1.80</a:t>
            </a:r>
            <a:r>
              <a:rPr lang="ru-RU" sz="9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900" b="1"/>
          </a:p>
        </p:txBody>
      </p:sp>
      <p:grpSp>
        <p:nvGrpSpPr>
          <p:cNvPr id="27653" name="Group 35"/>
          <p:cNvGrpSpPr>
            <a:grpSpLocks noChangeAspect="1"/>
          </p:cNvGrpSpPr>
          <p:nvPr/>
        </p:nvGrpSpPr>
        <p:grpSpPr bwMode="auto">
          <a:xfrm>
            <a:off x="5251450" y="785813"/>
            <a:ext cx="4217094" cy="2387600"/>
            <a:chOff x="3308" y="720"/>
            <a:chExt cx="2616" cy="1260"/>
          </a:xfrm>
        </p:grpSpPr>
        <p:sp>
          <p:nvSpPr>
            <p:cNvPr id="27656" name="AutoShape 34"/>
            <p:cNvSpPr>
              <a:spLocks noChangeAspect="1" noChangeArrowheads="1" noTextEdit="1"/>
            </p:cNvSpPr>
            <p:nvPr/>
          </p:nvSpPr>
          <p:spPr bwMode="auto">
            <a:xfrm>
              <a:off x="3308" y="720"/>
              <a:ext cx="2452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Rectangle 36"/>
            <p:cNvSpPr>
              <a:spLocks noChangeArrowheads="1"/>
            </p:cNvSpPr>
            <p:nvPr/>
          </p:nvSpPr>
          <p:spPr bwMode="auto">
            <a:xfrm>
              <a:off x="3327" y="740"/>
              <a:ext cx="2410" cy="122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58" name="Rectangle 37"/>
            <p:cNvSpPr>
              <a:spLocks noChangeArrowheads="1"/>
            </p:cNvSpPr>
            <p:nvPr/>
          </p:nvSpPr>
          <p:spPr bwMode="auto">
            <a:xfrm>
              <a:off x="3857" y="1157"/>
              <a:ext cx="1845" cy="542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59" name="Line 38"/>
            <p:cNvSpPr>
              <a:spLocks noChangeShapeType="1"/>
            </p:cNvSpPr>
            <p:nvPr/>
          </p:nvSpPr>
          <p:spPr bwMode="auto">
            <a:xfrm>
              <a:off x="3857" y="1699"/>
              <a:ext cx="18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39"/>
            <p:cNvSpPr>
              <a:spLocks noChangeShapeType="1"/>
            </p:cNvSpPr>
            <p:nvPr/>
          </p:nvSpPr>
          <p:spPr bwMode="auto">
            <a:xfrm>
              <a:off x="3857" y="1563"/>
              <a:ext cx="18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40"/>
            <p:cNvSpPr>
              <a:spLocks noChangeShapeType="1"/>
            </p:cNvSpPr>
            <p:nvPr/>
          </p:nvSpPr>
          <p:spPr bwMode="auto">
            <a:xfrm>
              <a:off x="3857" y="1430"/>
              <a:ext cx="18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Line 41"/>
            <p:cNvSpPr>
              <a:spLocks noChangeShapeType="1"/>
            </p:cNvSpPr>
            <p:nvPr/>
          </p:nvSpPr>
          <p:spPr bwMode="auto">
            <a:xfrm>
              <a:off x="3857" y="1293"/>
              <a:ext cx="18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Line 42"/>
            <p:cNvSpPr>
              <a:spLocks noChangeShapeType="1"/>
            </p:cNvSpPr>
            <p:nvPr/>
          </p:nvSpPr>
          <p:spPr bwMode="auto">
            <a:xfrm>
              <a:off x="3857" y="1157"/>
              <a:ext cx="184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Rectangle 43"/>
            <p:cNvSpPr>
              <a:spLocks noChangeArrowheads="1"/>
            </p:cNvSpPr>
            <p:nvPr/>
          </p:nvSpPr>
          <p:spPr bwMode="auto">
            <a:xfrm>
              <a:off x="3857" y="1157"/>
              <a:ext cx="1845" cy="542"/>
            </a:xfrm>
            <a:prstGeom prst="rect">
              <a:avLst/>
            </a:prstGeom>
            <a:noFill/>
            <a:ln w="4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65" name="Line 44"/>
            <p:cNvSpPr>
              <a:spLocks noChangeShapeType="1"/>
            </p:cNvSpPr>
            <p:nvPr/>
          </p:nvSpPr>
          <p:spPr bwMode="auto">
            <a:xfrm>
              <a:off x="3857" y="1157"/>
              <a:ext cx="1" cy="5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45"/>
            <p:cNvSpPr>
              <a:spLocks noChangeShapeType="1"/>
            </p:cNvSpPr>
            <p:nvPr/>
          </p:nvSpPr>
          <p:spPr bwMode="auto">
            <a:xfrm>
              <a:off x="3830" y="1699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46"/>
            <p:cNvSpPr>
              <a:spLocks noChangeShapeType="1"/>
            </p:cNvSpPr>
            <p:nvPr/>
          </p:nvSpPr>
          <p:spPr bwMode="auto">
            <a:xfrm>
              <a:off x="3830" y="156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47"/>
            <p:cNvSpPr>
              <a:spLocks noChangeShapeType="1"/>
            </p:cNvSpPr>
            <p:nvPr/>
          </p:nvSpPr>
          <p:spPr bwMode="auto">
            <a:xfrm>
              <a:off x="3830" y="1430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48"/>
            <p:cNvSpPr>
              <a:spLocks noChangeShapeType="1"/>
            </p:cNvSpPr>
            <p:nvPr/>
          </p:nvSpPr>
          <p:spPr bwMode="auto">
            <a:xfrm>
              <a:off x="3830" y="1293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Line 49"/>
            <p:cNvSpPr>
              <a:spLocks noChangeShapeType="1"/>
            </p:cNvSpPr>
            <p:nvPr/>
          </p:nvSpPr>
          <p:spPr bwMode="auto">
            <a:xfrm>
              <a:off x="3830" y="1157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50"/>
            <p:cNvSpPr>
              <a:spLocks/>
            </p:cNvSpPr>
            <p:nvPr/>
          </p:nvSpPr>
          <p:spPr bwMode="auto">
            <a:xfrm>
              <a:off x="3950" y="1254"/>
              <a:ext cx="1659" cy="344"/>
            </a:xfrm>
            <a:custGeom>
              <a:avLst/>
              <a:gdLst>
                <a:gd name="T0" fmla="*/ 0 w 429"/>
                <a:gd name="T1" fmla="*/ 88 h 88"/>
                <a:gd name="T2" fmla="*/ 48 w 429"/>
                <a:gd name="T3" fmla="*/ 63 h 88"/>
                <a:gd name="T4" fmla="*/ 95 w 429"/>
                <a:gd name="T5" fmla="*/ 35 h 88"/>
                <a:gd name="T6" fmla="*/ 143 w 429"/>
                <a:gd name="T7" fmla="*/ 14 h 88"/>
                <a:gd name="T8" fmla="*/ 191 w 429"/>
                <a:gd name="T9" fmla="*/ 3 h 88"/>
                <a:gd name="T10" fmla="*/ 238 w 429"/>
                <a:gd name="T11" fmla="*/ 0 h 88"/>
                <a:gd name="T12" fmla="*/ 286 w 429"/>
                <a:gd name="T13" fmla="*/ 2 h 88"/>
                <a:gd name="T14" fmla="*/ 334 w 429"/>
                <a:gd name="T15" fmla="*/ 5 h 88"/>
                <a:gd name="T16" fmla="*/ 381 w 429"/>
                <a:gd name="T17" fmla="*/ 10 h 88"/>
                <a:gd name="T18" fmla="*/ 429 w 429"/>
                <a:gd name="T19" fmla="*/ 14 h 8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9"/>
                <a:gd name="T31" fmla="*/ 0 h 88"/>
                <a:gd name="T32" fmla="*/ 429 w 429"/>
                <a:gd name="T33" fmla="*/ 88 h 8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9" h="88">
                  <a:moveTo>
                    <a:pt x="0" y="88"/>
                  </a:moveTo>
                  <a:lnTo>
                    <a:pt x="48" y="63"/>
                  </a:lnTo>
                  <a:lnTo>
                    <a:pt x="95" y="35"/>
                  </a:lnTo>
                  <a:lnTo>
                    <a:pt x="143" y="14"/>
                  </a:lnTo>
                  <a:lnTo>
                    <a:pt x="191" y="3"/>
                  </a:lnTo>
                  <a:lnTo>
                    <a:pt x="238" y="0"/>
                  </a:lnTo>
                  <a:lnTo>
                    <a:pt x="286" y="2"/>
                  </a:lnTo>
                  <a:lnTo>
                    <a:pt x="334" y="5"/>
                  </a:lnTo>
                  <a:lnTo>
                    <a:pt x="381" y="10"/>
                  </a:lnTo>
                  <a:lnTo>
                    <a:pt x="429" y="14"/>
                  </a:lnTo>
                </a:path>
              </a:pathLst>
            </a:custGeom>
            <a:noFill/>
            <a:ln w="4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27672" name="Rectangle 51"/>
            <p:cNvSpPr>
              <a:spLocks noChangeArrowheads="1"/>
            </p:cNvSpPr>
            <p:nvPr/>
          </p:nvSpPr>
          <p:spPr bwMode="auto">
            <a:xfrm>
              <a:off x="3760" y="790"/>
              <a:ext cx="1481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uz-Cyrl-UZ" sz="1200" b="1" dirty="0">
                  <a:solidFill>
                    <a:srgbClr val="000000"/>
                  </a:solidFill>
                </a:rPr>
                <a:t>Турли даражада ҳимояланган </a:t>
              </a:r>
              <a:r>
                <a:rPr lang="ru-RU" sz="1200" b="1" dirty="0">
                  <a:solidFill>
                    <a:srgbClr val="000000"/>
                  </a:solidFill>
                </a:rPr>
                <a:t> </a:t>
              </a:r>
              <a:endParaRPr lang="ru-RU" dirty="0"/>
            </a:p>
          </p:txBody>
        </p:sp>
        <p:sp>
          <p:nvSpPr>
            <p:cNvPr id="27673" name="Rectangle 52"/>
            <p:cNvSpPr>
              <a:spLocks noChangeArrowheads="1"/>
            </p:cNvSpPr>
            <p:nvPr/>
          </p:nvSpPr>
          <p:spPr bwMode="auto">
            <a:xfrm>
              <a:off x="3606" y="915"/>
              <a:ext cx="231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uz-Cyrl-UZ" sz="1200" b="1" dirty="0">
                  <a:solidFill>
                    <a:srgbClr val="000000"/>
                  </a:solidFill>
                </a:rPr>
                <a:t>Ўрмон-</a:t>
              </a:r>
              <a:r>
                <a:rPr lang="ru-RU" sz="1200" b="1" dirty="0" err="1">
                  <a:solidFill>
                    <a:srgbClr val="000000"/>
                  </a:solidFill>
                </a:rPr>
                <a:t>аграр</a:t>
              </a:r>
              <a:r>
                <a:rPr lang="uz-Cyrl-UZ" sz="1200" b="1" dirty="0">
                  <a:solidFill>
                    <a:srgbClr val="000000"/>
                  </a:solidFill>
                </a:rPr>
                <a:t> </a:t>
              </a:r>
              <a:r>
                <a:rPr lang="ru-RU" sz="1200" b="1" dirty="0">
                  <a:solidFill>
                    <a:srgbClr val="000000"/>
                  </a:solidFill>
                </a:rPr>
                <a:t>ландшафт</a:t>
              </a:r>
              <a:r>
                <a:rPr lang="uz-Cyrl-UZ" sz="1200" b="1" dirty="0">
                  <a:solidFill>
                    <a:srgbClr val="000000"/>
                  </a:solidFill>
                </a:rPr>
                <a:t>ларда пахта ҳосилининг</a:t>
              </a:r>
              <a:r>
                <a:rPr lang="ru-RU" sz="1200" b="1" dirty="0">
                  <a:solidFill>
                    <a:srgbClr val="000000"/>
                  </a:solidFill>
                </a:rPr>
                <a:t> </a:t>
              </a:r>
              <a:endParaRPr lang="ru-RU" dirty="0"/>
            </a:p>
          </p:txBody>
        </p:sp>
        <p:sp>
          <p:nvSpPr>
            <p:cNvPr id="27674" name="Rectangle 53"/>
            <p:cNvSpPr>
              <a:spLocks noChangeArrowheads="1"/>
            </p:cNvSpPr>
            <p:nvPr/>
          </p:nvSpPr>
          <p:spPr bwMode="auto">
            <a:xfrm>
              <a:off x="4232" y="1040"/>
              <a:ext cx="496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uz-Cyrl-UZ" sz="1200" b="1" dirty="0">
                  <a:solidFill>
                    <a:srgbClr val="000000"/>
                  </a:solidFill>
                </a:rPr>
                <a:t>кўпайиши </a:t>
              </a:r>
              <a:endParaRPr lang="ru-RU" dirty="0"/>
            </a:p>
          </p:txBody>
        </p:sp>
        <p:sp>
          <p:nvSpPr>
            <p:cNvPr id="27675" name="Rectangle 54"/>
            <p:cNvSpPr>
              <a:spLocks noChangeArrowheads="1"/>
            </p:cNvSpPr>
            <p:nvPr/>
          </p:nvSpPr>
          <p:spPr bwMode="auto">
            <a:xfrm>
              <a:off x="3737" y="1652"/>
              <a:ext cx="9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0</a:t>
              </a:r>
              <a:endParaRPr lang="ru-RU"/>
            </a:p>
          </p:txBody>
        </p:sp>
        <p:sp>
          <p:nvSpPr>
            <p:cNvPr id="27676" name="Rectangle 55"/>
            <p:cNvSpPr>
              <a:spLocks noChangeArrowheads="1"/>
            </p:cNvSpPr>
            <p:nvPr/>
          </p:nvSpPr>
          <p:spPr bwMode="auto">
            <a:xfrm>
              <a:off x="3737" y="1516"/>
              <a:ext cx="9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2</a:t>
              </a:r>
              <a:endParaRPr lang="ru-RU"/>
            </a:p>
          </p:txBody>
        </p:sp>
        <p:sp>
          <p:nvSpPr>
            <p:cNvPr id="27677" name="Rectangle 56"/>
            <p:cNvSpPr>
              <a:spLocks noChangeArrowheads="1"/>
            </p:cNvSpPr>
            <p:nvPr/>
          </p:nvSpPr>
          <p:spPr bwMode="auto">
            <a:xfrm>
              <a:off x="3737" y="1383"/>
              <a:ext cx="9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4</a:t>
              </a:r>
              <a:endParaRPr lang="ru-RU"/>
            </a:p>
          </p:txBody>
        </p:sp>
        <p:sp>
          <p:nvSpPr>
            <p:cNvPr id="27678" name="Rectangle 57"/>
            <p:cNvSpPr>
              <a:spLocks noChangeArrowheads="1"/>
            </p:cNvSpPr>
            <p:nvPr/>
          </p:nvSpPr>
          <p:spPr bwMode="auto">
            <a:xfrm>
              <a:off x="3737" y="1247"/>
              <a:ext cx="9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6</a:t>
              </a:r>
              <a:endParaRPr lang="ru-RU"/>
            </a:p>
          </p:txBody>
        </p:sp>
        <p:sp>
          <p:nvSpPr>
            <p:cNvPr id="27679" name="Rectangle 58"/>
            <p:cNvSpPr>
              <a:spLocks noChangeArrowheads="1"/>
            </p:cNvSpPr>
            <p:nvPr/>
          </p:nvSpPr>
          <p:spPr bwMode="auto">
            <a:xfrm>
              <a:off x="3737" y="1110"/>
              <a:ext cx="9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rgbClr val="000000"/>
                  </a:solidFill>
                </a:rPr>
                <a:t>8</a:t>
              </a:r>
              <a:endParaRPr lang="ru-RU"/>
            </a:p>
          </p:txBody>
        </p:sp>
        <p:sp>
          <p:nvSpPr>
            <p:cNvPr id="27680" name="Rectangle 59"/>
            <p:cNvSpPr>
              <a:spLocks noChangeArrowheads="1"/>
            </p:cNvSpPr>
            <p:nvPr/>
          </p:nvSpPr>
          <p:spPr bwMode="auto">
            <a:xfrm>
              <a:off x="4275" y="1813"/>
              <a:ext cx="1191" cy="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uz-Cyrl-UZ" sz="1100" b="1" dirty="0">
                  <a:solidFill>
                    <a:srgbClr val="000000"/>
                  </a:solidFill>
                </a:rPr>
                <a:t>Ҳимояланиши кўрсаткичи </a:t>
              </a:r>
              <a:endParaRPr lang="ru-RU" dirty="0"/>
            </a:p>
          </p:txBody>
        </p:sp>
        <p:sp>
          <p:nvSpPr>
            <p:cNvPr id="27681" name="Rectangle 60"/>
            <p:cNvSpPr>
              <a:spLocks noChangeArrowheads="1"/>
            </p:cNvSpPr>
            <p:nvPr/>
          </p:nvSpPr>
          <p:spPr bwMode="auto">
            <a:xfrm rot="-5400000">
              <a:off x="3033" y="1204"/>
              <a:ext cx="77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uz-Cyrl-UZ" sz="1100" b="1">
                  <a:solidFill>
                    <a:srgbClr val="000000"/>
                  </a:solidFill>
                </a:rPr>
                <a:t>Ҳосилнинг кўпайиши</a:t>
              </a:r>
              <a:endParaRPr lang="ru-RU"/>
            </a:p>
          </p:txBody>
        </p:sp>
        <p:sp>
          <p:nvSpPr>
            <p:cNvPr id="27682" name="Rectangle 61"/>
            <p:cNvSpPr>
              <a:spLocks noChangeArrowheads="1"/>
            </p:cNvSpPr>
            <p:nvPr/>
          </p:nvSpPr>
          <p:spPr bwMode="auto">
            <a:xfrm rot="-5400000">
              <a:off x="3565" y="1510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27683" name="Rectangle 62"/>
            <p:cNvSpPr>
              <a:spLocks noChangeArrowheads="1"/>
            </p:cNvSpPr>
            <p:nvPr/>
          </p:nvSpPr>
          <p:spPr bwMode="auto">
            <a:xfrm rot="-5400000">
              <a:off x="3545" y="1328"/>
              <a:ext cx="228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 b="1">
                  <a:solidFill>
                    <a:srgbClr val="000000"/>
                  </a:solidFill>
                </a:rPr>
                <a:t>ц/га</a:t>
              </a:r>
              <a:endParaRPr lang="ru-RU"/>
            </a:p>
          </p:txBody>
        </p:sp>
        <p:sp>
          <p:nvSpPr>
            <p:cNvPr id="27684" name="Rectangle 63"/>
            <p:cNvSpPr>
              <a:spLocks noChangeArrowheads="1"/>
            </p:cNvSpPr>
            <p:nvPr/>
          </p:nvSpPr>
          <p:spPr bwMode="auto">
            <a:xfrm>
              <a:off x="3327" y="740"/>
              <a:ext cx="2410" cy="1220"/>
            </a:xfrm>
            <a:prstGeom prst="rect">
              <a:avLst/>
            </a:prstGeom>
            <a:noFill/>
            <a:ln w="4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6286500" y="2643188"/>
            <a:ext cx="28575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0.45 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0.60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 0.75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0.90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1.05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 1.20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 1.35 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1.50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 1.65 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700" b="1">
                <a:solidFill>
                  <a:srgbClr val="000000"/>
                </a:solidFill>
                <a:cs typeface="Times New Roman" pitchFamily="18" charset="0"/>
              </a:rPr>
              <a:t> 1.80</a:t>
            </a:r>
            <a:r>
              <a:rPr lang="ru-RU" sz="7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700"/>
          </a:p>
        </p:txBody>
      </p:sp>
      <p:sp>
        <p:nvSpPr>
          <p:cNvPr id="68" name="TextBox 67"/>
          <p:cNvSpPr txBox="1"/>
          <p:nvPr/>
        </p:nvSpPr>
        <p:spPr>
          <a:xfrm>
            <a:off x="0" y="0"/>
            <a:ext cx="9144000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z-Cyrl-UZ" sz="2000" b="1">
                <a:solidFill>
                  <a:schemeClr val="bg1"/>
                </a:solidFill>
              </a:rPr>
              <a:t>М</a:t>
            </a:r>
            <a:r>
              <a:rPr lang="ru-RU" sz="2000" b="1">
                <a:solidFill>
                  <a:schemeClr val="bg1"/>
                </a:solidFill>
              </a:rPr>
              <a:t>икро</a:t>
            </a:r>
            <a:r>
              <a:rPr lang="uz-Cyrl-UZ" sz="2000" b="1">
                <a:solidFill>
                  <a:schemeClr val="bg1"/>
                </a:solidFill>
              </a:rPr>
              <a:t> иқлим шароитларининг яхшиланиши ҳам фитомассанинг, ҳам хўжалик аҳамиятига эга ҳосилдорликнинг кўпайишига олиб келади</a:t>
            </a:r>
            <a:endParaRPr lang="ru-RU" sz="2000" b="1">
              <a:solidFill>
                <a:schemeClr val="bg1"/>
              </a:solidFill>
            </a:endParaRPr>
          </a:p>
        </p:txBody>
      </p:sp>
      <p:sp>
        <p:nvSpPr>
          <p:cNvPr id="67" name="Rectangle 59"/>
          <p:cNvSpPr>
            <a:spLocks noChangeArrowheads="1"/>
          </p:cNvSpPr>
          <p:nvPr/>
        </p:nvSpPr>
        <p:spPr bwMode="auto">
          <a:xfrm>
            <a:off x="2000232" y="3000372"/>
            <a:ext cx="2357454" cy="16927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uz-Cyrl-UZ" sz="1100" b="1" dirty="0">
                <a:solidFill>
                  <a:srgbClr val="000000"/>
                </a:solidFill>
              </a:rPr>
              <a:t>Ҳимояланиши кўрсаткичи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домашний комп\диск Д\полезащита\QTCHN48b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858017" y="3071810"/>
            <a:ext cx="2285983" cy="178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Рисунок 7" descr="http://hmelnyckiy.com/images/stories/news/2013/01/102842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7" y="928670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3F003-FFA1-4775-8285-81E34F41F5AC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28" y="188640"/>
            <a:ext cx="7072326" cy="2718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uz-Cyrl-UZ" sz="2400" b="1" dirty="0">
                <a:solidFill>
                  <a:schemeClr val="bg1"/>
                </a:solidFill>
              </a:rPr>
              <a:t>Ўрмон полосаларининг </a:t>
            </a:r>
            <a:r>
              <a:rPr lang="uz-Cyrl-UZ" sz="2400" b="1" dirty="0" smtClean="0">
                <a:solidFill>
                  <a:schemeClr val="bg1"/>
                </a:solidFill>
              </a:rPr>
              <a:t>фойдали хоссалари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0" y="428625"/>
            <a:ext cx="8643938" cy="467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Шамол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эрози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ясини камайтиради</a:t>
            </a:r>
            <a:endParaRPr lang="ru-RU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				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      </a:t>
            </a:r>
            <a:r>
              <a:rPr lang="uz-Cyrl-UZ" sz="1750" b="1" dirty="0" smtClean="0">
                <a:solidFill>
                  <a:schemeClr val="bg1"/>
                </a:solidFill>
                <a:latin typeface="Times New Roman" pitchFamily="18" charset="0"/>
              </a:rPr>
              <a:t>Юқори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тупроқ қатламини сақлайди</a:t>
            </a:r>
            <a:endParaRPr lang="ru-RU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Char char="-"/>
            </a:pP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Сув э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рози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ясини камайтиради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Ҳимояланадиган далаларнинг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микро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иқлимини яхшилайди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Ҳосилнинг миқдорини ва сифатини яхшилайди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С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изот сувлари сатҳини </a:t>
            </a:r>
            <a:r>
              <a:rPr lang="uz-Cyrl-UZ" sz="1750" b="1" dirty="0" smtClean="0">
                <a:solidFill>
                  <a:schemeClr val="bg1"/>
                </a:solidFill>
                <a:latin typeface="Times New Roman" pitchFamily="18" charset="0"/>
              </a:rPr>
              <a:t>пасайтиради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биодренаж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);</a:t>
            </a:r>
          </a:p>
          <a:p>
            <a:r>
              <a:rPr lang="ru-RU" sz="175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Далаларда қор жамланишини оширади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Каналлар қирғоқларини мустаҳкамлайди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 сув юзасидан буғланишни қисқартиради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Санитар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ия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гигиени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к хоссалари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–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 чангни ушлаб қолади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, фитонцид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лар ажратади;</a:t>
            </a:r>
            <a:endParaRPr lang="ru-RU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Л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андшафт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нинг манзарасини яхшилайди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Дам олиш жойи бўлиб хизмат қилади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Ёввойи табиатни асрайди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 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Б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ио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хилмахиллик ўчоғи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Иссиқхона газларини жамлайди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Ўрмонларни кўпайтириш бўйича бюджетдан ташқари молиялаш  манбаи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uz-Cyrl-UZ" sz="1750" b="1" dirty="0">
                <a:solidFill>
                  <a:schemeClr val="bg1"/>
                </a:solidFill>
                <a:latin typeface="Times New Roman" pitchFamily="18" charset="0"/>
              </a:rPr>
              <a:t> Ишбилармонликка оид ва ўтинбоп ёғоч манбаи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ru-RU" sz="175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0" y="51435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1600" b="1" dirty="0">
                <a:solidFill>
                  <a:srgbClr val="FF0000"/>
                </a:solidFill>
                <a:latin typeface="Times New Roman" pitchFamily="18" charset="0"/>
              </a:rPr>
              <a:t>Салбий таъсири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r>
              <a:rPr lang="uz-Cyrl-UZ" sz="1600" b="1" dirty="0">
                <a:solidFill>
                  <a:srgbClr val="FF0000"/>
                </a:solidFill>
                <a:latin typeface="Times New Roman" pitchFamily="18" charset="0"/>
              </a:rPr>
              <a:t>Далага соя солади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uz-Cyrl-UZ" sz="1600" b="1" dirty="0">
                <a:solidFill>
                  <a:srgbClr val="FF0000"/>
                </a:solidFill>
                <a:latin typeface="Times New Roman" pitchFamily="18" charset="0"/>
              </a:rPr>
              <a:t>Илдиз тизимлари қишлоқ хўжалиги экинларига рақобатчи бўлади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uz-Cyrl-UZ" sz="1600" b="1" dirty="0">
                <a:solidFill>
                  <a:srgbClr val="FF0000"/>
                </a:solidFill>
                <a:latin typeface="Times New Roman" pitchFamily="18" charset="0"/>
              </a:rPr>
              <a:t>Зараркунандаларга бошпана бўлиши мумкин 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309320"/>
            <a:ext cx="9144000" cy="70788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</a:rPr>
              <a:t>Далани ҳимояловчи ўрмонларни кўпайтириш – арид зонасида аграр ландшафтни барқарорлаштиришнинг кучли омили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0A1085A8-80AB-4FD2-8995-6B206BA57E6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b="1" lang="uz-Cyrl-UZ" sz="2000">
                <a:solidFill>
                  <a:schemeClr val="bg1"/>
                </a:solidFill>
              </a:rPr>
              <a:t>Ўрмон  экинлари аграр ландшафтнинг ажралмас элементига айланиши керак</a:t>
            </a:r>
            <a:endParaRPr b="1" lang="ru-RU" sz="2000">
              <a:solidFill>
                <a:schemeClr val="bg1"/>
              </a:solidFill>
            </a:endParaRPr>
          </a:p>
        </p:txBody>
      </p:sp>
      <p:pic>
        <p:nvPicPr>
          <p:cNvPr descr="http://mediavolna.crimea.ua/wp-content/uploads/2012/03/polosa.jpg" id="29699" name="Рисунок 3"/>
          <p:cNvPicPr>
            <a:picLocks noChangeArrowheads="1" noChangeAspect="1"/>
          </p:cNvPicPr>
          <p:nvPr/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214313" y="714375"/>
            <a:ext cx="5316537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:\полезащита\scan0009.jpg" id="29700" name="Picture 2"/>
          <p:cNvPicPr>
            <a:picLocks noChangeArrowheads="1" noChangeAspect="1"/>
          </p:cNvPicPr>
          <p:nvPr/>
        </p:nvPicPr>
        <p:blipFill>
          <a:blip cstate="print" r:embed="rId3"/>
          <a:srcRect b="61"/>
          <a:stretch>
            <a:fillRect/>
          </a:stretch>
        </p:blipFill>
        <p:spPr bwMode="auto">
          <a:xfrm>
            <a:off x="6143625" y="642938"/>
            <a:ext cx="2714625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:\полезащита\scan0003.jpg" id="29701" name="Picture 3"/>
          <p:cNvPicPr>
            <a:picLocks noChangeArrowheads="1" noChangeAspect="1"/>
          </p:cNvPicPr>
          <p:nvPr/>
        </p:nvPicPr>
        <p:blipFill>
          <a:blip cstate="print" r:embed="rId4"/>
          <a:srcRect b="12"/>
          <a:stretch>
            <a:fillRect/>
          </a:stretch>
        </p:blipFill>
        <p:spPr bwMode="auto">
          <a:xfrm>
            <a:off x="1476375" y="4429125"/>
            <a:ext cx="46085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5C215-8AF1-4DC8-AADC-5A7BAC595DDD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765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uz-Cyrl-UZ" b="1">
                <a:solidFill>
                  <a:schemeClr val="bg1"/>
                </a:solidFill>
              </a:rPr>
              <a:t>Олиб борилган тадқиқотлардан келиб чиқиб, ҳамда ер тузиш бўйича лойиҳалаштириш институтининг Ўзбекистон ер фонди характеристикаси ва унда кечаётган эрозия жараёнларига оид  маълумотларига таянган ҳолда ҳимояловчи ўрмон экинлари майдонлари ҳисоб-китоб қилинди, ва улар ўрмон-аграр ландшафтининг энг кам миқдордаги ўрмонларини ташкил қилади </a:t>
            </a:r>
          </a:p>
          <a:p>
            <a:pPr algn="just"/>
            <a:r>
              <a:rPr lang="uz-Cyrl-UZ" b="1">
                <a:solidFill>
                  <a:schemeClr val="bg1"/>
                </a:solidFill>
              </a:rPr>
              <a:t>  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1071563" y="1428750"/>
            <a:ext cx="742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z-Cyrl-UZ" b="1" i="1" dirty="0">
                <a:solidFill>
                  <a:schemeClr val="bg1"/>
                </a:solidFill>
                <a:latin typeface="Times New Roman" pitchFamily="18" charset="0"/>
              </a:rPr>
              <a:t>Суғориладиган ерларни ҳимоялаш учун ўрмон полосалари майдонлари  </a:t>
            </a:r>
            <a:r>
              <a:rPr lang="ru-RU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30793" name="Group 73"/>
          <p:cNvGraphicFramePr>
            <a:graphicFrameLocks noGrp="1"/>
          </p:cNvGraphicFramePr>
          <p:nvPr/>
        </p:nvGraphicFramePr>
        <p:xfrm>
          <a:off x="500063" y="2000250"/>
          <a:ext cx="8286750" cy="2206946"/>
        </p:xfrm>
        <a:graphic>
          <a:graphicData uri="http://schemas.openxmlformats.org/drawingml/2006/table">
            <a:tbl>
              <a:tblPr/>
              <a:tblGrid>
                <a:gridCol w="1749425"/>
                <a:gridCol w="2222500"/>
                <a:gridCol w="2076450"/>
                <a:gridCol w="2238375"/>
              </a:tblGrid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Эрозияга мойиллик бўйича ерлар тоифалари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Суғориладиган ерларнинг майдони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млн. 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Ҳудуднинг ўрмонлашуви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Ўрмон полосалари майдони, минг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Мойил эмас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Паст даража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1 - 1,5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12,2 - 18,3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Ўрта  даража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2 - 2,5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11,6 - 14,5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Кучли даража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6,9 - 8,1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Магистрал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ирригаци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ва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дренаж</a:t>
                      </a: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тармоғи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Йўл тармоғи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z-Cyrl-U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Жами 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 – 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95,8 – 106,0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C000"/>
                        </a:gs>
                        <a:gs pos="50000">
                          <a:srgbClr val="F4E8C5"/>
                        </a:gs>
                        <a:gs pos="100000">
                          <a:srgbClr val="F9F3E2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30769" name="Прямоугольник 5"/>
          <p:cNvSpPr>
            <a:spLocks noChangeArrowheads="1"/>
          </p:cNvSpPr>
          <p:nvPr/>
        </p:nvSpPr>
        <p:spPr bwMode="auto">
          <a:xfrm>
            <a:off x="0" y="4786313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Бундан ташқари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,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 ер тузиш бўйича лойиҳалаштириш институтининг ҳисоб-китобларига кўра магистрал ирригация тармоғи бўйича 40 минг гектар ерга ва йўл тармоғи бўйича 8 минг гектар ерга дарахт экиш керак. </a:t>
            </a:r>
            <a:endParaRPr lang="uz-Cyrl-U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uz-Cyrl-U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uz-Cyrl-UZ" b="1" dirty="0" smtClean="0">
                <a:solidFill>
                  <a:schemeClr val="bg1"/>
                </a:solidFill>
                <a:latin typeface="Times New Roman" pitchFamily="18" charset="0"/>
              </a:rPr>
              <a:t>Шу 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тарзда суғориладиган зонада ўрмонлаштириладиган ерларнинг умумий майдони 100 минг гектарга яқин миқдорни ташкил этади. </a:t>
            </a:r>
          </a:p>
          <a:p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0"/>
            <a:ext cx="8929687" cy="7270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z-Cyrl-UZ" sz="2000" b="1" dirty="0">
                <a:solidFill>
                  <a:schemeClr val="bg1"/>
                </a:solidFill>
              </a:rPr>
              <a:t>Шудгор қилинадиган ерларда ўрмон экинларидан фойдаланиш бўйича хорижий тажриба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0" y="642918"/>
            <a:ext cx="9144000" cy="19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1700" b="1" dirty="0">
                <a:solidFill>
                  <a:schemeClr val="bg1"/>
                </a:solidFill>
                <a:latin typeface="Times New Roman" pitchFamily="18" charset="0"/>
              </a:rPr>
              <a:t>Бозор иқтисодиётли </a:t>
            </a:r>
            <a:r>
              <a:rPr lang="uz-Cyrl-UZ" sz="1700" b="1" dirty="0" smtClean="0">
                <a:solidFill>
                  <a:schemeClr val="bg1"/>
                </a:solidFill>
                <a:latin typeface="Times New Roman" pitchFamily="18" charset="0"/>
              </a:rPr>
              <a:t>давлатларда ўрмон </a:t>
            </a:r>
            <a:r>
              <a:rPr lang="uz-Cyrl-UZ" sz="1700" b="1" dirty="0">
                <a:solidFill>
                  <a:schemeClr val="bg1"/>
                </a:solidFill>
                <a:latin typeface="Times New Roman" pitchFamily="18" charset="0"/>
              </a:rPr>
              <a:t>экинлари ёки қишлоқ хўжалиги экинлари етиштириладиган далаларда алоҳида дарахтлар агро-ўрмончилик тизими бўйича ўстирилади. </a:t>
            </a:r>
            <a:endParaRPr lang="uz-Cyrl-UZ" sz="17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uz-Cyrl-UZ" sz="1700" b="1" dirty="0" smtClean="0">
                <a:solidFill>
                  <a:schemeClr val="bg1"/>
                </a:solidFill>
                <a:latin typeface="Times New Roman" pitchFamily="18" charset="0"/>
              </a:rPr>
              <a:t>Энг </a:t>
            </a:r>
            <a:r>
              <a:rPr lang="uz-Cyrl-UZ" sz="1700" b="1" dirty="0">
                <a:solidFill>
                  <a:schemeClr val="bg1"/>
                </a:solidFill>
                <a:latin typeface="Times New Roman" pitchFamily="18" charset="0"/>
              </a:rPr>
              <a:t>муҳими – ўрмон дарахтларининг қишлоқ хўжалиги экинлари билан бирга етиштиришдир</a:t>
            </a:r>
            <a:r>
              <a:rPr lang="uz-Cyrl-UZ" sz="170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r>
              <a:rPr lang="uz-Cyrl-UZ" sz="1700" b="1" dirty="0" smtClean="0">
                <a:solidFill>
                  <a:schemeClr val="bg1"/>
                </a:solidFill>
                <a:latin typeface="Times New Roman" pitchFamily="18" charset="0"/>
              </a:rPr>
              <a:t>Бу </a:t>
            </a:r>
            <a:r>
              <a:rPr lang="uz-Cyrl-UZ" sz="1700" b="1" dirty="0">
                <a:solidFill>
                  <a:schemeClr val="bg1"/>
                </a:solidFill>
                <a:latin typeface="Times New Roman" pitchFamily="18" charset="0"/>
              </a:rPr>
              <a:t>эса уларни алоҳида ўстиришга нисбатан анча даромадли. Бунда ер усти юзасида катта ғадир-будурлик </a:t>
            </a:r>
            <a:r>
              <a:rPr lang="uz-Cyrl-UZ" sz="1700" b="1" dirty="0" smtClean="0">
                <a:solidFill>
                  <a:schemeClr val="bg1"/>
                </a:solidFill>
                <a:latin typeface="Times New Roman" pitchFamily="18" charset="0"/>
              </a:rPr>
              <a:t>яратилади ва </a:t>
            </a:r>
            <a:r>
              <a:rPr lang="uz-Cyrl-UZ" sz="1700" b="1" dirty="0">
                <a:solidFill>
                  <a:schemeClr val="bg1"/>
                </a:solidFill>
                <a:latin typeface="Times New Roman" pitchFamily="18" charset="0"/>
              </a:rPr>
              <a:t>у мелиоратив самарани таъминлайди. 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31748" name="Picture 2" descr="D:\пмг\ПМГ-галля-арал\выставка пмг гэф\уттаракханд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919990" y="2564904"/>
            <a:ext cx="2794736" cy="395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 descr="D:\пмг\ПМГ-галля-арал\выставка пмг гэф\изми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41770"/>
            <a:ext cx="2857520" cy="405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6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Ў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ттаракханд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 (Ҳиндистон) ва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Коджа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й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ли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 (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Тур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кия) да </a:t>
            </a:r>
            <a:r>
              <a:rPr lang="uz-Cyrl-UZ" b="1" dirty="0" smtClean="0">
                <a:solidFill>
                  <a:schemeClr val="bg1"/>
                </a:solidFill>
                <a:latin typeface="Times New Roman" pitchFamily="18" charset="0"/>
              </a:rPr>
              <a:t>агро-ўрмончиликка мисоллар 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4D81B-1ABC-4780-B0AE-ABB2DCBAC0BC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" y="214313"/>
            <a:ext cx="914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</a:rPr>
              <a:t>Мамлакатда далани ҳимояловчи ўрмончиликка оид қисқача тарих ва ҳозирги ҳолати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0" y="71437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Собиқ иттифоқ даврида давлат дастурлари доирасида (1947, 1967 йиллар) далани ҳимояловчи ўрмон полосалари тизимини яратиш бўйича бирмунча сайъ-ҳаракатлар амалга оширилган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2772" name="Рисунок 4" descr="http://img-fotki.yandex.ru/get/4406/38428361.158/0_5f468_8d3e993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285875"/>
            <a:ext cx="407193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D:\пмг\ПМГ-галля-арал\выставка пмг гэф\краснодарский край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429000"/>
            <a:ext cx="62785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0" y="1643063"/>
            <a:ext cx="50006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1949 йилда машҳур “Табиатни ўзгартириш режаси” қабул қилинди. </a:t>
            </a:r>
          </a:p>
          <a:p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Ў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збекист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онда ушбу режага мувофиқ, Фарғона  вилояти туманларида, </a:t>
            </a:r>
            <a:r>
              <a:rPr lang="uz-Cyrl-UZ" b="1" dirty="0" smtClean="0">
                <a:solidFill>
                  <a:schemeClr val="bg1"/>
                </a:solidFill>
                <a:latin typeface="Times New Roman" pitchFamily="18" charset="0"/>
              </a:rPr>
              <a:t>Жиззах (Мирзачўл), Қашқадарё 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ва Бухоро вилоятларида   40 минг гектарга яқин ўрмон полосалари яратилган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6357938" y="4643438"/>
            <a:ext cx="2643187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Ушбу планга мувофиқ яратилган далани ҳимояловчи ўрмон полосаларининг улкан тизими  Краснодар ўлкасида ҳозирги пайтда ҳам мавжуд 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2776" name="Рисунок 8" descr="http://img1.liveinternet.ru/images/attach/c/2/70/221/70221666_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429000"/>
            <a:ext cx="13573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97D86-96E5-42F3-A415-69258C0966D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Ҳозирги пайтда Давлат дастури ёки алоҳида лойиҳалар доирасида янги ўрмонзорлар яратилмаган. </a:t>
            </a:r>
          </a:p>
          <a:p>
            <a:pPr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Эски полосалар ёши туфайли қуриб бормоқда – статистикага кўра 20 минг гектарга яқин ўрмон полосалари мавжуд бўлиб, булар асосан чизиқли экилган тутлардан иборат ва  баланд бўйли эмас. Бундай экинларни далани ҳимояловчи ўрмон полосалари деб аташ мумкин эмас. </a:t>
            </a:r>
          </a:p>
        </p:txBody>
      </p:sp>
      <p:pic>
        <p:nvPicPr>
          <p:cNvPr id="33795" name="Picture 2" descr="D:\пмг\ПМГ-галля-арал\выставка пмг гэф\ферганская область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449763" y="3714750"/>
            <a:ext cx="46942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D:\пмг\ПМГ-галля-арал\выставка пмг гэф\ташкентская область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0" y="3714750"/>
            <a:ext cx="4694238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5"/>
          <p:cNvSpPr txBox="1">
            <a:spLocks noChangeArrowheads="1"/>
          </p:cNvSpPr>
          <p:nvPr/>
        </p:nvSpPr>
        <p:spPr bwMode="auto">
          <a:xfrm>
            <a:off x="0" y="2214563"/>
            <a:ext cx="9144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Деҳқончилик маданияти юқори бўлган аҳоли зич жойлашган ҳудудларда фермерлар ўз ерларида, асосан ёғоч олиш мақсадида чизиқли тартибда дарахт экишади. Ушбу экинлар қисман далани ҳимояловчи ўрмон полосалари вазифасини бажаради.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3798" name="TextBox 6"/>
          <p:cNvSpPr txBox="1">
            <a:spLocks noChangeArrowheads="1"/>
          </p:cNvSpPr>
          <p:nvPr/>
        </p:nvSpPr>
        <p:spPr bwMode="auto">
          <a:xfrm>
            <a:off x="0" y="335756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Т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о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шкент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 ва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Ф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а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р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ғона вилоятларида аграр ландшфатга мисоллар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7B9371-04C9-4559-8D79-1BB506DA5AE9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Ў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збекист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он учун </a:t>
            </a:r>
            <a:r>
              <a:rPr lang="uz-Cyrl-UZ" b="1" dirty="0" smtClean="0">
                <a:solidFill>
                  <a:schemeClr val="bg1"/>
                </a:solidFill>
                <a:latin typeface="Times New Roman" pitchFamily="18" charset="0"/>
              </a:rPr>
              <a:t>ҳимояловчи 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ўрмончликни  ривожлантиришга ўз ёндашувини ишлаб чиқиш муҳим вазифа ҳисобланади, бунда бутун халқаро ва ўз тажрибасини, шу жумладан, ўзига хос табиий шарт-шароитларни  ҳисобга олиши керак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3" descr="D:\домашний комп\диск Д\полезащита\wewindb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14876" y="1357298"/>
            <a:ext cx="4429124" cy="309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D:\домашний комп\диск Д\полезащита\scan000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0" y="1285860"/>
            <a:ext cx="489976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0" y="4643446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 Т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</a:rPr>
              <a:t>ранзит</a:t>
            </a:r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 иқтисодиёт ва ўзгарган ер муносабатлари шароитида давлат томонидан молияланадиган Далани ҳимояловчи ўрмончиликни ривожлантириш режасининг пайдо бўлиши эҳтимоли кам.    </a:t>
            </a:r>
            <a:endParaRPr lang="uz-Cyrl-UZ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r>
              <a:rPr lang="uz-Cyrl-UZ" b="1" dirty="0">
                <a:solidFill>
                  <a:schemeClr val="bg1"/>
                </a:solidFill>
                <a:latin typeface="Times New Roman" pitchFamily="18" charset="0"/>
              </a:rPr>
              <a:t>Шу сабабли ушбу йўналишни ривожлантиришнинг муқобил стратегиясини ишлаб чиқиш зарур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142984"/>
          <a:ext cx="91440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472" y="0"/>
            <a:ext cx="8001056" cy="138499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err="1" smtClean="0">
                <a:solidFill>
                  <a:srgbClr val="FFC000"/>
                </a:solidFill>
              </a:rPr>
              <a:t>Агро</a:t>
            </a:r>
            <a:r>
              <a:rPr lang="uz-Cyrl-UZ" sz="2800" b="1" dirty="0" smtClean="0">
                <a:solidFill>
                  <a:srgbClr val="FFC000"/>
                </a:solidFill>
              </a:rPr>
              <a:t>ўрмон</a:t>
            </a:r>
            <a:r>
              <a:rPr lang="en-US" sz="2800" b="1" dirty="0" err="1" smtClean="0">
                <a:solidFill>
                  <a:srgbClr val="FFC000"/>
                </a:solidFill>
              </a:rPr>
              <a:t>мелиоратив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ландшафт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</a:rPr>
              <a:t>мажмуаси</a:t>
            </a:r>
            <a:r>
              <a:rPr lang="uz-Cyrl-UZ" sz="2800" b="1" dirty="0" smtClean="0">
                <a:solidFill>
                  <a:srgbClr val="FFC000"/>
                </a:solidFill>
              </a:rPr>
              <a:t> тақдим қилинаётган тузилиши</a:t>
            </a:r>
            <a:endParaRPr lang="ru-RU" sz="2800" b="1" dirty="0" smtClean="0">
              <a:solidFill>
                <a:srgbClr val="FFC000"/>
              </a:solidFill>
            </a:endParaRPr>
          </a:p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DE9-4911-4637-BB65-AACC2634B76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4572000" y="1628801"/>
            <a:ext cx="4572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z-Cyrl-UZ" b="1" dirty="0">
                <a:solidFill>
                  <a:srgbClr val="FF0000"/>
                </a:solidFill>
                <a:latin typeface="Times New Roman" pitchFamily="18" charset="0"/>
              </a:rPr>
              <a:t>Бунда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z-Cyrl-UZ" b="1" dirty="0">
                <a:solidFill>
                  <a:srgbClr val="FF0000"/>
                </a:solidFill>
                <a:latin typeface="Times New Roman" pitchFamily="18" charset="0"/>
              </a:rPr>
              <a:t>суғориладиган ерларнинг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65 % </a:t>
            </a:r>
            <a:r>
              <a:rPr lang="uz-Cyrl-UZ" b="1" dirty="0">
                <a:solidFill>
                  <a:srgbClr val="FF0000"/>
                </a:solidFill>
                <a:latin typeface="Times New Roman" pitchFamily="18" charset="0"/>
              </a:rPr>
              <a:t>у ёки бу даражада шамол эррозиясидан азият чекади;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r>
              <a:rPr lang="uz-Cyrl-UZ" b="1" dirty="0">
                <a:solidFill>
                  <a:srgbClr val="FF0000"/>
                </a:solidFill>
                <a:latin typeface="Times New Roman" pitchFamily="18" charset="0"/>
              </a:rPr>
              <a:t> унинг ярмидан кўп қисми минераллашган сизот сувлари юқори даражада сақланиб турилиши туфайли иккиламчи шўрланишга мойил бўлади; </a:t>
            </a:r>
          </a:p>
          <a:p>
            <a:pPr algn="just">
              <a:buFont typeface="Wingdings" pitchFamily="2" charset="2"/>
              <a:buChar char="q"/>
            </a:pPr>
            <a:r>
              <a:rPr lang="uz-Cyrl-UZ" b="1" dirty="0">
                <a:solidFill>
                  <a:srgbClr val="FF0000"/>
                </a:solidFill>
                <a:latin typeface="Times New Roman" pitchFamily="18" charset="0"/>
              </a:rPr>
              <a:t> сўнгги йилларда тупроқда гумуснинг улуши 30-50 % га камайиб кетди; 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z-Cyrl-UZ" b="1" dirty="0">
                <a:solidFill>
                  <a:srgbClr val="FF0000"/>
                </a:solidFill>
                <a:latin typeface="Times New Roman" pitchFamily="18" charset="0"/>
              </a:rPr>
              <a:t> барча суғориладиган ерлар майдонининг 40%  гумус улуши ниҳоятда кам бўлган (1 % гача) ерлар ташкил этади. </a:t>
            </a:r>
            <a:endParaRPr lang="ru-RU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Рисунок 2" descr="D:\фото\март, 2009\DSC026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71601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757C1-D300-4A0A-99D2-F6768AF8F7F0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5949280"/>
            <a:ext cx="8929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z-Cyrl-UZ" sz="2000" b="1" dirty="0">
                <a:solidFill>
                  <a:schemeClr val="bg1"/>
                </a:solidFill>
                <a:latin typeface="Times New Roman" pitchFamily="18" charset="0"/>
              </a:rPr>
              <a:t>Ўзбекистоннинг суғориладиган деҳқончилиги арид зонасида жойлашган бўлиб, ривожланишининг ҳозирги даражасида барқарор, деб ҳисобланмайди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50" y="0"/>
            <a:ext cx="56635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z-Cyrl-UZ" sz="2400" b="1" dirty="0">
                <a:solidFill>
                  <a:schemeClr val="bg1"/>
                </a:solidFill>
              </a:rPr>
              <a:t>Асослаш 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714375"/>
            <a:ext cx="8858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Ўзбекистон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Республика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си аграр-саноатлашган мамлакат бўлиб, иқтисодиётида қишлоқ хўжалиги улуши етакчилик қилади. Қишлоқ хўжалигининг асосини, ўз навбатида суғориладиган деҳқончилик ташкил этади. 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4DE9-4911-4637-BB65-AACC2634B765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30722" name="Picture 2" descr="D:\домашний комп\диск Д\полезащита\QTCHN48_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404664"/>
            <a:ext cx="9144000" cy="6215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28662" y="2636912"/>
            <a:ext cx="73581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Эътиборингиз </a:t>
            </a:r>
            <a:r>
              <a:rPr lang="ru-RU" sz="5400" b="1" dirty="0" err="1" smtClean="0">
                <a:solidFill>
                  <a:srgbClr val="FF0000"/>
                </a:solidFill>
                <a:latin typeface="+mn-lt"/>
              </a:rPr>
              <a:t>учун</a:t>
            </a:r>
            <a:r>
              <a:rPr lang="ru-RU" sz="54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+mn-lt"/>
              </a:rPr>
              <a:t>раҳмат</a:t>
            </a:r>
            <a:endParaRPr lang="uz-Latn-UZ" sz="5400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uz-Cyrl-UZ" sz="5400" b="1" dirty="0" smtClean="0">
                <a:solidFill>
                  <a:srgbClr val="FF0000"/>
                </a:solidFill>
                <a:latin typeface="+mn-lt"/>
              </a:rPr>
              <a:t>Саволлар</a:t>
            </a:r>
            <a:r>
              <a:rPr lang="en-GB" sz="5400" b="1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5400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www.theviewfromrighthere.com/blog/wp-content/main/2011_02/Wind-Break-in-Palouse-Wheat-Fields.jpg" id="16385" name="Рисунок 6"/>
          <p:cNvPicPr>
            <a:picLocks noChangeArrowheads="1" noChangeAspect="1"/>
          </p:cNvPicPr>
          <p:nvPr/>
        </p:nvPicPr>
        <p:blipFill>
          <a:blip cstate="print" r:embed="rId2"/>
          <a:srcRect b="256"/>
          <a:stretch>
            <a:fillRect/>
          </a:stretch>
        </p:blipFill>
        <p:spPr bwMode="auto">
          <a:xfrm>
            <a:off x="5286375" y="428625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D:\фото\март, 2009\DSC02683.JPG" id="5" name="Рисунок 4"/>
          <p:cNvPicPr/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572000" y="2857496"/>
            <a:ext cx="457200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8452BB42-B023-4502-A09C-73C3FDCC618E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5" y="0"/>
            <a:ext cx="8429625" cy="8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b="1" lang="uz-Cyrl-UZ" sz="2400">
                <a:solidFill>
                  <a:schemeClr val="bg1"/>
                </a:solidFill>
              </a:rPr>
              <a:t>Арид зонасидаги суғориладиган ерлар сунъий яратилан эко тизим ҳисобланади:  </a:t>
            </a:r>
            <a:endParaRPr b="1" lang="ru-RU" sz="2400">
              <a:solidFill>
                <a:schemeClr val="bg1"/>
              </a:solidFill>
            </a:endParaRPr>
          </a:p>
        </p:txBody>
      </p:sp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0" y="785813"/>
            <a:ext cx="9144000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dirty="0" lang="uz-Cyrl-UZ" sz="1700">
                <a:latin charset="0" pitchFamily="18" typeface="Times New Roman"/>
              </a:rPr>
              <a:t>Шудгорлаш </a:t>
            </a:r>
            <a:r>
              <a:rPr b="1" dirty="0" lang="ru-RU" sz="1700">
                <a:latin charset="0" pitchFamily="18" typeface="Times New Roman"/>
              </a:rPr>
              <a:t>  - </a:t>
            </a:r>
            <a:r>
              <a:rPr b="1" dirty="0" lang="uz-Cyrl-UZ" sz="1700">
                <a:latin charset="0" pitchFamily="18" typeface="Times New Roman"/>
              </a:rPr>
              <a:t>шамол  </a:t>
            </a:r>
            <a:r>
              <a:rPr b="1" dirty="0" lang="ru-RU" sz="1700">
                <a:latin charset="0" pitchFamily="18" typeface="Times New Roman"/>
              </a:rPr>
              <a:t>эрозия</a:t>
            </a:r>
            <a:r>
              <a:rPr b="1" dirty="0" lang="uz-Cyrl-UZ" sz="1700">
                <a:latin charset="0" pitchFamily="18" typeface="Times New Roman"/>
              </a:rPr>
              <a:t>си </a:t>
            </a:r>
            <a:r>
              <a:rPr b="1" dirty="0" lang="ru-RU" sz="1700">
                <a:latin charset="0" pitchFamily="18" typeface="Times New Roman"/>
              </a:rPr>
              <a:t> </a:t>
            </a:r>
          </a:p>
          <a:p>
            <a:r>
              <a:rPr b="1" dirty="0" lang="ru-RU" sz="1700">
                <a:latin charset="0" pitchFamily="18" typeface="Times New Roman"/>
              </a:rPr>
              <a:t>	- </a:t>
            </a:r>
            <a:r>
              <a:rPr b="1" dirty="0" lang="uz-Cyrl-UZ" sz="1700">
                <a:latin charset="0" pitchFamily="18" typeface="Times New Roman"/>
              </a:rPr>
              <a:t> </a:t>
            </a:r>
            <a:r>
              <a:rPr b="1" dirty="0" lang="uz-Cyrl-UZ" sz="1700">
                <a:solidFill>
                  <a:srgbClr val="FF0000"/>
                </a:solidFill>
                <a:latin charset="0" pitchFamily="18" typeface="Times New Roman"/>
              </a:rPr>
              <a:t>тупроқнинг устки унумдор қатламининг йўқотилиши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uz-Cyrl-UZ" sz="1700">
                <a:latin charset="0" pitchFamily="18" typeface="Times New Roman"/>
              </a:rPr>
              <a:t>Табиий таваккалчиликлар – кучли шамоллар </a:t>
            </a:r>
            <a:endParaRPr b="1" dirty="0" lang="ru-RU" sz="1700">
              <a:latin charset="0" pitchFamily="18" typeface="Times New Roman"/>
            </a:endParaRPr>
          </a:p>
          <a:p>
            <a:pPr>
              <a:buFontTx/>
              <a:buChar char="-"/>
            </a:pPr>
            <a:r>
              <a:rPr b="1" dirty="0" lang="ru-RU" sz="1700">
                <a:latin charset="0" pitchFamily="18" typeface="Times New Roman"/>
              </a:rPr>
              <a:t>Гарм</a:t>
            </a:r>
            <a:r>
              <a:rPr b="1" dirty="0" lang="uz-Cyrl-UZ" sz="1700">
                <a:latin charset="0" pitchFamily="18" typeface="Times New Roman"/>
              </a:rPr>
              <a:t>селлар </a:t>
            </a:r>
            <a:endParaRPr b="1" dirty="0" lang="ru-RU" sz="1700">
              <a:latin charset="0" pitchFamily="18" typeface="Times New Roman"/>
            </a:endParaRPr>
          </a:p>
          <a:p>
            <a:pPr>
              <a:buFontTx/>
              <a:buChar char="-"/>
            </a:pPr>
            <a:r>
              <a:rPr b="1" dirty="0" lang="uz-Cyrl-UZ" sz="1700">
                <a:solidFill>
                  <a:srgbClr val="FF0000"/>
                </a:solidFill>
                <a:latin charset="0" pitchFamily="18" typeface="Times New Roman"/>
              </a:rPr>
              <a:t>Ҳосилдорликнинг пасайиши</a:t>
            </a:r>
            <a:endParaRPr b="1" dirty="0" lang="ru-RU" sz="1700">
              <a:solidFill>
                <a:srgbClr val="FF0000"/>
              </a:solidFill>
              <a:latin charset="0" pitchFamily="18" typeface="Times New Roman"/>
            </a:endParaRPr>
          </a:p>
          <a:p>
            <a:pPr>
              <a:buFontTx/>
              <a:buChar char="-"/>
            </a:pPr>
            <a:endParaRPr b="1" dirty="0" lang="ru-RU" sz="1700">
              <a:solidFill>
                <a:srgbClr val="FF0000"/>
              </a:solidFill>
              <a:latin charset="0" pitchFamily="18" typeface="Times New Roman"/>
            </a:endParaRPr>
          </a:p>
          <a:p>
            <a:r>
              <a:rPr b="1" dirty="0" lang="uz-Cyrl-UZ" sz="1700">
                <a:latin charset="0" pitchFamily="18" typeface="Times New Roman"/>
              </a:rPr>
              <a:t>Суғориш </a:t>
            </a:r>
            <a:r>
              <a:rPr b="1" dirty="0" lang="ru-RU" sz="1700">
                <a:latin charset="0" pitchFamily="18" typeface="Times New Roman"/>
              </a:rPr>
              <a:t> –</a:t>
            </a:r>
            <a:r>
              <a:rPr b="1" dirty="0" lang="uz-Cyrl-UZ" sz="1700">
                <a:latin charset="0" pitchFamily="18" typeface="Times New Roman"/>
              </a:rPr>
              <a:t> буйруқ баландликлари бўйича суғориш тармоғининг яратилиши, сувнинг оқиб кетиши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   - </a:t>
            </a:r>
            <a:r>
              <a:rPr b="1" dirty="0" lang="uz-Cyrl-UZ" sz="1700">
                <a:latin charset="0" pitchFamily="18" typeface="Times New Roman"/>
              </a:rPr>
              <a:t>сув қуйиш орқали суғориш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   - </a:t>
            </a:r>
            <a:r>
              <a:rPr b="1" dirty="0" lang="uz-Cyrl-UZ" sz="1700">
                <a:latin charset="0" pitchFamily="18" typeface="Times New Roman"/>
              </a:rPr>
              <a:t>сув </a:t>
            </a:r>
            <a:r>
              <a:rPr b="1" dirty="0" lang="ru-RU" sz="1700">
                <a:latin charset="0" pitchFamily="18" typeface="Times New Roman"/>
              </a:rPr>
              <a:t>эрозия</a:t>
            </a:r>
            <a:r>
              <a:rPr b="1" dirty="0" lang="uz-Cyrl-UZ" sz="1700">
                <a:latin charset="0" pitchFamily="18" typeface="Times New Roman"/>
              </a:rPr>
              <a:t>си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   - </a:t>
            </a:r>
            <a:r>
              <a:rPr b="1" dirty="0" lang="uz-Cyrl-UZ" sz="1700">
                <a:latin charset="0" pitchFamily="18" typeface="Times New Roman"/>
              </a:rPr>
              <a:t>сизот сувлари сатҳининг кўтарилиши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   - </a:t>
            </a:r>
            <a:r>
              <a:rPr b="1" dirty="0" lang="uz-Cyrl-UZ" sz="1700">
                <a:latin charset="0" pitchFamily="18" typeface="Times New Roman"/>
              </a:rPr>
              <a:t>самарасиз </a:t>
            </a:r>
            <a:r>
              <a:rPr b="1" dirty="0" lang="ru-RU" sz="1700">
                <a:latin charset="0" pitchFamily="18" typeface="Times New Roman"/>
              </a:rPr>
              <a:t>дренаж</a:t>
            </a:r>
            <a:r>
              <a:rPr b="1" dirty="0" lang="uz-Cyrl-UZ" sz="1700">
                <a:latin charset="0" pitchFamily="18" typeface="Times New Roman"/>
              </a:rPr>
              <a:t> тармоғи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    -  </a:t>
            </a:r>
            <a:r>
              <a:rPr b="1" dirty="0" lang="uz-Cyrl-UZ" sz="1700">
                <a:latin charset="0" pitchFamily="18" typeface="Times New Roman"/>
              </a:rPr>
              <a:t>иккиламчи шўрланиш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    </a:t>
            </a:r>
            <a:r>
              <a:rPr b="1" dirty="0" lang="ru-RU" sz="1700">
                <a:solidFill>
                  <a:srgbClr val="FF0000"/>
                </a:solidFill>
                <a:latin charset="0" pitchFamily="18" typeface="Times New Roman"/>
              </a:rPr>
              <a:t>- </a:t>
            </a:r>
            <a:r>
              <a:rPr b="1" dirty="0" lang="uz-Cyrl-UZ" sz="1700">
                <a:solidFill>
                  <a:srgbClr val="FF0000"/>
                </a:solidFill>
                <a:latin charset="0" pitchFamily="18" typeface="Times New Roman"/>
              </a:rPr>
              <a:t>тупроқ унумдорлигининг пасайиши </a:t>
            </a:r>
            <a:endParaRPr b="1" dirty="0" lang="ru-RU" sz="1700">
              <a:solidFill>
                <a:srgbClr val="FF0000"/>
              </a:solidFill>
              <a:latin charset="0" pitchFamily="18" typeface="Times New Roman"/>
            </a:endParaRPr>
          </a:p>
          <a:p>
            <a:r>
              <a:rPr b="1" dirty="0" lang="uz-Cyrl-UZ" smtClean="0" sz="1700">
                <a:latin charset="0" pitchFamily="18" typeface="Times New Roman"/>
              </a:rPr>
              <a:t>Кимёлаштирилиши</a:t>
            </a:r>
            <a:r>
              <a:rPr b="1" dirty="0" lang="ru-RU" sz="1700">
                <a:latin charset="0" pitchFamily="18" typeface="Times New Roman"/>
              </a:rPr>
              <a:t>:</a:t>
            </a:r>
          </a:p>
          <a:p>
            <a:r>
              <a:rPr b="1" dirty="0" lang="ru-RU" sz="1700">
                <a:latin charset="0" pitchFamily="18" typeface="Times New Roman"/>
              </a:rPr>
              <a:t>	- </a:t>
            </a:r>
            <a:r>
              <a:rPr b="1" dirty="0" lang="uz-Cyrl-UZ" sz="1700">
                <a:latin charset="0" pitchFamily="18" typeface="Times New Roman"/>
              </a:rPr>
              <a:t>Ўғитлар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- </a:t>
            </a:r>
            <a:r>
              <a:rPr b="1" dirty="0" lang="uz-Cyrl-UZ" sz="1700">
                <a:latin charset="0" pitchFamily="18" typeface="Times New Roman"/>
              </a:rPr>
              <a:t>Зараркунандалар ва касалликларга қарши кураш </a:t>
            </a:r>
            <a:endParaRPr b="1" dirty="0" lang="ru-RU" sz="1700">
              <a:latin charset="0" pitchFamily="18" typeface="Times New Roman"/>
            </a:endParaRPr>
          </a:p>
          <a:p>
            <a:r>
              <a:rPr b="1" dirty="0" lang="ru-RU" sz="1700">
                <a:latin charset="0" pitchFamily="18" typeface="Times New Roman"/>
              </a:rPr>
              <a:t>	- Дефолиация </a:t>
            </a:r>
          </a:p>
          <a:p>
            <a:r>
              <a:rPr b="1" dirty="0" lang="ru-RU" sz="1700">
                <a:latin charset="0" pitchFamily="18" typeface="Times New Roman"/>
              </a:rPr>
              <a:t>	- </a:t>
            </a:r>
            <a:r>
              <a:rPr b="1" dirty="0" lang="uz-Cyrl-UZ" sz="1700">
                <a:latin charset="0" pitchFamily="18" typeface="Times New Roman"/>
              </a:rPr>
              <a:t>Тупроқнинг  кимёвий ифлослантирилиши </a:t>
            </a:r>
            <a:endParaRPr b="1" dirty="0" lang="ru-RU" sz="1700">
              <a:solidFill>
                <a:srgbClr val="FF0000"/>
              </a:solidFill>
              <a:latin charset="0" pitchFamily="18" typeface="Times New Roman"/>
            </a:endParaRPr>
          </a:p>
          <a:p>
            <a:endParaRPr b="1" dirty="0" lang="ru-RU" sz="1700">
              <a:latin charset="0" pitchFamily="18" typeface="Times New Roman"/>
            </a:endParaRPr>
          </a:p>
          <a:p>
            <a:endParaRPr b="1" dirty="0" lang="ru-RU" sz="1700">
              <a:latin charset="0" pitchFamily="18" typeface="Times New Roman"/>
            </a:endParaRP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214313" y="5877273"/>
            <a:ext cx="8715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uz-Cyrl-UZ" sz="2000">
                <a:solidFill>
                  <a:schemeClr val="bg1"/>
                </a:solidFill>
                <a:latin charset="0" pitchFamily="18" typeface="Times New Roman"/>
              </a:rPr>
              <a:t>Бундай </a:t>
            </a:r>
            <a:r>
              <a:rPr b="1" dirty="0" lang="ru-RU" sz="2000">
                <a:solidFill>
                  <a:schemeClr val="bg1"/>
                </a:solidFill>
                <a:latin charset="0" pitchFamily="18" typeface="Times New Roman"/>
              </a:rPr>
              <a:t>эко</a:t>
            </a:r>
            <a:r>
              <a:rPr b="1" dirty="0" lang="uz-Cyrl-UZ" sz="2000">
                <a:solidFill>
                  <a:schemeClr val="bg1"/>
                </a:solidFill>
                <a:latin charset="0" pitchFamily="18" typeface="Times New Roman"/>
              </a:rPr>
              <a:t>тизим ўзини ўзи тартибга солишга қодир эмас ва шу сабабли экологик асосланган бошқарув  қарорларининг қабул қилинишига муҳтож </a:t>
            </a:r>
            <a:r>
              <a:rPr b="1" dirty="0" lang="ru-RU" sz="2000">
                <a:solidFill>
                  <a:schemeClr val="bg1"/>
                </a:solidFill>
                <a:latin charset="0" pitchFamily="18" typeface="Times New Roman"/>
              </a:rPr>
              <a:t> </a:t>
            </a: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полезащита\полезащита\windbreak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655782" cy="492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6439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Арид иқлими шароитида суғориладиган ерлар тупроқ унумдорлигини барқарорлаштириш усулларидан бири далани ҳимояловчи ўрмончилик ҳисобланади. 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  <a:p>
            <a:pPr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Суғориладиган ерлардаги ўрмон экинлари кўп функцияли таъсирга эга, шу жумладан, улар қуйидагиларнинг ҳисобидан қишлоқ хўжалиги экинлари ҳосилдорлигини оширади: 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Ҳимояланадиган ерларда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микро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 иқлим шароитларининг яхшиланиши;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 тупроқнинг  шамол эррозиясини тўхтатиш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buFont typeface="Arial" charset="0"/>
              <a:buChar char="•"/>
            </a:pP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 минераллашган сизот сувлари сатҳини пасайтириш ва ҳ.з.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BA799-D977-4060-A10C-3773EBE281C7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0"/>
            <a:ext cx="9001125" cy="78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b="1" dirty="0" lang="uz-Cyrl-UZ" sz="2200">
                <a:solidFill>
                  <a:schemeClr val="bg1"/>
                </a:solidFill>
              </a:rPr>
              <a:t>Ҳимояловчи </a:t>
            </a:r>
            <a:r>
              <a:rPr b="1" dirty="0" err="1" lang="ru-RU" sz="2200">
                <a:solidFill>
                  <a:schemeClr val="bg1"/>
                </a:solidFill>
              </a:rPr>
              <a:t>мелиоратив</a:t>
            </a:r>
            <a:r>
              <a:rPr b="1" dirty="0" lang="uz-Cyrl-UZ" sz="2200">
                <a:solidFill>
                  <a:schemeClr val="bg1"/>
                </a:solidFill>
              </a:rPr>
              <a:t> таъсирнинг  моҳияти </a:t>
            </a:r>
            <a:r>
              <a:rPr b="1" dirty="0" lang="ru-RU" sz="2200">
                <a:solidFill>
                  <a:schemeClr val="bg1"/>
                </a:solidFill>
              </a:rPr>
              <a:t> -</a:t>
            </a:r>
            <a:r>
              <a:rPr b="1" dirty="0" lang="uz-Cyrl-UZ" sz="2200">
                <a:solidFill>
                  <a:schemeClr val="bg1"/>
                </a:solidFill>
              </a:rPr>
              <a:t> ўрмон полосаларининг таъсири  </a:t>
            </a:r>
            <a:endParaRPr b="1" dirty="0" lang="ru-RU" sz="2200">
              <a:solidFill>
                <a:schemeClr val="bg1"/>
              </a:solidFill>
            </a:endParaRPr>
          </a:p>
        </p:txBody>
      </p:sp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0" y="1071563"/>
            <a:ext cx="42862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b="1" dirty="0" lang="ru-RU" sz="2000">
              <a:latin charset="0" pitchFamily="18" typeface="Times New Roman"/>
            </a:endParaRPr>
          </a:p>
          <a:p>
            <a:pPr>
              <a:buFont charset="0" typeface="Arial"/>
              <a:buChar char="•"/>
            </a:pPr>
            <a:r>
              <a:rPr b="1" dirty="0" lang="uz-Cyrl-UZ" sz="2000">
                <a:latin charset="0" pitchFamily="18" typeface="Times New Roman"/>
              </a:rPr>
              <a:t> </a:t>
            </a:r>
            <a:r>
              <a:rPr b="1" dirty="0" lang="ru-RU" sz="2000">
                <a:latin charset="0" pitchFamily="18" typeface="Times New Roman"/>
              </a:rPr>
              <a:t>Полоса</a:t>
            </a:r>
            <a:r>
              <a:rPr b="1" dirty="0" lang="uz-Cyrl-UZ" sz="2000">
                <a:latin charset="0" pitchFamily="18" typeface="Times New Roman"/>
              </a:rPr>
              <a:t> зарарли шамолга </a:t>
            </a:r>
            <a:r>
              <a:rPr b="1" dirty="0" lang="ru-RU" sz="2000">
                <a:latin charset="0" pitchFamily="18" typeface="Times New Roman"/>
              </a:rPr>
              <a:t> перпендикуляр</a:t>
            </a:r>
            <a:r>
              <a:rPr b="1" dirty="0" lang="uz-Cyrl-UZ" sz="2000">
                <a:latin charset="0" pitchFamily="18" typeface="Times New Roman"/>
              </a:rPr>
              <a:t> жойлашган </a:t>
            </a:r>
            <a:r>
              <a:rPr b="1" dirty="0" lang="ru-RU" sz="2000">
                <a:latin charset="0" pitchFamily="18" typeface="Times New Roman"/>
              </a:rPr>
              <a:t> (</a:t>
            </a:r>
            <a:r>
              <a:rPr b="1" dirty="0" lang="uz-Cyrl-UZ" sz="2000">
                <a:latin charset="0" pitchFamily="18" typeface="Times New Roman"/>
              </a:rPr>
              <a:t>дала шудгор қилинган пайтда, экин гуллаганда ва ҳосил етилиши пайтида</a:t>
            </a:r>
            <a:r>
              <a:rPr b="1" dirty="0" lang="ru-RU" sz="2000">
                <a:latin charset="0" pitchFamily="18" typeface="Times New Roman"/>
              </a:rPr>
              <a:t>)</a:t>
            </a:r>
          </a:p>
          <a:p>
            <a:pPr>
              <a:buFontTx/>
              <a:buChar char="-"/>
            </a:pPr>
            <a:endParaRPr b="1" dirty="0" lang="ru-RU" sz="2000">
              <a:latin charset="0" pitchFamily="18" typeface="Times New Roman"/>
            </a:endParaRPr>
          </a:p>
          <a:p>
            <a:pPr>
              <a:buFont charset="0" typeface="Arial"/>
              <a:buChar char="•"/>
            </a:pPr>
            <a:r>
              <a:rPr b="1" dirty="0" lang="uz-Cyrl-UZ" sz="2000">
                <a:latin charset="0" pitchFamily="18" typeface="Times New Roman"/>
              </a:rPr>
              <a:t> Таъсирнинг қамрови полосанинг баландлигига боғлиқ</a:t>
            </a:r>
            <a:endParaRPr b="1" dirty="0" lang="ru-RU" sz="2000">
              <a:latin charset="0" pitchFamily="18" typeface="Times New Roman"/>
            </a:endParaRPr>
          </a:p>
          <a:p>
            <a:pPr>
              <a:buFontTx/>
              <a:buChar char="-"/>
            </a:pPr>
            <a:endParaRPr b="1" dirty="0" lang="ru-RU" sz="2000">
              <a:latin charset="0" pitchFamily="18" typeface="Times New Roman"/>
            </a:endParaRPr>
          </a:p>
          <a:p>
            <a:pPr>
              <a:buFont charset="0" typeface="Arial"/>
              <a:buChar char="•"/>
            </a:pPr>
            <a:r>
              <a:rPr b="1" dirty="0" lang="uz-Cyrl-UZ" sz="2000">
                <a:latin charset="0" pitchFamily="18" typeface="Times New Roman"/>
              </a:rPr>
              <a:t> Таъсирнинг қамрови полосанинг тузилишига боғлиқ</a:t>
            </a:r>
            <a:endParaRPr b="1" dirty="0" lang="ru-RU" sz="2000">
              <a:latin charset="0" pitchFamily="18" typeface="Times New Roman"/>
            </a:endParaRPr>
          </a:p>
          <a:p>
            <a:pPr>
              <a:buFont charset="0" typeface="Arial"/>
              <a:buChar char="•"/>
            </a:pPr>
            <a:r>
              <a:rPr b="1" dirty="0" lang="uz-Cyrl-UZ" sz="2000">
                <a:latin charset="0" pitchFamily="18" typeface="Times New Roman"/>
              </a:rPr>
              <a:t> П</a:t>
            </a:r>
            <a:r>
              <a:rPr b="1" dirty="0" err="1" lang="ru-RU" sz="2000">
                <a:latin charset="0" pitchFamily="18" typeface="Times New Roman"/>
              </a:rPr>
              <a:t>олос</a:t>
            </a:r>
            <a:r>
              <a:rPr b="1" dirty="0" lang="uz-Cyrl-UZ" sz="2000">
                <a:latin charset="0" pitchFamily="18" typeface="Times New Roman"/>
              </a:rPr>
              <a:t>алар тизими </a:t>
            </a:r>
            <a:r>
              <a:rPr b="1" dirty="0" lang="ru-RU" sz="2000">
                <a:latin charset="0" pitchFamily="18" typeface="Times New Roman"/>
              </a:rPr>
              <a:t> </a:t>
            </a:r>
            <a:r>
              <a:rPr b="1" dirty="0" err="1" lang="ru-RU" sz="2000">
                <a:latin charset="0" pitchFamily="18" typeface="Times New Roman"/>
              </a:rPr>
              <a:t>мелиоратив</a:t>
            </a:r>
            <a:r>
              <a:rPr b="1" dirty="0" lang="uz-Cyrl-UZ" sz="2000">
                <a:latin charset="0" pitchFamily="18" typeface="Times New Roman"/>
              </a:rPr>
              <a:t> самарани кучайтиради </a:t>
            </a:r>
            <a:endParaRPr b="1" dirty="0" lang="ru-RU" sz="2000">
              <a:latin charset="0" pitchFamily="18" typeface="Times New Roman"/>
            </a:endParaRPr>
          </a:p>
        </p:txBody>
      </p:sp>
      <p:pic>
        <p:nvPicPr>
          <p:cNvPr descr="http://upload.wikimedia.org/wikipedia/commons/2/2f/Wind_break_-_geograph.org.uk_-_1125370.jpg" id="18435" name="Рисунок 5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4214813" y="1071563"/>
            <a:ext cx="4643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643563" y="5143500"/>
            <a:ext cx="1857375" cy="646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latin charset="0" pitchFamily="18" typeface="Times New Roman"/>
              </a:rPr>
              <a:t>Уменьшенная скорость ветра</a:t>
            </a:r>
          </a:p>
        </p:txBody>
      </p:sp>
      <p:pic>
        <p:nvPicPr>
          <p:cNvPr descr="http://agriculture.kzntl.gov.za/images/cons_page_91.jpg" id="18437" name="Рисунок 3"/>
          <p:cNvPicPr>
            <a:picLocks noChangeArrowheads="1" noChangeAspect="1"/>
          </p:cNvPicPr>
          <p:nvPr/>
        </p:nvPicPr>
        <p:blipFill>
          <a:blip cstate="print" r:embed="rId4"/>
          <a:srcRect r="44"/>
          <a:stretch>
            <a:fillRect/>
          </a:stretch>
        </p:blipFill>
        <p:spPr bwMode="auto">
          <a:xfrm>
            <a:off x="4139952" y="3857625"/>
            <a:ext cx="500404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Номер слайда 1"/>
          <p:cNvSpPr>
            <a:spLocks noGrp="1"/>
          </p:cNvSpPr>
          <p:nvPr>
            <p:ph idx="12" sz="quarter" type="sldNum"/>
          </p:nvPr>
        </p:nvSpPr>
        <p:spPr bwMode="auto">
          <a:xfrm>
            <a:off x="4214810" y="6572250"/>
            <a:ext cx="714377" cy="285750"/>
          </a:xfrm>
          <a:blipFill dpi="0" rotWithShape="1">
            <a:blip cstate="print" r:embed="rId5"/>
            <a:srcRect/>
            <a:tile algn="tl" flip="none" sx="100000" sy="100000" tx="0" ty="0"/>
          </a:blipFill>
          <a:ln>
            <a:miter lim="800000"/>
            <a:headEnd/>
            <a:tailEnd/>
          </a:ln>
        </p:spPr>
        <p:txBody>
          <a:bodyPr anchorCtr="0" bIns="45720" compatLnSpc="1" numCol="1" tIns="45720" wrap="square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b="1" dirty="0" lang="ru-RU" sz="900">
                <a:solidFill>
                  <a:schemeClr val="bg1"/>
                </a:solidFill>
              </a:rPr>
              <a:t>5Н </a:t>
            </a:r>
            <a:r>
              <a:rPr b="1" dirty="0" lang="ru-RU" smtClean="0" sz="900">
                <a:solidFill>
                  <a:schemeClr val="bg1"/>
                </a:solidFill>
              </a:rPr>
              <a:t>баланд</a:t>
            </a:r>
            <a:endParaRPr b="1" dirty="0" lang="ru-RU" sz="900">
              <a:solidFill>
                <a:schemeClr val="bg1"/>
              </a:solidFill>
            </a:endParaRPr>
          </a:p>
        </p:txBody>
      </p:sp>
      <p:sp>
        <p:nvSpPr>
          <p:cNvPr id="18439" name="Номер слайда 1"/>
          <p:cNvSpPr txBox="1">
            <a:spLocks/>
          </p:cNvSpPr>
          <p:nvPr/>
        </p:nvSpPr>
        <p:spPr bwMode="auto">
          <a:xfrm>
            <a:off x="5143504" y="6572250"/>
            <a:ext cx="1143012" cy="285750"/>
          </a:xfrm>
          <a:prstGeom prst="rect">
            <a:avLst/>
          </a:prstGeom>
          <a:blipFill dpi="0" rotWithShape="1">
            <a:blip cstate="print" r:embed="rId5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 anchor="b" lIns="0" rIns="0"/>
          <a:lstStyle/>
          <a:p>
            <a:pPr algn="ctr"/>
            <a:r>
              <a:rPr b="1" dirty="0" lang="ru-RU" sz="800">
                <a:solidFill>
                  <a:schemeClr val="bg1"/>
                </a:solidFill>
                <a:latin charset="0" pitchFamily="18" typeface="Times New Roman"/>
              </a:rPr>
              <a:t>10-15Н </a:t>
            </a:r>
            <a:r>
              <a:rPr b="1" dirty="0" lang="ru-RU" smtClean="0" sz="800">
                <a:solidFill>
                  <a:schemeClr val="bg1"/>
                </a:solidFill>
                <a:latin charset="0" pitchFamily="18" typeface="Times New Roman"/>
              </a:rPr>
              <a:t>баланд</a:t>
            </a:r>
            <a:endParaRPr b="1" dirty="0" lang="ru-RU" sz="800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18440" name="Номер слайда 1"/>
          <p:cNvSpPr txBox="1">
            <a:spLocks/>
          </p:cNvSpPr>
          <p:nvPr/>
        </p:nvSpPr>
        <p:spPr bwMode="auto">
          <a:xfrm>
            <a:off x="5786438" y="4357688"/>
            <a:ext cx="1500206" cy="285758"/>
          </a:xfrm>
          <a:prstGeom prst="rect">
            <a:avLst/>
          </a:prstGeom>
          <a:blipFill dpi="0" rotWithShape="1">
            <a:blip cstate="print" r:embed="rId5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 anchor="b" lIns="0" rIns="0"/>
          <a:lstStyle/>
          <a:p>
            <a:pPr algn="r"/>
            <a:r>
              <a:rPr b="1" dirty="0" lang="uz-Cyrl-UZ" sz="1200">
                <a:solidFill>
                  <a:schemeClr val="bg1"/>
                </a:solidFill>
                <a:latin charset="0" pitchFamily="18" typeface="Times New Roman"/>
              </a:rPr>
              <a:t>Шамолнинг тезлиги</a:t>
            </a:r>
            <a:r>
              <a:rPr b="1" dirty="0" lang="ru-RU" sz="1200">
                <a:solidFill>
                  <a:schemeClr val="bg1"/>
                </a:solidFill>
                <a:latin charset="0" pitchFamily="18" typeface="Times New Roman"/>
              </a:rPr>
              <a:t> </a:t>
            </a:r>
          </a:p>
        </p:txBody>
      </p:sp>
      <p:sp>
        <p:nvSpPr>
          <p:cNvPr id="18441" name="Номер слайда 1"/>
          <p:cNvSpPr txBox="1">
            <a:spLocks/>
          </p:cNvSpPr>
          <p:nvPr/>
        </p:nvSpPr>
        <p:spPr bwMode="auto">
          <a:xfrm>
            <a:off x="5143500" y="5715000"/>
            <a:ext cx="2143125" cy="285750"/>
          </a:xfrm>
          <a:prstGeom prst="rect">
            <a:avLst/>
          </a:prstGeom>
          <a:blipFill dpi="0" rotWithShape="1">
            <a:blip cstate="print" r:embed="rId5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 anchor="b" lIns="0" rIns="0"/>
          <a:lstStyle/>
          <a:p>
            <a:pPr algn="r"/>
            <a:r>
              <a:rPr b="1" lang="uz-Cyrl-UZ" sz="1200">
                <a:solidFill>
                  <a:schemeClr val="bg1"/>
                </a:solidFill>
                <a:latin charset="0" pitchFamily="18" typeface="Times New Roman"/>
              </a:rPr>
              <a:t>Шамолнинг камайтирилган тезлиги</a:t>
            </a:r>
            <a:r>
              <a:rPr b="1" lang="ru-RU" sz="1200">
                <a:solidFill>
                  <a:schemeClr val="bg1"/>
                </a:solidFill>
                <a:latin charset="0" pitchFamily="18" typeface="Times New Roman"/>
              </a:rPr>
              <a:t> </a:t>
            </a:r>
          </a:p>
        </p:txBody>
      </p:sp>
      <p:sp>
        <p:nvSpPr>
          <p:cNvPr id="18442" name="TextBox 12"/>
          <p:cNvSpPr txBox="1">
            <a:spLocks noChangeArrowheads="1"/>
          </p:cNvSpPr>
          <p:nvPr/>
        </p:nvSpPr>
        <p:spPr bwMode="auto">
          <a:xfrm>
            <a:off x="0" y="1000108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b="1" dirty="0" lang="uz-Cyrl-UZ" sz="2200">
                <a:solidFill>
                  <a:schemeClr val="bg1"/>
                </a:solidFill>
                <a:latin charset="0" pitchFamily="18" typeface="Times New Roman"/>
              </a:rPr>
              <a:t>Таъсирнинг асосий </a:t>
            </a:r>
            <a:r>
              <a:rPr b="1" dirty="0" lang="ru-RU" sz="2200">
                <a:solidFill>
                  <a:schemeClr val="bg1"/>
                </a:solidFill>
                <a:latin charset="0" pitchFamily="18" typeface="Times New Roman"/>
              </a:rPr>
              <a:t>элемент</a:t>
            </a:r>
            <a:r>
              <a:rPr b="1" dirty="0" lang="uz-Cyrl-UZ" sz="2200">
                <a:solidFill>
                  <a:schemeClr val="bg1"/>
                </a:solidFill>
                <a:latin charset="0" pitchFamily="18" typeface="Times New Roman"/>
              </a:rPr>
              <a:t>и </a:t>
            </a:r>
            <a:r>
              <a:rPr b="1" dirty="0" lang="ru-RU" sz="2200">
                <a:solidFill>
                  <a:schemeClr val="bg1"/>
                </a:solidFill>
                <a:latin charset="0" pitchFamily="18" typeface="Times New Roman"/>
              </a:rPr>
              <a:t>– </a:t>
            </a:r>
            <a:r>
              <a:rPr b="1" dirty="0" lang="uz-Cyrl-UZ" sz="2200">
                <a:solidFill>
                  <a:schemeClr val="bg1"/>
                </a:solidFill>
                <a:latin charset="0" pitchFamily="18" typeface="Times New Roman"/>
              </a:rPr>
              <a:t>шамолнинг тезлигини камайтириш </a:t>
            </a:r>
            <a:endParaRPr b="1" dirty="0" lang="ru-RU" sz="2200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18443" name="TextBox 13"/>
          <p:cNvSpPr txBox="1">
            <a:spLocks noChangeArrowheads="1"/>
          </p:cNvSpPr>
          <p:nvPr/>
        </p:nvSpPr>
        <p:spPr bwMode="auto">
          <a:xfrm>
            <a:off x="0" y="5445125"/>
            <a:ext cx="37861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charset="0" pitchFamily="34" typeface="Arial"/>
              <a:buChar char="•"/>
            </a:pPr>
            <a:r>
              <a:rPr b="1" dirty="0" lang="uz-Cyrl-UZ" sz="2000">
                <a:latin charset="0" pitchFamily="18" typeface="Times New Roman"/>
              </a:rPr>
              <a:t>Шамол </a:t>
            </a:r>
            <a:r>
              <a:rPr b="1" dirty="0" lang="ru-RU" sz="2000">
                <a:latin charset="0" pitchFamily="18" typeface="Times New Roman"/>
              </a:rPr>
              <a:t>эрозия</a:t>
            </a:r>
            <a:r>
              <a:rPr b="1" dirty="0" lang="uz-Cyrl-UZ" sz="2000">
                <a:latin charset="0" pitchFamily="18" typeface="Times New Roman"/>
              </a:rPr>
              <a:t>си камаяди</a:t>
            </a:r>
            <a:endParaRPr b="1" dirty="0" lang="ru-RU" sz="2000">
              <a:latin charset="0" pitchFamily="18" typeface="Times New Roman"/>
            </a:endParaRPr>
          </a:p>
          <a:p>
            <a:endParaRPr b="1" dirty="0" lang="ru-RU" sz="2000">
              <a:latin charset="0" pitchFamily="18" typeface="Times New Roman"/>
            </a:endParaRPr>
          </a:p>
          <a:p>
            <a:pPr>
              <a:buFont charset="0" pitchFamily="34" typeface="Arial"/>
              <a:buChar char="•"/>
            </a:pPr>
            <a:r>
              <a:rPr b="1" dirty="0" lang="uz-Cyrl-UZ" sz="2000">
                <a:latin charset="0" pitchFamily="18" typeface="Times New Roman"/>
              </a:rPr>
              <a:t>Ҳимояланувчи далаларнинг </a:t>
            </a:r>
            <a:r>
              <a:rPr b="1" dirty="0" lang="ru-RU" sz="2000">
                <a:latin charset="0" pitchFamily="18" typeface="Times New Roman"/>
              </a:rPr>
              <a:t> микро</a:t>
            </a:r>
            <a:r>
              <a:rPr b="1" dirty="0" lang="uz-Cyrl-UZ" sz="2000">
                <a:latin charset="0" pitchFamily="18" typeface="Times New Roman"/>
              </a:rPr>
              <a:t>иқлими яхшиланади </a:t>
            </a:r>
            <a:endParaRPr b="1" dirty="0" lang="ru-RU" sz="2000">
              <a:latin charset="0" pitchFamily="18" typeface="Times New Roman"/>
            </a:endParaRP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6858016" y="6572242"/>
            <a:ext cx="1500206" cy="285758"/>
          </a:xfrm>
          <a:prstGeom prst="rect">
            <a:avLst/>
          </a:prstGeom>
          <a:blipFill dpi="0" rotWithShape="1">
            <a:blip cstate="print" r:embed="rId5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 anchor="b" lIns="0" rIns="0"/>
          <a:lstStyle/>
          <a:p>
            <a:pPr algn="r"/>
            <a:r>
              <a:rPr b="1" dirty="0" lang="uz-Cyrl-UZ" smtClean="0" sz="1200">
                <a:solidFill>
                  <a:schemeClr val="bg1"/>
                </a:solidFill>
                <a:latin charset="0" pitchFamily="18" typeface="Times New Roman"/>
              </a:rPr>
              <a:t>5Н  баланд</a:t>
            </a:r>
            <a:r>
              <a:rPr b="1" dirty="0" lang="ru-RU" smtClean="0" sz="1200">
                <a:solidFill>
                  <a:schemeClr val="bg1"/>
                </a:solidFill>
                <a:latin charset="0" pitchFamily="18" typeface="Times New Roman"/>
              </a:rPr>
              <a:t> </a:t>
            </a:r>
            <a:endParaRPr b="1" dirty="0" lang="ru-RU" sz="1200">
              <a:solidFill>
                <a:schemeClr val="bg1"/>
              </a:solidFill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6960E-8AE8-495C-A622-F470A9D6C64A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155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z-Cyrl-UZ" sz="1700" b="1" dirty="0">
                <a:solidFill>
                  <a:schemeClr val="bg1"/>
                </a:solidFill>
              </a:rPr>
              <a:t>Ҳайдалган ерларда далани ҳимояловчи ўрмон полосалари тизимининг энг мақбул жойлашуви</a:t>
            </a:r>
            <a:endParaRPr lang="ru-RU" sz="1700" b="1" dirty="0">
              <a:solidFill>
                <a:schemeClr val="bg1"/>
              </a:solidFill>
            </a:endParaRPr>
          </a:p>
        </p:txBody>
      </p:sp>
      <p:pic>
        <p:nvPicPr>
          <p:cNvPr id="4101" name="Рисунок 4" descr="Shelter belts’ effect on wind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5286375"/>
            <a:ext cx="9144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29124" y="5500702"/>
            <a:ext cx="928693" cy="3968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Шамолнинг </a:t>
            </a:r>
            <a:r>
              <a:rPr lang="uz-Cyrl-UZ" sz="1000" dirty="0" smtClean="0">
                <a:solidFill>
                  <a:schemeClr val="bg1"/>
                </a:solidFill>
                <a:latin typeface="Times New Roman" pitchFamily="18" charset="0"/>
              </a:rPr>
              <a:t>йўналиши</a:t>
            </a:r>
            <a:endParaRPr lang="ru-RU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0500" y="5929313"/>
            <a:ext cx="1285875" cy="40011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Шамол  тезлигининг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</a:rPr>
              <a:t>50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188" y="5786438"/>
            <a:ext cx="1500216" cy="52322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Шамол  тезлигининг</a:t>
            </a:r>
            <a:r>
              <a:rPr lang="uz-Cyrl-UZ" dirty="0"/>
              <a:t>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</a:rPr>
              <a:t>70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5786454"/>
            <a:ext cx="1143008" cy="40011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Шамол тезлигининг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</a:rPr>
              <a:t>20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786438"/>
            <a:ext cx="857224" cy="55399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Шамол тезлигининг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</a:rPr>
              <a:t>100</a:t>
            </a:r>
            <a:r>
              <a:rPr lang="ru-RU" sz="1000" dirty="0" smtClean="0">
                <a:solidFill>
                  <a:schemeClr val="bg1"/>
                </a:solidFill>
                <a:latin typeface="Times New Roman" pitchFamily="18" charset="0"/>
              </a:rPr>
              <a:t>%</a:t>
            </a:r>
            <a:endParaRPr lang="ru-RU" sz="1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3" y="6429375"/>
            <a:ext cx="1143000" cy="2444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/>
            <a:r>
              <a:rPr lang="uz-Cyrl-UZ" sz="1000">
                <a:solidFill>
                  <a:schemeClr val="bg1"/>
                </a:solidFill>
                <a:latin typeface="Times New Roman" pitchFamily="18" charset="0"/>
              </a:rPr>
              <a:t>Ўрмон полосаси </a:t>
            </a:r>
            <a:endParaRPr lang="ru-RU" sz="1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63" y="6604000"/>
            <a:ext cx="4357705" cy="254000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Ўрмон полосасигача бўлган масофа 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uz-Cyrl-UZ" sz="1000" dirty="0">
                <a:solidFill>
                  <a:schemeClr val="bg1"/>
                </a:solidFill>
                <a:latin typeface="Times New Roman" pitchFamily="18" charset="0"/>
              </a:rPr>
              <a:t>полоса баландлиги бўйича</a:t>
            </a:r>
            <a:r>
              <a:rPr lang="ru-RU" sz="1000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67544" y="620688"/>
          <a:ext cx="8001000" cy="5026025"/>
        </p:xfrm>
        <a:graphic>
          <a:graphicData uri="http://schemas.openxmlformats.org/presentationml/2006/ole">
            <p:oleObj spid="_x0000_s4098" name="Document" r:id="rId6" imgW="9660619" imgH="607386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:\полезащита\DSC00368.JPG" id="23556" name="Рисунок 5"/>
          <p:cNvPicPr>
            <a:picLocks noChangeArrowheads="1" noChangeAspect="1"/>
          </p:cNvPicPr>
          <p:nvPr/>
        </p:nvPicPr>
        <p:blipFill>
          <a:blip cstate="print" r:embed="rId2"/>
          <a:stretch>
            <a:fillRect/>
          </a:stretch>
        </p:blipFill>
        <p:spPr bwMode="auto">
          <a:xfrm>
            <a:off x="5643563" y="0"/>
            <a:ext cx="3125787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pPr>
              <a:defRPr/>
            </a:pPr>
            <a:fld id="{DB3F66A3-0FAF-4EB7-8A8D-33860CA9517D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064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dirty="0" lang="uz-Cyrl-UZ" sz="2000">
                <a:solidFill>
                  <a:schemeClr val="bg1"/>
                </a:solidFill>
                <a:latin charset="0" pitchFamily="18" typeface="Times New Roman"/>
              </a:rPr>
              <a:t>Ўрмон полосаларига талаблар</a:t>
            </a:r>
            <a:r>
              <a:rPr b="1" dirty="0" lang="ru-RU" sz="2000">
                <a:solidFill>
                  <a:schemeClr val="bg1"/>
                </a:solidFill>
                <a:latin charset="0" pitchFamily="18" typeface="Times New Roman"/>
              </a:rPr>
              <a:t>:</a:t>
            </a:r>
          </a:p>
          <a:p>
            <a:r>
              <a:rPr b="1" dirty="0" lang="ru-RU" sz="2000">
                <a:solidFill>
                  <a:schemeClr val="bg1"/>
                </a:solidFill>
                <a:latin charset="0" pitchFamily="18" typeface="Times New Roman"/>
              </a:rPr>
              <a:t>- </a:t>
            </a:r>
            <a:r>
              <a:rPr b="1" dirty="0" lang="uz-Cyrl-UZ" sz="2000">
                <a:solidFill>
                  <a:schemeClr val="bg1"/>
                </a:solidFill>
                <a:latin charset="0" pitchFamily="18" typeface="Times New Roman"/>
              </a:rPr>
              <a:t>Ҳайдалган ер майдонининг энг кам қисмини эгаллаши</a:t>
            </a:r>
            <a:endParaRPr b="1" dirty="0" lang="ru-RU" sz="2000">
              <a:solidFill>
                <a:schemeClr val="bg1"/>
              </a:solidFill>
              <a:latin charset="0" pitchFamily="18" typeface="Times New Roman"/>
            </a:endParaRPr>
          </a:p>
          <a:p>
            <a:r>
              <a:rPr b="1" dirty="0" lang="ru-RU" sz="2000">
                <a:solidFill>
                  <a:schemeClr val="bg1"/>
                </a:solidFill>
                <a:latin charset="0" pitchFamily="18" typeface="Times New Roman"/>
              </a:rPr>
              <a:t>- </a:t>
            </a:r>
            <a:r>
              <a:rPr b="1" dirty="0" lang="uz-Cyrl-UZ" sz="2000">
                <a:solidFill>
                  <a:schemeClr val="bg1"/>
                </a:solidFill>
                <a:latin charset="0" pitchFamily="18" typeface="Times New Roman"/>
              </a:rPr>
              <a:t>Энг юқори даражали мелиоратив таъсир кўрсатиш</a:t>
            </a:r>
            <a:endParaRPr b="1" dirty="0" lang="ru-RU" sz="2000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0" y="1357313"/>
            <a:ext cx="5715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Бунинг учун улар максимал даражада юқори бўлиши лозим</a:t>
            </a:r>
            <a:r>
              <a:rPr b="1" lang="ru-RU">
                <a:solidFill>
                  <a:schemeClr val="bg1"/>
                </a:solidFill>
                <a:latin charset="0" pitchFamily="18" typeface="Times New Roman"/>
              </a:rPr>
              <a:t> (</a:t>
            </a:r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жинслар </a:t>
            </a:r>
            <a:r>
              <a:rPr b="1" lang="ru-RU">
                <a:solidFill>
                  <a:schemeClr val="bg1"/>
                </a:solidFill>
                <a:latin charset="0" pitchFamily="18" typeface="Times New Roman"/>
              </a:rPr>
              <a:t>ассортимент</a:t>
            </a:r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и</a:t>
            </a:r>
            <a:r>
              <a:rPr b="1" lang="ru-RU">
                <a:solidFill>
                  <a:schemeClr val="bg1"/>
                </a:solidFill>
                <a:latin charset="0" pitchFamily="18" typeface="Times New Roman"/>
              </a:rPr>
              <a:t>)</a:t>
            </a:r>
          </a:p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Талаб қилинадиган тузилишга эга бўлиш</a:t>
            </a:r>
            <a:endParaRPr b="1" lang="ru-RU">
              <a:solidFill>
                <a:schemeClr val="bg1"/>
              </a:solidFill>
              <a:latin charset="0" pitchFamily="18" typeface="Times New Roman"/>
            </a:endParaRPr>
          </a:p>
        </p:txBody>
      </p:sp>
      <p:pic>
        <p:nvPicPr>
          <p:cNvPr descr="http://nordoc.ru/img/45-45360-x156.jpg" id="23557" name="Рисунок 6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0" y="2286000"/>
            <a:ext cx="2357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nordoc.ru/img/45-45360-x154.jpg" id="23558" name="Рисунок 7"/>
          <p:cNvPicPr>
            <a:picLocks noChangeArrowheads="1" noChangeAspect="1"/>
          </p:cNvPicPr>
          <p:nvPr/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0" y="3929063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descr="http://nordoc.ru/img/45-45360-x152.gif" id="23559" name="Рисунок 8"/>
          <p:cNvPicPr>
            <a:picLocks noChangeArrowheads="1" noChangeAspect="1"/>
          </p:cNvPicPr>
          <p:nvPr/>
        </p:nvPicPr>
        <p:blipFill>
          <a:blip cstate="print" r:embed="rId5"/>
          <a:srcRect/>
          <a:stretch>
            <a:fillRect/>
          </a:stretch>
        </p:blipFill>
        <p:spPr bwMode="auto">
          <a:xfrm>
            <a:off x="0" y="5429250"/>
            <a:ext cx="22145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9"/>
          <p:cNvSpPr txBox="1">
            <a:spLocks noChangeArrowheads="1"/>
          </p:cNvSpPr>
          <p:nvPr/>
        </p:nvSpPr>
        <p:spPr bwMode="auto">
          <a:xfrm>
            <a:off x="2357438" y="2857500"/>
            <a:ext cx="121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Зич</a:t>
            </a:r>
            <a:r>
              <a:rPr lang="ru-RU">
                <a:solidFill>
                  <a:schemeClr val="bg1"/>
                </a:solidFill>
                <a:latin charset="0" pitchFamily="18" typeface="Times New Roman"/>
              </a:rPr>
              <a:t> </a:t>
            </a:r>
          </a:p>
        </p:txBody>
      </p: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2214563" y="4429125"/>
            <a:ext cx="1214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Панжарасимон </a:t>
            </a:r>
            <a:r>
              <a:rPr lang="ru-RU">
                <a:solidFill>
                  <a:schemeClr val="bg1"/>
                </a:solidFill>
                <a:latin charset="0" pitchFamily="18" typeface="Times New Roman"/>
              </a:rPr>
              <a:t> </a:t>
            </a:r>
          </a:p>
        </p:txBody>
      </p:sp>
      <p:sp>
        <p:nvSpPr>
          <p:cNvPr id="23562" name="TextBox 11"/>
          <p:cNvSpPr txBox="1">
            <a:spLocks noChangeArrowheads="1"/>
          </p:cNvSpPr>
          <p:nvPr/>
        </p:nvSpPr>
        <p:spPr bwMode="auto">
          <a:xfrm>
            <a:off x="2143125" y="6072188"/>
            <a:ext cx="1571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Шамоллатиладиган </a:t>
            </a:r>
            <a:r>
              <a:rPr b="1" lang="ru-RU">
                <a:solidFill>
                  <a:schemeClr val="bg1"/>
                </a:solidFill>
                <a:latin charset="0" pitchFamily="18" typeface="Times New Roman"/>
              </a:rPr>
              <a:t>  </a:t>
            </a:r>
          </a:p>
        </p:txBody>
      </p:sp>
      <p:pic>
        <p:nvPicPr>
          <p:cNvPr descr="http://www.agriculture.gov.sk.ca/adx/aspx/adxGetMedia.aspx?DocID=2975,14514,14496,81,1,Documents&amp;MediaID=6834&amp;Filename=windbreak.jpg" id="23563" name="Рисунок 12"/>
          <p:cNvPicPr>
            <a:picLocks noChangeArrowheads="1" noChangeAspect="1"/>
          </p:cNvPicPr>
          <p:nvPr/>
        </p:nvPicPr>
        <p:blipFill>
          <a:blip cstate="print" r:embed="rId6"/>
          <a:srcRect/>
          <a:stretch>
            <a:fillRect/>
          </a:stretch>
        </p:blipFill>
        <p:spPr bwMode="auto">
          <a:xfrm>
            <a:off x="3643313" y="3221038"/>
            <a:ext cx="5018087" cy="363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3714750" y="4714875"/>
            <a:ext cx="1285875" cy="366713"/>
          </a:xfrm>
          <a:prstGeom prst="rect">
            <a:avLst/>
          </a:prstGeom>
          <a:blipFill dpi="0" rotWithShape="1">
            <a:blip cstate="print" r:embed="rId7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Зич </a:t>
            </a:r>
            <a:endParaRPr b="1" lang="ru-RU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23565" name="TextBox 14"/>
          <p:cNvSpPr txBox="1">
            <a:spLocks noChangeArrowheads="1"/>
          </p:cNvSpPr>
          <p:nvPr/>
        </p:nvSpPr>
        <p:spPr bwMode="auto">
          <a:xfrm>
            <a:off x="5357813" y="5000625"/>
            <a:ext cx="1285875" cy="639763"/>
          </a:xfrm>
          <a:prstGeom prst="rect">
            <a:avLst/>
          </a:prstGeom>
          <a:blipFill dpi="0" rotWithShape="1">
            <a:blip cstate="print" r:embed="rId7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charset="0" pitchFamily="18" typeface="Times New Roman"/>
              </a:rPr>
              <a:t>15 % </a:t>
            </a:r>
            <a:r>
              <a:rPr lang="uz-Cyrl-UZ" sz="1200">
                <a:solidFill>
                  <a:schemeClr val="bg1"/>
                </a:solidFill>
                <a:latin charset="0" pitchFamily="18" typeface="Times New Roman"/>
              </a:rPr>
              <a:t>панжарасимон </a:t>
            </a:r>
            <a:r>
              <a:rPr lang="ru-RU" sz="1200">
                <a:solidFill>
                  <a:schemeClr val="bg1"/>
                </a:solidFill>
                <a:latin charset="0" pitchFamily="18" typeface="Times New Roman"/>
              </a:rPr>
              <a:t>ть</a:t>
            </a:r>
          </a:p>
        </p:txBody>
      </p:sp>
      <p:sp>
        <p:nvSpPr>
          <p:cNvPr id="23566" name="TextBox 15"/>
          <p:cNvSpPr txBox="1">
            <a:spLocks noChangeArrowheads="1"/>
          </p:cNvSpPr>
          <p:nvPr/>
        </p:nvSpPr>
        <p:spPr bwMode="auto">
          <a:xfrm>
            <a:off x="7143750" y="5214938"/>
            <a:ext cx="1285875" cy="276225"/>
          </a:xfrm>
          <a:prstGeom prst="rect">
            <a:avLst/>
          </a:prstGeom>
          <a:blipFill dpi="0" rotWithShape="1">
            <a:blip cstate="print" r:embed="rId7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charset="0" pitchFamily="18" typeface="Times New Roman"/>
              </a:rPr>
              <a:t>50 % ажурность</a:t>
            </a:r>
          </a:p>
        </p:txBody>
      </p:sp>
      <p:sp>
        <p:nvSpPr>
          <p:cNvPr id="23567" name="TextBox 16"/>
          <p:cNvSpPr txBox="1">
            <a:spLocks noChangeArrowheads="1"/>
          </p:cNvSpPr>
          <p:nvPr/>
        </p:nvSpPr>
        <p:spPr bwMode="auto">
          <a:xfrm>
            <a:off x="6938963" y="5010150"/>
            <a:ext cx="1285875" cy="457200"/>
          </a:xfrm>
          <a:prstGeom prst="rect">
            <a:avLst/>
          </a:prstGeom>
          <a:blipFill dpi="0" rotWithShape="1">
            <a:blip cstate="print" r:embed="rId7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charset="0" pitchFamily="18" typeface="Times New Roman"/>
              </a:rPr>
              <a:t>30 % </a:t>
            </a:r>
            <a:r>
              <a:rPr lang="uz-Cyrl-UZ" sz="1200">
                <a:solidFill>
                  <a:schemeClr val="bg1"/>
                </a:solidFill>
                <a:latin charset="0" pitchFamily="18" typeface="Times New Roman"/>
              </a:rPr>
              <a:t>панжарасимон</a:t>
            </a:r>
            <a:endParaRPr lang="ru-RU" sz="1200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23568" name="TextBox 17"/>
          <p:cNvSpPr txBox="1">
            <a:spLocks noChangeArrowheads="1"/>
          </p:cNvSpPr>
          <p:nvPr/>
        </p:nvSpPr>
        <p:spPr bwMode="auto">
          <a:xfrm>
            <a:off x="3714750" y="6215063"/>
            <a:ext cx="1285875" cy="641350"/>
          </a:xfrm>
          <a:prstGeom prst="rect">
            <a:avLst/>
          </a:prstGeom>
          <a:blipFill dpi="0" rotWithShape="1">
            <a:blip cstate="print" r:embed="rId7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b="1" lang="uz-Cyrl-UZ">
                <a:solidFill>
                  <a:schemeClr val="bg1"/>
                </a:solidFill>
                <a:latin charset="0" pitchFamily="18" typeface="Times New Roman"/>
              </a:rPr>
              <a:t>Панжарасимон </a:t>
            </a:r>
            <a:endParaRPr b="1" lang="ru-RU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23569" name="TextBox 18"/>
          <p:cNvSpPr txBox="1">
            <a:spLocks noChangeArrowheads="1"/>
          </p:cNvSpPr>
          <p:nvPr/>
        </p:nvSpPr>
        <p:spPr bwMode="auto">
          <a:xfrm>
            <a:off x="4932040" y="6237313"/>
            <a:ext cx="3640460" cy="523220"/>
          </a:xfrm>
          <a:prstGeom prst="rect">
            <a:avLst/>
          </a:prstGeom>
          <a:blipFill dpi="0" rotWithShape="1">
            <a:blip cstate="print" r:embed="rId7"/>
            <a:srcRect/>
            <a:tile algn="tl" flip="none" sx="100000" sy="100000" tx="0" ty="0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b="1" dirty="0" lang="uz-Cyrl-UZ" sz="1400">
                <a:solidFill>
                  <a:schemeClr val="bg1"/>
                </a:solidFill>
                <a:latin charset="0" pitchFamily="18" typeface="Times New Roman"/>
              </a:rPr>
              <a:t>Полосагача  бўлган масофа</a:t>
            </a:r>
            <a:r>
              <a:rPr b="1" dirty="0" lang="ru-RU" sz="1400">
                <a:solidFill>
                  <a:schemeClr val="bg1"/>
                </a:solidFill>
                <a:latin charset="0" pitchFamily="18" typeface="Times New Roman"/>
              </a:rPr>
              <a:t>,</a:t>
            </a:r>
            <a:r>
              <a:rPr b="1" dirty="0" lang="uz-Cyrl-UZ" sz="1400">
                <a:solidFill>
                  <a:schemeClr val="bg1"/>
                </a:solidFill>
                <a:latin charset="0" pitchFamily="18" typeface="Times New Roman"/>
              </a:rPr>
              <a:t> Н баландлиги бўйича </a:t>
            </a:r>
            <a:endParaRPr b="1" dirty="0" lang="ru-RU" sz="1400">
              <a:solidFill>
                <a:schemeClr val="bg1"/>
              </a:solidFill>
              <a:latin charset="0" pitchFamily="18" typeface="Times New Roman"/>
            </a:endParaRPr>
          </a:p>
        </p:txBody>
      </p:sp>
      <p:sp>
        <p:nvSpPr>
          <p:cNvPr id="23570" name="TextBox 19"/>
          <p:cNvSpPr txBox="1">
            <a:spLocks noChangeArrowheads="1"/>
          </p:cNvSpPr>
          <p:nvPr/>
        </p:nvSpPr>
        <p:spPr bwMode="auto">
          <a:xfrm>
            <a:off x="3500438" y="2928938"/>
            <a:ext cx="550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b="1" lang="uz-Cyrl-UZ" sz="1600">
                <a:solidFill>
                  <a:schemeClr val="bg1"/>
                </a:solidFill>
                <a:latin charset="0" pitchFamily="18" typeface="Times New Roman"/>
              </a:rPr>
              <a:t>Тузилишига боғлиқ равишда таъсир қилиш масофаси</a:t>
            </a:r>
            <a:endParaRPr b="1" lang="ru-RU" sz="1600">
              <a:solidFill>
                <a:schemeClr val="bg1"/>
              </a:solidFill>
              <a:latin charset="0" pitchFamily="18" typeface="Times New Roman"/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1357313"/>
            <a:ext cx="863123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071688" y="4429125"/>
            <a:ext cx="642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0.45 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0.60   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0.75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0.90 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1.05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1.20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1.35  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1.50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  1.65 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 1.80</a:t>
            </a:r>
            <a:endParaRPr lang="ru-RU" sz="90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1588"/>
            <a:ext cx="9144000" cy="825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z-Cyrl-U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Илмий тадқиқотлар шуни исботлайдики, ўрмон полосалари ёрдамида шамол тезлигининг камайтирилиши ҳимояланаётган далаларда микро иқлимнинг яхшиланишига олиб келади: 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–</a:t>
            </a:r>
            <a:r>
              <a:rPr lang="uz-Cyrl-UZ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ҳавонинг нисбий намлиги ошади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0" y="5697538"/>
            <a:ext cx="8929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uz-Cyrl-UZ" sz="1600" b="1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Полосалар оралиғидаги далаларда ҳавонинг нисбий намлиги умуман очиқ далаларга нисбатан юқори. Бу эса  пахта 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Courier New" pitchFamily="49" charset="0"/>
              </a:rPr>
              <a:t>транспирация</a:t>
            </a:r>
            <a:r>
              <a:rPr lang="uz-Cyrl-UZ" sz="1600" b="1">
                <a:solidFill>
                  <a:schemeClr val="bg1"/>
                </a:solidFill>
                <a:latin typeface="Times New Roman" pitchFamily="18" charset="0"/>
                <a:cs typeface="Courier New" pitchFamily="49" charset="0"/>
              </a:rPr>
              <a:t>сининг, яъни сувга бўлган эҳтиёжининг камайишини англатади, демак камроқ сув қуйиш мумкин</a:t>
            </a:r>
            <a:r>
              <a:rPr lang="ru-RU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4282" y="2143116"/>
            <a:ext cx="523220" cy="2500330"/>
          </a:xfrm>
          <a:prstGeom prst="rect">
            <a:avLst/>
          </a:prstGeom>
          <a:solidFill>
            <a:schemeClr val="tx1"/>
          </a:solidFill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Ҳавонинг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нисбий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намлиги</a:t>
            </a:r>
            <a:r>
              <a:rPr lang="en-US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%</a:t>
            </a:r>
            <a:endParaRPr lang="ru-RU" sz="1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8A5EE-2C3A-4521-ADDE-7EF071395BFF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643306" y="4643439"/>
            <a:ext cx="3214694" cy="307777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Ҳимояланганли</a:t>
            </a:r>
            <a:r>
              <a:rPr lang="ru-RU" sz="1200" b="1" dirty="0" smtClean="0">
                <a:solidFill>
                  <a:schemeClr val="bg1"/>
                </a:solidFill>
              </a:rPr>
              <a:t>к </a:t>
            </a:r>
            <a:r>
              <a:rPr lang="ru-RU" sz="1200" b="1" dirty="0" err="1" smtClean="0">
                <a:solidFill>
                  <a:schemeClr val="bg1"/>
                </a:solidFill>
              </a:rPr>
              <a:t>курсаткичи</a:t>
            </a:r>
            <a:endParaRPr lang="ru-RU" sz="12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84" name="TextBox 8"/>
          <p:cNvSpPr txBox="1">
            <a:spLocks noChangeArrowheads="1"/>
          </p:cNvSpPr>
          <p:nvPr/>
        </p:nvSpPr>
        <p:spPr bwMode="auto">
          <a:xfrm>
            <a:off x="714375" y="1628775"/>
            <a:ext cx="2000250" cy="277813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chemeClr val="bg1"/>
                </a:solidFill>
                <a:cs typeface="Arial" charset="0"/>
              </a:rPr>
              <a:t>защищенности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224" y="1428737"/>
            <a:ext cx="7429552" cy="1015663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</a:rPr>
              <a:t>Ўрмон-аграр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ландшафтларининг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аграр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ландшафтларга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нисбатан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ҳимояланганлигига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боғлиқ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равишда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ҳаво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нисбий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намлигининг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ўзгариши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				</a:t>
            </a:r>
            <a:r>
              <a:rPr lang="en-US" sz="1200" b="1" dirty="0" err="1" smtClean="0">
                <a:solidFill>
                  <a:schemeClr val="bg1"/>
                </a:solidFill>
              </a:rPr>
              <a:t>вегитациянинг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бошида</a:t>
            </a:r>
            <a:r>
              <a:rPr lang="en-US" sz="1200" b="1" dirty="0" smtClean="0">
                <a:solidFill>
                  <a:schemeClr val="bg1"/>
                </a:solidFill>
              </a:rPr>
              <a:t> -  1 </a:t>
            </a:r>
            <a:r>
              <a:rPr lang="en-US" sz="1200" b="1" dirty="0" err="1" smtClean="0">
                <a:solidFill>
                  <a:schemeClr val="bg1"/>
                </a:solidFill>
              </a:rPr>
              <a:t>қатор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				</a:t>
            </a:r>
            <a:r>
              <a:rPr lang="en-US" sz="1200" b="1" dirty="0" err="1" smtClean="0">
                <a:solidFill>
                  <a:schemeClr val="bg1"/>
                </a:solidFill>
              </a:rPr>
              <a:t>вегитациянинг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ўртасида</a:t>
            </a:r>
            <a:r>
              <a:rPr lang="en-US" sz="1200" b="1" dirty="0" smtClean="0">
                <a:solidFill>
                  <a:schemeClr val="bg1"/>
                </a:solidFill>
              </a:rPr>
              <a:t> – 2 </a:t>
            </a:r>
            <a:r>
              <a:rPr lang="en-US" sz="1200" b="1" dirty="0" err="1" smtClean="0">
                <a:solidFill>
                  <a:schemeClr val="bg1"/>
                </a:solidFill>
              </a:rPr>
              <a:t>қатор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endParaRPr lang="ru-RU" sz="1200" b="1" dirty="0" smtClean="0">
              <a:solidFill>
                <a:schemeClr val="bg1"/>
              </a:solidFill>
            </a:endParaRPr>
          </a:p>
          <a:p>
            <a:r>
              <a:rPr lang="ru-RU" sz="1200" b="1" dirty="0" smtClean="0">
                <a:solidFill>
                  <a:schemeClr val="bg1"/>
                </a:solidFill>
              </a:rPr>
              <a:t>				</a:t>
            </a:r>
            <a:r>
              <a:rPr lang="en-US" sz="1200" b="1" dirty="0" err="1" smtClean="0">
                <a:solidFill>
                  <a:schemeClr val="bg1"/>
                </a:solidFill>
              </a:rPr>
              <a:t>вегитациянинг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охирида</a:t>
            </a:r>
            <a:r>
              <a:rPr lang="en-US" sz="1200" b="1" dirty="0" smtClean="0">
                <a:solidFill>
                  <a:schemeClr val="bg1"/>
                </a:solidFill>
              </a:rPr>
              <a:t> – 3 </a:t>
            </a:r>
            <a:r>
              <a:rPr lang="en-US" sz="1200" b="1" dirty="0" err="1" smtClean="0">
                <a:solidFill>
                  <a:schemeClr val="bg1"/>
                </a:solidFill>
              </a:rPr>
              <a:t>қатор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5000636"/>
            <a:ext cx="785818" cy="2308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6314" y="5000636"/>
            <a:ext cx="785818" cy="2308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5000636"/>
            <a:ext cx="785818" cy="2308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643063"/>
            <a:ext cx="9144000" cy="4786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0" y="3175"/>
            <a:ext cx="9144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2 – </a:t>
            </a:r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 ҳавонинг ҳарорати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 indent="450850"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Баҳорда кўтарилади </a:t>
            </a:r>
            <a:endParaRPr lang="ru-RU" b="1">
              <a:solidFill>
                <a:schemeClr val="bg1"/>
              </a:solidFill>
              <a:latin typeface="Times New Roman" pitchFamily="18" charset="0"/>
            </a:endParaRPr>
          </a:p>
          <a:p>
            <a:pPr indent="450850" algn="just"/>
            <a:r>
              <a:rPr lang="uz-Cyrl-UZ" b="1">
                <a:solidFill>
                  <a:schemeClr val="bg1"/>
                </a:solidFill>
                <a:latin typeface="Times New Roman" pitchFamily="18" charset="0"/>
              </a:rPr>
              <a:t>Ёзда тушади </a:t>
            </a: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428875" y="5500688"/>
            <a:ext cx="65008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0.45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0.60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0.75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0.90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1.05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 1.20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1.35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1.50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 1.65 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      </a:t>
            </a:r>
            <a:r>
              <a:rPr lang="en-US" sz="1200" b="1">
                <a:solidFill>
                  <a:srgbClr val="000000"/>
                </a:solidFill>
                <a:cs typeface="Times New Roman" pitchFamily="18" charset="0"/>
              </a:rPr>
              <a:t> 1.80</a:t>
            </a:r>
            <a:r>
              <a:rPr lang="ru-RU" sz="1200" b="1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90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169ED-30A0-4F82-A14B-1E35F3B79A06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4071938" y="5715000"/>
            <a:ext cx="3214687" cy="274638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z-Cyrl-UZ" sz="1200" dirty="0">
                <a:solidFill>
                  <a:schemeClr val="bg1"/>
                </a:solidFill>
                <a:latin typeface="Arial Black" pitchFamily="34" charset="0"/>
              </a:rPr>
              <a:t>Ҳимояланганлик кўрсаткичи </a:t>
            </a:r>
            <a:endParaRPr lang="ru-R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6858000" y="1714500"/>
            <a:ext cx="1357313" cy="27622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solidFill>
                  <a:schemeClr val="bg1"/>
                </a:solidFill>
                <a:cs typeface="Arial" charset="0"/>
              </a:rPr>
              <a:t>защищенности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728" y="1571612"/>
            <a:ext cx="7715272" cy="523220"/>
          </a:xfrm>
          <a:prstGeom prst="rect">
            <a:avLst/>
          </a:prstGeom>
          <a:solidFill>
            <a:schemeClr val="tx1"/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Ўрмон-аграр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ландшафтларининг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аграр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ландшафтларга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нисбатан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ҳимояланганлигига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боғлиқ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равишда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ҳаво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ҳароратининг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ўзгариши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43240" y="2143116"/>
            <a:ext cx="3429024" cy="5770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вегитациянинг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бошида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 1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вегитациянинг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ўртасида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2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вегитациянинг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охирида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3 </a:t>
            </a:r>
            <a:r>
              <a:rPr lang="en-US" sz="105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105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6072206"/>
            <a:ext cx="785818" cy="2308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6072206"/>
            <a:ext cx="785818" cy="2308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2-чи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00826" y="6143644"/>
            <a:ext cx="928694" cy="230832"/>
          </a:xfrm>
          <a:prstGeom prst="rect">
            <a:avLst/>
          </a:prstGeom>
          <a:blipFill>
            <a:blip r:embed="rId4" cstate="print">
              <a:lum bright="70000" contrast="-70000"/>
            </a:blip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3-чи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қатор</a:t>
            </a:r>
            <a:endParaRPr lang="ru-RU" sz="9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357430"/>
            <a:ext cx="615553" cy="2500330"/>
          </a:xfrm>
          <a:prstGeom prst="rect">
            <a:avLst/>
          </a:prstGeom>
          <a:solidFill>
            <a:schemeClr val="tx1"/>
          </a:solidFill>
        </p:spPr>
        <p:txBody>
          <a:bodyPr vert="vert270"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ҳарорат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даража</a:t>
            </a:r>
            <a:endParaRPr lang="ru-RU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</TotalTime>
  <Words>1320</Words>
  <Application>Microsoft Office PowerPoint</Application>
  <PresentationFormat>On-screen Show (4:3)</PresentationFormat>
  <Paragraphs>256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Апекс</vt:lpstr>
      <vt:lpstr>Document</vt:lpstr>
      <vt:lpstr>ТУПРОҚНИНГ УНУМДОР ҚАТЛАМИНИ САҚЛАШ  ВА ЭРОЗИЯНИНГ ОЛДИНИ ОЛИШ УЧУН ЎРМОН ПОЛОСАЛАРИ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makhsad.bauetdinov</cp:lastModifiedBy>
  <cp:revision>227</cp:revision>
  <dcterms:created xsi:type="dcterms:W3CDTF">2009-03-12T13:14:40Z</dcterms:created>
  <dcterms:modified xsi:type="dcterms:W3CDTF">2013-09-19T13:07:35Z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1544818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D5.0.6</vt:lpwstr>
  </property>
</Properties>
</file>