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1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image/x-emf" Extension="emf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7" r:id="rId4"/>
    <p:sldId id="269" r:id="rId5"/>
    <p:sldId id="264" r:id="rId6"/>
    <p:sldId id="280" r:id="rId7"/>
    <p:sldId id="268" r:id="rId8"/>
    <p:sldId id="270" r:id="rId9"/>
    <p:sldId id="271" r:id="rId10"/>
    <p:sldId id="272" r:id="rId11"/>
    <p:sldId id="279" r:id="rId12"/>
    <p:sldId id="273" r:id="rId13"/>
    <p:sldId id="259" r:id="rId14"/>
    <p:sldId id="281" r:id="rId15"/>
    <p:sldId id="282" r:id="rId16"/>
    <p:sldId id="283" r:id="rId17"/>
    <p:sldId id="285" r:id="rId18"/>
    <p:sldId id="286" r:id="rId19"/>
    <p:sldId id="278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0000"/>
    <a:srgbClr val="800000"/>
    <a:srgbClr val="0000CC"/>
    <a:srgbClr val="FF33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1F5DE-85B5-4721-B551-3596C22FE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682B3-303A-4D6D-9BD1-B81FB5388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76686-6A7B-4FCD-A9A6-AB3C5BC4C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61C7F-3170-4723-9ED3-8097DC9704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ACAD9-FF7B-4954-AAD5-29473F649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52912-AF99-4E25-9CD1-170AFF44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E5782-55E6-41E8-8A5E-1B507D4A94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26E50-AC96-4884-BA5D-A8EAB0E62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D239B-5072-463E-8BC7-4FC4848C4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315D6-4289-4A1A-AFFE-E3924720B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60E2F-3E2D-4678-89DE-7D405C098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3295C-2435-4E50-A075-889E4B00F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9ACBB4C-CAD7-4D7D-B2EB-EFF5C701A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20713"/>
            <a:ext cx="9144000" cy="55451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uz-Cyrl-UZ" sz="4000" b="1" smtClean="0">
                <a:solidFill>
                  <a:srgbClr val="0000CC"/>
                </a:solidFill>
              </a:rPr>
              <a:t>  </a:t>
            </a:r>
          </a:p>
          <a:p>
            <a:pPr eaLnBrk="1" hangingPunct="1">
              <a:lnSpc>
                <a:spcPct val="80000"/>
              </a:lnSpc>
            </a:pPr>
            <a:r>
              <a:rPr lang="uz-Cyrl-UZ" sz="4000" b="1" smtClean="0">
                <a:solidFill>
                  <a:srgbClr val="0000CC"/>
                </a:solidFill>
              </a:rPr>
              <a:t> </a:t>
            </a:r>
            <a:r>
              <a:rPr lang="ru-RU" sz="3600" b="1" smtClean="0">
                <a:solidFill>
                  <a:srgbClr val="0000CC"/>
                </a:solidFill>
              </a:rPr>
              <a:t>Ер ва сув ресурсларини бош</a:t>
            </a:r>
            <a:r>
              <a:rPr lang="uz-Cyrl-UZ" sz="3600" b="1" smtClean="0">
                <a:solidFill>
                  <a:srgbClr val="0000CC"/>
                </a:solidFill>
              </a:rPr>
              <a:t>қ</a:t>
            </a:r>
            <a:r>
              <a:rPr lang="ru-RU" sz="3600" b="1" smtClean="0">
                <a:solidFill>
                  <a:srgbClr val="0000CC"/>
                </a:solidFill>
              </a:rPr>
              <a:t>ариш</a:t>
            </a:r>
            <a:r>
              <a:rPr lang="uz-Cyrl-UZ" sz="3600" b="1" smtClean="0">
                <a:solidFill>
                  <a:srgbClr val="0000CC"/>
                </a:solidFill>
              </a:rPr>
              <a:t> бўйича инновациялар</a:t>
            </a:r>
          </a:p>
          <a:p>
            <a:pPr eaLnBrk="1" hangingPunct="1">
              <a:lnSpc>
                <a:spcPct val="80000"/>
              </a:lnSpc>
            </a:pPr>
            <a:endParaRPr lang="en-US" sz="40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uz-Cyrl-UZ" sz="2500" b="1" smtClean="0">
                <a:solidFill>
                  <a:srgbClr val="800000"/>
                </a:solidFill>
              </a:rPr>
              <a:t>(Каналларни пластик  қопламалар билан ишлаш</a:t>
            </a:r>
            <a:r>
              <a:rPr lang="ru-RU" sz="2500" b="1" smtClean="0">
                <a:solidFill>
                  <a:srgbClr val="800000"/>
                </a:solidFill>
              </a:rPr>
              <a:t>, индиго </a:t>
            </a:r>
            <a:r>
              <a:rPr lang="uz-Cyrl-UZ" sz="2500" b="1" smtClean="0">
                <a:solidFill>
                  <a:srgbClr val="800000"/>
                </a:solidFill>
              </a:rPr>
              <a:t>етиштириш, ўрмончилик)</a:t>
            </a:r>
            <a:endParaRPr lang="en-US" sz="2500" b="1" smtClean="0">
              <a:solidFill>
                <a:srgbClr val="80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800" b="1" smtClean="0">
              <a:solidFill>
                <a:srgbClr val="80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uz-Cyrl-UZ" sz="1800" smtClean="0">
                <a:solidFill>
                  <a:srgbClr val="0000CC"/>
                </a:solidFill>
              </a:rPr>
              <a:t>Урганч Давлат университети</a:t>
            </a:r>
          </a:p>
          <a:p>
            <a:pPr eaLnBrk="1" hangingPunct="1">
              <a:lnSpc>
                <a:spcPct val="80000"/>
              </a:lnSpc>
            </a:pPr>
            <a:r>
              <a:rPr lang="uz-Cyrl-UZ" sz="1800" smtClean="0">
                <a:solidFill>
                  <a:srgbClr val="0000CC"/>
                </a:solidFill>
              </a:rPr>
              <a:t>Жаббаров Х.</a:t>
            </a:r>
          </a:p>
          <a:p>
            <a:pPr eaLnBrk="1" hangingPunct="1">
              <a:lnSpc>
                <a:spcPct val="80000"/>
              </a:lnSpc>
            </a:pPr>
            <a:endParaRPr lang="en-US" sz="360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algn="just" eaLnBrk="1" hangingPunct="1"/>
            <a:r>
              <a:rPr lang="uz-Cyrl-UZ" smtClean="0">
                <a:solidFill>
                  <a:srgbClr val="800000"/>
                </a:solidFill>
              </a:rPr>
              <a:t>Каналда 4 та йирик электро насос мавжуд бўлиб, уларнинг вегетация даврида (агар 100 кун ишласа) фақат электр энергияга ўртача 24 миллион сўм сарфланади. </a:t>
            </a:r>
          </a:p>
          <a:p>
            <a:pPr algn="just" eaLnBrk="1" hangingPunct="1"/>
            <a:r>
              <a:rPr lang="uz-Cyrl-UZ" smtClean="0">
                <a:solidFill>
                  <a:srgbClr val="800000"/>
                </a:solidFill>
              </a:rPr>
              <a:t>Бундан ташқари 100 лаб кўчма насослар вегетация даврида ишлатилади.</a:t>
            </a:r>
            <a:endParaRPr lang="en-US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5" y="404813"/>
            <a:ext cx="8534400" cy="66976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uz-Cyrl-UZ" sz="2400" smtClean="0">
                <a:solidFill>
                  <a:srgbClr val="800000"/>
                </a:solidFill>
              </a:rPr>
              <a:t>     Янгиариқ туманидаги Навруз-ёп каналида сув ва энергия ресурсларидан фойдаланиш самарадорлигини ошириш лойиҳасининг мақсади қуйидагилардан иборат: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uz-Cyrl-UZ" sz="2400" smtClean="0">
              <a:solidFill>
                <a:srgbClr val="800000"/>
              </a:solidFill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uz-Cyrl-UZ" sz="2400" smtClean="0">
                <a:solidFill>
                  <a:srgbClr val="800000"/>
                </a:solidFill>
              </a:rPr>
              <a:t>1. Янгиариқ туманидаги “Навруз-ёп” каналидан сувнинг ер остига шимилишни камайтириш ва канал фойдали иш коэффициентини ошириш учун</a:t>
            </a:r>
            <a:r>
              <a:rPr lang="uz-Cyrl-UZ" sz="2400" smtClean="0"/>
              <a:t> </a:t>
            </a:r>
            <a:r>
              <a:rPr lang="uz-Cyrl-UZ" sz="2400" b="1" smtClean="0">
                <a:solidFill>
                  <a:srgbClr val="FF3300"/>
                </a:solidFill>
              </a:rPr>
              <a:t>канал таги ва ён томонларига плёнка қоплаш.</a:t>
            </a:r>
            <a:endParaRPr lang="uz-Cyrl-UZ" sz="2400" smtClean="0">
              <a:solidFill>
                <a:srgbClr val="800000"/>
              </a:solidFill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uz-Cyrl-UZ" sz="2400" smtClean="0"/>
              <a:t>2</a:t>
            </a:r>
            <a:r>
              <a:rPr lang="uz-Cyrl-UZ" sz="2400" smtClean="0">
                <a:solidFill>
                  <a:srgbClr val="800000"/>
                </a:solidFill>
              </a:rPr>
              <a:t>. Суғориладиган ерларни ўзи оқар сувлар билан таъминлаш орқали насосларни ишлатиш учун кетадиган</a:t>
            </a:r>
            <a:r>
              <a:rPr lang="uz-Cyrl-UZ" sz="2400" smtClean="0"/>
              <a:t> </a:t>
            </a:r>
            <a:r>
              <a:rPr lang="uz-Cyrl-UZ" sz="2400" b="1" smtClean="0">
                <a:solidFill>
                  <a:srgbClr val="FF3300"/>
                </a:solidFill>
              </a:rPr>
              <a:t>электр энергия ресурсларини тежаш.</a:t>
            </a:r>
            <a:endParaRPr lang="uz-Cyrl-UZ" sz="2400" smtClean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uz-Cyrl-UZ" sz="2400" smtClean="0"/>
              <a:t>3</a:t>
            </a:r>
            <a:r>
              <a:rPr lang="uz-Cyrl-UZ" sz="2400" smtClean="0">
                <a:solidFill>
                  <a:srgbClr val="800000"/>
                </a:solidFill>
              </a:rPr>
              <a:t>. Тежалган сувларни суғоришга йўналтириш орқали</a:t>
            </a:r>
            <a:r>
              <a:rPr lang="uz-Cyrl-UZ" sz="2400" smtClean="0"/>
              <a:t> </a:t>
            </a:r>
            <a:r>
              <a:rPr lang="uz-Cyrl-UZ" sz="2400" b="1" smtClean="0">
                <a:solidFill>
                  <a:srgbClr val="FF3300"/>
                </a:solidFill>
              </a:rPr>
              <a:t>суғориладиган ерларнинг мелиоратив ҳолатини яхшилаш</a:t>
            </a:r>
            <a:r>
              <a:rPr lang="uz-Cyrl-UZ" sz="2400" smtClean="0"/>
              <a:t> </a:t>
            </a:r>
            <a:r>
              <a:rPr lang="uz-Cyrl-UZ" sz="2400" smtClean="0">
                <a:solidFill>
                  <a:srgbClr val="800000"/>
                </a:solidFill>
              </a:rPr>
              <a:t>ва қишлоқ хўжалик экинларидан юқори ҳосил олишга эришиш.</a:t>
            </a:r>
            <a:endParaRPr lang="en-US" sz="2400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0"/>
            <a:ext cx="8496300" cy="6858000"/>
          </a:xfrm>
        </p:spPr>
        <p:txBody>
          <a:bodyPr/>
          <a:lstStyle/>
          <a:p>
            <a:pPr eaLnBrk="1" hangingPunct="1"/>
            <a:endParaRPr lang="uz-Cyrl-UZ" smtClean="0"/>
          </a:p>
          <a:p>
            <a:pPr eaLnBrk="1" hangingPunct="1"/>
            <a:endParaRPr lang="uz-Cyrl-UZ" smtClean="0"/>
          </a:p>
          <a:p>
            <a:pPr algn="just" eaLnBrk="1" hangingPunct="1">
              <a:buFontTx/>
              <a:buNone/>
            </a:pPr>
            <a:r>
              <a:rPr lang="uz-Cyrl-UZ" sz="2800" smtClean="0">
                <a:solidFill>
                  <a:srgbClr val="800000"/>
                </a:solidFill>
              </a:rPr>
              <a:t>   Канал сувларидан самарали фойдаланиш ва электр энергияга сарфланаётган харажатларни иқтисод қилиш учун суғориладиган ерларга оёқ суви чиқадиган қилиб канал тайёрланади ва канал тагига ва ён томонларига полиэтилен плёнка қопланади.</a:t>
            </a:r>
            <a:r>
              <a:rPr lang="uz-Cyrl-UZ" sz="280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uz-Cyrl-UZ" sz="3000" smtClean="0">
                <a:solidFill>
                  <a:srgbClr val="0000CC"/>
                </a:solidFill>
              </a:rPr>
              <a:t>Канални тайёрланиши</a:t>
            </a:r>
            <a:endParaRPr lang="en-US" sz="3000" smtClean="0">
              <a:solidFill>
                <a:srgbClr val="0000CC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mtClean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268413"/>
            <a:ext cx="8280400" cy="427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pPr eaLnBrk="1" hangingPunct="1">
              <a:lnSpc>
                <a:spcPct val="50000"/>
              </a:lnSpc>
            </a:pPr>
            <a:r>
              <a:rPr lang="uz-Cyrl-UZ" sz="2400" smtClean="0">
                <a:solidFill>
                  <a:srgbClr val="0000CC"/>
                </a:solidFill>
              </a:rPr>
              <a:t>Наврўз-ёп каналида сув оқимини бошқарувчи гидроиншоотларнинг жойлашиши </a:t>
            </a:r>
            <a:endParaRPr lang="ru-RU" sz="2400" smtClean="0">
              <a:solidFill>
                <a:srgbClr val="0000CC"/>
              </a:solidFill>
            </a:endParaRPr>
          </a:p>
        </p:txBody>
      </p:sp>
      <p:pic>
        <p:nvPicPr>
          <p:cNvPr id="15363" name="Picture 4" descr="Наврўз я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981075"/>
            <a:ext cx="8137525" cy="54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850900"/>
          </a:xfrm>
        </p:spPr>
        <p:txBody>
          <a:bodyPr/>
          <a:lstStyle/>
          <a:p>
            <a:pPr eaLnBrk="1" hangingPunct="1">
              <a:defRPr/>
            </a:pPr>
            <a:r>
              <a:rPr lang="uz-Cyrl-UZ" sz="2600" b="1" dirty="0" smtClean="0">
                <a:solidFill>
                  <a:srgbClr val="0000CC"/>
                </a:solidFill>
                <a:latin typeface="+mn-lt"/>
                <a:ea typeface="+mn-ea"/>
                <a:cs typeface="+mn-cs"/>
              </a:rPr>
              <a:t>Лойиҳа бўйича олиб борилаётган ишлар </a:t>
            </a:r>
            <a:endParaRPr lang="en-US" sz="2600" b="1" dirty="0" smtClean="0">
              <a:solidFill>
                <a:srgbClr val="0000C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6387" name="Picture 7" descr="PICT0376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87450" y="1412875"/>
            <a:ext cx="3168650" cy="2376488"/>
          </a:xfrm>
        </p:spPr>
      </p:pic>
      <p:pic>
        <p:nvPicPr>
          <p:cNvPr id="16388" name="Picture 8" descr="PICT037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1412875"/>
            <a:ext cx="3025775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9" descr="Df1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163" y="3933825"/>
            <a:ext cx="3251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10" descr="PICT036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3933825"/>
            <a:ext cx="3251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5" descr="PICT00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1484313"/>
            <a:ext cx="32416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7" descr="PICT00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2575" y="4221163"/>
            <a:ext cx="3097213" cy="232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8" descr="PICT00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27675" y="404813"/>
            <a:ext cx="2644775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 descr="Df9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476250"/>
            <a:ext cx="3251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6" descr="Df5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549275"/>
            <a:ext cx="3251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7" descr="Df7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3644900"/>
            <a:ext cx="3251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8" descr="Df8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19700" y="3644900"/>
            <a:ext cx="3251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 descr="PICT018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363" y="620713"/>
            <a:ext cx="3251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6" descr="PICT016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692150"/>
            <a:ext cx="3251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10" descr="PICT033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550" y="3716338"/>
            <a:ext cx="3251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12" descr="PICT038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1250" y="3716338"/>
            <a:ext cx="3251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2349500"/>
            <a:ext cx="8229600" cy="20875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z-Cyrl-UZ" sz="4000" smtClean="0">
                <a:solidFill>
                  <a:srgbClr val="0000CC"/>
                </a:solidFill>
              </a:rPr>
              <a:t>Эътиборингиз учун раҳмат!</a:t>
            </a:r>
            <a:endParaRPr lang="ru-RU" sz="400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0000CC"/>
                </a:solidFill>
              </a:rPr>
              <a:t>I</a:t>
            </a:r>
            <a:r>
              <a:rPr lang="uz-Cyrl-UZ" sz="2400" smtClean="0">
                <a:solidFill>
                  <a:srgbClr val="0000CC"/>
                </a:solidFill>
              </a:rPr>
              <a:t>. </a:t>
            </a:r>
            <a:r>
              <a:rPr lang="uz-Cyrl-UZ" sz="2400" b="1" smtClean="0">
                <a:solidFill>
                  <a:srgbClr val="0000CC"/>
                </a:solidFill>
              </a:rPr>
              <a:t>Каналларни пластик  қопламалар билан ишлаш</a:t>
            </a:r>
            <a:r>
              <a:rPr lang="uz-Cyrl-UZ" sz="2400" smtClean="0">
                <a:solidFill>
                  <a:srgbClr val="0000CC"/>
                </a:solidFill>
              </a:rPr>
              <a:t> </a:t>
            </a:r>
            <a:br>
              <a:rPr lang="uz-Cyrl-UZ" sz="2400" smtClean="0">
                <a:solidFill>
                  <a:srgbClr val="0000CC"/>
                </a:solidFill>
              </a:rPr>
            </a:br>
            <a:r>
              <a:rPr lang="ru-RU" sz="2400" smtClean="0">
                <a:solidFill>
                  <a:srgbClr val="0000CC"/>
                </a:solidFill>
              </a:rPr>
              <a:t>Тад</a:t>
            </a:r>
            <a:r>
              <a:rPr lang="uz-Cyrl-UZ" sz="2400" smtClean="0">
                <a:solidFill>
                  <a:srgbClr val="0000CC"/>
                </a:solidFill>
              </a:rPr>
              <a:t>қиқот объекти - </a:t>
            </a:r>
            <a:r>
              <a:rPr lang="ru-RU" sz="2400" smtClean="0">
                <a:solidFill>
                  <a:srgbClr val="0000CC"/>
                </a:solidFill>
              </a:rPr>
              <a:t>Янгиариқ тумани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spcAft>
                <a:spcPts val="2400"/>
              </a:spcAft>
            </a:pPr>
            <a:r>
              <a:rPr lang="ru-RU" sz="2400" smtClean="0">
                <a:solidFill>
                  <a:srgbClr val="800000"/>
                </a:solidFill>
              </a:rPr>
              <a:t>Янгиариқ тумани </a:t>
            </a:r>
            <a:r>
              <a:rPr lang="uz-Cyrl-UZ" sz="2400" smtClean="0">
                <a:solidFill>
                  <a:srgbClr val="800000"/>
                </a:solidFill>
              </a:rPr>
              <a:t>Хоразм вилояти жанубида жойлашган,</a:t>
            </a:r>
            <a:r>
              <a:rPr lang="ru-RU" sz="2400" smtClean="0">
                <a:solidFill>
                  <a:srgbClr val="800000"/>
                </a:solidFill>
              </a:rPr>
              <a:t> шимолда Хонқа, шарқда Боғот ва ғарбда Хива туманлари билан </a:t>
            </a:r>
            <a:r>
              <a:rPr lang="uz-Cyrl-UZ" sz="2400" smtClean="0">
                <a:solidFill>
                  <a:srgbClr val="800000"/>
                </a:solidFill>
              </a:rPr>
              <a:t>ҳ</a:t>
            </a:r>
            <a:r>
              <a:rPr lang="ru-RU" sz="2400" smtClean="0">
                <a:solidFill>
                  <a:srgbClr val="800000"/>
                </a:solidFill>
              </a:rPr>
              <a:t>амда жанубда Туркманистон давлати билан чегарадош. Урганчгача бўлган масофа 20 км. </a:t>
            </a:r>
            <a:endParaRPr lang="uz-Cyrl-UZ" sz="2400" smtClean="0">
              <a:solidFill>
                <a:srgbClr val="800000"/>
              </a:solidFill>
            </a:endParaRPr>
          </a:p>
          <a:p>
            <a:pPr algn="just" eaLnBrk="1" hangingPunct="1"/>
            <a:r>
              <a:rPr lang="uz-Cyrl-UZ" sz="2400" smtClean="0">
                <a:solidFill>
                  <a:srgbClr val="800000"/>
                </a:solidFill>
              </a:rPr>
              <a:t>Умумий м</a:t>
            </a:r>
            <a:r>
              <a:rPr lang="ru-RU" sz="2400" smtClean="0">
                <a:solidFill>
                  <a:srgbClr val="800000"/>
                </a:solidFill>
              </a:rPr>
              <a:t>айдони 400 кв. км. Аҳолиси 78,1 минг киши. Аҳолиси ўртача зичли</a:t>
            </a:r>
            <a:r>
              <a:rPr lang="uz-Cyrl-UZ" sz="2400" smtClean="0">
                <a:solidFill>
                  <a:srgbClr val="800000"/>
                </a:solidFill>
              </a:rPr>
              <a:t>ги</a:t>
            </a:r>
            <a:r>
              <a:rPr lang="ru-RU" sz="2400" smtClean="0">
                <a:solidFill>
                  <a:srgbClr val="800000"/>
                </a:solidFill>
              </a:rPr>
              <a:t> ҳар кв. км. га 200 кишидан </a:t>
            </a:r>
            <a:r>
              <a:rPr lang="uz-Cyrl-UZ" sz="2400" smtClean="0">
                <a:solidFill>
                  <a:srgbClr val="800000"/>
                </a:solidFill>
              </a:rPr>
              <a:t>тўғри келади</a:t>
            </a:r>
            <a:r>
              <a:rPr lang="ru-RU" sz="2400" smtClean="0">
                <a:solidFill>
                  <a:srgbClr val="8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sz="2600" smtClean="0">
                <a:solidFill>
                  <a:srgbClr val="0000CC"/>
                </a:solidFill>
              </a:rPr>
              <a:t>Янгиариқ тумани каналларининг </a:t>
            </a:r>
            <a:r>
              <a:rPr lang="uz-Cyrl-UZ" sz="2600" smtClean="0">
                <a:solidFill>
                  <a:srgbClr val="0000CC"/>
                </a:solidFill>
              </a:rPr>
              <a:t>ирригация тизими</a:t>
            </a:r>
            <a:endParaRPr lang="ru-RU" sz="2600" smtClean="0">
              <a:solidFill>
                <a:srgbClr val="0000CC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388" y="1773238"/>
            <a:ext cx="8964612" cy="42481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469900" indent="-469900" algn="ctr" eaLnBrk="1" hangingPunct="1">
              <a:lnSpc>
                <a:spcPct val="80000"/>
              </a:lnSpc>
              <a:buFontTx/>
              <a:buNone/>
            </a:pPr>
            <a:r>
              <a:rPr lang="uz-Cyrl-UZ" smtClean="0"/>
              <a:t>	</a:t>
            </a:r>
          </a:p>
          <a:p>
            <a:pPr marL="469900" indent="-469900" algn="ctr" eaLnBrk="1" hangingPunct="1">
              <a:lnSpc>
                <a:spcPct val="80000"/>
              </a:lnSpc>
              <a:buFontTx/>
              <a:buNone/>
            </a:pPr>
            <a:r>
              <a:rPr lang="ru-RU" sz="2400" smtClean="0">
                <a:solidFill>
                  <a:srgbClr val="0000CC"/>
                </a:solidFill>
              </a:rPr>
              <a:t>1970 йиллар охиридан 2000 йилларгача </a:t>
            </a:r>
            <a:r>
              <a:rPr lang="uz-Cyrl-UZ" sz="2400" smtClean="0">
                <a:solidFill>
                  <a:srgbClr val="0000CC"/>
                </a:solidFill>
              </a:rPr>
              <a:t>вилоят</a:t>
            </a:r>
            <a:r>
              <a:rPr lang="ru-RU" sz="2400" smtClean="0">
                <a:solidFill>
                  <a:srgbClr val="0000CC"/>
                </a:solidFill>
              </a:rPr>
              <a:t>даги хўжаликлараро</a:t>
            </a:r>
            <a:r>
              <a:rPr lang="uz-Cyrl-UZ" sz="2400" smtClean="0">
                <a:solidFill>
                  <a:srgbClr val="0000CC"/>
                </a:solidFill>
              </a:rPr>
              <a:t> ва хўжалик ички</a:t>
            </a:r>
            <a:r>
              <a:rPr lang="ru-RU" sz="2400" smtClean="0">
                <a:solidFill>
                  <a:srgbClr val="0000CC"/>
                </a:solidFill>
              </a:rPr>
              <a:t> </a:t>
            </a:r>
            <a:r>
              <a:rPr lang="uz-Cyrl-UZ" sz="2400" smtClean="0">
                <a:solidFill>
                  <a:srgbClr val="0000CC"/>
                </a:solidFill>
              </a:rPr>
              <a:t> каналларидаги  ўзгаришлар</a:t>
            </a:r>
            <a:r>
              <a:rPr lang="uz-Cyrl-UZ" sz="2400" smtClean="0"/>
              <a:t> </a:t>
            </a:r>
          </a:p>
          <a:p>
            <a:pPr marL="469900" indent="-469900" algn="ctr" eaLnBrk="1" hangingPunct="1">
              <a:lnSpc>
                <a:spcPct val="80000"/>
              </a:lnSpc>
              <a:buFontTx/>
              <a:buNone/>
            </a:pPr>
            <a:r>
              <a:rPr lang="uz-Cyrl-UZ" smtClean="0"/>
              <a:t> </a:t>
            </a:r>
          </a:p>
          <a:p>
            <a:pPr marL="469900" indent="-469900" algn="just" eaLnBrk="1" hangingPunct="1">
              <a:lnSpc>
                <a:spcPct val="80000"/>
              </a:lnSpc>
              <a:spcAft>
                <a:spcPts val="1200"/>
              </a:spcAft>
            </a:pPr>
            <a:r>
              <a:rPr lang="ru-RU" sz="2400" smtClean="0">
                <a:solidFill>
                  <a:srgbClr val="800000"/>
                </a:solidFill>
              </a:rPr>
              <a:t>Дарё </a:t>
            </a:r>
            <a:r>
              <a:rPr lang="uz-Cyrl-UZ" sz="2400" smtClean="0">
                <a:solidFill>
                  <a:srgbClr val="800000"/>
                </a:solidFill>
              </a:rPr>
              <a:t>сув</a:t>
            </a:r>
            <a:r>
              <a:rPr lang="ru-RU" sz="2400" smtClean="0">
                <a:solidFill>
                  <a:srgbClr val="800000"/>
                </a:solidFill>
              </a:rPr>
              <a:t>и</a:t>
            </a:r>
            <a:r>
              <a:rPr lang="uz-Cyrl-UZ" sz="2400" smtClean="0">
                <a:solidFill>
                  <a:srgbClr val="800000"/>
                </a:solidFill>
              </a:rPr>
              <a:t> минерализацияси</a:t>
            </a:r>
            <a:r>
              <a:rPr lang="ru-RU" sz="2400" smtClean="0">
                <a:solidFill>
                  <a:srgbClr val="800000"/>
                </a:solidFill>
              </a:rPr>
              <a:t> </a:t>
            </a:r>
            <a:r>
              <a:rPr lang="uz-Cyrl-UZ" sz="2400" smtClean="0">
                <a:solidFill>
                  <a:srgbClr val="800000"/>
                </a:solidFill>
              </a:rPr>
              <a:t>ош</a:t>
            </a:r>
            <a:r>
              <a:rPr lang="ru-RU" sz="2400" smtClean="0">
                <a:solidFill>
                  <a:srgbClr val="800000"/>
                </a:solidFill>
              </a:rPr>
              <a:t>д</a:t>
            </a:r>
            <a:r>
              <a:rPr lang="uz-Cyrl-UZ" sz="2400" smtClean="0">
                <a:solidFill>
                  <a:srgbClr val="800000"/>
                </a:solidFill>
              </a:rPr>
              <a:t>и.</a:t>
            </a:r>
          </a:p>
          <a:p>
            <a:pPr marL="469900" indent="-469900" algn="just" eaLnBrk="1" hangingPunct="1">
              <a:lnSpc>
                <a:spcPct val="80000"/>
              </a:lnSpc>
              <a:spcAft>
                <a:spcPts val="1200"/>
              </a:spcAft>
            </a:pPr>
            <a:r>
              <a:rPr lang="uz-Cyrl-UZ" sz="2400" smtClean="0">
                <a:solidFill>
                  <a:srgbClr val="800000"/>
                </a:solidFill>
              </a:rPr>
              <a:t>Туямуйин сув омбори қурил</a:t>
            </a:r>
            <a:r>
              <a:rPr lang="ru-RU" sz="2400" smtClean="0">
                <a:solidFill>
                  <a:srgbClr val="800000"/>
                </a:solidFill>
              </a:rPr>
              <a:t>д</a:t>
            </a:r>
            <a:r>
              <a:rPr lang="uz-Cyrl-UZ" sz="2400" smtClean="0">
                <a:solidFill>
                  <a:srgbClr val="800000"/>
                </a:solidFill>
              </a:rPr>
              <a:t>и.</a:t>
            </a:r>
          </a:p>
          <a:p>
            <a:pPr marL="469900" indent="-469900" algn="just" eaLnBrk="1" hangingPunct="1">
              <a:lnSpc>
                <a:spcPct val="80000"/>
              </a:lnSpc>
              <a:spcAft>
                <a:spcPts val="1200"/>
              </a:spcAft>
            </a:pPr>
            <a:r>
              <a:rPr lang="uz-Cyrl-UZ" sz="2400" smtClean="0">
                <a:solidFill>
                  <a:srgbClr val="800000"/>
                </a:solidFill>
              </a:rPr>
              <a:t>Туркмандарё канали қурил</a:t>
            </a:r>
            <a:r>
              <a:rPr lang="ru-RU" sz="2400" smtClean="0">
                <a:solidFill>
                  <a:srgbClr val="800000"/>
                </a:solidFill>
              </a:rPr>
              <a:t>д</a:t>
            </a:r>
            <a:r>
              <a:rPr lang="uz-Cyrl-UZ" sz="2400" smtClean="0">
                <a:solidFill>
                  <a:srgbClr val="800000"/>
                </a:solidFill>
              </a:rPr>
              <a:t>и.</a:t>
            </a:r>
          </a:p>
          <a:p>
            <a:pPr marL="469900" indent="-469900" algn="just" eaLnBrk="1" hangingPunct="1">
              <a:lnSpc>
                <a:spcPct val="80000"/>
              </a:lnSpc>
              <a:spcAft>
                <a:spcPts val="1200"/>
              </a:spcAft>
            </a:pPr>
            <a:r>
              <a:rPr lang="uz-Cyrl-UZ" sz="2400" smtClean="0">
                <a:solidFill>
                  <a:srgbClr val="800000"/>
                </a:solidFill>
              </a:rPr>
              <a:t>Тошсақа каналлар тизими фақат вилоятни сув билан таъминлайдиган</a:t>
            </a:r>
            <a:r>
              <a:rPr lang="en-US" sz="2400" smtClean="0">
                <a:solidFill>
                  <a:srgbClr val="800000"/>
                </a:solidFill>
              </a:rPr>
              <a:t> </a:t>
            </a:r>
            <a:r>
              <a:rPr lang="uz-Cyrl-UZ" sz="2400" smtClean="0">
                <a:solidFill>
                  <a:srgbClr val="800000"/>
                </a:solidFill>
              </a:rPr>
              <a:t>тизим </a:t>
            </a:r>
            <a:r>
              <a:rPr lang="ru-RU" sz="2400" smtClean="0">
                <a:solidFill>
                  <a:srgbClr val="800000"/>
                </a:solidFill>
              </a:rPr>
              <a:t>бўли</a:t>
            </a:r>
            <a:r>
              <a:rPr lang="uz-Cyrl-UZ" sz="2400" smtClean="0">
                <a:solidFill>
                  <a:srgbClr val="800000"/>
                </a:solidFill>
              </a:rPr>
              <a:t>б қол</a:t>
            </a:r>
            <a:r>
              <a:rPr lang="ru-RU" sz="2400" smtClean="0">
                <a:solidFill>
                  <a:srgbClr val="800000"/>
                </a:solidFill>
              </a:rPr>
              <a:t>д</a:t>
            </a:r>
            <a:r>
              <a:rPr lang="uz-Cyrl-UZ" sz="2400" smtClean="0">
                <a:solidFill>
                  <a:srgbClr val="800000"/>
                </a:solidFill>
              </a:rPr>
              <a:t>и.</a:t>
            </a:r>
            <a:r>
              <a:rPr lang="ru-RU" sz="2400" smtClean="0">
                <a:solidFill>
                  <a:srgbClr val="800000"/>
                </a:solidFill>
              </a:rPr>
              <a:t> </a:t>
            </a:r>
          </a:p>
          <a:p>
            <a:pPr marL="469900" indent="-469900" eaLnBrk="1" hangingPunct="1">
              <a:lnSpc>
                <a:spcPct val="80000"/>
              </a:lnSpc>
            </a:pPr>
            <a:endParaRPr lang="ru-RU" sz="2800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642350" cy="65976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z-Cyrl-UZ" sz="2800" smtClean="0">
                <a:solidFill>
                  <a:srgbClr val="0000CC"/>
                </a:solidFill>
              </a:rPr>
              <a:t>Ўзгаришларнинг Янгиариқ тумани</a:t>
            </a:r>
          </a:p>
          <a:p>
            <a:pPr algn="ctr" eaLnBrk="1" hangingPunct="1">
              <a:buFontTx/>
              <a:buNone/>
            </a:pPr>
            <a:r>
              <a:rPr lang="uz-Cyrl-UZ" sz="2800" smtClean="0">
                <a:solidFill>
                  <a:srgbClr val="0000CC"/>
                </a:solidFill>
              </a:rPr>
              <a:t> каналларига таъсири</a:t>
            </a:r>
          </a:p>
          <a:p>
            <a:pPr algn="ctr" eaLnBrk="1" hangingPunct="1">
              <a:buFontTx/>
              <a:buNone/>
            </a:pPr>
            <a:endParaRPr lang="uz-Cyrl-UZ" sz="1000" b="1" smtClean="0">
              <a:solidFill>
                <a:srgbClr val="0000CC"/>
              </a:solidFill>
            </a:endParaRPr>
          </a:p>
          <a:p>
            <a:pPr algn="justLow" eaLnBrk="1" hangingPunct="1">
              <a:spcBef>
                <a:spcPts val="600"/>
              </a:spcBef>
              <a:spcAft>
                <a:spcPts val="600"/>
              </a:spcAft>
            </a:pPr>
            <a:r>
              <a:rPr lang="uz-Cyrl-UZ" sz="2400" smtClean="0">
                <a:solidFill>
                  <a:srgbClr val="800000"/>
                </a:solidFill>
              </a:rPr>
              <a:t>Р-8 каналига лойқалиги кам бўлган сув берилиши натижасида ундан сув олувчи каналларга д</a:t>
            </a:r>
            <a:r>
              <a:rPr lang="en-US" sz="2400" smtClean="0">
                <a:solidFill>
                  <a:srgbClr val="800000"/>
                </a:solidFill>
              </a:rPr>
              <a:t>e</a:t>
            </a:r>
            <a:r>
              <a:rPr lang="uz-Cyrl-UZ" sz="2400" smtClean="0">
                <a:solidFill>
                  <a:srgbClr val="800000"/>
                </a:solidFill>
              </a:rPr>
              <a:t>ярли тиниқ сувлар берила бошланди.</a:t>
            </a:r>
          </a:p>
          <a:p>
            <a:pPr algn="justLow" eaLnBrk="1" hangingPunct="1">
              <a:spcBef>
                <a:spcPts val="600"/>
              </a:spcBef>
              <a:spcAft>
                <a:spcPts val="600"/>
              </a:spcAft>
            </a:pPr>
            <a:r>
              <a:rPr lang="uz-Cyrl-UZ" sz="2400" smtClean="0">
                <a:solidFill>
                  <a:srgbClr val="800000"/>
                </a:solidFill>
              </a:rPr>
              <a:t>Каналлар тупроқ қатламида жойлашганлиги ва уларга диярли тиниқ сувларнинг берилиши канал сувларнинг ер остига шимилишини </a:t>
            </a:r>
            <a:r>
              <a:rPr lang="ru-RU" sz="2400" smtClean="0">
                <a:solidFill>
                  <a:srgbClr val="800000"/>
                </a:solidFill>
              </a:rPr>
              <a:t>к</a:t>
            </a:r>
            <a:r>
              <a:rPr lang="uz-Cyrl-UZ" sz="2400" smtClean="0">
                <a:solidFill>
                  <a:srgbClr val="800000"/>
                </a:solidFill>
              </a:rPr>
              <a:t>уч</a:t>
            </a:r>
            <a:r>
              <a:rPr lang="ru-RU" sz="2400" smtClean="0">
                <a:solidFill>
                  <a:srgbClr val="800000"/>
                </a:solidFill>
              </a:rPr>
              <a:t>ай</a:t>
            </a:r>
            <a:r>
              <a:rPr lang="uz-Cyrl-UZ" sz="2400" smtClean="0">
                <a:solidFill>
                  <a:srgbClr val="800000"/>
                </a:solidFill>
              </a:rPr>
              <a:t>тирди. Натижада суғориладиган ерларга белгиланган микдордаги сув етиб бормаяпти.</a:t>
            </a:r>
          </a:p>
          <a:p>
            <a:pPr algn="justLow" eaLnBrk="1" hangingPunct="1">
              <a:spcBef>
                <a:spcPts val="600"/>
              </a:spcBef>
              <a:spcAft>
                <a:spcPts val="600"/>
              </a:spcAft>
            </a:pPr>
            <a:r>
              <a:rPr lang="uz-Cyrl-UZ" sz="2400" smtClean="0">
                <a:solidFill>
                  <a:srgbClr val="800000"/>
                </a:solidFill>
              </a:rPr>
              <a:t>К</a:t>
            </a:r>
            <a:r>
              <a:rPr lang="ru-RU" sz="2400" smtClean="0">
                <a:solidFill>
                  <a:srgbClr val="800000"/>
                </a:solidFill>
              </a:rPr>
              <a:t>аналларда лойқа сувлар оққан даврларда хўжаликлараро ва хўжаликлар ичидаги канал ва ариқларнинг фойдали иш коэффициенти жуда паст </a:t>
            </a:r>
            <a:r>
              <a:rPr lang="uz-Cyrl-UZ" sz="2400" smtClean="0">
                <a:solidFill>
                  <a:srgbClr val="800000"/>
                </a:solidFill>
              </a:rPr>
              <a:t>(0.4-0.6) </a:t>
            </a:r>
            <a:r>
              <a:rPr lang="ru-RU" sz="2400" smtClean="0">
                <a:solidFill>
                  <a:srgbClr val="800000"/>
                </a:solidFill>
              </a:rPr>
              <a:t>бўлган</a:t>
            </a:r>
            <a:r>
              <a:rPr lang="uz-Cyrl-UZ" sz="2400" smtClean="0">
                <a:solidFill>
                  <a:srgbClr val="800000"/>
                </a:solidFill>
              </a:rPr>
              <a:t>.</a:t>
            </a:r>
            <a:r>
              <a:rPr lang="en-US" sz="2400" smtClean="0">
                <a:solidFill>
                  <a:srgbClr val="800000"/>
                </a:solidFill>
              </a:rPr>
              <a:t> </a:t>
            </a:r>
            <a:endParaRPr lang="uz-Cyrl-UZ" sz="2400" smtClean="0">
              <a:solidFill>
                <a:srgbClr val="800000"/>
              </a:solidFill>
            </a:endParaRPr>
          </a:p>
          <a:p>
            <a:pPr eaLnBrk="1" hangingPunct="1">
              <a:buFontTx/>
              <a:buNone/>
            </a:pPr>
            <a:endParaRPr lang="uz-Cyrl-UZ" sz="2400" smtClean="0">
              <a:solidFill>
                <a:srgbClr val="800000"/>
              </a:solidFill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uz-Cyrl-UZ" sz="2800" smtClean="0">
                <a:solidFill>
                  <a:srgbClr val="0000CC"/>
                </a:solidFill>
              </a:rPr>
              <a:t>“Навруз-яп” канали жойлашиши</a:t>
            </a:r>
            <a:endParaRPr lang="en-US" sz="2800" smtClean="0">
              <a:solidFill>
                <a:srgbClr val="0000CC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628775"/>
            <a:ext cx="82073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33375"/>
            <a:ext cx="8640762" cy="7216775"/>
          </a:xfrm>
        </p:spPr>
        <p:txBody>
          <a:bodyPr/>
          <a:lstStyle/>
          <a:p>
            <a:pPr algn="justLow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uz-Cyrl-UZ" sz="2200" smtClean="0">
                <a:solidFill>
                  <a:srgbClr val="800000"/>
                </a:solidFill>
              </a:rPr>
              <a:t>Канал узунлиги 2,6 км, канал бошидаги сув сарфи 2.0 м3/сек (Туман қишлоқ ва сув хўжалиги Бошқармаси маълумотлари бўйича). </a:t>
            </a:r>
          </a:p>
          <a:p>
            <a:pPr algn="justLow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uz-Cyrl-UZ" sz="2200" smtClean="0">
                <a:solidFill>
                  <a:srgbClr val="800000"/>
                </a:solidFill>
              </a:rPr>
              <a:t>Каналнинг вегетация даврида (200 кун деб олсак) олинаётган сув миқдори</a:t>
            </a:r>
            <a:r>
              <a:rPr lang="uz-Cyrl-UZ" sz="2200" smtClean="0"/>
              <a:t> </a:t>
            </a:r>
            <a:r>
              <a:rPr lang="uz-Cyrl-UZ" sz="2200" b="1" smtClean="0">
                <a:solidFill>
                  <a:srgbClr val="FF0000"/>
                </a:solidFill>
              </a:rPr>
              <a:t>34 млн. 560 минг м3</a:t>
            </a:r>
            <a:r>
              <a:rPr lang="uz-Cyrl-UZ" sz="2200" smtClean="0">
                <a:solidFill>
                  <a:srgbClr val="800000"/>
                </a:solidFill>
              </a:rPr>
              <a:t>. </a:t>
            </a:r>
          </a:p>
          <a:p>
            <a:pPr algn="justLow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uz-Cyrl-UZ" sz="2200" smtClean="0">
                <a:solidFill>
                  <a:srgbClr val="800000"/>
                </a:solidFill>
              </a:rPr>
              <a:t>Умумий суғориладиган ер майдони 400 гектар. </a:t>
            </a:r>
          </a:p>
          <a:p>
            <a:pPr algn="justLow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uz-Cyrl-UZ" sz="2200" smtClean="0">
                <a:solidFill>
                  <a:srgbClr val="800000"/>
                </a:solidFill>
              </a:rPr>
              <a:t>Вилоятнинг хўжаликлараро ва хўжаликлар ичидаги канал ва ариқларнинг фойдали иш коеффициенти каналларда лойқа сувлар бўлган даврларда ўртача 0,5 ни ташкил қилган. </a:t>
            </a:r>
          </a:p>
          <a:p>
            <a:pPr algn="justLow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uz-Cyrl-UZ" sz="2200" smtClean="0">
                <a:solidFill>
                  <a:srgbClr val="800000"/>
                </a:solidFill>
              </a:rPr>
              <a:t>Каналда лойқа сув оққан даврдаги каналнинг фойдали иш коеффициенти 0.5 да қолганда ҳам</a:t>
            </a:r>
            <a:r>
              <a:rPr lang="uz-Cyrl-UZ" sz="2200" smtClean="0"/>
              <a:t> </a:t>
            </a:r>
            <a:r>
              <a:rPr lang="uz-Cyrl-UZ" sz="2200" b="1" smtClean="0">
                <a:solidFill>
                  <a:srgbClr val="FF0000"/>
                </a:solidFill>
              </a:rPr>
              <a:t>17280000 м3</a:t>
            </a:r>
            <a:r>
              <a:rPr lang="uz-Cyrl-UZ" sz="2200" smtClean="0"/>
              <a:t> </a:t>
            </a:r>
            <a:r>
              <a:rPr lang="uz-Cyrl-UZ" sz="2200" smtClean="0">
                <a:solidFill>
                  <a:srgbClr val="800000"/>
                </a:solidFill>
              </a:rPr>
              <a:t>сув қишлоқ хўжалик экинларига берилиши керак. </a:t>
            </a:r>
          </a:p>
          <a:p>
            <a:pPr algn="justLow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uz-Cyrl-UZ" sz="2200" smtClean="0">
                <a:solidFill>
                  <a:srgbClr val="800000"/>
                </a:solidFill>
              </a:rPr>
              <a:t>Бу сув билан 400 гектарнинг ҳар бир гектарга ўртача 20000 м3 сув сарфланган бўлса,</a:t>
            </a:r>
            <a:r>
              <a:rPr lang="uz-Cyrl-UZ" sz="2200" smtClean="0"/>
              <a:t> </a:t>
            </a:r>
            <a:r>
              <a:rPr lang="uz-Cyrl-UZ" sz="2200" b="1" smtClean="0">
                <a:solidFill>
                  <a:srgbClr val="FF0000"/>
                </a:solidFill>
              </a:rPr>
              <a:t>8000000 м3</a:t>
            </a:r>
            <a:r>
              <a:rPr lang="uz-Cyrl-UZ" sz="2200" smtClean="0"/>
              <a:t> </a:t>
            </a:r>
            <a:r>
              <a:rPr lang="uz-Cyrl-UZ" sz="2200" smtClean="0">
                <a:solidFill>
                  <a:srgbClr val="800000"/>
                </a:solidFill>
              </a:rPr>
              <a:t>суғориш учун берилган, қолган</a:t>
            </a:r>
            <a:r>
              <a:rPr lang="uz-Cyrl-UZ" sz="2200" smtClean="0"/>
              <a:t> </a:t>
            </a:r>
            <a:r>
              <a:rPr lang="uz-Cyrl-UZ" sz="2200" b="1" smtClean="0">
                <a:solidFill>
                  <a:srgbClr val="FF0000"/>
                </a:solidFill>
              </a:rPr>
              <a:t>9280000 м3</a:t>
            </a:r>
            <a:r>
              <a:rPr lang="uz-Cyrl-UZ" sz="2200" smtClean="0"/>
              <a:t> </a:t>
            </a:r>
            <a:r>
              <a:rPr lang="uz-Cyrl-UZ" sz="2200" smtClean="0">
                <a:solidFill>
                  <a:srgbClr val="800000"/>
                </a:solidFill>
              </a:rPr>
              <a:t>сув ер остига бефойда шимилиб кетган.</a:t>
            </a:r>
          </a:p>
          <a:p>
            <a:pPr algn="justLow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</a:pPr>
            <a:r>
              <a:rPr lang="uz-Cyrl-UZ" sz="2200" smtClean="0">
                <a:solidFill>
                  <a:srgbClr val="800000"/>
                </a:solidFill>
              </a:rPr>
              <a:t>Бундан кўринадики ҳозирги кунда каналнинг фойдали иш коэффициенти 0.23 га тенг</a:t>
            </a:r>
            <a:r>
              <a:rPr lang="en-US" sz="22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476250"/>
            <a:ext cx="7991475" cy="53228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87450" y="476250"/>
            <a:ext cx="6769100" cy="4826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487</Words>
  <Application>Microsoft Office PowerPoint</Application>
  <PresentationFormat>On-screen Show (4:3)</PresentationFormat>
  <Paragraphs>48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Оформление по умолчанию</vt:lpstr>
      <vt:lpstr>Slide 1</vt:lpstr>
      <vt:lpstr>I. Каналларни пластик  қопламалар билан ишлаш  Тадқиқот объекти - Янгиариқ тумани</vt:lpstr>
      <vt:lpstr>Янгиариқ тумани каналларининг ирригация тизими</vt:lpstr>
      <vt:lpstr>Slide 4</vt:lpstr>
      <vt:lpstr>Slide 5</vt:lpstr>
      <vt:lpstr>“Навруз-яп” канали жойлашиши</vt:lpstr>
      <vt:lpstr>Slide 7</vt:lpstr>
      <vt:lpstr>Slide 8</vt:lpstr>
      <vt:lpstr>Slide 9</vt:lpstr>
      <vt:lpstr>Slide 10</vt:lpstr>
      <vt:lpstr>Slide 11</vt:lpstr>
      <vt:lpstr>Slide 12</vt:lpstr>
      <vt:lpstr>Канални тайёрланиши</vt:lpstr>
      <vt:lpstr>Наврўз-ёп каналида сув оқимини бошқарувчи гидроиншоотларнинг жойлашиши </vt:lpstr>
      <vt:lpstr>Лойиҳа бўйича олиб борилаётган ишлар </vt:lpstr>
      <vt:lpstr>Slide 16</vt:lpstr>
      <vt:lpstr>Slide 17</vt:lpstr>
      <vt:lpstr>Slide 18</vt:lpstr>
      <vt:lpstr>Slide 19</vt:lpstr>
    </vt:vector>
  </TitlesOfParts>
  <Company>Uy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Jabbarov</dc:creator>
  <cp:lastModifiedBy>makhsad.bauetdinov</cp:lastModifiedBy>
  <cp:revision>71</cp:revision>
  <dcterms:created xsi:type="dcterms:W3CDTF">2010-04-03T15:11:02Z</dcterms:created>
  <dcterms:modified xsi:type="dcterms:W3CDTF">2013-08-16T01:50:02Z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652892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D5.0.6</vt:lpwstr>
  </property>
</Properties>
</file>