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5" r:id="rId3"/>
    <p:sldId id="306" r:id="rId4"/>
    <p:sldId id="310" r:id="rId5"/>
    <p:sldId id="313" r:id="rId6"/>
    <p:sldId id="314" r:id="rId7"/>
    <p:sldId id="312" r:id="rId8"/>
    <p:sldId id="317" r:id="rId9"/>
    <p:sldId id="262" r:id="rId10"/>
    <p:sldId id="268" r:id="rId11"/>
    <p:sldId id="272" r:id="rId12"/>
    <p:sldId id="275" r:id="rId13"/>
    <p:sldId id="273" r:id="rId14"/>
    <p:sldId id="277" r:id="rId15"/>
    <p:sldId id="278" r:id="rId16"/>
    <p:sldId id="279" r:id="rId17"/>
    <p:sldId id="318" r:id="rId18"/>
    <p:sldId id="31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76" autoAdjust="0"/>
    <p:restoredTop sz="94660"/>
  </p:normalViewPr>
  <p:slideViewPr>
    <p:cSldViewPr>
      <p:cViewPr>
        <p:scale>
          <a:sx n="70" d="100"/>
          <a:sy n="70" d="100"/>
        </p:scale>
        <p:origin x="-66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E9ED87-C05D-48EA-A733-4B99ABF7A024}" type="datetimeFigureOut">
              <a:rPr lang="ru-RU" smtClean="0"/>
              <a:pPr/>
              <a:t>25.02.2013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9F41E8-5006-4CD6-82A6-54C89FAE408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DABF0B-16F9-4B5C-997F-C386D935CC65}" type="slidenum">
              <a:rPr lang="en-US"/>
              <a:pPr/>
              <a:t>2</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7BF8DA2-BCF6-442C-8575-4C87F821FA1C}"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2299F9-0197-48E2-BD43-5865FAD6501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BF8DA2-BCF6-442C-8575-4C87F821FA1C}"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2299F9-0197-48E2-BD43-5865FAD6501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BF8DA2-BCF6-442C-8575-4C87F821FA1C}"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2299F9-0197-48E2-BD43-5865FAD6501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BF8DA2-BCF6-442C-8575-4C87F821FA1C}"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2299F9-0197-48E2-BD43-5865FAD6501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7BF8DA2-BCF6-442C-8575-4C87F821FA1C}" type="datetimeFigureOut">
              <a:rPr lang="ru-RU" smtClean="0"/>
              <a:pPr/>
              <a:t>25.02.2013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2299F9-0197-48E2-BD43-5865FAD6501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7BF8DA2-BCF6-442C-8575-4C87F821FA1C}"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2299F9-0197-48E2-BD43-5865FAD65016}"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7BF8DA2-BCF6-442C-8575-4C87F821FA1C}" type="datetimeFigureOut">
              <a:rPr lang="ru-RU" smtClean="0"/>
              <a:pPr/>
              <a:t>25.02.2013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2299F9-0197-48E2-BD43-5865FAD65016}"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7BF8DA2-BCF6-442C-8575-4C87F821FA1C}" type="datetimeFigureOut">
              <a:rPr lang="ru-RU" smtClean="0"/>
              <a:pPr/>
              <a:t>25.02.2013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2299F9-0197-48E2-BD43-5865FAD6501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7BF8DA2-BCF6-442C-8575-4C87F821FA1C}" type="datetimeFigureOut">
              <a:rPr lang="ru-RU" smtClean="0"/>
              <a:pPr/>
              <a:t>25.02.2013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2299F9-0197-48E2-BD43-5865FAD6501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BF8DA2-BCF6-442C-8575-4C87F821FA1C}"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2299F9-0197-48E2-BD43-5865FAD6501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7BF8DA2-BCF6-442C-8575-4C87F821FA1C}" type="datetimeFigureOut">
              <a:rPr lang="ru-RU" smtClean="0"/>
              <a:pPr/>
              <a:t>25.02.2013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2299F9-0197-48E2-BD43-5865FAD6501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F8DA2-BCF6-442C-8575-4C87F821FA1C}" type="datetimeFigureOut">
              <a:rPr lang="ru-RU" smtClean="0"/>
              <a:pPr/>
              <a:t>25.02.2013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299F9-0197-48E2-BD43-5865FAD6501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484784"/>
            <a:ext cx="7772400" cy="3286147"/>
          </a:xfrm>
        </p:spPr>
        <p:txBody>
          <a:bodyPr>
            <a:normAutofit fontScale="90000"/>
          </a:bodyPr>
          <a:lstStyle/>
          <a:p>
            <a:r>
              <a:rPr lang="uz-Cyrl-UZ" dirty="0" smtClean="0"/>
              <a:t>“</a:t>
            </a:r>
            <a:r>
              <a:rPr lang="uz-Cyrl-UZ" b="1" dirty="0" smtClean="0"/>
              <a:t>Хоразм </a:t>
            </a:r>
            <a:r>
              <a:rPr lang="uz-Cyrl-UZ" b="1" dirty="0"/>
              <a:t>вилоятида ер ости сувлари сатҳини пасайтириш ва тупроқ шўрланишини олдини олиш учун каналларни пластик </a:t>
            </a:r>
            <a:r>
              <a:rPr lang="uz-Cyrl-UZ" b="1" dirty="0" smtClean="0"/>
              <a:t>қоплаш”</a:t>
            </a:r>
            <a:r>
              <a:rPr lang="ru-RU" dirty="0"/>
              <a:t/>
            </a:r>
            <a:br>
              <a:rPr lang="ru-RU" dirty="0"/>
            </a:br>
            <a:endParaRPr lang="ru-RU" dirty="0"/>
          </a:p>
        </p:txBody>
      </p:sp>
      <p:sp>
        <p:nvSpPr>
          <p:cNvPr id="5" name="TextBox 4"/>
          <p:cNvSpPr txBox="1"/>
          <p:nvPr/>
        </p:nvSpPr>
        <p:spPr>
          <a:xfrm>
            <a:off x="3419872" y="5157192"/>
            <a:ext cx="3600400" cy="461665"/>
          </a:xfrm>
          <a:prstGeom prst="rect">
            <a:avLst/>
          </a:prstGeom>
          <a:noFill/>
        </p:spPr>
        <p:txBody>
          <a:bodyPr wrap="square" rtlCol="0">
            <a:spAutoFit/>
          </a:bodyPr>
          <a:lstStyle/>
          <a:p>
            <a:r>
              <a:rPr lang="ru-RU" sz="2400" dirty="0" smtClean="0"/>
              <a:t>Жаббаров Х., УрДУ</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normAutofit fontScale="90000"/>
          </a:bodyPr>
          <a:lstStyle/>
          <a:p>
            <a:r>
              <a:rPr lang="uz-Cyrl-UZ" dirty="0" smtClean="0"/>
              <a:t>Қармиш каналигани пластик қоплама қўйиш</a:t>
            </a:r>
            <a:endParaRPr lang="ru-RU" dirty="0"/>
          </a:p>
        </p:txBody>
      </p:sp>
      <p:pic>
        <p:nvPicPr>
          <p:cNvPr id="11266" name="Picture 2" descr="D:\2. ИЛМИЙ ИШЛАР\2011 Америка\CRDF кафедра\ХИСОБАТ\2012 CRDF ХИСОБАТЛАРИ\2012 Америка хисоботи\Расмлар\22.10.12-24.10.12 расмлар\DSC00321.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z-Cyrl-UZ" dirty="0" smtClean="0"/>
              <a:t>Қармиш каналини пластик қоплама қўйиш</a:t>
            </a:r>
            <a:endParaRPr lang="ru-RU" dirty="0"/>
          </a:p>
        </p:txBody>
      </p:sp>
      <p:pic>
        <p:nvPicPr>
          <p:cNvPr id="15362" name="Picture 2" descr="D:\2. ИЛМИЙ ИШЛАР\2011 Америка\CRDF кафедра\ХИСОБАТ\2012 CRDF ХИСОБАТЛАРИ\2012 Америка хисоботи\Расмлар\22.10.12-24.10.12 расмлар\DSC00335.JPG"/>
          <p:cNvPicPr>
            <a:picLocks noGrp="1" noChangeAspect="1" noChangeArrowheads="1"/>
          </p:cNvPicPr>
          <p:nvPr>
            <p:ph idx="1"/>
          </p:nvPr>
        </p:nvPicPr>
        <p:blipFill>
          <a:blip r:embed="rId2" cstate="print"/>
          <a:srcRect/>
          <a:stretch>
            <a:fillRect/>
          </a:stretch>
        </p:blipFill>
        <p:spPr bwMode="auto">
          <a:xfrm>
            <a:off x="642910" y="1428736"/>
            <a:ext cx="7239018" cy="542926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z-Cyrl-UZ" dirty="0" smtClean="0"/>
              <a:t>Қармиш каналини пластик қоплама қўйигани</a:t>
            </a:r>
            <a:endParaRPr lang="ru-RU" dirty="0"/>
          </a:p>
        </p:txBody>
      </p:sp>
      <p:pic>
        <p:nvPicPr>
          <p:cNvPr id="18434" name="Picture 2" descr="D:\2. ИЛМИЙ ИШЛАР\2011 Америка\CRDF кафедра\ХИСОБАТ\2012 CRDF ХИСОБАТЛАРИ\2012 Америка хисоботи\Расмлар\22.10.12-24.10.12 расмлар\DSC00341.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z-Cyrl-UZ" dirty="0" smtClean="0"/>
              <a:t>Қармиш каналида пластик қоплама устидан тупроқ ётқизиш</a:t>
            </a:r>
            <a:endParaRPr lang="ru-RU" dirty="0"/>
          </a:p>
        </p:txBody>
      </p:sp>
      <p:pic>
        <p:nvPicPr>
          <p:cNvPr id="16386" name="Picture 2" descr="D:\2. ИЛМИЙ ИШЛАР\2011 Америка\CRDF кафедра\ХИСОБАТ\2012 CRDF ХИСОБАТЛАРИ\2012 Америка хисоботи\Расмлар\22.10.12-24.10.12 расмлар\DSC00336.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z-Cyrl-UZ" dirty="0" smtClean="0"/>
              <a:t>Қармиш каналида пластик қоплама устидан тупроқ ётқизилган қисми</a:t>
            </a:r>
            <a:endParaRPr lang="ru-RU" dirty="0"/>
          </a:p>
        </p:txBody>
      </p:sp>
      <p:pic>
        <p:nvPicPr>
          <p:cNvPr id="20482" name="Picture 2" descr="D:\2. ИЛМИЙ ИШЛАР\2011 Америка\CRDF кафедра\ХИСОБАТ\2012 CRDF ХИСОБАТЛАРИ\2012 Америка хисоботи\Расмлар\Кармиш 2012 24-27.10.12\DSC00354.JPG"/>
          <p:cNvPicPr>
            <a:picLocks noGrp="1" noChangeAspect="1" noChangeArrowheads="1"/>
          </p:cNvPicPr>
          <p:nvPr>
            <p:ph idx="1"/>
          </p:nvPr>
        </p:nvPicPr>
        <p:blipFill>
          <a:blip r:embed="rId2" cstate="print"/>
          <a:srcRect/>
          <a:stretch>
            <a:fillRect/>
          </a:stretch>
        </p:blipFill>
        <p:spPr bwMode="auto">
          <a:xfrm>
            <a:off x="1142976" y="1500174"/>
            <a:ext cx="5572164" cy="531621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z-Cyrl-UZ" dirty="0" smtClean="0"/>
              <a:t>Қармиш каналида пластик қоплама устидан тупроқ ётқизилган қисми</a:t>
            </a:r>
            <a:endParaRPr lang="ru-RU" dirty="0"/>
          </a:p>
        </p:txBody>
      </p:sp>
      <p:pic>
        <p:nvPicPr>
          <p:cNvPr id="22530" name="Picture 2" descr="D:\2. ИЛМИЙ ИШЛАР\2011 Америка\CRDF кафедра\ХИСОБАТ\2012 CRDF ХИСОБАТЛАРИ\2012 Америка хисоботи\Расмлар\Кармиш 2012 24-27.10.12\DSC00362.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z-Cyrl-UZ" dirty="0" smtClean="0"/>
              <a:t>Пластик қоплама устида сувнинг пайдо бўлиши</a:t>
            </a:r>
            <a:endParaRPr lang="ru-RU" dirty="0"/>
          </a:p>
        </p:txBody>
      </p:sp>
      <p:pic>
        <p:nvPicPr>
          <p:cNvPr id="23554" name="Picture 2" descr="D:\2. ИЛМИЙ ИШЛАР\2011 Америка\CRDF кафедра\ХИСОБАТ\2012 CRDF ХИСОБАТЛАРИ\2012 Америка хисоботи\Расмлар\Кармиш 2012 24-27.10.12\DSC00364.JPG"/>
          <p:cNvPicPr>
            <a:picLocks noGrp="1" noChangeAspect="1" noChangeArrowheads="1"/>
          </p:cNvPicPr>
          <p:nvPr>
            <p:ph idx="1"/>
          </p:nvPr>
        </p:nvPicPr>
        <p:blipFill>
          <a:blip r:embed="rId2" cstate="print"/>
          <a:srcRect/>
          <a:stretch>
            <a:fillRect/>
          </a:stretch>
        </p:blipFill>
        <p:spPr bwMode="auto">
          <a:xfrm>
            <a:off x="785786" y="1571612"/>
            <a:ext cx="6572296" cy="492922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rmAutofit/>
          </a:bodyPr>
          <a:lstStyle/>
          <a:p>
            <a:r>
              <a:rPr lang="uz-Cyrl-UZ" sz="3200" dirty="0" smtClean="0">
                <a:latin typeface="Times New Roman" pitchFamily="18" charset="0"/>
                <a:cs typeface="Times New Roman" pitchFamily="18" charset="0"/>
              </a:rPr>
              <a:t>Каналда қўлланилган тадбир натижасида сув шимилиши ва фойдали иш коэффициентининг ўзгариши.</a:t>
            </a:r>
            <a:endParaRPr lang="ru-RU" sz="32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500034" y="2285992"/>
          <a:ext cx="8229600" cy="3719340"/>
        </p:xfrm>
        <a:graphic>
          <a:graphicData uri="http://schemas.openxmlformats.org/drawingml/2006/table">
            <a:tbl>
              <a:tblPr firstRow="1" bandRow="1">
                <a:tableStyleId>{8A107856-5554-42FB-B03E-39F5DBC370BA}</a:tableStyleId>
              </a:tblPr>
              <a:tblGrid>
                <a:gridCol w="4471990"/>
                <a:gridCol w="3757610"/>
              </a:tblGrid>
              <a:tr h="614367">
                <a:tc>
                  <a:txBody>
                    <a:bodyPr/>
                    <a:lstStyle/>
                    <a:p>
                      <a:pPr>
                        <a:lnSpc>
                          <a:spcPct val="115000"/>
                        </a:lnSpc>
                        <a:spcAft>
                          <a:spcPts val="0"/>
                        </a:spcAft>
                      </a:pPr>
                      <a:r>
                        <a:rPr lang="ru-RU" sz="2400" dirty="0" err="1">
                          <a:latin typeface="Times New Roman" pitchFamily="18" charset="0"/>
                          <a:cs typeface="Times New Roman" pitchFamily="18" charset="0"/>
                        </a:rPr>
                        <a:t>Сув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сарфи</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м</a:t>
                      </a:r>
                      <a:r>
                        <a:rPr lang="ru-RU" sz="2400" baseline="30000" dirty="0" smtClean="0">
                          <a:latin typeface="Times New Roman" pitchFamily="18" charset="0"/>
                          <a:cs typeface="Times New Roman" pitchFamily="18" charset="0"/>
                        </a:rPr>
                        <a:t>3</a:t>
                      </a:r>
                      <a:r>
                        <a:rPr lang="ru-RU" sz="2400" dirty="0" smtClean="0">
                          <a:latin typeface="Times New Roman" pitchFamily="18" charset="0"/>
                          <a:cs typeface="Times New Roman" pitchFamily="18" charset="0"/>
                        </a:rPr>
                        <a:t>/с</a:t>
                      </a:r>
                      <a:endParaRPr lang="ru-RU" sz="24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400" dirty="0" err="1">
                          <a:latin typeface="Times New Roman" pitchFamily="18" charset="0"/>
                          <a:cs typeface="Times New Roman" pitchFamily="18" charset="0"/>
                        </a:rPr>
                        <a:t>Октябр</a:t>
                      </a:r>
                      <a:endParaRPr lang="ru-RU" sz="2400" dirty="0">
                        <a:latin typeface="Times New Roman" pitchFamily="18" charset="0"/>
                        <a:ea typeface="Times New Roman"/>
                        <a:cs typeface="Times New Roman" pitchFamily="18" charset="0"/>
                      </a:endParaRPr>
                    </a:p>
                  </a:txBody>
                  <a:tcPr marL="68580" marR="68580" marT="0" marB="0" anchor="ctr"/>
                </a:tc>
              </a:tr>
              <a:tr h="614367">
                <a:tc>
                  <a:txBody>
                    <a:bodyPr/>
                    <a:lstStyle/>
                    <a:p>
                      <a:pPr>
                        <a:lnSpc>
                          <a:spcPct val="115000"/>
                        </a:lnSpc>
                        <a:spcAft>
                          <a:spcPts val="0"/>
                        </a:spcAft>
                      </a:pPr>
                      <a:r>
                        <a:rPr lang="ru-RU" sz="2400" dirty="0" err="1">
                          <a:latin typeface="Times New Roman" pitchFamily="18" charset="0"/>
                          <a:cs typeface="Times New Roman" pitchFamily="18" charset="0"/>
                        </a:rPr>
                        <a:t>Бошланишдаги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сарфи</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м</a:t>
                      </a:r>
                      <a:r>
                        <a:rPr lang="ru-RU" sz="2400" baseline="30000" dirty="0" smtClean="0">
                          <a:latin typeface="Times New Roman" pitchFamily="18" charset="0"/>
                          <a:cs typeface="Times New Roman" pitchFamily="18" charset="0"/>
                        </a:rPr>
                        <a:t>3</a:t>
                      </a:r>
                      <a:r>
                        <a:rPr lang="ru-RU" sz="2400" dirty="0" smtClean="0">
                          <a:latin typeface="Times New Roman" pitchFamily="18" charset="0"/>
                          <a:cs typeface="Times New Roman" pitchFamily="18" charset="0"/>
                        </a:rPr>
                        <a:t>/с</a:t>
                      </a:r>
                      <a:endParaRPr lang="ru-RU" sz="24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400" dirty="0">
                          <a:latin typeface="Times New Roman" pitchFamily="18" charset="0"/>
                          <a:cs typeface="Times New Roman" pitchFamily="18" charset="0"/>
                        </a:rPr>
                        <a:t>0,80</a:t>
                      </a:r>
                      <a:endParaRPr lang="ru-RU" sz="2400" dirty="0">
                        <a:latin typeface="Times New Roman" pitchFamily="18" charset="0"/>
                        <a:ea typeface="Times New Roman"/>
                        <a:cs typeface="Times New Roman" pitchFamily="18" charset="0"/>
                      </a:endParaRPr>
                    </a:p>
                  </a:txBody>
                  <a:tcPr marL="68580" marR="68580" marT="0" marB="0" anchor="ctr"/>
                </a:tc>
              </a:tr>
              <a:tr h="614367">
                <a:tc>
                  <a:txBody>
                    <a:bodyPr/>
                    <a:lstStyle/>
                    <a:p>
                      <a:pPr>
                        <a:lnSpc>
                          <a:spcPct val="115000"/>
                        </a:lnSpc>
                        <a:spcAft>
                          <a:spcPts val="0"/>
                        </a:spcAft>
                      </a:pPr>
                      <a:r>
                        <a:rPr lang="ru-RU" sz="2400" dirty="0" err="1">
                          <a:latin typeface="Times New Roman" pitchFamily="18" charset="0"/>
                          <a:cs typeface="Times New Roman" pitchFamily="18" charset="0"/>
                        </a:rPr>
                        <a:t>Охиридаги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сарфи</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м</a:t>
                      </a:r>
                      <a:r>
                        <a:rPr lang="ru-RU" sz="2400" baseline="30000" dirty="0" smtClean="0">
                          <a:latin typeface="Times New Roman" pitchFamily="18" charset="0"/>
                          <a:cs typeface="Times New Roman" pitchFamily="18" charset="0"/>
                        </a:rPr>
                        <a:t>3</a:t>
                      </a:r>
                      <a:r>
                        <a:rPr lang="ru-RU" sz="2400" dirty="0" smtClean="0">
                          <a:latin typeface="Times New Roman" pitchFamily="18" charset="0"/>
                          <a:cs typeface="Times New Roman" pitchFamily="18" charset="0"/>
                        </a:rPr>
                        <a:t>/с</a:t>
                      </a:r>
                      <a:endParaRPr lang="ru-RU" sz="24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400" dirty="0">
                          <a:latin typeface="Times New Roman" pitchFamily="18" charset="0"/>
                          <a:cs typeface="Times New Roman" pitchFamily="18" charset="0"/>
                        </a:rPr>
                        <a:t>0,74</a:t>
                      </a:r>
                      <a:endParaRPr lang="ru-RU" sz="2400" dirty="0">
                        <a:latin typeface="Times New Roman" pitchFamily="18" charset="0"/>
                        <a:ea typeface="Times New Roman"/>
                        <a:cs typeface="Times New Roman" pitchFamily="18" charset="0"/>
                      </a:endParaRPr>
                    </a:p>
                  </a:txBody>
                  <a:tcPr marL="68580" marR="68580" marT="0" marB="0" anchor="ctr"/>
                </a:tc>
              </a:tr>
              <a:tr h="614367">
                <a:tc>
                  <a:txBody>
                    <a:bodyPr/>
                    <a:lstStyle/>
                    <a:p>
                      <a:pPr>
                        <a:lnSpc>
                          <a:spcPct val="115000"/>
                        </a:lnSpc>
                        <a:spcAft>
                          <a:spcPts val="0"/>
                        </a:spcAft>
                      </a:pPr>
                      <a:r>
                        <a:rPr lang="ru-RU" sz="2400" dirty="0" err="1">
                          <a:latin typeface="Times New Roman" pitchFamily="18" charset="0"/>
                          <a:cs typeface="Times New Roman" pitchFamily="18" charset="0"/>
                        </a:rPr>
                        <a:t>Шимилган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сув</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микдори</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м3/с</a:t>
                      </a:r>
                      <a:endParaRPr lang="ru-RU" sz="24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400" dirty="0">
                          <a:latin typeface="Times New Roman" pitchFamily="18" charset="0"/>
                          <a:cs typeface="Times New Roman" pitchFamily="18" charset="0"/>
                        </a:rPr>
                        <a:t>0,06</a:t>
                      </a:r>
                      <a:endParaRPr lang="ru-RU" sz="2400" dirty="0">
                        <a:latin typeface="Times New Roman" pitchFamily="18" charset="0"/>
                        <a:ea typeface="Times New Roman"/>
                        <a:cs typeface="Times New Roman" pitchFamily="18" charset="0"/>
                      </a:endParaRPr>
                    </a:p>
                  </a:txBody>
                  <a:tcPr marL="68580" marR="68580" marT="0" marB="0" anchor="ctr"/>
                </a:tc>
              </a:tr>
              <a:tr h="614367">
                <a:tc>
                  <a:txBody>
                    <a:bodyPr/>
                    <a:lstStyle/>
                    <a:p>
                      <a:pPr>
                        <a:lnSpc>
                          <a:spcPct val="115000"/>
                        </a:lnSpc>
                        <a:spcAft>
                          <a:spcPts val="0"/>
                        </a:spcAft>
                      </a:pPr>
                      <a:r>
                        <a:rPr lang="ru-RU" sz="2400" dirty="0" err="1" smtClean="0">
                          <a:latin typeface="Times New Roman" pitchFamily="18" charset="0"/>
                          <a:cs typeface="Times New Roman" pitchFamily="18" charset="0"/>
                        </a:rPr>
                        <a:t>Каналнинг</a:t>
                      </a:r>
                      <a:r>
                        <a:rPr lang="ru-RU" sz="2400" dirty="0" smtClean="0">
                          <a:latin typeface="Times New Roman" pitchFamily="18" charset="0"/>
                          <a:cs typeface="Times New Roman" pitchFamily="18" charset="0"/>
                        </a:rPr>
                        <a:t> пленка </a:t>
                      </a:r>
                      <a:r>
                        <a:rPr lang="ru-RU" sz="2400" dirty="0" err="1" smtClean="0">
                          <a:latin typeface="Times New Roman" pitchFamily="18" charset="0"/>
                          <a:cs typeface="Times New Roman" pitchFamily="18" charset="0"/>
                        </a:rPr>
                        <a:t>қопланган қисмининг </a:t>
                      </a:r>
                      <a:r>
                        <a:rPr lang="ru-RU" sz="2400" dirty="0" err="1">
                          <a:latin typeface="Times New Roman" pitchFamily="18" charset="0"/>
                          <a:cs typeface="Times New Roman" pitchFamily="18" charset="0"/>
                        </a:rPr>
                        <a:t>фойдали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иш</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фоэффициенти</a:t>
                      </a:r>
                      <a:endParaRPr lang="ru-RU" sz="24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400" dirty="0">
                          <a:latin typeface="Times New Roman" pitchFamily="18" charset="0"/>
                          <a:cs typeface="Times New Roman" pitchFamily="18" charset="0"/>
                        </a:rPr>
                        <a:t>0,93</a:t>
                      </a:r>
                      <a:endParaRPr lang="ru-RU" sz="2400" dirty="0">
                        <a:latin typeface="Times New Roman" pitchFamily="18" charset="0"/>
                        <a:ea typeface="Times New Roman"/>
                        <a:cs typeface="Times New Roman" pitchFamily="18" charset="0"/>
                      </a:endParaRPr>
                    </a:p>
                  </a:txBody>
                  <a:tcPr marL="68580" marR="68580" marT="0" marB="0"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rmAutofit fontScale="90000"/>
          </a:bodyPr>
          <a:lstStyle/>
          <a:p>
            <a:r>
              <a:rPr lang="uz-Cyrl-UZ" dirty="0" smtClean="0">
                <a:latin typeface="Times New Roman" pitchFamily="18" charset="0"/>
                <a:cs typeface="Times New Roman" pitchFamily="18" charset="0"/>
              </a:rPr>
              <a:t>Хулоса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70000" lnSpcReduction="20000"/>
          </a:bodyPr>
          <a:lstStyle/>
          <a:p>
            <a:pPr lvl="0"/>
            <a:r>
              <a:rPr lang="uz-Cyrl-UZ" dirty="0" smtClean="0"/>
              <a:t>Ишлиб турган каналида сув сарфи 1.00 м</a:t>
            </a:r>
            <a:r>
              <a:rPr lang="uz-Cyrl-UZ" baseline="30000" dirty="0" smtClean="0"/>
              <a:t>3</a:t>
            </a:r>
            <a:r>
              <a:rPr lang="uz-Cyrl-UZ" dirty="0" smtClean="0"/>
              <a:t>/сс бўлганда шимилиш миқдорини 0.46 м</a:t>
            </a:r>
            <a:r>
              <a:rPr lang="uz-Cyrl-UZ" baseline="30000" dirty="0" smtClean="0"/>
              <a:t>3</a:t>
            </a:r>
            <a:r>
              <a:rPr lang="uz-Cyrl-UZ" dirty="0" smtClean="0"/>
              <a:t>/сни ташкил этди ва фойдали иш коэффициентни 0.46 га тенг бўлди.</a:t>
            </a:r>
            <a:endParaRPr lang="ru-RU" dirty="0" smtClean="0"/>
          </a:p>
          <a:p>
            <a:pPr lvl="0"/>
            <a:r>
              <a:rPr lang="uz-Cyrl-UZ" dirty="0" smtClean="0"/>
              <a:t>Ишлиб турган каналида сув сарфи 1.2 м</a:t>
            </a:r>
            <a:r>
              <a:rPr lang="uz-Cyrl-UZ" baseline="30000" dirty="0" smtClean="0"/>
              <a:t>3</a:t>
            </a:r>
            <a:r>
              <a:rPr lang="uz-Cyrl-UZ" dirty="0" smtClean="0"/>
              <a:t>/с бўлганда шимилиш миқдорини 0.78 м</a:t>
            </a:r>
            <a:r>
              <a:rPr lang="uz-Cyrl-UZ" baseline="30000" dirty="0" smtClean="0"/>
              <a:t>3</a:t>
            </a:r>
            <a:r>
              <a:rPr lang="uz-Cyrl-UZ" dirty="0" smtClean="0"/>
              <a:t>/сни ташкил этди ва фойдали иш коэффициентни 0.43 га тенг бўлди</a:t>
            </a:r>
            <a:endParaRPr lang="ru-RU" dirty="0" smtClean="0"/>
          </a:p>
          <a:p>
            <a:pPr lvl="0"/>
            <a:r>
              <a:rPr lang="uz-Cyrl-UZ" dirty="0" smtClean="0"/>
              <a:t>Каналга пластик қоплама қўйилганидан кейин сув сарфи 0.8 м3/саня бўлганда шимилиш миқдорини 0.06 м3/саняни ташкил этди ва фойдали иш коэффициентни 0.93 га тенг бўлди.</a:t>
            </a:r>
            <a:endParaRPr lang="ru-RU" dirty="0" smtClean="0"/>
          </a:p>
          <a:p>
            <a:pPr lvl="0"/>
            <a:r>
              <a:rPr lang="uz-Cyrl-UZ" dirty="0" smtClean="0"/>
              <a:t>Каналининг плёнка қопланган қисмида - фойдали иш коеффициенти 0.45 дан 0.93 гача ошди.</a:t>
            </a:r>
            <a:endParaRPr lang="ru-RU" dirty="0" smtClean="0"/>
          </a:p>
          <a:p>
            <a:pPr lvl="0"/>
            <a:r>
              <a:rPr lang="uz-Cyrl-UZ" dirty="0" smtClean="0"/>
              <a:t>Каналга пластик қоплама қўйилиши натижасида каналга берилган сувнинг 48% сув сақлаб қолинди ва ер ости сувларининг тўйиниши олди олинди. </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ru-RU" sz="3200" dirty="0" err="1">
                <a:solidFill>
                  <a:srgbClr val="0000CC"/>
                </a:solidFill>
              </a:rPr>
              <a:t>Янгиариқ тумани</a:t>
            </a:r>
            <a:r>
              <a:rPr lang="ru-RU" sz="3200" dirty="0">
                <a:solidFill>
                  <a:srgbClr val="0000CC"/>
                </a:solidFill>
              </a:rPr>
              <a:t> </a:t>
            </a:r>
            <a:r>
              <a:rPr lang="ru-RU" sz="3200" dirty="0" err="1">
                <a:solidFill>
                  <a:srgbClr val="0000CC"/>
                </a:solidFill>
              </a:rPr>
              <a:t>каналларининг</a:t>
            </a:r>
            <a:r>
              <a:rPr lang="ru-RU" sz="3200" dirty="0">
                <a:solidFill>
                  <a:srgbClr val="0000CC"/>
                </a:solidFill>
              </a:rPr>
              <a:t> </a:t>
            </a:r>
            <a:r>
              <a:rPr lang="ru-RU" sz="3200" dirty="0" err="1">
                <a:solidFill>
                  <a:srgbClr val="0000CC"/>
                </a:solidFill>
              </a:rPr>
              <a:t>сув</a:t>
            </a:r>
            <a:r>
              <a:rPr lang="ru-RU" sz="3200" dirty="0">
                <a:solidFill>
                  <a:srgbClr val="0000CC"/>
                </a:solidFill>
              </a:rPr>
              <a:t> </a:t>
            </a:r>
            <a:r>
              <a:rPr lang="uz-Cyrl-UZ" sz="3200" dirty="0" smtClean="0">
                <a:solidFill>
                  <a:srgbClr val="0000CC"/>
                </a:solidFill>
              </a:rPr>
              <a:t>билан таъминланиши</a:t>
            </a:r>
            <a:endParaRPr lang="ru-RU" sz="3200" dirty="0">
              <a:solidFill>
                <a:srgbClr val="0000CC"/>
              </a:solidFill>
            </a:endParaRPr>
          </a:p>
        </p:txBody>
      </p:sp>
      <p:pic>
        <p:nvPicPr>
          <p:cNvPr id="9219" name="Picture 3"/>
          <p:cNvPicPr>
            <a:picLocks noGrp="1" noChangeAspect="1" noChangeArrowheads="1"/>
          </p:cNvPicPr>
          <p:nvPr>
            <p:ph idx="1"/>
          </p:nvPr>
        </p:nvPicPr>
        <p:blipFill>
          <a:blip r:embed="rId3" cstate="print"/>
          <a:srcRect/>
          <a:stretch>
            <a:fillRect/>
          </a:stretch>
        </p:blipFill>
        <p:spPr>
          <a:xfrm>
            <a:off x="179388" y="1773238"/>
            <a:ext cx="8964612" cy="4248150"/>
          </a:xfrm>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868346"/>
          </a:xfrm>
        </p:spPr>
        <p:txBody>
          <a:bodyPr>
            <a:normAutofit fontScale="90000"/>
          </a:bodyPr>
          <a:lstStyle/>
          <a:p>
            <a:r>
              <a:rPr lang="uz-Cyrl-UZ" sz="3200" b="1" dirty="0" smtClean="0">
                <a:latin typeface="Times New Roman" pitchFamily="18" charset="0"/>
                <a:cs typeface="Times New Roman" pitchFamily="18" charset="0"/>
              </a:rPr>
              <a:t>Тажриба майдончасини илмий тадқиқот ишларига тайёрлаш</a:t>
            </a:r>
            <a:endParaRPr lang="ru-RU" sz="3200" dirty="0">
              <a:latin typeface="Times New Roman" pitchFamily="18" charset="0"/>
              <a:cs typeface="Times New Roman" pitchFamily="18" charset="0"/>
            </a:endParaRPr>
          </a:p>
        </p:txBody>
      </p:sp>
      <p:sp>
        <p:nvSpPr>
          <p:cNvPr id="3" name="Содержимое 2"/>
          <p:cNvSpPr>
            <a:spLocks noGrp="1"/>
          </p:cNvSpPr>
          <p:nvPr>
            <p:ph idx="1"/>
          </p:nvPr>
        </p:nvSpPr>
        <p:spPr>
          <a:xfrm>
            <a:off x="457200" y="1000108"/>
            <a:ext cx="8229600" cy="5214974"/>
          </a:xfrm>
        </p:spPr>
        <p:txBody>
          <a:bodyPr>
            <a:normAutofit fontScale="85000" lnSpcReduction="10000"/>
          </a:bodyPr>
          <a:lstStyle/>
          <a:p>
            <a:r>
              <a:rPr lang="uz-Cyrl-UZ" dirty="0" smtClean="0">
                <a:latin typeface="Times New Roman" pitchFamily="18" charset="0"/>
                <a:cs typeface="Times New Roman" pitchFamily="18" charset="0"/>
              </a:rPr>
              <a:t>Илмий ишни ўтказиш учун тажриба майдончаси қуйидагилар билан жиҳозланди:</a:t>
            </a:r>
            <a:endParaRPr lang="ru-RU" dirty="0" smtClean="0">
              <a:latin typeface="Times New Roman" pitchFamily="18" charset="0"/>
              <a:cs typeface="Times New Roman" pitchFamily="18" charset="0"/>
            </a:endParaRPr>
          </a:p>
          <a:p>
            <a:r>
              <a:rPr lang="uz-Cyrl-UZ" dirty="0" smtClean="0">
                <a:latin typeface="Times New Roman" pitchFamily="18" charset="0"/>
                <a:cs typeface="Times New Roman" pitchFamily="18" charset="0"/>
              </a:rPr>
              <a:t>1. ер ости сувлари сатҳини ва минерализациясини аниқлаш 6та назорат қудуқлари қурилди ва геологик тузилиши аниқланди;</a:t>
            </a:r>
            <a:endParaRPr lang="ru-RU" dirty="0" smtClean="0">
              <a:latin typeface="Times New Roman" pitchFamily="18" charset="0"/>
              <a:cs typeface="Times New Roman" pitchFamily="18" charset="0"/>
            </a:endParaRPr>
          </a:p>
          <a:p>
            <a:r>
              <a:rPr lang="uz-Cyrl-UZ" dirty="0" smtClean="0">
                <a:latin typeface="Times New Roman" pitchFamily="18" charset="0"/>
                <a:cs typeface="Times New Roman" pitchFamily="18" charset="0"/>
              </a:rPr>
              <a:t>2. каналнинг 3 та жойига сув сатҳининг ўзгаришини ўлчаш учун  сув ўлчайдиган рейкалар ўрнатилди.</a:t>
            </a:r>
            <a:endParaRPr lang="ru-RU" dirty="0" smtClean="0">
              <a:latin typeface="Times New Roman" pitchFamily="18" charset="0"/>
              <a:cs typeface="Times New Roman" pitchFamily="18" charset="0"/>
            </a:endParaRPr>
          </a:p>
          <a:p>
            <a:r>
              <a:rPr lang="uz-Cyrl-UZ" dirty="0" smtClean="0">
                <a:latin typeface="Times New Roman" pitchFamily="18" charset="0"/>
                <a:cs typeface="Times New Roman" pitchFamily="18" charset="0"/>
              </a:rPr>
              <a:t>3. канални пластик қоплаш учун 5 тонна полиэтилен пленка олинди ва канал периметрига мослаб 7.5 м кенгликда тайёрланди.</a:t>
            </a:r>
            <a:endParaRPr lang="ru-RU" dirty="0" smtClean="0">
              <a:latin typeface="Times New Roman" pitchFamily="18" charset="0"/>
              <a:cs typeface="Times New Roman" pitchFamily="18" charset="0"/>
            </a:endParaRPr>
          </a:p>
          <a:p>
            <a:r>
              <a:rPr lang="uz-Cyrl-UZ" dirty="0" smtClean="0">
                <a:latin typeface="Times New Roman" pitchFamily="18" charset="0"/>
                <a:cs typeface="Times New Roman" pitchFamily="18" charset="0"/>
              </a:rPr>
              <a:t>4. канал пластик қоплашга тайёрланди ва қопланди.</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smtClean="0"/>
              <a:t>Кармиш-яп</a:t>
            </a:r>
            <a:r>
              <a:rPr lang="uz-Cyrl-UZ" dirty="0" smtClean="0"/>
              <a:t> канали </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2" y="1600200"/>
          <a:ext cx="9143995" cy="4759342"/>
        </p:xfrm>
        <a:graphic>
          <a:graphicData uri="http://schemas.openxmlformats.org/drawingml/2006/table">
            <a:tbl>
              <a:tblPr firstRow="1" bandRow="1">
                <a:tableStyleId>{8A107856-5554-42FB-B03E-39F5DBC370BA}</a:tableStyleId>
              </a:tblPr>
              <a:tblGrid>
                <a:gridCol w="1857354"/>
                <a:gridCol w="1071570"/>
                <a:gridCol w="1357322"/>
                <a:gridCol w="1357322"/>
                <a:gridCol w="1428760"/>
                <a:gridCol w="928694"/>
                <a:gridCol w="1142973"/>
              </a:tblGrid>
              <a:tr h="464783">
                <a:tc rowSpan="2">
                  <a:txBody>
                    <a:bodyPr/>
                    <a:lstStyle/>
                    <a:p>
                      <a:pPr indent="8255" algn="just">
                        <a:lnSpc>
                          <a:spcPct val="115000"/>
                        </a:lnSpc>
                        <a:spcAft>
                          <a:spcPts val="1000"/>
                        </a:spcAft>
                        <a:tabLst>
                          <a:tab pos="90170" algn="l"/>
                        </a:tabLst>
                      </a:pPr>
                      <a:r>
                        <a:rPr lang="ru-RU" sz="2400" dirty="0" err="1"/>
                        <a:t>Каналлар</a:t>
                      </a:r>
                      <a:r>
                        <a:rPr lang="ru-RU" sz="2400" dirty="0"/>
                        <a:t> </a:t>
                      </a:r>
                      <a:r>
                        <a:rPr lang="ru-RU" sz="2400" dirty="0" err="1"/>
                        <a:t>номи</a:t>
                      </a:r>
                      <a:endParaRPr lang="ru-RU" sz="2400" dirty="0">
                        <a:latin typeface="Times New Roman"/>
                        <a:ea typeface="Times New Roman"/>
                        <a:cs typeface="Times New Roman"/>
                      </a:endParaRPr>
                    </a:p>
                  </a:txBody>
                  <a:tcPr marL="68580" marR="68580" marT="0" marB="0" anchor="ctr"/>
                </a:tc>
                <a:tc gridSpan="2">
                  <a:txBody>
                    <a:bodyPr/>
                    <a:lstStyle/>
                    <a:p>
                      <a:pPr indent="8255" algn="just">
                        <a:lnSpc>
                          <a:spcPct val="115000"/>
                        </a:lnSpc>
                        <a:spcAft>
                          <a:spcPts val="1000"/>
                        </a:spcAft>
                        <a:tabLst>
                          <a:tab pos="90170" algn="l"/>
                        </a:tabLst>
                      </a:pPr>
                      <a:r>
                        <a:rPr lang="ru-RU" sz="2400" dirty="0" err="1"/>
                        <a:t>Узунлиги</a:t>
                      </a:r>
                      <a:r>
                        <a:rPr lang="ru-RU" sz="2400" dirty="0"/>
                        <a:t> км</a:t>
                      </a:r>
                      <a:endParaRPr lang="ru-RU" sz="2400" dirty="0">
                        <a:latin typeface="Times New Roman"/>
                        <a:ea typeface="Times New Roman"/>
                        <a:cs typeface="Times New Roman"/>
                      </a:endParaRPr>
                    </a:p>
                  </a:txBody>
                  <a:tcPr marL="68580" marR="68580" marT="0" marB="0" anchor="ctr"/>
                </a:tc>
                <a:tc hMerge="1">
                  <a:txBody>
                    <a:bodyPr/>
                    <a:lstStyle/>
                    <a:p>
                      <a:endParaRPr lang="ru-RU"/>
                    </a:p>
                  </a:txBody>
                  <a:tcPr/>
                </a:tc>
                <a:tc rowSpan="2">
                  <a:txBody>
                    <a:bodyPr/>
                    <a:lstStyle/>
                    <a:p>
                      <a:pPr indent="8255" algn="just">
                        <a:lnSpc>
                          <a:spcPct val="115000"/>
                        </a:lnSpc>
                        <a:spcAft>
                          <a:spcPts val="1000"/>
                        </a:spcAft>
                        <a:tabLst>
                          <a:tab pos="90170" algn="l"/>
                        </a:tabLst>
                      </a:pPr>
                      <a:r>
                        <a:rPr lang="ru-RU" sz="2400" dirty="0" err="1"/>
                        <a:t>Сув</a:t>
                      </a:r>
                      <a:r>
                        <a:rPr lang="ru-RU" sz="2400" dirty="0"/>
                        <a:t> </a:t>
                      </a:r>
                      <a:r>
                        <a:rPr lang="ru-RU" sz="2400" dirty="0" err="1"/>
                        <a:t>утказиш</a:t>
                      </a:r>
                      <a:r>
                        <a:rPr lang="ru-RU" sz="2400" dirty="0"/>
                        <a:t> </a:t>
                      </a:r>
                      <a:r>
                        <a:rPr lang="ru-RU" sz="2400" dirty="0" err="1"/>
                        <a:t>кобилияти</a:t>
                      </a:r>
                      <a:r>
                        <a:rPr lang="ru-RU" sz="2400" dirty="0"/>
                        <a:t> м</a:t>
                      </a:r>
                      <a:r>
                        <a:rPr lang="ru-RU" sz="2400" baseline="30000" dirty="0"/>
                        <a:t>3</a:t>
                      </a:r>
                      <a:r>
                        <a:rPr lang="ru-RU" sz="2400" dirty="0"/>
                        <a:t>/с</a:t>
                      </a:r>
                      <a:endParaRPr lang="ru-RU" sz="2400" dirty="0">
                        <a:latin typeface="Times New Roman"/>
                        <a:ea typeface="Times New Roman"/>
                        <a:cs typeface="Times New Roman"/>
                      </a:endParaRPr>
                    </a:p>
                  </a:txBody>
                  <a:tcPr marL="68580" marR="68580" marT="0" marB="0" anchor="ctr"/>
                </a:tc>
                <a:tc rowSpan="2">
                  <a:txBody>
                    <a:bodyPr/>
                    <a:lstStyle/>
                    <a:p>
                      <a:pPr indent="8255" algn="just">
                        <a:lnSpc>
                          <a:spcPct val="115000"/>
                        </a:lnSpc>
                        <a:spcAft>
                          <a:spcPts val="1000"/>
                        </a:spcAft>
                        <a:tabLst>
                          <a:tab pos="90170" algn="l"/>
                        </a:tabLst>
                      </a:pPr>
                      <a:r>
                        <a:rPr lang="ru-RU" sz="2400" dirty="0" err="1"/>
                        <a:t>Сугориш</a:t>
                      </a:r>
                      <a:r>
                        <a:rPr lang="ru-RU" sz="2400" dirty="0"/>
                        <a:t> </a:t>
                      </a:r>
                      <a:r>
                        <a:rPr lang="ru-RU" sz="2400" dirty="0" err="1"/>
                        <a:t>майдони</a:t>
                      </a:r>
                      <a:r>
                        <a:rPr lang="ru-RU" sz="2400" dirty="0"/>
                        <a:t> (га)</a:t>
                      </a:r>
                      <a:endParaRPr lang="ru-RU" sz="2400" dirty="0">
                        <a:latin typeface="Times New Roman"/>
                        <a:ea typeface="Times New Roman"/>
                        <a:cs typeface="Times New Roman"/>
                      </a:endParaRPr>
                    </a:p>
                  </a:txBody>
                  <a:tcPr marL="68580" marR="68580" marT="0" marB="0" anchor="ctr"/>
                </a:tc>
                <a:tc gridSpan="2">
                  <a:txBody>
                    <a:bodyPr/>
                    <a:lstStyle/>
                    <a:p>
                      <a:pPr indent="8255" algn="just">
                        <a:lnSpc>
                          <a:spcPct val="115000"/>
                        </a:lnSpc>
                        <a:spcAft>
                          <a:spcPts val="1000"/>
                        </a:spcAft>
                        <a:tabLst>
                          <a:tab pos="90170" algn="l"/>
                        </a:tabLst>
                      </a:pPr>
                      <a:r>
                        <a:rPr lang="ru-RU" sz="2400" dirty="0" err="1"/>
                        <a:t>Сув</a:t>
                      </a:r>
                      <a:r>
                        <a:rPr lang="ru-RU" sz="2400" dirty="0"/>
                        <a:t> </a:t>
                      </a:r>
                      <a:r>
                        <a:rPr lang="ru-RU" sz="2400" dirty="0" err="1"/>
                        <a:t>бериш</a:t>
                      </a:r>
                      <a:r>
                        <a:rPr lang="ru-RU" sz="2400" dirty="0"/>
                        <a:t> </a:t>
                      </a:r>
                      <a:r>
                        <a:rPr lang="ru-RU" sz="2400" dirty="0" err="1"/>
                        <a:t>нуктаси</a:t>
                      </a:r>
                      <a:endParaRPr lang="ru-RU" sz="2400" dirty="0">
                        <a:latin typeface="Times New Roman"/>
                        <a:ea typeface="Times New Roman"/>
                        <a:cs typeface="Times New Roman"/>
                      </a:endParaRPr>
                    </a:p>
                  </a:txBody>
                  <a:tcPr marL="68580" marR="68580" marT="0" marB="0" anchor="ctr"/>
                </a:tc>
                <a:tc hMerge="1">
                  <a:txBody>
                    <a:bodyPr/>
                    <a:lstStyle/>
                    <a:p>
                      <a:endParaRPr lang="ru-RU"/>
                    </a:p>
                  </a:txBody>
                  <a:tcPr/>
                </a:tc>
              </a:tr>
              <a:tr h="1394350">
                <a:tc vMerge="1">
                  <a:txBody>
                    <a:bodyPr/>
                    <a:lstStyle/>
                    <a:p>
                      <a:endParaRPr lang="ru-RU"/>
                    </a:p>
                  </a:txBody>
                  <a:tcPr/>
                </a:tc>
                <a:tc>
                  <a:txBody>
                    <a:bodyPr/>
                    <a:lstStyle/>
                    <a:p>
                      <a:pPr indent="8255" algn="just">
                        <a:lnSpc>
                          <a:spcPct val="115000"/>
                        </a:lnSpc>
                        <a:spcAft>
                          <a:spcPts val="1000"/>
                        </a:spcAft>
                        <a:tabLst>
                          <a:tab pos="90170" algn="l"/>
                        </a:tabLst>
                      </a:pPr>
                      <a:r>
                        <a:rPr lang="ru-RU" sz="2400"/>
                        <a:t>Жами</a:t>
                      </a:r>
                      <a:endParaRPr lang="ru-RU" sz="2400">
                        <a:latin typeface="Times New Roman"/>
                        <a:ea typeface="Times New Roman"/>
                        <a:cs typeface="Times New Roman"/>
                      </a:endParaRPr>
                    </a:p>
                  </a:txBody>
                  <a:tcPr marL="68580" marR="68580" marT="0" marB="0" anchor="ctr"/>
                </a:tc>
                <a:tc>
                  <a:txBody>
                    <a:bodyPr/>
                    <a:lstStyle/>
                    <a:p>
                      <a:pPr indent="8255" algn="just">
                        <a:lnSpc>
                          <a:spcPct val="115000"/>
                        </a:lnSpc>
                        <a:spcAft>
                          <a:spcPts val="1000"/>
                        </a:spcAft>
                        <a:tabLst>
                          <a:tab pos="90170" algn="l"/>
                        </a:tabLst>
                      </a:pPr>
                      <a:r>
                        <a:rPr lang="ru-RU" sz="2400"/>
                        <a:t>ш.ж. бетон коплама</a:t>
                      </a:r>
                      <a:endParaRPr lang="ru-RU" sz="2400">
                        <a:latin typeface="Times New Roman"/>
                        <a:ea typeface="Times New Roman"/>
                        <a:cs typeface="Times New Roman"/>
                      </a:endParaRPr>
                    </a:p>
                  </a:txBody>
                  <a:tcPr marL="68580" marR="68580" marT="0" marB="0" anchor="ctr"/>
                </a:tc>
                <a:tc vMerge="1">
                  <a:txBody>
                    <a:bodyPr/>
                    <a:lstStyle/>
                    <a:p>
                      <a:endParaRPr lang="ru-RU"/>
                    </a:p>
                  </a:txBody>
                  <a:tcPr/>
                </a:tc>
                <a:tc vMerge="1">
                  <a:txBody>
                    <a:bodyPr/>
                    <a:lstStyle/>
                    <a:p>
                      <a:endParaRPr lang="ru-RU"/>
                    </a:p>
                  </a:txBody>
                  <a:tcPr/>
                </a:tc>
                <a:tc>
                  <a:txBody>
                    <a:bodyPr/>
                    <a:lstStyle/>
                    <a:p>
                      <a:pPr indent="8255" algn="just">
                        <a:lnSpc>
                          <a:spcPct val="115000"/>
                        </a:lnSpc>
                        <a:spcAft>
                          <a:spcPts val="1000"/>
                        </a:spcAft>
                        <a:tabLst>
                          <a:tab pos="90170" algn="l"/>
                        </a:tabLst>
                      </a:pPr>
                      <a:r>
                        <a:rPr lang="ru-RU" sz="2400"/>
                        <a:t>Жами</a:t>
                      </a:r>
                      <a:endParaRPr lang="ru-RU" sz="2400">
                        <a:latin typeface="Times New Roman"/>
                        <a:ea typeface="Times New Roman"/>
                        <a:cs typeface="Times New Roman"/>
                      </a:endParaRPr>
                    </a:p>
                  </a:txBody>
                  <a:tcPr marL="68580" marR="68580" marT="0" marB="0" anchor="ctr"/>
                </a:tc>
                <a:tc>
                  <a:txBody>
                    <a:bodyPr/>
                    <a:lstStyle/>
                    <a:p>
                      <a:pPr indent="8255" algn="just">
                        <a:lnSpc>
                          <a:spcPct val="115000"/>
                        </a:lnSpc>
                        <a:spcAft>
                          <a:spcPts val="1000"/>
                        </a:spcAft>
                        <a:tabLst>
                          <a:tab pos="90170" algn="l"/>
                        </a:tabLst>
                      </a:pPr>
                      <a:r>
                        <a:rPr lang="ru-RU" sz="2400" dirty="0" err="1"/>
                        <a:t>ш.ж</a:t>
                      </a:r>
                      <a:r>
                        <a:rPr lang="ru-RU" sz="2400" dirty="0"/>
                        <a:t>. Насос </a:t>
                      </a:r>
                      <a:r>
                        <a:rPr lang="ru-RU" sz="2400" dirty="0" err="1"/>
                        <a:t>билан</a:t>
                      </a:r>
                      <a:endParaRPr lang="ru-RU" sz="2400" dirty="0">
                        <a:latin typeface="Times New Roman"/>
                        <a:ea typeface="Times New Roman"/>
                        <a:cs typeface="Times New Roman"/>
                      </a:endParaRPr>
                    </a:p>
                  </a:txBody>
                  <a:tcPr marL="68580" marR="68580" marT="0" marB="0" anchor="ctr"/>
                </a:tc>
              </a:tr>
              <a:tr h="464783">
                <a:tc>
                  <a:txBody>
                    <a:bodyPr/>
                    <a:lstStyle/>
                    <a:p>
                      <a:pPr indent="8255">
                        <a:lnSpc>
                          <a:spcPct val="115000"/>
                        </a:lnSpc>
                        <a:spcAft>
                          <a:spcPts val="0"/>
                        </a:spcAft>
                        <a:tabLst>
                          <a:tab pos="90170" algn="l"/>
                        </a:tabLst>
                      </a:pPr>
                      <a:r>
                        <a:rPr lang="uz-Cyrl-UZ" sz="2400"/>
                        <a:t>Лойиҳа бўйича</a:t>
                      </a:r>
                      <a:endParaRPr lang="ru-RU" sz="2400">
                        <a:latin typeface="Times New Roman"/>
                        <a:ea typeface="Times New Roman"/>
                        <a:cs typeface="Times New Roman"/>
                      </a:endParaRPr>
                    </a:p>
                  </a:txBody>
                  <a:tcPr marL="68580" marR="68580" marT="0" marB="0" anchor="ctr"/>
                </a:tc>
                <a:tc>
                  <a:txBody>
                    <a:bodyPr/>
                    <a:lstStyle/>
                    <a:p>
                      <a:pPr indent="8255" algn="ctr">
                        <a:lnSpc>
                          <a:spcPct val="115000"/>
                        </a:lnSpc>
                        <a:spcAft>
                          <a:spcPts val="0"/>
                        </a:spcAft>
                        <a:tabLst>
                          <a:tab pos="90170" algn="l"/>
                        </a:tabLst>
                      </a:pPr>
                      <a:r>
                        <a:rPr lang="ru-RU" sz="2400" dirty="0"/>
                        <a:t>6,3</a:t>
                      </a:r>
                      <a:endParaRPr lang="ru-RU" sz="2400" dirty="0">
                        <a:latin typeface="Times New Roman"/>
                        <a:ea typeface="Times New Roman"/>
                        <a:cs typeface="Times New Roman"/>
                      </a:endParaRPr>
                    </a:p>
                  </a:txBody>
                  <a:tcPr marL="68580" marR="68580" marT="0" marB="0" anchor="ctr"/>
                </a:tc>
                <a:tc>
                  <a:txBody>
                    <a:bodyPr/>
                    <a:lstStyle/>
                    <a:p>
                      <a:endParaRPr lang="ru-RU" sz="2400">
                        <a:latin typeface="Calibri"/>
                        <a:ea typeface="Times New Roman"/>
                        <a:cs typeface="Times New Roman"/>
                      </a:endParaRPr>
                    </a:p>
                  </a:txBody>
                  <a:tcPr marL="68580" marR="68580" marT="0" marB="0" anchor="ctr"/>
                </a:tc>
                <a:tc>
                  <a:txBody>
                    <a:bodyPr/>
                    <a:lstStyle/>
                    <a:p>
                      <a:pPr indent="8255" algn="ctr">
                        <a:lnSpc>
                          <a:spcPct val="115000"/>
                        </a:lnSpc>
                        <a:spcAft>
                          <a:spcPts val="0"/>
                        </a:spcAft>
                        <a:tabLst>
                          <a:tab pos="90170" algn="l"/>
                        </a:tabLst>
                      </a:pPr>
                      <a:r>
                        <a:rPr lang="ru-RU" sz="2400"/>
                        <a:t>4,0</a:t>
                      </a:r>
                      <a:endParaRPr lang="ru-RU" sz="2400">
                        <a:latin typeface="Times New Roman"/>
                        <a:ea typeface="Times New Roman"/>
                        <a:cs typeface="Times New Roman"/>
                      </a:endParaRPr>
                    </a:p>
                  </a:txBody>
                  <a:tcPr marL="68580" marR="68580" marT="0" marB="0" anchor="ctr"/>
                </a:tc>
                <a:tc>
                  <a:txBody>
                    <a:bodyPr/>
                    <a:lstStyle/>
                    <a:p>
                      <a:pPr indent="8255" algn="ctr">
                        <a:lnSpc>
                          <a:spcPct val="115000"/>
                        </a:lnSpc>
                        <a:spcAft>
                          <a:spcPts val="0"/>
                        </a:spcAft>
                        <a:tabLst>
                          <a:tab pos="90170" algn="l"/>
                        </a:tabLst>
                      </a:pPr>
                      <a:r>
                        <a:rPr lang="ru-RU" sz="2400"/>
                        <a:t>332</a:t>
                      </a:r>
                      <a:endParaRPr lang="ru-RU" sz="2400">
                        <a:latin typeface="Times New Roman"/>
                        <a:ea typeface="Times New Roman"/>
                        <a:cs typeface="Times New Roman"/>
                      </a:endParaRPr>
                    </a:p>
                  </a:txBody>
                  <a:tcPr marL="68580" marR="68580" marT="0" marB="0" anchor="ctr"/>
                </a:tc>
                <a:tc>
                  <a:txBody>
                    <a:bodyPr/>
                    <a:lstStyle/>
                    <a:p>
                      <a:pPr indent="8255" algn="ctr">
                        <a:lnSpc>
                          <a:spcPct val="115000"/>
                        </a:lnSpc>
                        <a:spcAft>
                          <a:spcPts val="0"/>
                        </a:spcAft>
                        <a:tabLst>
                          <a:tab pos="90170" algn="l"/>
                        </a:tabLst>
                      </a:pPr>
                      <a:r>
                        <a:rPr lang="ru-RU" sz="2400"/>
                        <a:t>1</a:t>
                      </a:r>
                      <a:endParaRPr lang="ru-RU" sz="2400">
                        <a:latin typeface="Times New Roman"/>
                        <a:ea typeface="Times New Roman"/>
                        <a:cs typeface="Times New Roman"/>
                      </a:endParaRPr>
                    </a:p>
                  </a:txBody>
                  <a:tcPr marL="68580" marR="68580" marT="0" marB="0" anchor="ctr"/>
                </a:tc>
                <a:tc>
                  <a:txBody>
                    <a:bodyPr/>
                    <a:lstStyle/>
                    <a:p>
                      <a:endParaRPr lang="ru-RU" sz="2400" dirty="0">
                        <a:latin typeface="Calibri"/>
                        <a:ea typeface="Times New Roman"/>
                        <a:cs typeface="Times New Roman"/>
                      </a:endParaRPr>
                    </a:p>
                  </a:txBody>
                  <a:tcPr marL="68580" marR="68580" marT="0" marB="0" anchor="ctr"/>
                </a:tc>
              </a:tr>
              <a:tr h="790768">
                <a:tc>
                  <a:txBody>
                    <a:bodyPr/>
                    <a:lstStyle/>
                    <a:p>
                      <a:pPr indent="8255">
                        <a:lnSpc>
                          <a:spcPct val="115000"/>
                        </a:lnSpc>
                        <a:spcAft>
                          <a:spcPts val="1000"/>
                        </a:spcAft>
                        <a:tabLst>
                          <a:tab pos="90170" algn="l"/>
                        </a:tabLst>
                      </a:pPr>
                      <a:r>
                        <a:rPr lang="uz-Cyrl-UZ" sz="2400"/>
                        <a:t>2012 йил пленка қўйилишигача</a:t>
                      </a:r>
                      <a:endParaRPr lang="ru-RU" sz="2400">
                        <a:latin typeface="Times New Roman"/>
                        <a:ea typeface="Times New Roman"/>
                        <a:cs typeface="Times New Roman"/>
                      </a:endParaRPr>
                    </a:p>
                  </a:txBody>
                  <a:tcPr marL="68580" marR="68580" marT="0" marB="0" anchor="ctr"/>
                </a:tc>
                <a:tc>
                  <a:txBody>
                    <a:bodyPr/>
                    <a:lstStyle/>
                    <a:p>
                      <a:pPr indent="8255" algn="ctr">
                        <a:lnSpc>
                          <a:spcPct val="115000"/>
                        </a:lnSpc>
                        <a:spcAft>
                          <a:spcPts val="1000"/>
                        </a:spcAft>
                        <a:tabLst>
                          <a:tab pos="90170" algn="l"/>
                        </a:tabLst>
                      </a:pPr>
                      <a:r>
                        <a:rPr lang="uz-Cyrl-UZ" sz="2400"/>
                        <a:t>6.3</a:t>
                      </a:r>
                      <a:endParaRPr lang="ru-RU" sz="2400">
                        <a:latin typeface="Times New Roman"/>
                        <a:ea typeface="Times New Roman"/>
                        <a:cs typeface="Times New Roman"/>
                      </a:endParaRPr>
                    </a:p>
                  </a:txBody>
                  <a:tcPr marL="68580" marR="68580" marT="0" marB="0" anchor="ctr"/>
                </a:tc>
                <a:tc>
                  <a:txBody>
                    <a:bodyPr/>
                    <a:lstStyle/>
                    <a:p>
                      <a:endParaRPr lang="ru-RU" sz="2400">
                        <a:latin typeface="Calibri"/>
                        <a:ea typeface="Times New Roman"/>
                        <a:cs typeface="Times New Roman"/>
                      </a:endParaRPr>
                    </a:p>
                  </a:txBody>
                  <a:tcPr marL="68580" marR="68580" marT="0" marB="0" anchor="ctr"/>
                </a:tc>
                <a:tc>
                  <a:txBody>
                    <a:bodyPr/>
                    <a:lstStyle/>
                    <a:p>
                      <a:pPr>
                        <a:lnSpc>
                          <a:spcPct val="115000"/>
                        </a:lnSpc>
                        <a:spcAft>
                          <a:spcPts val="0"/>
                        </a:spcAft>
                      </a:pPr>
                      <a:r>
                        <a:rPr lang="uz-Cyrl-UZ" sz="2400"/>
                        <a:t>1.2</a:t>
                      </a:r>
                      <a:endParaRPr lang="ru-RU" sz="2400">
                        <a:latin typeface="Times New Roman"/>
                        <a:ea typeface="Times New Roman"/>
                        <a:cs typeface="Times New Roman"/>
                      </a:endParaRPr>
                    </a:p>
                  </a:txBody>
                  <a:tcPr marL="68580" marR="68580" marT="0" marB="0" anchor="ctr"/>
                </a:tc>
                <a:tc>
                  <a:txBody>
                    <a:bodyPr/>
                    <a:lstStyle/>
                    <a:p>
                      <a:pPr indent="8255" algn="ctr">
                        <a:lnSpc>
                          <a:spcPct val="115000"/>
                        </a:lnSpc>
                        <a:spcAft>
                          <a:spcPts val="1000"/>
                        </a:spcAft>
                        <a:tabLst>
                          <a:tab pos="90170" algn="l"/>
                        </a:tabLst>
                      </a:pPr>
                      <a:r>
                        <a:rPr lang="uz-Cyrl-UZ" sz="2400"/>
                        <a:t>425</a:t>
                      </a:r>
                      <a:endParaRPr lang="ru-RU" sz="2400">
                        <a:latin typeface="Times New Roman"/>
                        <a:ea typeface="Times New Roman"/>
                        <a:cs typeface="Times New Roman"/>
                      </a:endParaRPr>
                    </a:p>
                  </a:txBody>
                  <a:tcPr marL="68580" marR="68580" marT="0" marB="0" anchor="ctr"/>
                </a:tc>
                <a:tc>
                  <a:txBody>
                    <a:bodyPr/>
                    <a:lstStyle/>
                    <a:p>
                      <a:pPr indent="8255" algn="ctr">
                        <a:lnSpc>
                          <a:spcPct val="115000"/>
                        </a:lnSpc>
                        <a:spcAft>
                          <a:spcPts val="1000"/>
                        </a:spcAft>
                        <a:tabLst>
                          <a:tab pos="90170" algn="l"/>
                        </a:tabLst>
                      </a:pPr>
                      <a:r>
                        <a:rPr lang="uz-Cyrl-UZ" sz="2400"/>
                        <a:t>1</a:t>
                      </a:r>
                      <a:endParaRPr lang="ru-RU" sz="2400">
                        <a:latin typeface="Times New Roman"/>
                        <a:ea typeface="Times New Roman"/>
                        <a:cs typeface="Times New Roman"/>
                      </a:endParaRPr>
                    </a:p>
                  </a:txBody>
                  <a:tcPr marL="68580" marR="68580" marT="0" marB="0" anchor="ctr"/>
                </a:tc>
                <a:tc>
                  <a:txBody>
                    <a:bodyPr/>
                    <a:lstStyle/>
                    <a:p>
                      <a:pPr indent="8255" algn="ctr">
                        <a:lnSpc>
                          <a:spcPct val="115000"/>
                        </a:lnSpc>
                        <a:spcAft>
                          <a:spcPts val="1000"/>
                        </a:spcAft>
                        <a:tabLst>
                          <a:tab pos="90170" algn="l"/>
                        </a:tabLst>
                      </a:pPr>
                      <a:r>
                        <a:rPr lang="uz-Cyrl-UZ" sz="2400" dirty="0"/>
                        <a:t>5</a:t>
                      </a:r>
                      <a:endParaRPr lang="ru-RU" sz="2400" dirty="0">
                        <a:latin typeface="Times New Roman"/>
                        <a:ea typeface="Times New Roman"/>
                        <a:cs typeface="Times New Roman"/>
                      </a:endParaRPr>
                    </a:p>
                  </a:txBody>
                  <a:tcPr marL="68580" marR="68580" marT="0" marB="0"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71480"/>
          </a:xfrm>
        </p:spPr>
        <p:txBody>
          <a:bodyPr>
            <a:normAutofit fontScale="90000"/>
          </a:bodyPr>
          <a:lstStyle/>
          <a:p>
            <a:r>
              <a:rPr lang="uz-Cyrl-UZ" sz="3600" dirty="0" smtClean="0"/>
              <a:t>Канал ўтган жойнинг геологик тузилиши</a:t>
            </a:r>
            <a:endParaRPr lang="ru-RU" sz="3600" dirty="0"/>
          </a:p>
        </p:txBody>
      </p:sp>
      <p:sp>
        <p:nvSpPr>
          <p:cNvPr id="3" name="Содержимое 2"/>
          <p:cNvSpPr>
            <a:spLocks noGrp="1"/>
          </p:cNvSpPr>
          <p:nvPr>
            <p:ph sz="half" idx="1"/>
          </p:nvPr>
        </p:nvSpPr>
        <p:spPr>
          <a:xfrm>
            <a:off x="457200" y="785794"/>
            <a:ext cx="4614866" cy="5786478"/>
          </a:xfrm>
        </p:spPr>
        <p:txBody>
          <a:bodyPr>
            <a:normAutofit fontScale="62500" lnSpcReduction="20000"/>
          </a:bodyPr>
          <a:lstStyle/>
          <a:p>
            <a:r>
              <a:rPr lang="uz-Cyrl-UZ" dirty="0" smtClean="0"/>
              <a:t>Канал ўтган жой асосан суглинок ва супеслар жинсларидан иборат. Тажриба майдончасида енгил суглинок юқори биринчи қатламда жойлашган бўлиб қалинлиги 0.6 метрдан 1.3 метргача етади. Ундан пастда супесь қатлами жойлашган бўлиб унинг калинлиги 7.8 метргача боради. </a:t>
            </a:r>
          </a:p>
          <a:p>
            <a:r>
              <a:rPr lang="uz-Cyrl-UZ" dirty="0" smtClean="0"/>
              <a:t>Бундан кўринадики канал бутун узинлиги бўйлаб супесь қатламида жойлашган. Супесь қатламидан шимилиш катта бўлади.</a:t>
            </a:r>
            <a:endParaRPr lang="ru-RU" dirty="0" smtClean="0"/>
          </a:p>
          <a:p>
            <a:r>
              <a:rPr lang="uz-Cyrl-UZ" dirty="0" smtClean="0"/>
              <a:t>Тажриба майдончасидаги аллювиал ётқизиқларни икки комплексга бўлиш мумкин:</a:t>
            </a:r>
            <a:endParaRPr lang="ru-RU" dirty="0" smtClean="0"/>
          </a:p>
          <a:p>
            <a:r>
              <a:rPr lang="uz-Cyrl-UZ" dirty="0" smtClean="0"/>
              <a:t>-юқари комплекс – қалинлиги 7.8 метргача борадиган суглинок-супесли қатламдан,</a:t>
            </a:r>
            <a:endParaRPr lang="ru-RU" dirty="0" smtClean="0"/>
          </a:p>
          <a:p>
            <a:r>
              <a:rPr lang="uz-Cyrl-UZ" dirty="0" smtClean="0"/>
              <a:t>-қуйи /пастки/ комплекс – қалинлиги 20-35 метрли майда ва ўрта заррачали </a:t>
            </a:r>
            <a:r>
              <a:rPr lang="ru-RU" dirty="0" err="1" smtClean="0"/>
              <a:t>кулранг</a:t>
            </a:r>
            <a:r>
              <a:rPr lang="uz-Cyrl-UZ" dirty="0" smtClean="0"/>
              <a:t> қум қатламидан иборат.</a:t>
            </a:r>
            <a:endParaRPr lang="ru-RU" dirty="0"/>
          </a:p>
        </p:txBody>
      </p:sp>
      <p:pic>
        <p:nvPicPr>
          <p:cNvPr id="5" name="Содержимое 4"/>
          <p:cNvPicPr>
            <a:picLocks noGrp="1"/>
          </p:cNvPicPr>
          <p:nvPr>
            <p:ph sz="half" idx="2"/>
          </p:nvPr>
        </p:nvPicPr>
        <p:blipFill>
          <a:blip r:embed="rId2" cstate="print"/>
          <a:srcRect/>
          <a:stretch>
            <a:fillRect/>
          </a:stretch>
        </p:blipFill>
        <p:spPr bwMode="auto">
          <a:xfrm>
            <a:off x="5572132" y="785794"/>
            <a:ext cx="2786082" cy="421484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11156"/>
          </a:xfrm>
        </p:spPr>
        <p:txBody>
          <a:bodyPr>
            <a:normAutofit fontScale="90000"/>
          </a:bodyPr>
          <a:lstStyle/>
          <a:p>
            <a:r>
              <a:rPr lang="uz-Cyrl-UZ" sz="2800" dirty="0" smtClean="0"/>
              <a:t>Ер ости сувларининг тажриба майдончасидаги ўзгариши</a:t>
            </a:r>
            <a:endParaRPr lang="ru-RU" sz="2800" dirty="0"/>
          </a:p>
        </p:txBody>
      </p:sp>
      <p:pic>
        <p:nvPicPr>
          <p:cNvPr id="5" name="Picture 5" descr="D:\yangi fayllar\sws_h8452.png"/>
          <p:cNvPicPr>
            <a:picLocks noGrp="1"/>
          </p:cNvPicPr>
          <p:nvPr>
            <p:ph sz="half" idx="1"/>
          </p:nvPr>
        </p:nvPicPr>
        <p:blipFill>
          <a:blip r:embed="rId2" cstate="print"/>
          <a:srcRect/>
          <a:stretch>
            <a:fillRect/>
          </a:stretch>
        </p:blipFill>
        <p:spPr bwMode="auto">
          <a:xfrm>
            <a:off x="285720" y="857232"/>
            <a:ext cx="4038600" cy="4000528"/>
          </a:xfrm>
          <a:prstGeom prst="rect">
            <a:avLst/>
          </a:prstGeom>
          <a:noFill/>
          <a:ln w="9525">
            <a:noFill/>
            <a:miter lim="800000"/>
            <a:headEnd/>
            <a:tailEnd/>
          </a:ln>
        </p:spPr>
      </p:pic>
      <p:pic>
        <p:nvPicPr>
          <p:cNvPr id="6" name="Picture 7" descr="D:\yangi fayllar\sws_h8468.png"/>
          <p:cNvPicPr>
            <a:picLocks noGrp="1"/>
          </p:cNvPicPr>
          <p:nvPr>
            <p:ph sz="half" idx="2"/>
          </p:nvPr>
        </p:nvPicPr>
        <p:blipFill>
          <a:blip r:embed="rId3" cstate="print"/>
          <a:srcRect/>
          <a:stretch>
            <a:fillRect/>
          </a:stretch>
        </p:blipFill>
        <p:spPr bwMode="auto">
          <a:xfrm>
            <a:off x="4648200" y="857232"/>
            <a:ext cx="4038600" cy="407196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572560" cy="1143000"/>
          </a:xfrm>
        </p:spPr>
        <p:txBody>
          <a:bodyPr>
            <a:normAutofit/>
          </a:bodyPr>
          <a:lstStyle/>
          <a:p>
            <a:r>
              <a:rPr lang="ru-RU" sz="3200" dirty="0" smtClean="0">
                <a:latin typeface="Times New Roman" pitchFamily="18" charset="0"/>
                <a:cs typeface="Times New Roman" pitchFamily="18" charset="0"/>
              </a:rPr>
              <a:t>Канал</a:t>
            </a:r>
            <a:r>
              <a:rPr lang="uz-Cyrl-UZ" sz="3200" dirty="0" smtClean="0">
                <a:latin typeface="Times New Roman" pitchFamily="18" charset="0"/>
                <a:cs typeface="Times New Roman" pitchFamily="18" charset="0"/>
              </a:rPr>
              <a:t>ининг амалдаги шимилиш миқдори ва фойдали иш коэффициенти</a:t>
            </a:r>
            <a:endParaRPr lang="ru-RU" sz="32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142844" y="1357298"/>
          <a:ext cx="8858317" cy="3891685"/>
        </p:xfrm>
        <a:graphic>
          <a:graphicData uri="http://schemas.openxmlformats.org/drawingml/2006/table">
            <a:tbl>
              <a:tblPr firstRow="1" bandRow="1">
                <a:tableStyleId>{8A107856-5554-42FB-B03E-39F5DBC370BA}</a:tableStyleId>
              </a:tblPr>
              <a:tblGrid>
                <a:gridCol w="2286022"/>
                <a:gridCol w="1071570"/>
                <a:gridCol w="1214446"/>
                <a:gridCol w="1214446"/>
                <a:gridCol w="1071570"/>
                <a:gridCol w="1071570"/>
                <a:gridCol w="928693"/>
              </a:tblGrid>
              <a:tr h="582213">
                <a:tc>
                  <a:txBody>
                    <a:bodyPr/>
                    <a:lstStyle/>
                    <a:p>
                      <a:pPr indent="21590">
                        <a:lnSpc>
                          <a:spcPct val="115000"/>
                        </a:lnSpc>
                        <a:spcAft>
                          <a:spcPts val="0"/>
                        </a:spcAft>
                      </a:pPr>
                      <a:r>
                        <a:rPr lang="ru-RU" sz="2000" dirty="0" err="1">
                          <a:latin typeface="Times New Roman" pitchFamily="18" charset="0"/>
                          <a:cs typeface="Times New Roman" pitchFamily="18" charset="0"/>
                        </a:rPr>
                        <a:t>Сув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сарфи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/с</a:t>
                      </a:r>
                      <a:endParaRPr lang="ru-RU" sz="20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2000" dirty="0">
                          <a:latin typeface="Times New Roman" pitchFamily="18" charset="0"/>
                          <a:cs typeface="Times New Roman" pitchFamily="18" charset="0"/>
                        </a:rPr>
                        <a:t>Март </a:t>
                      </a:r>
                      <a:endParaRPr lang="ru-RU" sz="20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2000" dirty="0" err="1">
                          <a:latin typeface="Times New Roman" pitchFamily="18" charset="0"/>
                          <a:cs typeface="Times New Roman" pitchFamily="18" charset="0"/>
                        </a:rPr>
                        <a:t>Апрел</a:t>
                      </a:r>
                      <a:endParaRPr lang="ru-RU" sz="20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2000" dirty="0">
                          <a:latin typeface="Times New Roman" pitchFamily="18" charset="0"/>
                          <a:cs typeface="Times New Roman" pitchFamily="18" charset="0"/>
                        </a:rPr>
                        <a:t>Май </a:t>
                      </a:r>
                      <a:endParaRPr lang="ru-RU" sz="20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2000" dirty="0" err="1">
                          <a:latin typeface="Times New Roman" pitchFamily="18" charset="0"/>
                          <a:cs typeface="Times New Roman" pitchFamily="18" charset="0"/>
                        </a:rPr>
                        <a:t>Июн</a:t>
                      </a:r>
                      <a:r>
                        <a:rPr lang="ru-RU" sz="2000" dirty="0">
                          <a:latin typeface="Times New Roman" pitchFamily="18" charset="0"/>
                          <a:cs typeface="Times New Roman" pitchFamily="18" charset="0"/>
                        </a:rPr>
                        <a:t> </a:t>
                      </a:r>
                      <a:endParaRPr lang="ru-RU" sz="20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2000" dirty="0" err="1">
                          <a:latin typeface="Times New Roman" pitchFamily="18" charset="0"/>
                          <a:cs typeface="Times New Roman" pitchFamily="18" charset="0"/>
                        </a:rPr>
                        <a:t>Июл</a:t>
                      </a:r>
                      <a:r>
                        <a:rPr lang="ru-RU" sz="2000" dirty="0">
                          <a:latin typeface="Times New Roman" pitchFamily="18" charset="0"/>
                          <a:cs typeface="Times New Roman" pitchFamily="18" charset="0"/>
                        </a:rPr>
                        <a:t> </a:t>
                      </a:r>
                      <a:endParaRPr lang="ru-RU" sz="2000" dirty="0">
                        <a:latin typeface="Times New Roman" pitchFamily="18" charset="0"/>
                        <a:ea typeface="Times New Roman"/>
                        <a:cs typeface="Times New Roman" pitchFamily="18" charset="0"/>
                      </a:endParaRPr>
                    </a:p>
                  </a:txBody>
                  <a:tcPr marL="68580" marR="68580" marT="0" marB="0"/>
                </a:tc>
                <a:tc>
                  <a:txBody>
                    <a:bodyPr/>
                    <a:lstStyle/>
                    <a:p>
                      <a:pPr>
                        <a:lnSpc>
                          <a:spcPct val="115000"/>
                        </a:lnSpc>
                        <a:spcAft>
                          <a:spcPts val="0"/>
                        </a:spcAft>
                      </a:pPr>
                      <a:r>
                        <a:rPr lang="ru-RU" sz="2000">
                          <a:latin typeface="Times New Roman" pitchFamily="18" charset="0"/>
                          <a:cs typeface="Times New Roman" pitchFamily="18" charset="0"/>
                        </a:rPr>
                        <a:t>Август </a:t>
                      </a:r>
                      <a:endParaRPr lang="ru-RU" sz="2000">
                        <a:latin typeface="Times New Roman" pitchFamily="18" charset="0"/>
                        <a:ea typeface="Times New Roman"/>
                        <a:cs typeface="Times New Roman" pitchFamily="18" charset="0"/>
                      </a:endParaRPr>
                    </a:p>
                  </a:txBody>
                  <a:tcPr marL="68580" marR="68580" marT="0" marB="0"/>
                </a:tc>
              </a:tr>
              <a:tr h="703655">
                <a:tc>
                  <a:txBody>
                    <a:bodyPr/>
                    <a:lstStyle/>
                    <a:p>
                      <a:pPr>
                        <a:lnSpc>
                          <a:spcPct val="115000"/>
                        </a:lnSpc>
                        <a:spcAft>
                          <a:spcPts val="0"/>
                        </a:spcAft>
                      </a:pPr>
                      <a:r>
                        <a:rPr lang="ru-RU" sz="2000" dirty="0" err="1">
                          <a:latin typeface="Times New Roman" pitchFamily="18" charset="0"/>
                          <a:cs typeface="Times New Roman" pitchFamily="18" charset="0"/>
                        </a:rPr>
                        <a:t>Бошланишдаги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сарфи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/с</a:t>
                      </a:r>
                      <a:endParaRPr lang="ru-RU" sz="20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cs typeface="Times New Roman" pitchFamily="18" charset="0"/>
                        </a:rPr>
                        <a:t>1,00</a:t>
                      </a:r>
                      <a:endParaRPr lang="ru-RU" sz="20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dirty="0">
                          <a:latin typeface="Times New Roman" pitchFamily="18" charset="0"/>
                          <a:cs typeface="Times New Roman" pitchFamily="18" charset="0"/>
                        </a:rPr>
                        <a:t>1,10</a:t>
                      </a:r>
                      <a:endParaRPr lang="ru-RU" sz="20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dirty="0">
                          <a:latin typeface="Times New Roman" pitchFamily="18" charset="0"/>
                          <a:cs typeface="Times New Roman" pitchFamily="18" charset="0"/>
                        </a:rPr>
                        <a:t>0,80</a:t>
                      </a:r>
                      <a:endParaRPr lang="ru-RU" sz="20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dirty="0">
                          <a:latin typeface="Times New Roman" pitchFamily="18" charset="0"/>
                          <a:cs typeface="Times New Roman" pitchFamily="18" charset="0"/>
                        </a:rPr>
                        <a:t>1,20</a:t>
                      </a:r>
                      <a:endParaRPr lang="ru-RU" sz="20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dirty="0">
                          <a:latin typeface="Times New Roman" pitchFamily="18" charset="0"/>
                          <a:cs typeface="Times New Roman" pitchFamily="18" charset="0"/>
                        </a:rPr>
                        <a:t>1,20</a:t>
                      </a:r>
                      <a:endParaRPr lang="ru-RU" sz="20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dirty="0">
                          <a:latin typeface="Times New Roman" pitchFamily="18" charset="0"/>
                          <a:cs typeface="Times New Roman" pitchFamily="18" charset="0"/>
                        </a:rPr>
                        <a:t>1,20</a:t>
                      </a:r>
                      <a:endParaRPr lang="ru-RU" sz="2000" dirty="0">
                        <a:latin typeface="Times New Roman" pitchFamily="18" charset="0"/>
                        <a:ea typeface="Times New Roman"/>
                        <a:cs typeface="Times New Roman" pitchFamily="18" charset="0"/>
                      </a:endParaRPr>
                    </a:p>
                  </a:txBody>
                  <a:tcPr marL="68580" marR="68580" marT="0" marB="0" anchor="ctr"/>
                </a:tc>
              </a:tr>
              <a:tr h="642942">
                <a:tc>
                  <a:txBody>
                    <a:bodyPr/>
                    <a:lstStyle/>
                    <a:p>
                      <a:pPr indent="21590">
                        <a:lnSpc>
                          <a:spcPct val="115000"/>
                        </a:lnSpc>
                        <a:spcAft>
                          <a:spcPts val="0"/>
                        </a:spcAft>
                      </a:pPr>
                      <a:r>
                        <a:rPr lang="ru-RU" sz="2000" dirty="0" err="1">
                          <a:latin typeface="Times New Roman" pitchFamily="18" charset="0"/>
                          <a:cs typeface="Times New Roman" pitchFamily="18" charset="0"/>
                        </a:rPr>
                        <a:t>Охиридаги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сарфи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/с</a:t>
                      </a:r>
                      <a:endParaRPr lang="ru-RU" sz="2000" dirty="0">
                        <a:latin typeface="Times New Roman" pitchFamily="18" charset="0"/>
                        <a:ea typeface="Times New Roman"/>
                        <a:cs typeface="Times New Roman" pitchFamily="18" charset="0"/>
                      </a:endParaRPr>
                    </a:p>
                  </a:txBody>
                  <a:tcPr marL="68580" marR="68580" marT="0" marB="0"/>
                </a:tc>
                <a:tc>
                  <a:txBody>
                    <a:bodyPr/>
                    <a:lstStyle/>
                    <a:p>
                      <a:pPr algn="ctr">
                        <a:lnSpc>
                          <a:spcPct val="115000"/>
                        </a:lnSpc>
                        <a:spcAft>
                          <a:spcPts val="0"/>
                        </a:spcAft>
                      </a:pPr>
                      <a:r>
                        <a:rPr lang="ru-RU" sz="2000" dirty="0">
                          <a:latin typeface="Times New Roman" pitchFamily="18" charset="0"/>
                          <a:cs typeface="Times New Roman" pitchFamily="18" charset="0"/>
                        </a:rPr>
                        <a:t>0,54</a:t>
                      </a:r>
                      <a:endParaRPr lang="ru-RU" sz="20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a:latin typeface="Times New Roman" pitchFamily="18" charset="0"/>
                          <a:cs typeface="Times New Roman" pitchFamily="18" charset="0"/>
                        </a:rPr>
                        <a:t>0,65</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a:latin typeface="Times New Roman" pitchFamily="18" charset="0"/>
                          <a:cs typeface="Times New Roman" pitchFamily="18" charset="0"/>
                        </a:rPr>
                        <a:t>0,32</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dirty="0">
                          <a:latin typeface="Times New Roman" pitchFamily="18" charset="0"/>
                          <a:cs typeface="Times New Roman" pitchFamily="18" charset="0"/>
                        </a:rPr>
                        <a:t>0,77</a:t>
                      </a:r>
                      <a:endParaRPr lang="ru-RU" sz="20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dirty="0">
                          <a:latin typeface="Times New Roman" pitchFamily="18" charset="0"/>
                          <a:cs typeface="Times New Roman" pitchFamily="18" charset="0"/>
                        </a:rPr>
                        <a:t>0,78</a:t>
                      </a:r>
                      <a:endParaRPr lang="ru-RU" sz="2000" dirty="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dirty="0">
                          <a:latin typeface="Times New Roman" pitchFamily="18" charset="0"/>
                          <a:cs typeface="Times New Roman" pitchFamily="18" charset="0"/>
                        </a:rPr>
                        <a:t>0,75</a:t>
                      </a:r>
                      <a:endParaRPr lang="ru-RU" sz="2000" dirty="0">
                        <a:latin typeface="Times New Roman" pitchFamily="18" charset="0"/>
                        <a:ea typeface="Times New Roman"/>
                        <a:cs typeface="Times New Roman" pitchFamily="18" charset="0"/>
                      </a:endParaRPr>
                    </a:p>
                  </a:txBody>
                  <a:tcPr marL="68580" marR="68580" marT="0" marB="0" anchor="ctr"/>
                </a:tc>
              </a:tr>
              <a:tr h="714380">
                <a:tc>
                  <a:txBody>
                    <a:bodyPr/>
                    <a:lstStyle/>
                    <a:p>
                      <a:pPr indent="21590">
                        <a:lnSpc>
                          <a:spcPct val="115000"/>
                        </a:lnSpc>
                        <a:spcAft>
                          <a:spcPts val="0"/>
                        </a:spcAft>
                      </a:pPr>
                      <a:r>
                        <a:rPr lang="ru-RU" sz="2000" dirty="0" err="1">
                          <a:latin typeface="Times New Roman" pitchFamily="18" charset="0"/>
                          <a:cs typeface="Times New Roman" pitchFamily="18" charset="0"/>
                        </a:rPr>
                        <a:t>Шимилган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сув</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микдори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/с</a:t>
                      </a:r>
                      <a:endParaRPr lang="ru-RU" sz="2000" dirty="0">
                        <a:latin typeface="Times New Roman" pitchFamily="18" charset="0"/>
                        <a:ea typeface="Times New Roman"/>
                        <a:cs typeface="Times New Roman" pitchFamily="18" charset="0"/>
                      </a:endParaRPr>
                    </a:p>
                  </a:txBody>
                  <a:tcPr marL="68580" marR="68580" marT="0" marB="0" anchor="b"/>
                </a:tc>
                <a:tc>
                  <a:txBody>
                    <a:bodyPr/>
                    <a:lstStyle/>
                    <a:p>
                      <a:pPr algn="ctr">
                        <a:lnSpc>
                          <a:spcPct val="115000"/>
                        </a:lnSpc>
                        <a:spcAft>
                          <a:spcPts val="0"/>
                        </a:spcAft>
                      </a:pPr>
                      <a:r>
                        <a:rPr lang="ru-RU" sz="2000">
                          <a:latin typeface="Times New Roman" pitchFamily="18" charset="0"/>
                          <a:cs typeface="Times New Roman" pitchFamily="18" charset="0"/>
                        </a:rPr>
                        <a:t>0,46</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a:latin typeface="Times New Roman" pitchFamily="18" charset="0"/>
                          <a:cs typeface="Times New Roman" pitchFamily="18" charset="0"/>
                        </a:rPr>
                        <a:t>0,45</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a:latin typeface="Times New Roman" pitchFamily="18" charset="0"/>
                          <a:cs typeface="Times New Roman" pitchFamily="18" charset="0"/>
                        </a:rPr>
                        <a:t>0,48</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a:latin typeface="Times New Roman" pitchFamily="18" charset="0"/>
                          <a:cs typeface="Times New Roman" pitchFamily="18" charset="0"/>
                        </a:rPr>
                        <a:t>0,43</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a:latin typeface="Times New Roman" pitchFamily="18" charset="0"/>
                          <a:cs typeface="Times New Roman" pitchFamily="18" charset="0"/>
                        </a:rPr>
                        <a:t>0,42</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dirty="0">
                          <a:latin typeface="Times New Roman" pitchFamily="18" charset="0"/>
                          <a:cs typeface="Times New Roman" pitchFamily="18" charset="0"/>
                        </a:rPr>
                        <a:t>0,45</a:t>
                      </a:r>
                      <a:endParaRPr lang="ru-RU" sz="2000" dirty="0">
                        <a:latin typeface="Times New Roman" pitchFamily="18" charset="0"/>
                        <a:ea typeface="Times New Roman"/>
                        <a:cs typeface="Times New Roman" pitchFamily="18" charset="0"/>
                      </a:endParaRPr>
                    </a:p>
                  </a:txBody>
                  <a:tcPr marL="68580" marR="68580" marT="0" marB="0" anchor="ctr"/>
                </a:tc>
              </a:tr>
              <a:tr h="1071570">
                <a:tc>
                  <a:txBody>
                    <a:bodyPr/>
                    <a:lstStyle/>
                    <a:p>
                      <a:pPr>
                        <a:lnSpc>
                          <a:spcPct val="115000"/>
                        </a:lnSpc>
                        <a:spcAft>
                          <a:spcPts val="0"/>
                        </a:spcAft>
                      </a:pPr>
                      <a:r>
                        <a:rPr lang="ru-RU" sz="2000" dirty="0" err="1" smtClean="0">
                          <a:latin typeface="Times New Roman" pitchFamily="18" charset="0"/>
                          <a:cs typeface="Times New Roman" pitchFamily="18" charset="0"/>
                        </a:rPr>
                        <a:t>Каналнинг</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фойдали</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иш</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фоэффициенти</a:t>
                      </a:r>
                      <a:endParaRPr lang="ru-RU" sz="2000" dirty="0">
                        <a:latin typeface="Times New Roman" pitchFamily="18" charset="0"/>
                        <a:ea typeface="Times New Roman"/>
                        <a:cs typeface="Times New Roman" pitchFamily="18" charset="0"/>
                      </a:endParaRPr>
                    </a:p>
                  </a:txBody>
                  <a:tcPr marL="68580" marR="68580" marT="0" marB="0" anchor="b"/>
                </a:tc>
                <a:tc>
                  <a:txBody>
                    <a:bodyPr/>
                    <a:lstStyle/>
                    <a:p>
                      <a:pPr algn="ctr">
                        <a:lnSpc>
                          <a:spcPct val="115000"/>
                        </a:lnSpc>
                        <a:spcAft>
                          <a:spcPts val="0"/>
                        </a:spcAft>
                      </a:pPr>
                      <a:r>
                        <a:rPr lang="ru-RU" sz="2000">
                          <a:latin typeface="Times New Roman" pitchFamily="18" charset="0"/>
                          <a:cs typeface="Times New Roman" pitchFamily="18" charset="0"/>
                        </a:rPr>
                        <a:t>0,46</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a:latin typeface="Times New Roman" pitchFamily="18" charset="0"/>
                          <a:cs typeface="Times New Roman" pitchFamily="18" charset="0"/>
                        </a:rPr>
                        <a:t>0,45</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a:latin typeface="Times New Roman" pitchFamily="18" charset="0"/>
                          <a:cs typeface="Times New Roman" pitchFamily="18" charset="0"/>
                        </a:rPr>
                        <a:t>0,48</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a:latin typeface="Times New Roman" pitchFamily="18" charset="0"/>
                          <a:cs typeface="Times New Roman" pitchFamily="18" charset="0"/>
                        </a:rPr>
                        <a:t>0,43</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a:latin typeface="Times New Roman" pitchFamily="18" charset="0"/>
                          <a:cs typeface="Times New Roman" pitchFamily="18" charset="0"/>
                        </a:rPr>
                        <a:t>0,42</a:t>
                      </a:r>
                      <a:endParaRPr lang="ru-RU" sz="2000">
                        <a:latin typeface="Times New Roman" pitchFamily="18" charset="0"/>
                        <a:ea typeface="Times New Roman"/>
                        <a:cs typeface="Times New Roman" pitchFamily="18" charset="0"/>
                      </a:endParaRPr>
                    </a:p>
                  </a:txBody>
                  <a:tcPr marL="68580" marR="68580" marT="0" marB="0" anchor="ctr"/>
                </a:tc>
                <a:tc>
                  <a:txBody>
                    <a:bodyPr/>
                    <a:lstStyle/>
                    <a:p>
                      <a:pPr algn="ctr">
                        <a:lnSpc>
                          <a:spcPct val="115000"/>
                        </a:lnSpc>
                        <a:spcAft>
                          <a:spcPts val="0"/>
                        </a:spcAft>
                      </a:pPr>
                      <a:r>
                        <a:rPr lang="ru-RU" sz="2000" dirty="0">
                          <a:latin typeface="Times New Roman" pitchFamily="18" charset="0"/>
                          <a:cs typeface="Times New Roman" pitchFamily="18" charset="0"/>
                        </a:rPr>
                        <a:t>0,45</a:t>
                      </a:r>
                      <a:endParaRPr lang="ru-RU" sz="2000" dirty="0">
                        <a:latin typeface="Times New Roman" pitchFamily="18" charset="0"/>
                        <a:ea typeface="Times New Roman"/>
                        <a:cs typeface="Times New Roman" pitchFamily="18" charset="0"/>
                      </a:endParaRPr>
                    </a:p>
                  </a:txBody>
                  <a:tcPr marL="68580" marR="68580" marT="0" marB="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uz-Cyrl-UZ" dirty="0" smtClean="0"/>
              <a:t>Каналнинг амалдаги ҳолати</a:t>
            </a:r>
            <a:endParaRPr lang="ru-RU" dirty="0"/>
          </a:p>
        </p:txBody>
      </p:sp>
      <p:pic>
        <p:nvPicPr>
          <p:cNvPr id="51202" name="Picture 2"/>
          <p:cNvPicPr>
            <a:picLocks noGrp="1" noChangeAspect="1" noChangeArrowheads="1"/>
          </p:cNvPicPr>
          <p:nvPr>
            <p:ph sz="half" idx="2"/>
          </p:nvPr>
        </p:nvPicPr>
        <p:blipFill>
          <a:blip r:embed="rId2" cstate="print"/>
          <a:srcRect/>
          <a:stretch>
            <a:fillRect/>
          </a:stretch>
        </p:blipFill>
        <p:spPr bwMode="auto">
          <a:xfrm>
            <a:off x="5143504" y="1214422"/>
            <a:ext cx="2928958" cy="2928958"/>
          </a:xfrm>
          <a:prstGeom prst="rect">
            <a:avLst/>
          </a:prstGeom>
          <a:noFill/>
          <a:ln w="9525">
            <a:noFill/>
            <a:miter lim="800000"/>
            <a:headEnd/>
            <a:tailEnd/>
          </a:ln>
          <a:effectLst/>
        </p:spPr>
      </p:pic>
      <p:pic>
        <p:nvPicPr>
          <p:cNvPr id="51203" name="Picture 3"/>
          <p:cNvPicPr>
            <a:picLocks noGrp="1" noChangeAspect="1" noChangeArrowheads="1"/>
          </p:cNvPicPr>
          <p:nvPr>
            <p:ph sz="half" idx="1"/>
          </p:nvPr>
        </p:nvPicPr>
        <p:blipFill>
          <a:blip r:embed="rId3" cstate="print"/>
          <a:srcRect/>
          <a:stretch>
            <a:fillRect/>
          </a:stretch>
        </p:blipFill>
        <p:spPr bwMode="auto">
          <a:xfrm>
            <a:off x="1357290" y="1142984"/>
            <a:ext cx="3071834" cy="2928958"/>
          </a:xfrm>
          <a:prstGeom prst="rect">
            <a:avLst/>
          </a:prstGeom>
          <a:noFill/>
          <a:ln w="9525">
            <a:noFill/>
            <a:miter lim="800000"/>
            <a:headEnd/>
            <a:tailEnd/>
          </a:ln>
          <a:effectLst/>
        </p:spPr>
      </p:pic>
      <p:pic>
        <p:nvPicPr>
          <p:cNvPr id="7" name="Picture 2" descr="D:\2. ИЛМИЙ ИШЛАР\2011 Америка\CRDF кафедра\ХИСОБАТ\2012 CRDF ХИСОБАТЛАРИ\2012 Америка хисоботи\Расмлар\19.10.12 даги\DSC00255.JPG"/>
          <p:cNvPicPr>
            <a:picLocks noChangeAspect="1" noChangeArrowheads="1"/>
          </p:cNvPicPr>
          <p:nvPr/>
        </p:nvPicPr>
        <p:blipFill>
          <a:blip r:embed="rId4" cstate="print"/>
          <a:srcRect/>
          <a:stretch>
            <a:fillRect/>
          </a:stretch>
        </p:blipFill>
        <p:spPr bwMode="auto">
          <a:xfrm>
            <a:off x="1571604" y="4286256"/>
            <a:ext cx="2643206" cy="2428892"/>
          </a:xfrm>
          <a:prstGeom prst="rect">
            <a:avLst/>
          </a:prstGeom>
          <a:noFill/>
        </p:spPr>
      </p:pic>
      <p:pic>
        <p:nvPicPr>
          <p:cNvPr id="9" name="Picture 2" descr="D:\2. ИЛМИЙ ИШЛАР\2011 Америка\CRDF кафедра\ХИСОБАТ\2012 CRDF ХИСОБАТЛАРИ\2012 Америка хисоботи\Расмлар\Қармиш Яб бўйича расмлар 2012\CIMG4753.JPG"/>
          <p:cNvPicPr>
            <a:picLocks noChangeAspect="1" noChangeArrowheads="1"/>
          </p:cNvPicPr>
          <p:nvPr/>
        </p:nvPicPr>
        <p:blipFill>
          <a:blip r:embed="rId5" cstate="print"/>
          <a:srcRect/>
          <a:stretch>
            <a:fillRect/>
          </a:stretch>
        </p:blipFill>
        <p:spPr bwMode="auto">
          <a:xfrm>
            <a:off x="5357818" y="4214818"/>
            <a:ext cx="2928958" cy="26431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725470"/>
          </a:xfrm>
        </p:spPr>
        <p:txBody>
          <a:bodyPr>
            <a:normAutofit fontScale="90000"/>
          </a:bodyPr>
          <a:lstStyle/>
          <a:p>
            <a:r>
              <a:rPr lang="uz-Cyrl-UZ" dirty="0" smtClean="0"/>
              <a:t>Қармиш каналини қозиш </a:t>
            </a:r>
            <a:endParaRPr lang="ru-RU" dirty="0"/>
          </a:p>
        </p:txBody>
      </p:sp>
      <p:pic>
        <p:nvPicPr>
          <p:cNvPr id="6146" name="Picture 2" descr="D:\2. ИЛМИЙ ИШЛАР\2011 Америка\CRDF кафедра\ХИСОБАТ\2012 CRDF ХИСОБАТЛАРИ\2012 Америка хисоботи\Расмлар\22.10.12-24.10.12 расмлар\DSC00292.JPG"/>
          <p:cNvPicPr>
            <a:picLocks noGrp="1" noChangeAspect="1" noChangeArrowheads="1"/>
          </p:cNvPicPr>
          <p:nvPr>
            <p:ph idx="1"/>
          </p:nvPr>
        </p:nvPicPr>
        <p:blipFill>
          <a:blip r:embed="rId2" cstate="print"/>
          <a:srcRect/>
          <a:stretch>
            <a:fillRect/>
          </a:stretch>
        </p:blipFill>
        <p:spPr bwMode="auto">
          <a:xfrm>
            <a:off x="857224" y="1214422"/>
            <a:ext cx="7215238" cy="5411429"/>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886</TotalTime>
  <Words>508</Words>
  <Application>Microsoft Office PowerPoint</Application>
  <PresentationFormat>On-screen Show (4:3)</PresentationFormat>
  <Paragraphs>100</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Тема Office</vt:lpstr>
      <vt:lpstr>“Хоразм вилоятида ер ости сувлари сатҳини пасайтириш ва тупроқ шўрланишини олдини олиш учун каналларни пластик қоплаш” </vt:lpstr>
      <vt:lpstr>Янгиариқ тумани каналларининг сув билан таъминланиши</vt:lpstr>
      <vt:lpstr>Тажриба майдончасини илмий тадқиқот ишларига тайёрлаш</vt:lpstr>
      <vt:lpstr>Кармиш-яп канали  </vt:lpstr>
      <vt:lpstr>Канал ўтган жойнинг геологик тузилиши</vt:lpstr>
      <vt:lpstr>Ер ости сувларининг тажриба майдончасидаги ўзгариши</vt:lpstr>
      <vt:lpstr>Каналининг амалдаги шимилиш миқдори ва фойдали иш коэффициенти</vt:lpstr>
      <vt:lpstr>Каналнинг амалдаги ҳолати</vt:lpstr>
      <vt:lpstr>Қармиш каналини қозиш </vt:lpstr>
      <vt:lpstr>Қармиш каналигани пластик қоплама қўйиш</vt:lpstr>
      <vt:lpstr>Қармиш каналини пластик қоплама қўйиш</vt:lpstr>
      <vt:lpstr>Қармиш каналини пластик қоплама қўйигани</vt:lpstr>
      <vt:lpstr>Қармиш каналида пластик қоплама устидан тупроқ ётқизиш</vt:lpstr>
      <vt:lpstr>Қармиш каналида пластик қоплама устидан тупроқ ётқизилган қисми</vt:lpstr>
      <vt:lpstr>Қармиш каналида пластик қоплама устидан тупроқ ётқизилган қисми</vt:lpstr>
      <vt:lpstr>Пластик қоплама устида сувнинг пайдо бўлиши</vt:lpstr>
      <vt:lpstr>Каналда қўлланилган тадбир натижасида сув шимилиши ва фойдали иш коэффициентининг ўзгариши.</vt:lpstr>
      <vt:lpstr>Хулоса</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DNA7 X86</dc:creator>
  <cp:lastModifiedBy>ZEF</cp:lastModifiedBy>
  <cp:revision>107</cp:revision>
  <dcterms:created xsi:type="dcterms:W3CDTF">2012-10-28T08:56:32Z</dcterms:created>
  <dcterms:modified xsi:type="dcterms:W3CDTF">2013-02-25T06:28:14Z</dcterms:modified>
</cp:coreProperties>
</file>