
<file path=[Content_Types].xml><?xml version="1.0" encoding="utf-8"?>
<Types xmlns="http://schemas.openxmlformats.org/package/2006/content-types">
  <Default ContentType="image/png" Extension="png"/>
  <Default ContentType="image/jpeg" Extension="jpeg"/>
  <Default ContentType="image/x-wmf" Extension="wmf"/>
  <Default ContentType="application/vnd.openxmlformats-package.relationships+xml" Extension="rels"/>
  <Default ContentType="application/xml" Extension="xml"/>
  <Default ContentType="image/vnd.ms-photo" Extension="wdp"/>
  <Default ContentType="image/gif" Extension="gif"/>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69" r:id="rId2"/>
    <p:sldId id="266" r:id="rId3"/>
    <p:sldId id="267" r:id="rId4"/>
    <p:sldId id="277" r:id="rId5"/>
    <p:sldId id="278" r:id="rId6"/>
    <p:sldId id="279" r:id="rId7"/>
    <p:sldId id="280" r:id="rId8"/>
    <p:sldId id="282" r:id="rId9"/>
    <p:sldId id="283" r:id="rId10"/>
    <p:sldId id="285" r:id="rId11"/>
    <p:sldId id="286" r:id="rId12"/>
    <p:sldId id="287" r:id="rId13"/>
    <p:sldId id="288" r:id="rId14"/>
    <p:sldId id="289" r:id="rId15"/>
    <p:sldId id="281" r:id="rId16"/>
    <p:sldId id="300" r:id="rId17"/>
    <p:sldId id="256" r:id="rId18"/>
    <p:sldId id="284" r:id="rId19"/>
    <p:sldId id="310" r:id="rId20"/>
    <p:sldId id="311" r:id="rId21"/>
    <p:sldId id="304" r:id="rId22"/>
    <p:sldId id="309" r:id="rId23"/>
    <p:sldId id="295" r:id="rId24"/>
    <p:sldId id="294" r:id="rId25"/>
    <p:sldId id="292" r:id="rId26"/>
    <p:sldId id="291" r:id="rId27"/>
    <p:sldId id="261" r:id="rId28"/>
    <p:sldId id="263" r:id="rId29"/>
    <p:sldId id="264" r:id="rId30"/>
    <p:sldId id="290" r:id="rId31"/>
    <p:sldId id="270" r:id="rId32"/>
    <p:sldId id="273" r:id="rId33"/>
    <p:sldId id="306" r:id="rId34"/>
    <p:sldId id="307" r:id="rId35"/>
    <p:sldId id="308" r:id="rId36"/>
    <p:sldId id="299"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842" y="-6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226F6F-102D-44D6-9DE7-852D9321B0F6}" type="datetimeFigureOut">
              <a:rPr lang="ru-RU" smtClean="0"/>
              <a:pPr/>
              <a:t>18.08.2013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C7037E-5D06-4D8F-BF24-0B2CF343D5F9}" type="slidenum">
              <a:rPr lang="ru-RU" smtClean="0"/>
              <a:pPr/>
              <a:t>‹#›</a:t>
            </a:fld>
            <a:endParaRPr lang="ru-RU"/>
          </a:p>
        </p:txBody>
      </p:sp>
    </p:spTree>
    <p:extLst>
      <p:ext uri="{BB962C8B-B14F-4D97-AF65-F5344CB8AC3E}">
        <p14:creationId xmlns:p14="http://schemas.microsoft.com/office/powerpoint/2010/main" val="1042983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B80480F-DDA6-4C3C-92D8-CC2C3D040781}" type="slidenum">
              <a:rPr lang="ru-RU" smtClean="0"/>
              <a:pPr/>
              <a:t>34</a:t>
            </a:fld>
            <a:endParaRPr lang="ru-RU"/>
          </a:p>
        </p:txBody>
      </p:sp>
    </p:spTree>
    <p:extLst>
      <p:ext uri="{BB962C8B-B14F-4D97-AF65-F5344CB8AC3E}">
        <p14:creationId xmlns:p14="http://schemas.microsoft.com/office/powerpoint/2010/main" val="2666274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lvl1pPr>
              <a:defRPr/>
            </a:lvl1pPr>
          </a:lstStyle>
          <a:p>
            <a:pPr>
              <a:defRPr/>
            </a:pPr>
            <a:fld id="{594A45B7-F7DC-4153-8EE5-926FC34C0D4D}" type="datetimeFigureOut">
              <a:rPr lang="en-US"/>
              <a:pPr>
                <a:defRPr/>
              </a:pPr>
              <a:t>8/18/2013</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6817354A-70C8-4A9E-BB13-ACD756FFD16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2C52E3FB-A8ED-48DE-B4DF-37F0C51A6F4C}" type="datetimeFigureOut">
              <a:rPr lang="en-US"/>
              <a:pPr>
                <a:defRPr/>
              </a:pPr>
              <a:t>8/18/2013</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4F273AD1-ED51-474A-ACC5-E7E367CD1D6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5E81D1E0-277A-43D5-A775-58BF3C55F367}" type="datetimeFigureOut">
              <a:rPr lang="en-US"/>
              <a:pPr>
                <a:defRPr/>
              </a:pPr>
              <a:t>8/18/2013</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EA005DDE-562F-48A8-80B8-0E1925D4FDB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F26BE696-BEB1-4629-A064-EB4FBB854D59}" type="datetimeFigureOut">
              <a:rPr lang="en-US"/>
              <a:pPr>
                <a:defRPr/>
              </a:pPr>
              <a:t>8/18/2013</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279B9CCB-701B-4DD5-8BAA-552600F0830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6352AA6-9CFC-4C08-9129-260618296293}" type="datetimeFigureOut">
              <a:rPr lang="en-US"/>
              <a:pPr>
                <a:defRPr/>
              </a:pPr>
              <a:t>8/18/2013</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6DD5CF42-5E46-4BFC-B8FD-55529A3E13B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3"/>
          <p:cNvSpPr>
            <a:spLocks noGrp="1"/>
          </p:cNvSpPr>
          <p:nvPr>
            <p:ph type="dt" sz="half" idx="10"/>
          </p:nvPr>
        </p:nvSpPr>
        <p:spPr/>
        <p:txBody>
          <a:bodyPr/>
          <a:lstStyle>
            <a:lvl1pPr>
              <a:defRPr/>
            </a:lvl1pPr>
          </a:lstStyle>
          <a:p>
            <a:pPr>
              <a:defRPr/>
            </a:pPr>
            <a:fld id="{EF69DA4D-21AA-46FF-AD23-0E1802B4C6EE}" type="datetimeFigureOut">
              <a:rPr lang="en-US"/>
              <a:pPr>
                <a:defRPr/>
              </a:pPr>
              <a:t>8/18/2013</a:t>
            </a:fld>
            <a:endParaRPr lang="en-US"/>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0E5C4DC2-E994-4BA6-A7DC-B7A0FE8DCF8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p:txBody>
          <a:bodyPr/>
          <a:lstStyle>
            <a:lvl1pPr>
              <a:defRPr/>
            </a:lvl1pPr>
          </a:lstStyle>
          <a:p>
            <a:pPr>
              <a:defRPr/>
            </a:pPr>
            <a:fld id="{F677C2FE-4F9E-4A6F-A4C0-0DDA283EBF94}" type="datetimeFigureOut">
              <a:rPr lang="en-US"/>
              <a:pPr>
                <a:defRPr/>
              </a:pPr>
              <a:t>8/18/2013</a:t>
            </a:fld>
            <a:endParaRPr lang="en-US"/>
          </a:p>
        </p:txBody>
      </p:sp>
      <p:sp>
        <p:nvSpPr>
          <p:cNvPr id="8" name="Нижний колонтитул 4"/>
          <p:cNvSpPr>
            <a:spLocks noGrp="1"/>
          </p:cNvSpPr>
          <p:nvPr>
            <p:ph type="ftr" sz="quarter" idx="11"/>
          </p:nvPr>
        </p:nvSpPr>
        <p:spPr/>
        <p:txBody>
          <a:bodyPr/>
          <a:lstStyle>
            <a:lvl1pPr>
              <a:defRPr/>
            </a:lvl1pPr>
          </a:lstStyle>
          <a:p>
            <a:pPr>
              <a:defRPr/>
            </a:pPr>
            <a:endParaRPr lang="en-US"/>
          </a:p>
        </p:txBody>
      </p:sp>
      <p:sp>
        <p:nvSpPr>
          <p:cNvPr id="9" name="Номер слайда 5"/>
          <p:cNvSpPr>
            <a:spLocks noGrp="1"/>
          </p:cNvSpPr>
          <p:nvPr>
            <p:ph type="sldNum" sz="quarter" idx="12"/>
          </p:nvPr>
        </p:nvSpPr>
        <p:spPr/>
        <p:txBody>
          <a:bodyPr/>
          <a:lstStyle>
            <a:lvl1pPr>
              <a:defRPr/>
            </a:lvl1pPr>
          </a:lstStyle>
          <a:p>
            <a:pPr>
              <a:defRPr/>
            </a:pPr>
            <a:fld id="{81867475-72C9-4F38-B2CA-59965B28960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3"/>
          <p:cNvSpPr>
            <a:spLocks noGrp="1"/>
          </p:cNvSpPr>
          <p:nvPr>
            <p:ph type="dt" sz="half" idx="10"/>
          </p:nvPr>
        </p:nvSpPr>
        <p:spPr/>
        <p:txBody>
          <a:bodyPr/>
          <a:lstStyle>
            <a:lvl1pPr>
              <a:defRPr/>
            </a:lvl1pPr>
          </a:lstStyle>
          <a:p>
            <a:pPr>
              <a:defRPr/>
            </a:pPr>
            <a:fld id="{D4DD4A0C-34EF-4A2C-940C-649211AB970C}" type="datetimeFigureOut">
              <a:rPr lang="en-US"/>
              <a:pPr>
                <a:defRPr/>
              </a:pPr>
              <a:t>8/18/2013</a:t>
            </a:fld>
            <a:endParaRPr lang="en-US"/>
          </a:p>
        </p:txBody>
      </p:sp>
      <p:sp>
        <p:nvSpPr>
          <p:cNvPr id="4" name="Нижний колонтитул 4"/>
          <p:cNvSpPr>
            <a:spLocks noGrp="1"/>
          </p:cNvSpPr>
          <p:nvPr>
            <p:ph type="ftr" sz="quarter" idx="11"/>
          </p:nvPr>
        </p:nvSpPr>
        <p:spPr/>
        <p:txBody>
          <a:bodyPr/>
          <a:lstStyle>
            <a:lvl1pPr>
              <a:defRPr/>
            </a:lvl1pPr>
          </a:lstStyle>
          <a:p>
            <a:pPr>
              <a:defRPr/>
            </a:pPr>
            <a:endParaRPr lang="en-US"/>
          </a:p>
        </p:txBody>
      </p:sp>
      <p:sp>
        <p:nvSpPr>
          <p:cNvPr id="5" name="Номер слайда 5"/>
          <p:cNvSpPr>
            <a:spLocks noGrp="1"/>
          </p:cNvSpPr>
          <p:nvPr>
            <p:ph type="sldNum" sz="quarter" idx="12"/>
          </p:nvPr>
        </p:nvSpPr>
        <p:spPr/>
        <p:txBody>
          <a:bodyPr/>
          <a:lstStyle>
            <a:lvl1pPr>
              <a:defRPr/>
            </a:lvl1pPr>
          </a:lstStyle>
          <a:p>
            <a:pPr>
              <a:defRPr/>
            </a:pPr>
            <a:fld id="{32E12804-F507-4A30-A709-9E6A602ECE7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33D5D27-F1C2-4711-A155-A285743BF34A}" type="datetimeFigureOut">
              <a:rPr lang="en-US"/>
              <a:pPr>
                <a:defRPr/>
              </a:pPr>
              <a:t>8/18/2013</a:t>
            </a:fld>
            <a:endParaRPr lang="en-US"/>
          </a:p>
        </p:txBody>
      </p:sp>
      <p:sp>
        <p:nvSpPr>
          <p:cNvPr id="3" name="Нижний колонтитул 4"/>
          <p:cNvSpPr>
            <a:spLocks noGrp="1"/>
          </p:cNvSpPr>
          <p:nvPr>
            <p:ph type="ftr" sz="quarter" idx="11"/>
          </p:nvPr>
        </p:nvSpPr>
        <p:spPr/>
        <p:txBody>
          <a:bodyPr/>
          <a:lstStyle>
            <a:lvl1pPr>
              <a:defRPr/>
            </a:lvl1pPr>
          </a:lstStyle>
          <a:p>
            <a:pPr>
              <a:defRPr/>
            </a:pPr>
            <a:endParaRPr lang="en-US"/>
          </a:p>
        </p:txBody>
      </p:sp>
      <p:sp>
        <p:nvSpPr>
          <p:cNvPr id="4" name="Номер слайда 5"/>
          <p:cNvSpPr>
            <a:spLocks noGrp="1"/>
          </p:cNvSpPr>
          <p:nvPr>
            <p:ph type="sldNum" sz="quarter" idx="12"/>
          </p:nvPr>
        </p:nvSpPr>
        <p:spPr/>
        <p:txBody>
          <a:bodyPr/>
          <a:lstStyle>
            <a:lvl1pPr>
              <a:defRPr/>
            </a:lvl1pPr>
          </a:lstStyle>
          <a:p>
            <a:pPr>
              <a:defRPr/>
            </a:pPr>
            <a:fld id="{0304F6D6-D820-473D-82C3-3451644D155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0240127-DE6F-4003-9CDA-9C7440B76782}" type="datetimeFigureOut">
              <a:rPr lang="en-US"/>
              <a:pPr>
                <a:defRPr/>
              </a:pPr>
              <a:t>8/18/2013</a:t>
            </a:fld>
            <a:endParaRPr lang="en-US"/>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242B051F-3A4F-4D34-8DC4-EFBDD36B3F3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92FC9D5-C0D6-402A-B482-F3997BF6B599}" type="datetimeFigureOut">
              <a:rPr lang="en-US"/>
              <a:pPr>
                <a:defRPr/>
              </a:pPr>
              <a:t>8/18/2013</a:t>
            </a:fld>
            <a:endParaRPr lang="en-US"/>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AC7DCEF6-6137-4151-8283-B5F89A00506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DEBCF"/>
            </a:gs>
            <a:gs pos="50000">
              <a:srgbClr val="9CB86E"/>
            </a:gs>
            <a:gs pos="100000">
              <a:srgbClr val="156B13"/>
            </a:gs>
          </a:gsLst>
          <a:lin ang="18900000" scaled="1"/>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8F999FA-F651-4C9D-8559-5B11BE81F3BD}" type="datetimeFigureOut">
              <a:rPr lang="en-US"/>
              <a:pPr>
                <a:defRPr/>
              </a:pPr>
              <a:t>8/18/2013</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380D9D6-F91A-4318-BC76-0CA1EEF036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2.jpeg" Type="http://schemas.openxmlformats.org/officeDocument/2006/relationships/image"/><Relationship Id="rId2" Target="../media/image1.png" Type="http://schemas.openxmlformats.org/officeDocument/2006/relationships/image"/><Relationship Id="rId1" Target="../slideLayouts/slideLayout7.xml" Type="http://schemas.openxmlformats.org/officeDocument/2006/relationships/slideLayout"/><Relationship Id="rId4" Target="../media/image3.jpeg" Type="http://schemas.openxmlformats.org/officeDocument/2006/relationships/image"/></Relationships>
</file>

<file path=ppt/slides/_rels/slide1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9.gif"/><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gif"/></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9.gif"/><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arget="../media/image30.jpeg" Type="http://schemas.openxmlformats.org/officeDocument/2006/relationships/image"/><Relationship Id="rId1" Target="../slideLayouts/slideLayout7.xml" Type="http://schemas.openxmlformats.org/officeDocument/2006/relationships/slideLayout"/></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arget="../media/hdphoto3.wdp" Type="http://schemas.microsoft.com/office/2007/relationships/hdphoto"/><Relationship Id="rId2" Target="../media/image33.jpeg" Type="http://schemas.openxmlformats.org/officeDocument/2006/relationships/image"/><Relationship Id="rId1" Target="../slideLayouts/slideLayout7.xml" Type="http://schemas.openxmlformats.org/officeDocument/2006/relationships/slideLayout"/></Relationships>
</file>

<file path=ppt/slides/_rels/slide19.xml.rels><?xml version="1.0" encoding="UTF-8" standalone="yes" ?><Relationships xmlns="http://schemas.openxmlformats.org/package/2006/relationships"><Relationship Id="rId8" Target="../media/image40.jpeg" Type="http://schemas.openxmlformats.org/officeDocument/2006/relationships/image"/><Relationship Id="rId3" Target="../media/image35.jpeg" Type="http://schemas.openxmlformats.org/officeDocument/2006/relationships/image"/><Relationship Id="rId7" Target="../media/image39.jpeg" Type="http://schemas.openxmlformats.org/officeDocument/2006/relationships/image"/><Relationship Id="rId2" Target="../media/image34.jpeg" Type="http://schemas.openxmlformats.org/officeDocument/2006/relationships/image"/><Relationship Id="rId1" Target="../slideLayouts/slideLayout7.xml" Type="http://schemas.openxmlformats.org/officeDocument/2006/relationships/slideLayout"/><Relationship Id="rId6" Target="../media/image38.jpeg" Type="http://schemas.openxmlformats.org/officeDocument/2006/relationships/image"/><Relationship Id="rId5" Target="../media/image37.jpeg" Type="http://schemas.openxmlformats.org/officeDocument/2006/relationships/image"/><Relationship Id="rId4" Target="../media/image36.jpeg" Type="http://schemas.openxmlformats.org/officeDocument/2006/relationships/image"/></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20.xml.rels><?xml version="1.0" encoding="UTF-8" standalone="yes" ?><Relationships xmlns="http://schemas.openxmlformats.org/package/2006/relationships"><Relationship Id="rId3" Target="../media/image42.jpeg" Type="http://schemas.openxmlformats.org/officeDocument/2006/relationships/image"/><Relationship Id="rId7" Target="../media/image46.jpeg" Type="http://schemas.openxmlformats.org/officeDocument/2006/relationships/image"/><Relationship Id="rId2" Target="../media/image41.jpeg" Type="http://schemas.openxmlformats.org/officeDocument/2006/relationships/image"/><Relationship Id="rId1" Target="../slideLayouts/slideLayout7.xml" Type="http://schemas.openxmlformats.org/officeDocument/2006/relationships/slideLayout"/><Relationship Id="rId6" Target="../media/image45.jpeg" Type="http://schemas.openxmlformats.org/officeDocument/2006/relationships/image"/><Relationship Id="rId5" Target="../media/image44.jpeg" Type="http://schemas.openxmlformats.org/officeDocument/2006/relationships/image"/><Relationship Id="rId4" Target="../media/image43.jpeg" Type="http://schemas.openxmlformats.org/officeDocument/2006/relationships/image"/></Relationships>
</file>

<file path=ppt/slides/_rels/slide21.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54.jpeg"/></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23.xml.rels><?xml version="1.0" encoding="UTF-8" standalone="yes" ?><Relationships xmlns="http://schemas.openxmlformats.org/package/2006/relationships"><Relationship Id="rId8" Target="../media/image67.jpeg" Type="http://schemas.openxmlformats.org/officeDocument/2006/relationships/image"/><Relationship Id="rId3" Target="../media/image62.jpeg" Type="http://schemas.openxmlformats.org/officeDocument/2006/relationships/image"/><Relationship Id="rId7" Target="../media/image66.jpeg" Type="http://schemas.openxmlformats.org/officeDocument/2006/relationships/image"/><Relationship Id="rId2" Target="../media/image61.jpeg" Type="http://schemas.openxmlformats.org/officeDocument/2006/relationships/image"/><Relationship Id="rId1" Target="../slideLayouts/slideLayout7.xml" Type="http://schemas.openxmlformats.org/officeDocument/2006/relationships/slideLayout"/><Relationship Id="rId6" Target="../media/image65.jpeg" Type="http://schemas.openxmlformats.org/officeDocument/2006/relationships/image"/><Relationship Id="rId5" Target="../media/image64.jpeg" Type="http://schemas.openxmlformats.org/officeDocument/2006/relationships/image"/><Relationship Id="rId10" Target="../media/image69.jpeg" Type="http://schemas.openxmlformats.org/officeDocument/2006/relationships/image"/><Relationship Id="rId4" Target="../media/image63.jpeg" Type="http://schemas.openxmlformats.org/officeDocument/2006/relationships/image"/><Relationship Id="rId9" Target="../media/image68.jpeg" Type="http://schemas.openxmlformats.org/officeDocument/2006/relationships/image"/></Relationships>
</file>

<file path=ppt/slides/_rels/slide2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2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arget="../media/image77.jpeg" Type="http://schemas.openxmlformats.org/officeDocument/2006/relationships/image"/><Relationship Id="rId2" Target="../media/image76.jpeg" Type="http://schemas.openxmlformats.org/officeDocument/2006/relationships/image"/><Relationship Id="rId1" Target="../slideLayouts/slideLayout7.xml" Type="http://schemas.openxmlformats.org/officeDocument/2006/relationships/slideLayout"/><Relationship Id="rId4" Target="../media/image78.jpeg" Type="http://schemas.openxmlformats.org/officeDocument/2006/relationships/image"/></Relationships>
</file>

<file path=ppt/slides/_rels/slide28.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25.gif"/><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29.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arget="../media/image7.jpeg" Type="http://schemas.openxmlformats.org/officeDocument/2006/relationships/image"/><Relationship Id="rId1" Target="../slideLayouts/slideLayout7.xml" Type="http://schemas.openxmlformats.org/officeDocument/2006/relationships/slideLayout"/></Relationships>
</file>

<file path=ppt/slides/_rels/slide30.xml.rels><?xml version="1.0" encoding="UTF-8" standalone="yes" ?><Relationships xmlns="http://schemas.openxmlformats.org/package/2006/relationships"><Relationship Id="rId3" Target="../media/image83.jpeg" Type="http://schemas.openxmlformats.org/officeDocument/2006/relationships/image"/><Relationship Id="rId2" Target="../media/image82.jpeg" Type="http://schemas.openxmlformats.org/officeDocument/2006/relationships/image"/><Relationship Id="rId1" Target="../slideLayouts/slideLayout7.xml" Type="http://schemas.openxmlformats.org/officeDocument/2006/relationships/slideLayout"/><Relationship Id="rId5" Target="../media/image85.jpeg" Type="http://schemas.openxmlformats.org/officeDocument/2006/relationships/image"/><Relationship Id="rId4" Target="../media/image84.jpeg" Type="http://schemas.openxmlformats.org/officeDocument/2006/relationships/image"/></Relationships>
</file>

<file path=ppt/slides/_rels/slide31.xml.rels><?xml version="1.0" encoding="UTF-8" standalone="yes" ?><Relationships xmlns="http://schemas.openxmlformats.org/package/2006/relationships"><Relationship Id="rId3" Target="../media/image86.jpeg" Type="http://schemas.openxmlformats.org/officeDocument/2006/relationships/image"/><Relationship Id="rId2" Target="../media/image19.gif" Type="http://schemas.openxmlformats.org/officeDocument/2006/relationships/image"/><Relationship Id="rId1" Target="../slideLayouts/slideLayout7.xml" Type="http://schemas.openxmlformats.org/officeDocument/2006/relationships/slideLayout"/></Relationships>
</file>

<file path=ppt/slides/_rels/slide3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9.gif"/><Relationship Id="rId1" Type="http://schemas.openxmlformats.org/officeDocument/2006/relationships/slideLayout" Target="../slideLayouts/slideLayout7.xml"/><Relationship Id="rId5" Type="http://schemas.openxmlformats.org/officeDocument/2006/relationships/image" Target="../media/image89.jpeg"/><Relationship Id="rId4" Type="http://schemas.openxmlformats.org/officeDocument/2006/relationships/image" Target="../media/image88.jpeg"/></Relationships>
</file>

<file path=ppt/slides/_rels/slide3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7.xml"/><Relationship Id="rId4" Type="http://schemas.openxmlformats.org/officeDocument/2006/relationships/image" Target="../media/image92.jpeg"/></Relationships>
</file>

<file path=ppt/slides/_rels/slide34.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93.jpeg"/><Relationship Id="rId7" Type="http://schemas.openxmlformats.org/officeDocument/2006/relationships/image" Target="../media/image9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94.jpeg"/></Relationships>
</file>

<file path=ppt/slides/_rels/slide35.xml.rels><?xml version="1.0" encoding="UTF-8" standalone="yes"?>
<Relationships xmlns="http://schemas.openxmlformats.org/package/2006/relationships"><Relationship Id="rId3" Type="http://schemas.openxmlformats.org/officeDocument/2006/relationships/image" Target="../media/image100.jpeg"/><Relationship Id="rId7" Type="http://schemas.openxmlformats.org/officeDocument/2006/relationships/image" Target="../media/image104.jpeg"/><Relationship Id="rId2" Type="http://schemas.openxmlformats.org/officeDocument/2006/relationships/image" Target="../media/image99.jpeg"/><Relationship Id="rId1" Type="http://schemas.openxmlformats.org/officeDocument/2006/relationships/slideLayout" Target="../slideLayouts/slideLayout7.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jpeg"/></Relationships>
</file>

<file path=ppt/slides/_rels/slide36.xml.rels><?xml version="1.0" encoding="UTF-8" standalone="yes" ?><Relationships xmlns="http://schemas.openxmlformats.org/package/2006/relationships"><Relationship Id="rId8" Target="../media/image111.png" Type="http://schemas.openxmlformats.org/officeDocument/2006/relationships/image"/><Relationship Id="rId3" Target="../media/image106.png" Type="http://schemas.openxmlformats.org/officeDocument/2006/relationships/image"/><Relationship Id="rId7" Target="../media/image110.png" Type="http://schemas.openxmlformats.org/officeDocument/2006/relationships/image"/><Relationship Id="rId2" Target="../media/image105.jpeg" Type="http://schemas.openxmlformats.org/officeDocument/2006/relationships/image"/><Relationship Id="rId1" Target="../slideLayouts/slideLayout7.xml" Type="http://schemas.openxmlformats.org/officeDocument/2006/relationships/slideLayout"/><Relationship Id="rId6" Target="../media/image109.png" Type="http://schemas.openxmlformats.org/officeDocument/2006/relationships/image"/><Relationship Id="rId11" Target="../media/image114.png" Type="http://schemas.openxmlformats.org/officeDocument/2006/relationships/image"/><Relationship Id="rId5" Target="../media/image108.png" Type="http://schemas.openxmlformats.org/officeDocument/2006/relationships/image"/><Relationship Id="rId10" Target="../media/image113.png" Type="http://schemas.openxmlformats.org/officeDocument/2006/relationships/image"/><Relationship Id="rId4" Target="../media/image107.png" Type="http://schemas.openxmlformats.org/officeDocument/2006/relationships/image"/><Relationship Id="rId9" Target="../media/image112.png" Type="http://schemas.openxmlformats.org/officeDocument/2006/relationships/image"/></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21.gif"/><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arget="../media/image23.jpeg" Type="http://schemas.openxmlformats.org/officeDocument/2006/relationships/image"/><Relationship Id="rId2" Target="../media/image19.gif" Type="http://schemas.openxmlformats.org/officeDocument/2006/relationships/image"/><Relationship Id="rId1" Target="../slideLayouts/slideLayout7.xml" Type="http://schemas.openxmlformats.org/officeDocument/2006/relationships/slideLayout"/><Relationship Id="rId4" Target="../media/image24.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Прямоугольник 2"/>
          <p:cNvSpPr>
            <a:spLocks noChangeArrowheads="1"/>
          </p:cNvSpPr>
          <p:nvPr/>
        </p:nvSpPr>
        <p:spPr bwMode="auto">
          <a:xfrm>
            <a:off x="0" y="285750"/>
            <a:ext cx="6143625" cy="2062103"/>
          </a:xfrm>
          <a:prstGeom prst="rect">
            <a:avLst/>
          </a:prstGeom>
          <a:noFill/>
          <a:ln w="9525">
            <a:noFill/>
            <a:miter lim="800000"/>
            <a:headEnd/>
            <a:tailEnd/>
          </a:ln>
        </p:spPr>
        <p:txBody>
          <a:bodyPr>
            <a:spAutoFit/>
          </a:bodyPr>
          <a:lstStyle/>
          <a:p>
            <a:pPr algn="ctr"/>
            <a:r>
              <a:rPr lang="uz-Cyrl-UZ" sz="3200" b="1" dirty="0"/>
              <a:t>Биогаз қурилмалар </a:t>
            </a:r>
            <a:r>
              <a:rPr lang="uz-Cyrl-UZ" sz="3200" b="1" dirty="0" smtClean="0"/>
              <a:t>келажак </a:t>
            </a:r>
            <a:r>
              <a:rPr lang="uz-Cyrl-UZ" sz="3200" b="1" dirty="0"/>
              <a:t>энергияси - экологик тоза энергиянинг альтернатив манбаи</a:t>
            </a:r>
            <a:endParaRPr lang="ru-RU" sz="3200" dirty="0"/>
          </a:p>
        </p:txBody>
      </p:sp>
      <p:pic>
        <p:nvPicPr>
          <p:cNvPr id="3" name="Рисунок 2" descr="C:\Documents and Settings\VLAD-$&amp;$\Мои документы\Мои рисунки\Организатор клипов (Microsoft)\j0440103.png"/>
          <p:cNvPicPr>
            <a:picLocks noChangeAspect="1" noChangeArrowheads="1"/>
          </p:cNvPicPr>
          <p:nvPr/>
        </p:nvPicPr>
        <p:blipFill>
          <a:blip r:embed="rId2" cstate="print"/>
          <a:srcRect/>
          <a:stretch>
            <a:fillRect/>
          </a:stretch>
        </p:blipFill>
        <p:spPr bwMode="auto">
          <a:xfrm>
            <a:off x="5715000" y="428625"/>
            <a:ext cx="3201988" cy="3527425"/>
          </a:xfrm>
          <a:prstGeom prst="rect">
            <a:avLst/>
          </a:prstGeom>
          <a:noFill/>
          <a:ln w="9525">
            <a:noFill/>
            <a:miter lim="800000"/>
            <a:headEnd/>
            <a:tailEnd/>
          </a:ln>
        </p:spPr>
      </p:pic>
      <p:pic>
        <p:nvPicPr>
          <p:cNvPr id="4" name="Рисунок 14" descr="C:\Documents and Settings\VLAD-$&amp;$\Мои документы\Мои рисунки\Организатор клипов (Microsoft)\j0437371.jpg"/>
          <p:cNvPicPr>
            <a:picLocks noChangeAspect="1" noChangeArrowheads="1"/>
          </p:cNvPicPr>
          <p:nvPr/>
        </p:nvPicPr>
        <p:blipFill>
          <a:blip r:embed="rId3" cstate="email"/>
          <a:srcRect/>
          <a:stretch>
            <a:fillRect/>
          </a:stretch>
        </p:blipFill>
        <p:spPr bwMode="auto">
          <a:xfrm>
            <a:off x="0" y="2143116"/>
            <a:ext cx="5624448" cy="4714884"/>
          </a:xfrm>
          <a:prstGeom prst="rect">
            <a:avLst/>
          </a:prstGeom>
          <a:ln>
            <a:noFill/>
          </a:ln>
          <a:effectLst>
            <a:softEdge rad="635000"/>
          </a:effectLst>
        </p:spPr>
      </p:pic>
      <p:pic>
        <p:nvPicPr>
          <p:cNvPr id="5" name="Picture 2"/>
          <p:cNvPicPr>
            <a:picLocks noChangeAspect="1" noChangeArrowheads="1"/>
          </p:cNvPicPr>
          <p:nvPr/>
        </p:nvPicPr>
        <p:blipFill>
          <a:blip r:embed="rId4" cstate="print"/>
          <a:srcRect/>
          <a:stretch>
            <a:fillRect/>
          </a:stretch>
        </p:blipFill>
        <p:spPr bwMode="auto">
          <a:xfrm>
            <a:off x="5500695" y="4311603"/>
            <a:ext cx="3643306" cy="25463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313" y="214313"/>
            <a:ext cx="8643937" cy="830997"/>
          </a:xfrm>
          <a:prstGeom prst="rect">
            <a:avLst/>
          </a:prstGeom>
        </p:spPr>
        <p:txBody>
          <a:bodyPr>
            <a:spAutoFit/>
          </a:bodyPr>
          <a:lstStyle/>
          <a:p>
            <a:pPr algn="just">
              <a:buFontTx/>
              <a:buBlip>
                <a:blip r:embed="rId2"/>
              </a:buBlip>
              <a:defRPr/>
            </a:pPr>
            <a:r>
              <a:rPr lang="ru-RU" sz="2400" dirty="0"/>
              <a:t> </a:t>
            </a:r>
            <a:r>
              <a:rPr lang="uz-Cyrl-UZ" sz="2400" b="1" dirty="0"/>
              <a:t>Тўғри ачитиш вақтини танлаш, хом ашёни ўз вақтида солиш ва олиш</a:t>
            </a:r>
            <a:r>
              <a:rPr lang="ru-RU" sz="2400" b="1" dirty="0" smtClean="0">
                <a:latin typeface="+mn-lt"/>
              </a:rPr>
              <a:t>;</a:t>
            </a:r>
            <a:endParaRPr lang="ru-RU" sz="2400" b="1" dirty="0">
              <a:latin typeface="+mn-lt"/>
            </a:endParaRPr>
          </a:p>
        </p:txBody>
      </p:sp>
      <p:sp>
        <p:nvSpPr>
          <p:cNvPr id="4" name="Прямоугольник 3"/>
          <p:cNvSpPr/>
          <p:nvPr/>
        </p:nvSpPr>
        <p:spPr>
          <a:xfrm>
            <a:off x="357158" y="1571612"/>
            <a:ext cx="8429625" cy="1862048"/>
          </a:xfrm>
          <a:prstGeom prst="rect">
            <a:avLst/>
          </a:prstGeom>
        </p:spPr>
        <p:txBody>
          <a:bodyPr>
            <a:spAutoFit/>
          </a:bodyPr>
          <a:lstStyle/>
          <a:p>
            <a:pPr algn="just">
              <a:defRPr/>
            </a:pPr>
            <a:endParaRPr lang="ru-RU" dirty="0">
              <a:latin typeface="+mn-lt"/>
            </a:endParaRPr>
          </a:p>
          <a:p>
            <a:pPr>
              <a:spcBef>
                <a:spcPts val="600"/>
              </a:spcBef>
              <a:spcAft>
                <a:spcPts val="600"/>
              </a:spcAft>
              <a:buFontTx/>
              <a:buBlip>
                <a:blip r:embed="rId3"/>
              </a:buBlip>
              <a:defRPr/>
            </a:pPr>
            <a:r>
              <a:rPr lang="ru-RU" sz="2400" dirty="0">
                <a:latin typeface="+mn-lt"/>
              </a:rPr>
              <a:t> </a:t>
            </a:r>
            <a:r>
              <a:rPr lang="uz-Cyrl-UZ" sz="2000" dirty="0"/>
              <a:t>психофил</a:t>
            </a:r>
            <a:r>
              <a:rPr lang="ru-RU" sz="2000" dirty="0"/>
              <a:t> </a:t>
            </a:r>
            <a:r>
              <a:rPr lang="uz-Cyrl-UZ" sz="2000" dirty="0"/>
              <a:t>Ҳарорат </a:t>
            </a:r>
            <a:r>
              <a:rPr lang="uz-Cyrl-UZ" sz="2000" dirty="0" smtClean="0"/>
              <a:t>режимига</a:t>
            </a:r>
            <a:r>
              <a:rPr lang="ru-RU" sz="2000" dirty="0" smtClean="0">
                <a:latin typeface="+mn-lt"/>
              </a:rPr>
              <a:t>: </a:t>
            </a:r>
            <a:r>
              <a:rPr lang="uz-Cyrl-UZ" sz="2000" dirty="0"/>
              <a:t>30 дан 40 суткагача ва ундан кўп</a:t>
            </a:r>
            <a:r>
              <a:rPr lang="ru-RU" sz="2400" dirty="0" smtClean="0">
                <a:latin typeface="+mn-lt"/>
              </a:rPr>
              <a:t>;</a:t>
            </a:r>
            <a:endParaRPr lang="ru-RU" sz="2400" dirty="0">
              <a:latin typeface="+mn-lt"/>
            </a:endParaRPr>
          </a:p>
          <a:p>
            <a:pPr>
              <a:spcBef>
                <a:spcPts val="600"/>
              </a:spcBef>
              <a:spcAft>
                <a:spcPts val="600"/>
              </a:spcAft>
              <a:buFontTx/>
              <a:buBlip>
                <a:blip r:embed="rId3"/>
              </a:buBlip>
              <a:defRPr/>
            </a:pPr>
            <a:r>
              <a:rPr lang="ru-RU" sz="2400" b="1" dirty="0">
                <a:latin typeface="+mn-lt"/>
              </a:rPr>
              <a:t> </a:t>
            </a:r>
            <a:r>
              <a:rPr lang="uz-Cyrl-UZ" sz="2400" b="1" dirty="0"/>
              <a:t>мезофил</a:t>
            </a:r>
            <a:r>
              <a:rPr lang="ru-RU" sz="2400" b="1" dirty="0"/>
              <a:t> </a:t>
            </a:r>
            <a:r>
              <a:rPr lang="uz-Cyrl-UZ" sz="2400" b="1" dirty="0"/>
              <a:t>Ҳарорат режимига </a:t>
            </a:r>
            <a:r>
              <a:rPr lang="ru-RU" sz="2400" b="1" dirty="0" smtClean="0">
                <a:latin typeface="+mn-lt"/>
              </a:rPr>
              <a:t>: </a:t>
            </a:r>
            <a:r>
              <a:rPr lang="uz-Cyrl-UZ" sz="2400" b="1" dirty="0"/>
              <a:t>10 дан 20 суткагача</a:t>
            </a:r>
            <a:r>
              <a:rPr lang="ru-RU" sz="2400" b="1" dirty="0" smtClean="0">
                <a:latin typeface="+mn-lt"/>
              </a:rPr>
              <a:t>;</a:t>
            </a:r>
            <a:endParaRPr lang="ru-RU" sz="2400" b="1" dirty="0">
              <a:latin typeface="+mn-lt"/>
            </a:endParaRPr>
          </a:p>
          <a:p>
            <a:pPr>
              <a:spcBef>
                <a:spcPts val="600"/>
              </a:spcBef>
              <a:spcAft>
                <a:spcPts val="600"/>
              </a:spcAft>
              <a:buFontTx/>
              <a:buBlip>
                <a:blip r:embed="rId3"/>
              </a:buBlip>
              <a:defRPr/>
            </a:pPr>
            <a:r>
              <a:rPr lang="ru-RU" sz="2400" b="1" dirty="0">
                <a:latin typeface="+mn-lt"/>
              </a:rPr>
              <a:t> </a:t>
            </a:r>
            <a:r>
              <a:rPr lang="uz-Cyrl-UZ" sz="2000" dirty="0"/>
              <a:t>термофил Ҳарорат режимига </a:t>
            </a:r>
            <a:r>
              <a:rPr lang="ru-RU" sz="2000" dirty="0" smtClean="0">
                <a:latin typeface="+mn-lt"/>
              </a:rPr>
              <a:t>: </a:t>
            </a:r>
            <a:r>
              <a:rPr lang="uz-Cyrl-UZ" sz="2000" dirty="0"/>
              <a:t>5 дан 10 суткагача</a:t>
            </a:r>
            <a:r>
              <a:rPr lang="ru-RU" sz="2000" dirty="0" smtClean="0">
                <a:latin typeface="+mn-lt"/>
              </a:rPr>
              <a:t>.</a:t>
            </a:r>
            <a:endParaRPr lang="ru-RU" sz="2000" dirty="0">
              <a:latin typeface="+mn-lt"/>
            </a:endParaRPr>
          </a:p>
        </p:txBody>
      </p:sp>
      <p:sp>
        <p:nvSpPr>
          <p:cNvPr id="6" name="Прямоугольник 5"/>
          <p:cNvSpPr/>
          <p:nvPr/>
        </p:nvSpPr>
        <p:spPr>
          <a:xfrm>
            <a:off x="214282" y="3786190"/>
            <a:ext cx="5572125" cy="2246769"/>
          </a:xfrm>
          <a:prstGeom prst="rect">
            <a:avLst/>
          </a:prstGeom>
        </p:spPr>
        <p:txBody>
          <a:bodyPr>
            <a:spAutoFit/>
          </a:bodyPr>
          <a:lstStyle/>
          <a:p>
            <a:pPr>
              <a:buFontTx/>
              <a:buBlip>
                <a:blip r:embed="rId4"/>
              </a:buBlip>
              <a:defRPr/>
            </a:pPr>
            <a:r>
              <a:rPr lang="ru-RU" sz="2400" dirty="0">
                <a:latin typeface="+mn-lt"/>
              </a:rPr>
              <a:t> </a:t>
            </a:r>
            <a:r>
              <a:rPr lang="uz-Cyrl-UZ" sz="2400" b="1" dirty="0" smtClean="0"/>
              <a:t>суюқ </a:t>
            </a:r>
            <a:r>
              <a:rPr lang="uz-Cyrl-UZ" sz="2400" b="1" dirty="0"/>
              <a:t>қорамол гўнги </a:t>
            </a:r>
            <a:r>
              <a:rPr lang="ru-RU" sz="2400" dirty="0" smtClean="0">
                <a:latin typeface="+mn-lt"/>
              </a:rPr>
              <a:t>: </a:t>
            </a:r>
            <a:r>
              <a:rPr lang="uz-Cyrl-UZ" sz="2400" b="1" dirty="0"/>
              <a:t>10-15 кун</a:t>
            </a:r>
            <a:r>
              <a:rPr lang="ru-RU" sz="2400" dirty="0" smtClean="0">
                <a:latin typeface="+mn-lt"/>
              </a:rPr>
              <a:t>;</a:t>
            </a:r>
            <a:endParaRPr lang="ru-RU" sz="2400" dirty="0">
              <a:latin typeface="+mn-lt"/>
            </a:endParaRPr>
          </a:p>
          <a:p>
            <a:pPr>
              <a:spcBef>
                <a:spcPts val="600"/>
              </a:spcBef>
              <a:spcAft>
                <a:spcPts val="600"/>
              </a:spcAft>
              <a:buFontTx/>
              <a:buBlip>
                <a:blip r:embed="rId4"/>
              </a:buBlip>
              <a:defRPr/>
            </a:pPr>
            <a:r>
              <a:rPr lang="ru-RU" sz="2400" dirty="0">
                <a:latin typeface="+mn-lt"/>
              </a:rPr>
              <a:t> </a:t>
            </a:r>
            <a:r>
              <a:rPr lang="uz-Cyrl-UZ" sz="2400" b="1" dirty="0"/>
              <a:t>суюқ чўчқа гўнги: 9-12 кун</a:t>
            </a:r>
            <a:r>
              <a:rPr lang="ru-RU" sz="2400" dirty="0" smtClean="0">
                <a:latin typeface="+mn-lt"/>
              </a:rPr>
              <a:t>;</a:t>
            </a:r>
            <a:endParaRPr lang="ru-RU" sz="2400" dirty="0">
              <a:latin typeface="+mn-lt"/>
            </a:endParaRPr>
          </a:p>
          <a:p>
            <a:pPr>
              <a:spcBef>
                <a:spcPts val="600"/>
              </a:spcBef>
              <a:spcAft>
                <a:spcPts val="600"/>
              </a:spcAft>
              <a:buFontTx/>
              <a:buBlip>
                <a:blip r:embed="rId4"/>
              </a:buBlip>
              <a:defRPr/>
            </a:pPr>
            <a:r>
              <a:rPr lang="ru-RU" sz="2400" dirty="0">
                <a:latin typeface="+mn-lt"/>
              </a:rPr>
              <a:t> </a:t>
            </a:r>
            <a:r>
              <a:rPr lang="uz-Cyrl-UZ" sz="2400" b="1" dirty="0"/>
              <a:t>суюқ парранда ахлати: 10-15 кун</a:t>
            </a:r>
            <a:r>
              <a:rPr lang="ru-RU" sz="2400" dirty="0" smtClean="0">
                <a:latin typeface="+mn-lt"/>
              </a:rPr>
              <a:t>;</a:t>
            </a:r>
            <a:endParaRPr lang="ru-RU" sz="2400" dirty="0">
              <a:latin typeface="+mn-lt"/>
            </a:endParaRPr>
          </a:p>
          <a:p>
            <a:pPr>
              <a:spcBef>
                <a:spcPts val="0"/>
              </a:spcBef>
              <a:spcAft>
                <a:spcPts val="0"/>
              </a:spcAft>
              <a:buFontTx/>
              <a:buBlip>
                <a:blip r:embed="rId4"/>
              </a:buBlip>
              <a:defRPr/>
            </a:pPr>
            <a:r>
              <a:rPr lang="ru-RU" sz="2400" dirty="0">
                <a:latin typeface="+mn-lt"/>
              </a:rPr>
              <a:t> </a:t>
            </a:r>
            <a:r>
              <a:rPr lang="uz-Cyrl-UZ" sz="2400" b="1" dirty="0"/>
              <a:t>ўсимлик чиқиндилари билан аралашган гўнг: 40-80 кун</a:t>
            </a:r>
            <a:r>
              <a:rPr lang="ru-RU" sz="2400" dirty="0" smtClean="0">
                <a:latin typeface="+mn-lt"/>
              </a:rPr>
              <a:t>.</a:t>
            </a:r>
            <a:endParaRPr lang="ru-RU" sz="2400" dirty="0">
              <a:latin typeface="+mn-lt"/>
            </a:endParaRPr>
          </a:p>
        </p:txBody>
      </p:sp>
      <p:sp>
        <p:nvSpPr>
          <p:cNvPr id="9" name="TextBox 8"/>
          <p:cNvSpPr txBox="1"/>
          <p:nvPr/>
        </p:nvSpPr>
        <p:spPr>
          <a:xfrm>
            <a:off x="2928926" y="1285860"/>
            <a:ext cx="3486917" cy="523220"/>
          </a:xfrm>
          <a:prstGeom prst="rect">
            <a:avLst/>
          </a:prstGeom>
          <a:noFill/>
        </p:spPr>
        <p:txBody>
          <a:bodyPr wrap="none">
            <a:spAutoFit/>
          </a:bodyPr>
          <a:lstStyle/>
          <a:p>
            <a:pPr>
              <a:defRPr/>
            </a:pPr>
            <a:r>
              <a:rPr lang="uz-Cyrl-UZ" sz="2800" b="1" dirty="0"/>
              <a:t>Ҳарорат режимига</a:t>
            </a:r>
            <a:endParaRPr lang="ru-RU" sz="2800" b="1" dirty="0">
              <a:latin typeface="+mj-lt"/>
            </a:endParaRPr>
          </a:p>
        </p:txBody>
      </p:sp>
      <p:pic>
        <p:nvPicPr>
          <p:cNvPr id="7" name="Рисунок 6" descr="0_233c8_4b6b28f9_XL.jpg"/>
          <p:cNvPicPr>
            <a:picLocks noChangeAspect="1"/>
          </p:cNvPicPr>
          <p:nvPr/>
        </p:nvPicPr>
        <p:blipFill>
          <a:blip r:embed="rId5" cstate="email"/>
          <a:stretch>
            <a:fillRect/>
          </a:stretch>
        </p:blipFill>
        <p:spPr>
          <a:xfrm>
            <a:off x="5810227" y="4000504"/>
            <a:ext cx="3333773" cy="2857496"/>
          </a:xfrm>
          <a:prstGeom prst="rect">
            <a:avLst/>
          </a:prstGeom>
          <a:effectLst>
            <a:softEdge rad="1270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88" y="357188"/>
            <a:ext cx="8429625" cy="461665"/>
          </a:xfrm>
          <a:prstGeom prst="rect">
            <a:avLst/>
          </a:prstGeom>
        </p:spPr>
        <p:txBody>
          <a:bodyPr>
            <a:spAutoFit/>
          </a:bodyPr>
          <a:lstStyle/>
          <a:p>
            <a:pPr algn="just">
              <a:buFontTx/>
              <a:buBlip>
                <a:blip r:embed="rId2"/>
              </a:buBlip>
              <a:defRPr/>
            </a:pPr>
            <a:r>
              <a:rPr lang="ru-RU" sz="2400" b="1" dirty="0">
                <a:latin typeface="+mn-lt"/>
              </a:rPr>
              <a:t> </a:t>
            </a:r>
            <a:r>
              <a:rPr lang="uz-Cyrl-UZ" sz="2400" b="1" dirty="0"/>
              <a:t>Кислота-ишқор балансига риоя қилиш</a:t>
            </a:r>
            <a:r>
              <a:rPr lang="ru-RU" sz="2400" b="1" dirty="0" smtClean="0">
                <a:latin typeface="+mn-lt"/>
              </a:rPr>
              <a:t>;</a:t>
            </a:r>
            <a:endParaRPr lang="ru-RU" sz="2400" b="1" dirty="0">
              <a:latin typeface="+mn-lt"/>
            </a:endParaRPr>
          </a:p>
        </p:txBody>
      </p:sp>
      <p:sp>
        <p:nvSpPr>
          <p:cNvPr id="3" name="Прямоугольник 2"/>
          <p:cNvSpPr/>
          <p:nvPr/>
        </p:nvSpPr>
        <p:spPr>
          <a:xfrm>
            <a:off x="285720" y="642918"/>
            <a:ext cx="8572500" cy="1200329"/>
          </a:xfrm>
          <a:prstGeom prst="rect">
            <a:avLst/>
          </a:prstGeom>
        </p:spPr>
        <p:txBody>
          <a:bodyPr>
            <a:spAutoFit/>
          </a:bodyPr>
          <a:lstStyle/>
          <a:p>
            <a:pPr algn="just">
              <a:defRPr/>
            </a:pPr>
            <a:endParaRPr lang="ru-RU" sz="2400" b="1" i="1" dirty="0">
              <a:latin typeface="+mn-lt"/>
            </a:endParaRPr>
          </a:p>
          <a:p>
            <a:pPr algn="ctr">
              <a:defRPr/>
            </a:pPr>
            <a:r>
              <a:rPr lang="uz-Cyrl-UZ" sz="2400" b="1" i="1" dirty="0"/>
              <a:t>рН оптимал қиймати хои ашёга қараб 6,5 дан 8,5 гача бўлиши мумкин</a:t>
            </a:r>
            <a:r>
              <a:rPr lang="ru-RU" sz="2400" b="1" i="1" dirty="0" smtClean="0">
                <a:latin typeface="+mn-lt"/>
              </a:rPr>
              <a:t>.</a:t>
            </a:r>
            <a:endParaRPr lang="ru-RU" sz="2400" b="1" i="1" dirty="0">
              <a:latin typeface="+mn-lt"/>
            </a:endParaRPr>
          </a:p>
        </p:txBody>
      </p:sp>
      <p:pic>
        <p:nvPicPr>
          <p:cNvPr id="4" name="Рисунок 3" descr="200de3c64542.jpg"/>
          <p:cNvPicPr>
            <a:picLocks noChangeAspect="1"/>
          </p:cNvPicPr>
          <p:nvPr/>
        </p:nvPicPr>
        <p:blipFill>
          <a:blip r:embed="rId3" cstate="email"/>
          <a:stretch>
            <a:fillRect/>
          </a:stretch>
        </p:blipFill>
        <p:spPr>
          <a:xfrm>
            <a:off x="428596" y="2285992"/>
            <a:ext cx="3407593" cy="3786214"/>
          </a:xfrm>
          <a:prstGeom prst="rect">
            <a:avLst/>
          </a:prstGeom>
          <a:effectLst>
            <a:softEdge rad="317500"/>
          </a:effectLst>
        </p:spPr>
      </p:pic>
      <p:pic>
        <p:nvPicPr>
          <p:cNvPr id="5" name="Рисунок 4" descr="img_5165.jpg"/>
          <p:cNvPicPr>
            <a:picLocks noChangeAspect="1"/>
          </p:cNvPicPr>
          <p:nvPr/>
        </p:nvPicPr>
        <p:blipFill>
          <a:blip r:embed="rId4" cstate="print"/>
          <a:srcRect/>
          <a:stretch>
            <a:fillRect/>
          </a:stretch>
        </p:blipFill>
        <p:spPr bwMode="auto">
          <a:xfrm>
            <a:off x="4572000" y="2357430"/>
            <a:ext cx="4071966" cy="359788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рямоугольник 1"/>
          <p:cNvSpPr>
            <a:spLocks noChangeArrowheads="1"/>
          </p:cNvSpPr>
          <p:nvPr/>
        </p:nvSpPr>
        <p:spPr bwMode="auto">
          <a:xfrm>
            <a:off x="214313" y="214313"/>
            <a:ext cx="8643937" cy="830997"/>
          </a:xfrm>
          <a:prstGeom prst="rect">
            <a:avLst/>
          </a:prstGeom>
          <a:noFill/>
          <a:ln w="9525">
            <a:noFill/>
            <a:miter lim="800000"/>
            <a:headEnd/>
            <a:tailEnd/>
          </a:ln>
        </p:spPr>
        <p:txBody>
          <a:bodyPr>
            <a:spAutoFit/>
          </a:bodyPr>
          <a:lstStyle/>
          <a:p>
            <a:pPr algn="just">
              <a:buFontTx/>
              <a:buBlip>
                <a:blip r:embed="rId2"/>
              </a:buBlip>
              <a:defRPr/>
            </a:pPr>
            <a:r>
              <a:rPr lang="ru-RU" sz="2400" b="1" dirty="0">
                <a:latin typeface="+mj-lt"/>
              </a:rPr>
              <a:t> </a:t>
            </a:r>
            <a:r>
              <a:rPr lang="uz-Cyrl-UZ" sz="2400" b="1" dirty="0"/>
              <a:t>Углерод ва азот таркиби ўзаро нисбатига риоя қилиш</a:t>
            </a:r>
            <a:r>
              <a:rPr lang="ru-RU" sz="2400" b="1" dirty="0" smtClean="0">
                <a:latin typeface="+mj-lt"/>
              </a:rPr>
              <a:t>;</a:t>
            </a:r>
            <a:endParaRPr lang="ru-RU" sz="2400" b="1" dirty="0">
              <a:latin typeface="+mj-lt"/>
            </a:endParaRPr>
          </a:p>
        </p:txBody>
      </p:sp>
      <p:sp>
        <p:nvSpPr>
          <p:cNvPr id="3" name="Прямоугольник 2"/>
          <p:cNvSpPr/>
          <p:nvPr/>
        </p:nvSpPr>
        <p:spPr>
          <a:xfrm>
            <a:off x="214282" y="1214422"/>
            <a:ext cx="8643998"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uz-Cyrl-UZ" sz="2400" b="1" i="1" dirty="0" smtClean="0"/>
              <a:t>Углерод </a:t>
            </a:r>
            <a:r>
              <a:rPr lang="uz-Cyrl-UZ" sz="2400" b="1" i="1" dirty="0"/>
              <a:t>ва азот ўзаро нисбати </a:t>
            </a:r>
            <a:r>
              <a:rPr lang="uz-Cyrl-UZ" sz="2400" b="1" i="1" dirty="0" smtClean="0">
                <a:solidFill>
                  <a:srgbClr val="FF0000"/>
                </a:solidFill>
              </a:rPr>
              <a:t>10</a:t>
            </a:r>
            <a:r>
              <a:rPr lang="uz-Cyrl-UZ" sz="2400" b="1" i="1" dirty="0" smtClean="0"/>
              <a:t> </a:t>
            </a:r>
            <a:r>
              <a:rPr lang="uz-Cyrl-UZ" sz="2400" b="1" i="1" dirty="0"/>
              <a:t>дан </a:t>
            </a:r>
            <a:r>
              <a:rPr lang="uz-Cyrl-UZ" sz="2400" b="1" i="1" dirty="0">
                <a:solidFill>
                  <a:srgbClr val="002060"/>
                </a:solidFill>
              </a:rPr>
              <a:t>20</a:t>
            </a:r>
            <a:r>
              <a:rPr lang="uz-Cyrl-UZ" sz="2400" b="1" i="1" dirty="0"/>
              <a:t> гача</a:t>
            </a:r>
            <a:r>
              <a:rPr lang="ru-RU" sz="2400" dirty="0" smtClean="0">
                <a:latin typeface="+mn-lt"/>
              </a:rPr>
              <a:t>. </a:t>
            </a:r>
          </a:p>
          <a:p>
            <a:pPr algn="ctr">
              <a:defRPr/>
            </a:pPr>
            <a:r>
              <a:rPr lang="uz-Cyrl-UZ" sz="2400" dirty="0" smtClean="0"/>
              <a:t>Биогаз </a:t>
            </a:r>
            <a:r>
              <a:rPr lang="uz-Cyrl-UZ" sz="2400" dirty="0"/>
              <a:t>юқори маҳсулотига эришиш учун  </a:t>
            </a:r>
            <a:r>
              <a:rPr lang="uz-Cyrl-UZ" sz="2400" dirty="0">
                <a:solidFill>
                  <a:srgbClr val="C00000"/>
                </a:solidFill>
              </a:rPr>
              <a:t>C</a:t>
            </a:r>
            <a:r>
              <a:rPr lang="uz-Cyrl-UZ" sz="2400" dirty="0"/>
              <a:t>/</a:t>
            </a:r>
            <a:r>
              <a:rPr lang="uz-Cyrl-UZ" sz="2400" dirty="0">
                <a:solidFill>
                  <a:srgbClr val="002060"/>
                </a:solidFill>
              </a:rPr>
              <a:t>N</a:t>
            </a:r>
            <a:r>
              <a:rPr lang="uz-Cyrl-UZ" sz="2400" dirty="0"/>
              <a:t> оптимал нисбатига эришиш учун амалиётда хом ашёни аралаштириш қўлланилади.</a:t>
            </a:r>
            <a:endParaRPr lang="ru-RU" sz="2400" dirty="0">
              <a:latin typeface="+mn-lt"/>
            </a:endParaRPr>
          </a:p>
        </p:txBody>
      </p:sp>
      <p:sp>
        <p:nvSpPr>
          <p:cNvPr id="4" name="Прямоугольник 3"/>
          <p:cNvSpPr/>
          <p:nvPr/>
        </p:nvSpPr>
        <p:spPr>
          <a:xfrm>
            <a:off x="285750" y="2643188"/>
            <a:ext cx="4000500" cy="1554272"/>
          </a:xfrm>
          <a:prstGeom prst="rect">
            <a:avLst/>
          </a:prstGeom>
        </p:spPr>
        <p:txBody>
          <a:bodyPr>
            <a:spAutoFit/>
          </a:bodyPr>
          <a:lstStyle/>
          <a:p>
            <a:pPr>
              <a:spcBef>
                <a:spcPts val="600"/>
              </a:spcBef>
              <a:defRPr/>
            </a:pPr>
            <a:r>
              <a:rPr lang="uz-Cyrl-UZ" b="1" i="1" u="sng" dirty="0"/>
              <a:t>А. Ҳайвонлар гўнги </a:t>
            </a:r>
            <a:endParaRPr lang="uz-Cyrl-UZ" b="1" i="1" u="sng" dirty="0" smtClean="0"/>
          </a:p>
          <a:p>
            <a:pPr>
              <a:spcBef>
                <a:spcPts val="600"/>
              </a:spcBef>
              <a:defRPr/>
            </a:pPr>
            <a:r>
              <a:rPr lang="uz-Cyrl-UZ" b="1" dirty="0" smtClean="0"/>
              <a:t>қорамол</a:t>
            </a:r>
            <a:r>
              <a:rPr lang="ru-RU" b="1" dirty="0" smtClean="0">
                <a:latin typeface="+mn-lt"/>
              </a:rPr>
              <a:t>                    </a:t>
            </a:r>
            <a:r>
              <a:rPr lang="ru-RU" b="1" dirty="0">
                <a:solidFill>
                  <a:srgbClr val="C00000"/>
                </a:solidFill>
                <a:latin typeface="+mn-lt"/>
              </a:rPr>
              <a:t>1,7 - 1,8</a:t>
            </a:r>
            <a:r>
              <a:rPr lang="ru-RU" b="1" dirty="0">
                <a:latin typeface="+mn-lt"/>
              </a:rPr>
              <a:t>/</a:t>
            </a:r>
            <a:r>
              <a:rPr lang="ru-RU" b="1" dirty="0">
                <a:solidFill>
                  <a:schemeClr val="tx2">
                    <a:lumMod val="75000"/>
                  </a:schemeClr>
                </a:solidFill>
                <a:latin typeface="+mn-lt"/>
              </a:rPr>
              <a:t>16,6 - 25</a:t>
            </a:r>
          </a:p>
          <a:p>
            <a:pPr>
              <a:defRPr/>
            </a:pPr>
            <a:r>
              <a:rPr lang="uz-Cyrl-UZ" b="1" dirty="0" smtClean="0"/>
              <a:t>парранда</a:t>
            </a:r>
            <a:r>
              <a:rPr lang="ru-RU" b="1" dirty="0" smtClean="0">
                <a:latin typeface="+mn-lt"/>
              </a:rPr>
              <a:t>                 </a:t>
            </a:r>
            <a:r>
              <a:rPr lang="ru-RU" b="1" dirty="0">
                <a:solidFill>
                  <a:srgbClr val="C00000"/>
                </a:solidFill>
                <a:latin typeface="+mn-lt"/>
              </a:rPr>
              <a:t>3.7 – 6,3</a:t>
            </a:r>
            <a:r>
              <a:rPr lang="ru-RU" b="1" dirty="0">
                <a:latin typeface="+mn-lt"/>
              </a:rPr>
              <a:t>/</a:t>
            </a:r>
            <a:r>
              <a:rPr lang="ru-RU" b="1" dirty="0">
                <a:solidFill>
                  <a:schemeClr val="tx2">
                    <a:lumMod val="75000"/>
                  </a:schemeClr>
                </a:solidFill>
                <a:latin typeface="+mn-lt"/>
              </a:rPr>
              <a:t>7,3 - 9,65</a:t>
            </a:r>
          </a:p>
          <a:p>
            <a:pPr>
              <a:defRPr/>
            </a:pPr>
            <a:r>
              <a:rPr lang="uz-Cyrl-UZ" b="1" dirty="0" smtClean="0"/>
              <a:t>от         </a:t>
            </a:r>
            <a:r>
              <a:rPr lang="ru-RU" b="1" dirty="0" smtClean="0">
                <a:latin typeface="+mn-lt"/>
              </a:rPr>
              <a:t>                               </a:t>
            </a:r>
            <a:r>
              <a:rPr lang="ru-RU" b="1" dirty="0">
                <a:solidFill>
                  <a:srgbClr val="C00000"/>
                </a:solidFill>
                <a:latin typeface="+mn-lt"/>
              </a:rPr>
              <a:t>2,3</a:t>
            </a:r>
            <a:r>
              <a:rPr lang="ru-RU" b="1" dirty="0">
                <a:latin typeface="+mn-lt"/>
              </a:rPr>
              <a:t>/</a:t>
            </a:r>
            <a:r>
              <a:rPr lang="ru-RU" b="1" dirty="0">
                <a:solidFill>
                  <a:schemeClr val="tx2">
                    <a:lumMod val="75000"/>
                  </a:schemeClr>
                </a:solidFill>
                <a:latin typeface="+mn-lt"/>
              </a:rPr>
              <a:t>25</a:t>
            </a:r>
          </a:p>
          <a:p>
            <a:pPr>
              <a:defRPr/>
            </a:pPr>
            <a:r>
              <a:rPr lang="uz-Cyrl-UZ" b="1" dirty="0" smtClean="0"/>
              <a:t>чўчқаники </a:t>
            </a:r>
            <a:r>
              <a:rPr lang="ru-RU" b="1" dirty="0" smtClean="0">
                <a:latin typeface="+mn-lt"/>
              </a:rPr>
              <a:t>                      </a:t>
            </a:r>
            <a:r>
              <a:rPr lang="ru-RU" b="1" dirty="0">
                <a:solidFill>
                  <a:srgbClr val="C00000"/>
                </a:solidFill>
                <a:latin typeface="+mn-lt"/>
              </a:rPr>
              <a:t>3,8</a:t>
            </a:r>
            <a:r>
              <a:rPr lang="ru-RU" b="1" dirty="0">
                <a:latin typeface="+mn-lt"/>
              </a:rPr>
              <a:t>/</a:t>
            </a:r>
            <a:r>
              <a:rPr lang="ru-RU" b="1" dirty="0">
                <a:solidFill>
                  <a:schemeClr val="tx2">
                    <a:lumMod val="75000"/>
                  </a:schemeClr>
                </a:solidFill>
                <a:latin typeface="+mn-lt"/>
              </a:rPr>
              <a:t>6,2 – 12,5</a:t>
            </a:r>
          </a:p>
        </p:txBody>
      </p:sp>
      <p:sp>
        <p:nvSpPr>
          <p:cNvPr id="5" name="Прямоугольник 4"/>
          <p:cNvSpPr/>
          <p:nvPr/>
        </p:nvSpPr>
        <p:spPr>
          <a:xfrm>
            <a:off x="428625" y="4714875"/>
            <a:ext cx="4143375" cy="1831271"/>
          </a:xfrm>
          <a:prstGeom prst="rect">
            <a:avLst/>
          </a:prstGeom>
        </p:spPr>
        <p:txBody>
          <a:bodyPr>
            <a:spAutoFit/>
          </a:bodyPr>
          <a:lstStyle/>
          <a:p>
            <a:pPr>
              <a:spcBef>
                <a:spcPts val="600"/>
              </a:spcBef>
              <a:defRPr/>
            </a:pPr>
            <a:r>
              <a:rPr lang="uz-Cyrl-UZ" b="1" i="1" u="sng" dirty="0"/>
              <a:t>Б. Хўжалик чиқиндилари </a:t>
            </a:r>
            <a:endParaRPr lang="uz-Cyrl-UZ" b="1" i="1" u="sng" dirty="0" smtClean="0"/>
          </a:p>
          <a:p>
            <a:pPr>
              <a:spcBef>
                <a:spcPts val="600"/>
              </a:spcBef>
              <a:defRPr/>
            </a:pPr>
            <a:r>
              <a:rPr lang="uz-Cyrl-UZ" b="1" dirty="0"/>
              <a:t>ахлат</a:t>
            </a:r>
            <a:r>
              <a:rPr lang="ru-RU" b="1" dirty="0" smtClean="0">
                <a:latin typeface="+mn-lt"/>
              </a:rPr>
              <a:t>                                  </a:t>
            </a:r>
            <a:r>
              <a:rPr lang="ru-RU" b="1" dirty="0">
                <a:solidFill>
                  <a:srgbClr val="C00000"/>
                </a:solidFill>
                <a:latin typeface="+mn-lt"/>
              </a:rPr>
              <a:t>6 - 7,1</a:t>
            </a:r>
            <a:r>
              <a:rPr lang="ru-RU" b="1" dirty="0">
                <a:latin typeface="+mn-lt"/>
              </a:rPr>
              <a:t>/</a:t>
            </a:r>
            <a:r>
              <a:rPr lang="ru-RU" b="1" dirty="0">
                <a:solidFill>
                  <a:schemeClr val="tx2">
                    <a:lumMod val="75000"/>
                  </a:schemeClr>
                </a:solidFill>
                <a:latin typeface="+mn-lt"/>
              </a:rPr>
              <a:t>6 - 10</a:t>
            </a:r>
          </a:p>
          <a:p>
            <a:pPr>
              <a:defRPr/>
            </a:pPr>
            <a:r>
              <a:rPr lang="uz-Cyrl-UZ" b="1" dirty="0"/>
              <a:t>ошхона </a:t>
            </a:r>
            <a:r>
              <a:rPr lang="uz-Cyrl-UZ" b="1" dirty="0" smtClean="0"/>
              <a:t>чиқиндилари</a:t>
            </a:r>
            <a:r>
              <a:rPr lang="ru-RU" b="1" dirty="0" smtClean="0">
                <a:latin typeface="+mn-lt"/>
              </a:rPr>
              <a:t>     </a:t>
            </a:r>
            <a:r>
              <a:rPr lang="ru-RU" b="1" dirty="0">
                <a:solidFill>
                  <a:srgbClr val="C00000"/>
                </a:solidFill>
                <a:latin typeface="+mn-lt"/>
              </a:rPr>
              <a:t>1,9</a:t>
            </a:r>
            <a:r>
              <a:rPr lang="ru-RU" b="1" dirty="0">
                <a:latin typeface="+mn-lt"/>
              </a:rPr>
              <a:t>/</a:t>
            </a:r>
            <a:r>
              <a:rPr lang="ru-RU" b="1" dirty="0">
                <a:solidFill>
                  <a:schemeClr val="tx2">
                    <a:lumMod val="75000"/>
                  </a:schemeClr>
                </a:solidFill>
                <a:latin typeface="+mn-lt"/>
              </a:rPr>
              <a:t>28,60</a:t>
            </a:r>
          </a:p>
          <a:p>
            <a:pPr>
              <a:defRPr/>
            </a:pPr>
            <a:r>
              <a:rPr lang="uz-Cyrl-UZ" b="1" dirty="0"/>
              <a:t>картошка пўсти</a:t>
            </a:r>
            <a:r>
              <a:rPr lang="ru-RU" b="1" dirty="0" smtClean="0">
                <a:latin typeface="+mn-lt"/>
              </a:rPr>
              <a:t>                 </a:t>
            </a:r>
            <a:r>
              <a:rPr lang="ru-RU" b="1" dirty="0" smtClean="0">
                <a:solidFill>
                  <a:srgbClr val="C00000"/>
                </a:solidFill>
                <a:latin typeface="+mn-lt"/>
              </a:rPr>
              <a:t>1,5</a:t>
            </a:r>
            <a:r>
              <a:rPr lang="ru-RU" b="1" dirty="0" smtClean="0">
                <a:latin typeface="+mn-lt"/>
              </a:rPr>
              <a:t>/</a:t>
            </a:r>
            <a:r>
              <a:rPr lang="ru-RU" b="1" dirty="0" smtClean="0">
                <a:solidFill>
                  <a:schemeClr val="tx2">
                    <a:lumMod val="75000"/>
                  </a:schemeClr>
                </a:solidFill>
                <a:latin typeface="+mn-lt"/>
              </a:rPr>
              <a:t>25</a:t>
            </a:r>
            <a:endParaRPr lang="ru-RU" b="1" dirty="0">
              <a:solidFill>
                <a:schemeClr val="tx2">
                  <a:lumMod val="75000"/>
                </a:schemeClr>
              </a:solidFill>
              <a:latin typeface="+mn-lt"/>
            </a:endParaRPr>
          </a:p>
          <a:p>
            <a:pPr>
              <a:defRPr/>
            </a:pPr>
            <a:r>
              <a:rPr lang="uz-Cyrl-UZ" b="1" dirty="0"/>
              <a:t>карам</a:t>
            </a:r>
            <a:r>
              <a:rPr lang="ru-RU" b="1" dirty="0" smtClean="0">
                <a:latin typeface="+mn-lt"/>
              </a:rPr>
              <a:t>                                     </a:t>
            </a:r>
            <a:r>
              <a:rPr lang="ru-RU" b="1" dirty="0">
                <a:solidFill>
                  <a:srgbClr val="C00000"/>
                </a:solidFill>
                <a:latin typeface="+mn-lt"/>
              </a:rPr>
              <a:t>3,6</a:t>
            </a:r>
            <a:r>
              <a:rPr lang="ru-RU" b="1" dirty="0">
                <a:latin typeface="+mn-lt"/>
              </a:rPr>
              <a:t>/</a:t>
            </a:r>
            <a:r>
              <a:rPr lang="ru-RU" b="1" dirty="0">
                <a:solidFill>
                  <a:schemeClr val="tx2">
                    <a:lumMod val="75000"/>
                  </a:schemeClr>
                </a:solidFill>
                <a:latin typeface="+mn-lt"/>
              </a:rPr>
              <a:t>12,5</a:t>
            </a:r>
          </a:p>
          <a:p>
            <a:pPr>
              <a:defRPr/>
            </a:pPr>
            <a:r>
              <a:rPr lang="uz-Cyrl-UZ" b="1" dirty="0"/>
              <a:t>помидор</a:t>
            </a:r>
            <a:r>
              <a:rPr lang="ru-RU" b="1" dirty="0" smtClean="0">
                <a:latin typeface="+mn-lt"/>
              </a:rPr>
              <a:t>                              </a:t>
            </a:r>
            <a:r>
              <a:rPr lang="ru-RU" b="1" dirty="0">
                <a:solidFill>
                  <a:srgbClr val="C00000"/>
                </a:solidFill>
                <a:latin typeface="+mn-lt"/>
              </a:rPr>
              <a:t>3,3</a:t>
            </a:r>
            <a:r>
              <a:rPr lang="ru-RU" b="1" dirty="0">
                <a:latin typeface="+mn-lt"/>
              </a:rPr>
              <a:t>/</a:t>
            </a:r>
            <a:r>
              <a:rPr lang="ru-RU" b="1" dirty="0">
                <a:solidFill>
                  <a:schemeClr val="tx2">
                    <a:lumMod val="75000"/>
                  </a:schemeClr>
                </a:solidFill>
                <a:latin typeface="+mn-lt"/>
              </a:rPr>
              <a:t>12,5</a:t>
            </a:r>
          </a:p>
        </p:txBody>
      </p:sp>
      <p:sp>
        <p:nvSpPr>
          <p:cNvPr id="6" name="Прямоугольник 5"/>
          <p:cNvSpPr/>
          <p:nvPr/>
        </p:nvSpPr>
        <p:spPr>
          <a:xfrm>
            <a:off x="4643438" y="2643188"/>
            <a:ext cx="4286250" cy="2108269"/>
          </a:xfrm>
          <a:prstGeom prst="rect">
            <a:avLst/>
          </a:prstGeom>
        </p:spPr>
        <p:txBody>
          <a:bodyPr>
            <a:spAutoFit/>
          </a:bodyPr>
          <a:lstStyle/>
          <a:p>
            <a:pPr>
              <a:spcBef>
                <a:spcPts val="600"/>
              </a:spcBef>
              <a:defRPr/>
            </a:pPr>
            <a:r>
              <a:rPr lang="uz-Cyrl-UZ" b="1" i="1" u="sng" dirty="0"/>
              <a:t>С. Қуруқ ўсимлик </a:t>
            </a:r>
            <a:r>
              <a:rPr lang="uz-Cyrl-UZ" b="1" i="1" u="sng" dirty="0" smtClean="0"/>
              <a:t>чиқиндилари</a:t>
            </a:r>
          </a:p>
          <a:p>
            <a:pPr>
              <a:spcBef>
                <a:spcPts val="600"/>
              </a:spcBef>
              <a:defRPr/>
            </a:pPr>
            <a:r>
              <a:rPr lang="uz-Cyrl-UZ" b="1" dirty="0" smtClean="0"/>
              <a:t>маккажўхори </a:t>
            </a:r>
            <a:r>
              <a:rPr lang="uz-Cyrl-UZ" b="1" dirty="0"/>
              <a:t>сўтаси</a:t>
            </a:r>
            <a:r>
              <a:rPr lang="ru-RU" b="1" dirty="0" smtClean="0">
                <a:latin typeface="+mn-lt"/>
              </a:rPr>
              <a:t>          </a:t>
            </a:r>
            <a:r>
              <a:rPr lang="ru-RU" b="1" dirty="0">
                <a:solidFill>
                  <a:srgbClr val="C00000"/>
                </a:solidFill>
                <a:latin typeface="+mn-lt"/>
              </a:rPr>
              <a:t>1,2</a:t>
            </a:r>
            <a:r>
              <a:rPr lang="ru-RU" b="1" dirty="0">
                <a:latin typeface="+mn-lt"/>
              </a:rPr>
              <a:t>/</a:t>
            </a:r>
            <a:r>
              <a:rPr lang="ru-RU" b="1" dirty="0">
                <a:solidFill>
                  <a:schemeClr val="tx2">
                    <a:lumMod val="75000"/>
                  </a:schemeClr>
                </a:solidFill>
                <a:latin typeface="+mn-lt"/>
              </a:rPr>
              <a:t>56,6</a:t>
            </a:r>
          </a:p>
          <a:p>
            <a:pPr>
              <a:defRPr/>
            </a:pPr>
            <a:r>
              <a:rPr lang="uz-Cyrl-UZ" b="1" dirty="0"/>
              <a:t>ғаллаликлар </a:t>
            </a:r>
            <a:r>
              <a:rPr lang="uz-Cyrl-UZ" b="1" dirty="0" smtClean="0"/>
              <a:t>похоли</a:t>
            </a:r>
            <a:r>
              <a:rPr lang="ru-RU" b="1" dirty="0" smtClean="0">
                <a:latin typeface="+mn-lt"/>
              </a:rPr>
              <a:t>          </a:t>
            </a:r>
            <a:r>
              <a:rPr lang="ru-RU" b="1" dirty="0">
                <a:solidFill>
                  <a:srgbClr val="C00000"/>
                </a:solidFill>
                <a:latin typeface="+mn-lt"/>
              </a:rPr>
              <a:t>1,0</a:t>
            </a:r>
            <a:r>
              <a:rPr lang="ru-RU" b="1" dirty="0">
                <a:latin typeface="+mn-lt"/>
              </a:rPr>
              <a:t>/</a:t>
            </a:r>
            <a:r>
              <a:rPr lang="ru-RU" b="1" dirty="0">
                <a:solidFill>
                  <a:schemeClr val="tx2">
                    <a:lumMod val="75000"/>
                  </a:schemeClr>
                </a:solidFill>
                <a:latin typeface="+mn-lt"/>
              </a:rPr>
              <a:t>49,9</a:t>
            </a:r>
          </a:p>
          <a:p>
            <a:pPr>
              <a:defRPr/>
            </a:pPr>
            <a:r>
              <a:rPr lang="uz-Cyrl-UZ" b="1" dirty="0"/>
              <a:t>буғдой похоли</a:t>
            </a:r>
            <a:r>
              <a:rPr lang="ru-RU" b="1" dirty="0" smtClean="0">
                <a:latin typeface="+mn-lt"/>
              </a:rPr>
              <a:t>                      </a:t>
            </a:r>
            <a:r>
              <a:rPr lang="ru-RU" b="1" dirty="0">
                <a:solidFill>
                  <a:srgbClr val="C00000"/>
                </a:solidFill>
                <a:latin typeface="+mn-lt"/>
              </a:rPr>
              <a:t>0,5</a:t>
            </a:r>
            <a:r>
              <a:rPr lang="ru-RU" b="1" dirty="0">
                <a:latin typeface="+mn-lt"/>
              </a:rPr>
              <a:t>/</a:t>
            </a:r>
            <a:r>
              <a:rPr lang="ru-RU" b="1" dirty="0">
                <a:solidFill>
                  <a:schemeClr val="tx2">
                    <a:lumMod val="75000"/>
                  </a:schemeClr>
                </a:solidFill>
                <a:latin typeface="+mn-lt"/>
              </a:rPr>
              <a:t>100 - 150</a:t>
            </a:r>
          </a:p>
          <a:p>
            <a:pPr>
              <a:defRPr/>
            </a:pPr>
            <a:r>
              <a:rPr lang="uz-Cyrl-UZ" b="1" dirty="0"/>
              <a:t>маккажўхори </a:t>
            </a:r>
            <a:r>
              <a:rPr lang="uz-Cyrl-UZ" b="1" dirty="0" smtClean="0"/>
              <a:t>похоли</a:t>
            </a:r>
            <a:r>
              <a:rPr lang="ru-RU" b="1" dirty="0" smtClean="0">
                <a:latin typeface="+mn-lt"/>
              </a:rPr>
              <a:t>         </a:t>
            </a:r>
            <a:r>
              <a:rPr lang="ru-RU" b="1" dirty="0">
                <a:solidFill>
                  <a:srgbClr val="C00000"/>
                </a:solidFill>
                <a:latin typeface="+mn-lt"/>
              </a:rPr>
              <a:t>0,8</a:t>
            </a:r>
            <a:r>
              <a:rPr lang="ru-RU" b="1" dirty="0">
                <a:latin typeface="+mn-lt"/>
              </a:rPr>
              <a:t>/</a:t>
            </a:r>
            <a:r>
              <a:rPr lang="ru-RU" b="1" dirty="0">
                <a:solidFill>
                  <a:schemeClr val="tx2">
                    <a:lumMod val="75000"/>
                  </a:schemeClr>
                </a:solidFill>
                <a:latin typeface="+mn-lt"/>
              </a:rPr>
              <a:t>50</a:t>
            </a:r>
          </a:p>
          <a:p>
            <a:pPr>
              <a:defRPr/>
            </a:pPr>
            <a:r>
              <a:rPr lang="uz-Cyrl-UZ" b="1" dirty="0"/>
              <a:t>люцерна</a:t>
            </a:r>
            <a:r>
              <a:rPr lang="ru-RU" b="1" dirty="0" smtClean="0">
                <a:latin typeface="+mn-lt"/>
              </a:rPr>
              <a:t>                                  </a:t>
            </a:r>
            <a:r>
              <a:rPr lang="ru-RU" b="1" dirty="0">
                <a:solidFill>
                  <a:srgbClr val="C00000"/>
                </a:solidFill>
                <a:latin typeface="+mn-lt"/>
              </a:rPr>
              <a:t>2,8</a:t>
            </a:r>
            <a:r>
              <a:rPr lang="ru-RU" b="1" dirty="0">
                <a:latin typeface="+mn-lt"/>
              </a:rPr>
              <a:t>/</a:t>
            </a:r>
            <a:r>
              <a:rPr lang="ru-RU" b="1" dirty="0">
                <a:solidFill>
                  <a:schemeClr val="tx2">
                    <a:lumMod val="75000"/>
                  </a:schemeClr>
                </a:solidFill>
                <a:latin typeface="+mn-lt"/>
              </a:rPr>
              <a:t>16,6 - 17</a:t>
            </a:r>
          </a:p>
          <a:p>
            <a:pPr>
              <a:defRPr/>
            </a:pPr>
            <a:r>
              <a:rPr lang="uz-Cyrl-UZ" b="1" dirty="0"/>
              <a:t>лавлаги жоми</a:t>
            </a:r>
            <a:r>
              <a:rPr lang="ru-RU" b="1" dirty="0" smtClean="0">
                <a:latin typeface="+mn-lt"/>
              </a:rPr>
              <a:t>             </a:t>
            </a:r>
            <a:r>
              <a:rPr lang="ru-RU" b="1" dirty="0">
                <a:solidFill>
                  <a:srgbClr val="C00000"/>
                </a:solidFill>
                <a:latin typeface="+mn-lt"/>
              </a:rPr>
              <a:t>0,3 – 0,4</a:t>
            </a:r>
            <a:r>
              <a:rPr lang="ru-RU" b="1" dirty="0">
                <a:latin typeface="+mn-lt"/>
              </a:rPr>
              <a:t>/</a:t>
            </a:r>
            <a:r>
              <a:rPr lang="ru-RU" b="1" dirty="0">
                <a:solidFill>
                  <a:schemeClr val="tx2">
                    <a:lumMod val="75000"/>
                  </a:schemeClr>
                </a:solidFill>
                <a:latin typeface="+mn-lt"/>
              </a:rPr>
              <a:t>140 - 150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88" y="285750"/>
            <a:ext cx="6347187" cy="461665"/>
          </a:xfrm>
          <a:prstGeom prst="rect">
            <a:avLst/>
          </a:prstGeom>
        </p:spPr>
        <p:txBody>
          <a:bodyPr wrap="none">
            <a:spAutoFit/>
          </a:bodyPr>
          <a:lstStyle/>
          <a:p>
            <a:pPr algn="just">
              <a:buFontTx/>
              <a:buBlip>
                <a:blip r:embed="rId2"/>
              </a:buBlip>
              <a:defRPr/>
            </a:pPr>
            <a:r>
              <a:rPr lang="uz-Cyrl-UZ" sz="2400" b="1" dirty="0"/>
              <a:t>Хом ашёнинг тўғри намлигини танлаш</a:t>
            </a:r>
            <a:r>
              <a:rPr lang="ru-RU" sz="2400" b="1" dirty="0" smtClean="0">
                <a:latin typeface="+mn-lt"/>
              </a:rPr>
              <a:t>;</a:t>
            </a:r>
            <a:endParaRPr lang="ru-RU" sz="2400" b="1" dirty="0">
              <a:latin typeface="+mn-lt"/>
            </a:endParaRPr>
          </a:p>
        </p:txBody>
      </p:sp>
      <p:sp>
        <p:nvSpPr>
          <p:cNvPr id="4" name="Прямоугольник 3"/>
          <p:cNvSpPr/>
          <p:nvPr/>
        </p:nvSpPr>
        <p:spPr>
          <a:xfrm>
            <a:off x="214313" y="928688"/>
            <a:ext cx="8643937" cy="1015663"/>
          </a:xfrm>
          <a:prstGeom prst="rect">
            <a:avLst/>
          </a:prstGeom>
        </p:spPr>
        <p:txBody>
          <a:bodyPr>
            <a:spAutoFit/>
          </a:bodyPr>
          <a:lstStyle/>
          <a:p>
            <a:pPr algn="just">
              <a:defRPr/>
            </a:pPr>
            <a:r>
              <a:rPr lang="uz-Cyrl-UZ" sz="2000" b="1" i="1" dirty="0"/>
              <a:t>Реакторга солишдан олдин ўсимлик қолдиқлари – похол, пўчоқ ва б. ни яхшилаб майдалаш тавсия қилинади ва хом ашёда қаттиқ моддалар бўлмаслигига ҳаракат қилиш керак</a:t>
            </a:r>
            <a:r>
              <a:rPr lang="ru-RU" sz="2000" b="1" i="1" dirty="0" smtClean="0">
                <a:latin typeface="+mn-lt"/>
              </a:rPr>
              <a:t>. </a:t>
            </a:r>
            <a:endParaRPr lang="ru-RU" sz="2000" b="1" i="1" dirty="0">
              <a:latin typeface="+mn-lt"/>
            </a:endParaRPr>
          </a:p>
        </p:txBody>
      </p:sp>
      <p:sp>
        <p:nvSpPr>
          <p:cNvPr id="5" name="Прямоугольник 4"/>
          <p:cNvSpPr/>
          <p:nvPr/>
        </p:nvSpPr>
        <p:spPr>
          <a:xfrm>
            <a:off x="214313" y="2143116"/>
            <a:ext cx="8715375" cy="1969770"/>
          </a:xfrm>
          <a:prstGeom prst="rect">
            <a:avLst/>
          </a:prstGeom>
        </p:spPr>
        <p:txBody>
          <a:bodyPr wrap="square">
            <a:spAutoFit/>
          </a:bodyPr>
          <a:lstStyle/>
          <a:p>
            <a:pPr algn="just">
              <a:defRPr/>
            </a:pPr>
            <a:r>
              <a:rPr lang="uz-Cyrl-UZ" dirty="0"/>
              <a:t>Қурилма реакторига солинадиган хом ашё намлиги </a:t>
            </a:r>
            <a:r>
              <a:rPr lang="uz-Cyrl-UZ" b="1" i="1" dirty="0"/>
              <a:t>қишки вақтда 85% ва ёзги вақтда 92% </a:t>
            </a:r>
            <a:r>
              <a:rPr lang="uz-Cyrl-UZ" dirty="0"/>
              <a:t>бўлиши керак. Хом ашё тўғри намлигига эришиш учун гўнгга одатда қуйидаги формула бўйича ҳисобланадиган иссиқ сув миқдори </a:t>
            </a:r>
            <a:r>
              <a:rPr lang="uz-Cyrl-UZ" dirty="0" smtClean="0"/>
              <a:t>қўшилади</a:t>
            </a:r>
            <a:r>
              <a:rPr lang="ru-RU" dirty="0" smtClean="0">
                <a:latin typeface="+mn-lt"/>
              </a:rPr>
              <a:t>: </a:t>
            </a:r>
            <a:endParaRPr lang="ru-RU" dirty="0">
              <a:latin typeface="+mn-lt"/>
            </a:endParaRPr>
          </a:p>
          <a:p>
            <a:pPr algn="just">
              <a:defRPr/>
            </a:pPr>
            <a:endParaRPr lang="ru-RU" dirty="0">
              <a:latin typeface="+mn-lt"/>
            </a:endParaRPr>
          </a:p>
          <a:p>
            <a:pPr algn="ctr">
              <a:defRPr/>
            </a:pPr>
            <a:r>
              <a:rPr lang="ru-RU" sz="3200" b="1" dirty="0">
                <a:solidFill>
                  <a:srgbClr val="C00000"/>
                </a:solidFill>
                <a:latin typeface="+mn-lt"/>
              </a:rPr>
              <a:t>ОВ = Н×( (В2 – В1):(100 – В2))</a:t>
            </a:r>
            <a:endParaRPr lang="ru-RU" sz="3200" dirty="0">
              <a:solidFill>
                <a:srgbClr val="C00000"/>
              </a:solidFill>
              <a:latin typeface="+mn-lt"/>
            </a:endParaRPr>
          </a:p>
        </p:txBody>
      </p:sp>
      <p:sp>
        <p:nvSpPr>
          <p:cNvPr id="6" name="Прямоугольник 5"/>
          <p:cNvSpPr/>
          <p:nvPr/>
        </p:nvSpPr>
        <p:spPr>
          <a:xfrm>
            <a:off x="214313" y="4357688"/>
            <a:ext cx="4357687" cy="1200329"/>
          </a:xfrm>
          <a:prstGeom prst="rect">
            <a:avLst/>
          </a:prstGeom>
        </p:spPr>
        <p:txBody>
          <a:bodyPr>
            <a:spAutoFit/>
          </a:bodyPr>
          <a:lstStyle/>
          <a:p>
            <a:r>
              <a:rPr lang="uz-Cyrl-UZ" b="1" i="1" dirty="0">
                <a:solidFill>
                  <a:srgbClr val="C00000"/>
                </a:solidFill>
              </a:rPr>
              <a:t>Н</a:t>
            </a:r>
            <a:r>
              <a:rPr lang="uz-Cyrl-UZ" b="1" i="1" dirty="0"/>
              <a:t> – солинадиган гўнг миқдори,</a:t>
            </a:r>
            <a:endParaRPr lang="ru-RU" dirty="0"/>
          </a:p>
          <a:p>
            <a:r>
              <a:rPr lang="uz-Cyrl-UZ" b="1" i="1" dirty="0">
                <a:solidFill>
                  <a:srgbClr val="C00000"/>
                </a:solidFill>
              </a:rPr>
              <a:t>В1</a:t>
            </a:r>
            <a:r>
              <a:rPr lang="uz-Cyrl-UZ" b="1" i="1" dirty="0"/>
              <a:t> – гўнгнинг бирламчи намлиги</a:t>
            </a:r>
            <a:endParaRPr lang="ru-RU" dirty="0"/>
          </a:p>
          <a:p>
            <a:r>
              <a:rPr lang="uz-Cyrl-UZ" b="1" i="1" dirty="0">
                <a:solidFill>
                  <a:srgbClr val="C00000"/>
                </a:solidFill>
              </a:rPr>
              <a:t>В2 </a:t>
            </a:r>
            <a:r>
              <a:rPr lang="uz-Cyrl-UZ" b="1" i="1" dirty="0"/>
              <a:t>– хом ашё зарур намлиги</a:t>
            </a:r>
            <a:endParaRPr lang="ru-RU" dirty="0"/>
          </a:p>
          <a:p>
            <a:r>
              <a:rPr lang="uz-Cyrl-UZ" b="1" i="1" dirty="0">
                <a:solidFill>
                  <a:srgbClr val="C00000"/>
                </a:solidFill>
              </a:rPr>
              <a:t>ОВ</a:t>
            </a:r>
            <a:r>
              <a:rPr lang="uz-Cyrl-UZ" b="1" i="1" dirty="0"/>
              <a:t> – сувнинг литрларда миқдори</a:t>
            </a:r>
            <a:r>
              <a:rPr lang="ru-RU" b="1" i="1" dirty="0" smtClean="0">
                <a:latin typeface="+mn-lt"/>
              </a:rPr>
              <a:t>.</a:t>
            </a:r>
            <a:endParaRPr lang="ru-RU" b="1" i="1" dirty="0">
              <a:latin typeface="+mn-lt"/>
            </a:endParaRPr>
          </a:p>
        </p:txBody>
      </p:sp>
      <p:sp>
        <p:nvSpPr>
          <p:cNvPr id="9" name="Скругленная прямоугольная выноска 8"/>
          <p:cNvSpPr/>
          <p:nvPr/>
        </p:nvSpPr>
        <p:spPr>
          <a:xfrm>
            <a:off x="5072063" y="4786313"/>
            <a:ext cx="3857625" cy="1857375"/>
          </a:xfrm>
          <a:prstGeom prst="wedgeRoundRectCallout">
            <a:avLst>
              <a:gd name="adj1" fmla="val -65299"/>
              <a:gd name="adj2" fmla="val -86339"/>
              <a:gd name="adj3" fmla="val 16667"/>
            </a:avLst>
          </a:prstGeom>
        </p:spPr>
        <p:style>
          <a:lnRef idx="1">
            <a:schemeClr val="accent3"/>
          </a:lnRef>
          <a:fillRef idx="2">
            <a:schemeClr val="accent3"/>
          </a:fillRef>
          <a:effectRef idx="1">
            <a:schemeClr val="accent3"/>
          </a:effectRef>
          <a:fontRef idx="minor">
            <a:schemeClr val="dk1"/>
          </a:fontRef>
        </p:style>
        <p:txBody>
          <a:bodyPr anchor="ctr"/>
          <a:lstStyle/>
          <a:p>
            <a:pPr algn="just">
              <a:defRPr/>
            </a:pPr>
            <a:r>
              <a:rPr lang="uz-Cyrl-UZ" sz="2000" b="1" i="1" dirty="0">
                <a:solidFill>
                  <a:srgbClr val="00B050"/>
                </a:solidFill>
              </a:rPr>
              <a:t>Қорамол гўнги намлиги – 65%, 100 кг гўнгга 85% намликка эришиш учун 133 литр, 92% га эришиш учун 337 л сув керак</a:t>
            </a:r>
            <a:r>
              <a:rPr lang="ru-RU" sz="2000" b="1" i="1" dirty="0" smtClean="0">
                <a:solidFill>
                  <a:srgbClr val="0070C0"/>
                </a:solidFill>
              </a:rPr>
              <a:t>. </a:t>
            </a:r>
            <a:endParaRPr lang="ru-RU" sz="2000" b="1" i="1" dirty="0">
              <a:solidFill>
                <a:srgbClr val="0070C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63" y="285750"/>
            <a:ext cx="5247783" cy="461665"/>
          </a:xfrm>
          <a:prstGeom prst="rect">
            <a:avLst/>
          </a:prstGeom>
        </p:spPr>
        <p:txBody>
          <a:bodyPr wrap="none">
            <a:spAutoFit/>
          </a:bodyPr>
          <a:lstStyle/>
          <a:p>
            <a:pPr algn="just">
              <a:buFontTx/>
              <a:buBlip>
                <a:blip r:embed="rId2"/>
              </a:buBlip>
              <a:defRPr/>
            </a:pPr>
            <a:r>
              <a:rPr lang="ru-RU" sz="2400" dirty="0"/>
              <a:t> </a:t>
            </a:r>
            <a:r>
              <a:rPr lang="uz-Cyrl-UZ" sz="2400" b="1" dirty="0"/>
              <a:t>Мунтазам аралаштириб туриш</a:t>
            </a:r>
            <a:r>
              <a:rPr lang="ru-RU" sz="2400" b="1" dirty="0" smtClean="0">
                <a:latin typeface="+mn-lt"/>
              </a:rPr>
              <a:t>;</a:t>
            </a:r>
            <a:endParaRPr lang="ru-RU" sz="2400" b="1" dirty="0">
              <a:latin typeface="+mn-lt"/>
            </a:endParaRPr>
          </a:p>
        </p:txBody>
      </p:sp>
      <p:sp>
        <p:nvSpPr>
          <p:cNvPr id="3" name="Прямоугольник 2"/>
          <p:cNvSpPr/>
          <p:nvPr/>
        </p:nvSpPr>
        <p:spPr>
          <a:xfrm>
            <a:off x="214282" y="857250"/>
            <a:ext cx="8929718" cy="3477875"/>
          </a:xfrm>
          <a:prstGeom prst="rect">
            <a:avLst/>
          </a:prstGeom>
        </p:spPr>
        <p:txBody>
          <a:bodyPr wrap="square">
            <a:spAutoFit/>
          </a:bodyPr>
          <a:lstStyle/>
          <a:p>
            <a:pPr>
              <a:buFontTx/>
              <a:buBlip>
                <a:blip r:embed="rId3"/>
              </a:buBlip>
              <a:defRPr/>
            </a:pPr>
            <a:r>
              <a:rPr lang="ru-RU" sz="2000" dirty="0">
                <a:latin typeface="+mj-lt"/>
              </a:rPr>
              <a:t> </a:t>
            </a:r>
            <a:r>
              <a:rPr lang="uz-Cyrl-UZ" sz="2000" b="1" i="1" dirty="0"/>
              <a:t>Ишлаб чиқарилган биогазнинг бўшалиши</a:t>
            </a:r>
            <a:r>
              <a:rPr lang="ru-RU" sz="2000" dirty="0" smtClean="0">
                <a:latin typeface="+mj-lt"/>
              </a:rPr>
              <a:t>;</a:t>
            </a:r>
            <a:endParaRPr lang="ru-RU" sz="2000" dirty="0">
              <a:latin typeface="+mj-lt"/>
            </a:endParaRPr>
          </a:p>
          <a:p>
            <a:pPr>
              <a:buFontTx/>
              <a:buBlip>
                <a:blip r:embed="rId3"/>
              </a:buBlip>
              <a:defRPr/>
            </a:pPr>
            <a:r>
              <a:rPr lang="ru-RU" sz="2000" dirty="0">
                <a:latin typeface="+mj-lt"/>
              </a:rPr>
              <a:t> </a:t>
            </a:r>
            <a:r>
              <a:rPr lang="uz-Cyrl-UZ" sz="2000" b="1" i="1" dirty="0"/>
              <a:t>Янги субстрат ва бактериялар популяциясини аралаштириш (эмлаш</a:t>
            </a:r>
            <a:r>
              <a:rPr lang="uz-Cyrl-UZ" sz="2000" b="1" i="1" dirty="0" smtClean="0"/>
              <a:t>)</a:t>
            </a:r>
            <a:r>
              <a:rPr lang="ru-RU" sz="2000" dirty="0" smtClean="0">
                <a:latin typeface="+mj-lt"/>
              </a:rPr>
              <a:t>;</a:t>
            </a:r>
            <a:endParaRPr lang="ru-RU" sz="2000" dirty="0">
              <a:latin typeface="+mj-lt"/>
            </a:endParaRPr>
          </a:p>
          <a:p>
            <a:pPr>
              <a:spcBef>
                <a:spcPts val="600"/>
              </a:spcBef>
              <a:spcAft>
                <a:spcPts val="600"/>
              </a:spcAft>
              <a:buFontTx/>
              <a:buBlip>
                <a:blip r:embed="rId3"/>
              </a:buBlip>
              <a:defRPr/>
            </a:pPr>
            <a:r>
              <a:rPr lang="ru-RU" sz="2000" dirty="0">
                <a:latin typeface="+mj-lt"/>
              </a:rPr>
              <a:t> </a:t>
            </a:r>
            <a:r>
              <a:rPr lang="uz-Cyrl-UZ" sz="2000" b="1" i="1" dirty="0"/>
              <a:t>Пўст ва чўкинди шаклланишини олдини олиш</a:t>
            </a:r>
            <a:r>
              <a:rPr lang="ru-RU" sz="2000" dirty="0" smtClean="0">
                <a:latin typeface="+mj-lt"/>
              </a:rPr>
              <a:t>; </a:t>
            </a:r>
            <a:endParaRPr lang="ru-RU" sz="2000" dirty="0">
              <a:latin typeface="+mj-lt"/>
            </a:endParaRPr>
          </a:p>
          <a:p>
            <a:pPr>
              <a:buFontTx/>
              <a:buBlip>
                <a:blip r:embed="rId3"/>
              </a:buBlip>
              <a:defRPr/>
            </a:pPr>
            <a:r>
              <a:rPr lang="uz-Cyrl-UZ" sz="2000" b="1" i="1" dirty="0"/>
              <a:t>Реактор ичида турли ҳароратли участкалар ҳосил бўлишини олдини олиш</a:t>
            </a:r>
            <a:r>
              <a:rPr lang="ru-RU" sz="2000" dirty="0" smtClean="0">
                <a:latin typeface="+mj-lt"/>
              </a:rPr>
              <a:t>;</a:t>
            </a:r>
            <a:endParaRPr lang="ru-RU" sz="2000" dirty="0">
              <a:latin typeface="+mj-lt"/>
            </a:endParaRPr>
          </a:p>
          <a:p>
            <a:pPr>
              <a:spcBef>
                <a:spcPts val="600"/>
              </a:spcBef>
              <a:spcAft>
                <a:spcPts val="600"/>
              </a:spcAft>
              <a:buFontTx/>
              <a:buBlip>
                <a:blip r:embed="rId3"/>
              </a:buBlip>
              <a:defRPr/>
            </a:pPr>
            <a:r>
              <a:rPr lang="uz-Cyrl-UZ" sz="2000" b="1" i="1" dirty="0"/>
              <a:t>Бактериялар популяциясининг тенг тақсимланишини таъминлаш</a:t>
            </a:r>
            <a:r>
              <a:rPr lang="ru-RU" sz="2000" dirty="0" smtClean="0">
                <a:latin typeface="+mj-lt"/>
              </a:rPr>
              <a:t>; </a:t>
            </a:r>
            <a:endParaRPr lang="ru-RU" sz="2000" dirty="0">
              <a:latin typeface="+mj-lt"/>
            </a:endParaRPr>
          </a:p>
          <a:p>
            <a:pPr>
              <a:buFontTx/>
              <a:buBlip>
                <a:blip r:embed="rId3"/>
              </a:buBlip>
              <a:defRPr/>
            </a:pPr>
            <a:r>
              <a:rPr lang="ru-RU" sz="2000" dirty="0">
                <a:latin typeface="+mj-lt"/>
              </a:rPr>
              <a:t> </a:t>
            </a:r>
            <a:r>
              <a:rPr lang="uz-Cyrl-UZ" sz="2000" b="1" i="1" dirty="0"/>
              <a:t>Реактор самарали майдонини камайтирадиган бўшлиқ ва тўпланишлар шаклланишини олдини олиш</a:t>
            </a:r>
            <a:r>
              <a:rPr lang="ru-RU" sz="2000" dirty="0" smtClean="0">
                <a:latin typeface="+mj-lt"/>
              </a:rPr>
              <a:t>. </a:t>
            </a:r>
            <a:endParaRPr lang="ru-RU" sz="2000" dirty="0">
              <a:latin typeface="+mj-lt"/>
            </a:endParaRPr>
          </a:p>
        </p:txBody>
      </p:sp>
      <p:sp>
        <p:nvSpPr>
          <p:cNvPr id="6" name="Прямоугольник 5"/>
          <p:cNvSpPr/>
          <p:nvPr/>
        </p:nvSpPr>
        <p:spPr>
          <a:xfrm>
            <a:off x="571472" y="4643446"/>
            <a:ext cx="8001000" cy="1200329"/>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uz-Cyrl-UZ" sz="2400" b="1" i="1" dirty="0"/>
              <a:t>Жуда тез-тез ёки давомли ва жадал аралаштириш зарар. Хом ашёни ҳар 4-6 соатда аста-секин аралаштириш тавсия қилинади</a:t>
            </a:r>
            <a:r>
              <a:rPr lang="ru-RU" sz="2400" b="1" i="1" dirty="0" smtClean="0"/>
              <a:t>.</a:t>
            </a:r>
            <a:endParaRPr lang="ru-RU" sz="2400" b="1"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00036662.jpg"/>
          <p:cNvPicPr>
            <a:picLocks noChangeAspect="1"/>
          </p:cNvPicPr>
          <p:nvPr/>
        </p:nvPicPr>
        <p:blipFill>
          <a:blip r:embed="rId2" cstate="print"/>
          <a:stretch>
            <a:fillRect/>
          </a:stretch>
        </p:blipFill>
        <p:spPr>
          <a:xfrm>
            <a:off x="2357422" y="2857496"/>
            <a:ext cx="4770178" cy="3192590"/>
          </a:xfrm>
          <a:prstGeom prst="rect">
            <a:avLst/>
          </a:prstGeom>
          <a:effectLst>
            <a:softEdge rad="317500"/>
          </a:effectLst>
        </p:spPr>
      </p:pic>
      <p:sp>
        <p:nvSpPr>
          <p:cNvPr id="2" name="Прямоугольник 1"/>
          <p:cNvSpPr/>
          <p:nvPr/>
        </p:nvSpPr>
        <p:spPr>
          <a:xfrm>
            <a:off x="357188" y="214313"/>
            <a:ext cx="6572250" cy="461665"/>
          </a:xfrm>
          <a:prstGeom prst="rect">
            <a:avLst/>
          </a:prstGeom>
        </p:spPr>
        <p:txBody>
          <a:bodyPr>
            <a:spAutoFit/>
          </a:bodyPr>
          <a:lstStyle/>
          <a:p>
            <a:pPr algn="just">
              <a:buFontTx/>
              <a:buBlip>
                <a:blip r:embed="rId3"/>
              </a:buBlip>
              <a:defRPr/>
            </a:pPr>
            <a:r>
              <a:rPr lang="ru-RU" sz="2400" b="1" dirty="0">
                <a:latin typeface="+mn-lt"/>
              </a:rPr>
              <a:t> </a:t>
            </a:r>
            <a:r>
              <a:rPr lang="uz-Cyrl-UZ" sz="2400" b="1" dirty="0"/>
              <a:t>Жараён ингибиторларининг йўқлиги</a:t>
            </a:r>
            <a:r>
              <a:rPr lang="ru-RU" sz="2400" b="1" dirty="0" smtClean="0">
                <a:latin typeface="+mn-lt"/>
              </a:rPr>
              <a:t>.</a:t>
            </a:r>
            <a:endParaRPr lang="ru-RU" sz="2400" b="1" dirty="0">
              <a:latin typeface="+mn-lt"/>
            </a:endParaRPr>
          </a:p>
        </p:txBody>
      </p:sp>
      <p:sp>
        <p:nvSpPr>
          <p:cNvPr id="3" name="Прямоугольник 2"/>
          <p:cNvSpPr/>
          <p:nvPr/>
        </p:nvSpPr>
        <p:spPr>
          <a:xfrm>
            <a:off x="214313" y="857250"/>
            <a:ext cx="8715375" cy="1569660"/>
          </a:xfrm>
          <a:prstGeom prst="rect">
            <a:avLst/>
          </a:prstGeom>
        </p:spPr>
        <p:txBody>
          <a:bodyPr>
            <a:spAutoFit/>
          </a:bodyPr>
          <a:lstStyle/>
          <a:p>
            <a:pPr algn="ctr">
              <a:defRPr/>
            </a:pPr>
            <a:r>
              <a:rPr lang="uz-Cyrl-UZ" sz="2400" dirty="0"/>
              <a:t>Ачитилаётган органик массада ҳеч қандай моддалар (антибиотиклар, эритувчилар ва б.) бўлиши керак эмас. Гўнгга қўшиш учун синтетик ювувчи моддалар билан ювилган кирдан қолган сувдан фойдаланиш мумкин эмас</a:t>
            </a:r>
            <a:r>
              <a:rPr lang="ru-RU" sz="2400" b="1" i="1" dirty="0" smtClean="0">
                <a:latin typeface="+mn-lt"/>
              </a:rPr>
              <a:t>.</a:t>
            </a:r>
            <a:endParaRPr lang="ru-RU" sz="2400" b="1" i="1" dirty="0">
              <a:latin typeface="+mn-lt"/>
            </a:endParaRPr>
          </a:p>
        </p:txBody>
      </p:sp>
      <p:sp>
        <p:nvSpPr>
          <p:cNvPr id="6" name="Диагональная полоса 5"/>
          <p:cNvSpPr/>
          <p:nvPr/>
        </p:nvSpPr>
        <p:spPr>
          <a:xfrm rot="19608748">
            <a:off x="1276325" y="4285787"/>
            <a:ext cx="6805665" cy="269684"/>
          </a:xfrm>
          <a:prstGeom prst="diagStrip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7" name="Диагональная полоса 6"/>
          <p:cNvSpPr/>
          <p:nvPr/>
        </p:nvSpPr>
        <p:spPr>
          <a:xfrm rot="1914918">
            <a:off x="1428725" y="4438187"/>
            <a:ext cx="6805665" cy="269684"/>
          </a:xfrm>
          <a:prstGeom prst="diagStrip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Прямоугольник 2"/>
          <p:cNvSpPr>
            <a:spLocks noChangeArrowheads="1"/>
          </p:cNvSpPr>
          <p:nvPr/>
        </p:nvSpPr>
        <p:spPr bwMode="auto">
          <a:xfrm>
            <a:off x="214282" y="214290"/>
            <a:ext cx="8715436" cy="2677656"/>
          </a:xfrm>
          <a:prstGeom prst="rect">
            <a:avLst/>
          </a:prstGeom>
          <a:noFill/>
          <a:ln w="9525">
            <a:noFill/>
            <a:miter lim="800000"/>
            <a:headEnd/>
            <a:tailEnd/>
          </a:ln>
        </p:spPr>
        <p:txBody>
          <a:bodyPr wrap="square">
            <a:spAutoFit/>
          </a:bodyPr>
          <a:lstStyle/>
          <a:p>
            <a:pPr algn="ctr"/>
            <a:r>
              <a:rPr lang="uz-Cyrl-UZ" sz="2400" b="1" i="1" u="sng" dirty="0">
                <a:solidFill>
                  <a:srgbClr val="C00000"/>
                </a:solidFill>
              </a:rPr>
              <a:t>Қорамол гўнги</a:t>
            </a:r>
            <a:r>
              <a:rPr lang="uz-Cyrl-UZ" sz="2400" b="1" i="1" u="sng" dirty="0"/>
              <a:t> </a:t>
            </a:r>
            <a:endParaRPr lang="uz-Cyrl-UZ" sz="2400" b="1" i="1" u="sng" dirty="0" smtClean="0"/>
          </a:p>
          <a:p>
            <a:pPr algn="ctr"/>
            <a:r>
              <a:rPr lang="uz-Cyrl-UZ" sz="2400" b="1" i="1" dirty="0"/>
              <a:t>биогаз қурилмаларида қайта ишлаш учун энг мос келувчи хом ашё, чунки метан ишлаб чиқарувчи бактериялар қорамол ошқозонида мавжуд. Қорамол гўнгининг бир жинслилиги ундан узлуксиз ачитиладиган қурилмаларда фойдаланишга тавсия қилиш учун имкон беради</a:t>
            </a:r>
            <a:r>
              <a:rPr lang="ru-RU" sz="2400" b="1" i="1" dirty="0" smtClean="0"/>
              <a:t>. </a:t>
            </a:r>
            <a:endParaRPr lang="ru-RU" sz="2400" b="1" i="1" dirty="0"/>
          </a:p>
        </p:txBody>
      </p:sp>
      <p:pic>
        <p:nvPicPr>
          <p:cNvPr id="3" name="Picture 1"/>
          <p:cNvPicPr>
            <a:picLocks noChangeAspect="1" noChangeArrowheads="1"/>
          </p:cNvPicPr>
          <p:nvPr/>
        </p:nvPicPr>
        <p:blipFill>
          <a:blip r:embed="rId2" cstate="email"/>
          <a:srcRect/>
          <a:stretch>
            <a:fillRect/>
          </a:stretch>
        </p:blipFill>
        <p:spPr bwMode="auto">
          <a:xfrm>
            <a:off x="1428728" y="2357430"/>
            <a:ext cx="6447582" cy="4180300"/>
          </a:xfrm>
          <a:prstGeom prst="rect">
            <a:avLst/>
          </a:prstGeom>
          <a:noFill/>
          <a:ln w="9525">
            <a:noFill/>
            <a:miter lim="800000"/>
            <a:headEnd/>
            <a:tailEnd/>
          </a:ln>
          <a:effectLst>
            <a:softEdge rad="1270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рямоугольник 3"/>
          <p:cNvSpPr>
            <a:spLocks noChangeArrowheads="1"/>
          </p:cNvSpPr>
          <p:nvPr/>
        </p:nvSpPr>
        <p:spPr bwMode="auto">
          <a:xfrm>
            <a:off x="930176" y="610842"/>
            <a:ext cx="3641061" cy="646331"/>
          </a:xfrm>
          <a:prstGeom prst="rect">
            <a:avLst/>
          </a:prstGeom>
          <a:noFill/>
          <a:ln w="9525">
            <a:noFill/>
            <a:miter lim="800000"/>
            <a:headEnd/>
            <a:tailEnd/>
          </a:ln>
        </p:spPr>
        <p:txBody>
          <a:bodyPr wrap="none">
            <a:spAutoFit/>
          </a:bodyPr>
          <a:lstStyle/>
          <a:p>
            <a:pPr algn="ctr"/>
            <a:r>
              <a:rPr lang="uz-Cyrl-UZ" sz="3600" dirty="0"/>
              <a:t>Биогаз қурилма</a:t>
            </a:r>
            <a:r>
              <a:rPr lang="ru-RU" sz="3600" dirty="0" smtClean="0">
                <a:latin typeface="Calibri" pitchFamily="34" charset="0"/>
              </a:rPr>
              <a:t> </a:t>
            </a:r>
            <a:endParaRPr lang="ru-RU" sz="3600" dirty="0"/>
          </a:p>
        </p:txBody>
      </p:sp>
      <p:pic>
        <p:nvPicPr>
          <p:cNvPr id="3" name="Рисунок 2"/>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Lst>
          </a:blip>
          <a:srcRect/>
          <a:stretch>
            <a:fillRect/>
          </a:stretch>
        </p:blipFill>
        <p:spPr bwMode="auto">
          <a:xfrm>
            <a:off x="4932040" y="461665"/>
            <a:ext cx="4104456" cy="26793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2" descr="E:\UNDP\Рисунки\shemabio1.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72072" y="2276872"/>
            <a:ext cx="5436032" cy="41017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Прямоугольник 4"/>
          <p:cNvSpPr>
            <a:spLocks noChangeArrowheads="1"/>
          </p:cNvSpPr>
          <p:nvPr/>
        </p:nvSpPr>
        <p:spPr bwMode="auto">
          <a:xfrm>
            <a:off x="0" y="142875"/>
            <a:ext cx="9144000" cy="461665"/>
          </a:xfrm>
          <a:prstGeom prst="rect">
            <a:avLst/>
          </a:prstGeom>
          <a:noFill/>
          <a:ln w="9525">
            <a:noFill/>
            <a:miter lim="800000"/>
            <a:headEnd/>
            <a:tailEnd/>
          </a:ln>
        </p:spPr>
        <p:txBody>
          <a:bodyPr wrap="square">
            <a:spAutoFit/>
          </a:bodyPr>
          <a:lstStyle/>
          <a:p>
            <a:pPr algn="ctr"/>
            <a:r>
              <a:rPr lang="uz-Cyrl-UZ" sz="2400" b="1" u="sng" dirty="0"/>
              <a:t>Биогаз қурилма асбоб-ускуналари ва жиҳозлари таркиби</a:t>
            </a:r>
            <a:endParaRPr lang="ru-RU" sz="2400" u="sng" dirty="0">
              <a:latin typeface="Calibri" pitchFamily="34" charset="0"/>
            </a:endParaRPr>
          </a:p>
        </p:txBody>
      </p:sp>
      <p:sp>
        <p:nvSpPr>
          <p:cNvPr id="20483" name="Прямоугольник 16"/>
          <p:cNvSpPr>
            <a:spLocks noChangeArrowheads="1"/>
          </p:cNvSpPr>
          <p:nvPr/>
        </p:nvSpPr>
        <p:spPr bwMode="auto">
          <a:xfrm>
            <a:off x="285750" y="642938"/>
            <a:ext cx="8501063" cy="1200329"/>
          </a:xfrm>
          <a:prstGeom prst="rect">
            <a:avLst/>
          </a:prstGeom>
          <a:noFill/>
          <a:ln w="9525">
            <a:noFill/>
            <a:miter lim="800000"/>
            <a:headEnd/>
            <a:tailEnd/>
          </a:ln>
        </p:spPr>
        <p:txBody>
          <a:bodyPr>
            <a:spAutoFit/>
          </a:bodyPr>
          <a:lstStyle/>
          <a:p>
            <a:pPr algn="just"/>
            <a:r>
              <a:rPr lang="uz-Cyrl-UZ" sz="2400" b="1" dirty="0" smtClean="0">
                <a:solidFill>
                  <a:srgbClr val="FF0000"/>
                </a:solidFill>
              </a:rPr>
              <a:t>Реактор</a:t>
            </a:r>
            <a:r>
              <a:rPr lang="uz-Cyrl-UZ" sz="2400" b="1" dirty="0" smtClean="0"/>
              <a:t> </a:t>
            </a:r>
            <a:r>
              <a:rPr lang="uz-Cyrl-UZ" sz="2400" b="1" dirty="0"/>
              <a:t>(бошқа номи биореактор, метантенк, ферментатор), субстратни аралаштириш тизими ва уни иситиш тизими билан</a:t>
            </a:r>
            <a:endParaRPr lang="ru-RU" sz="2400" b="1" dirty="0">
              <a:latin typeface="Calibri" pitchFamily="34" charset="0"/>
            </a:endParaRPr>
          </a:p>
        </p:txBody>
      </p:sp>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1043608" y="1843267"/>
            <a:ext cx="7344816" cy="49330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DSC00334" id="9" name="Рисунок 8"/>
          <p:cNvPicPr/>
          <p:nvPr/>
        </p:nvPicPr>
        <p:blipFill>
          <a:blip cstate="print" r:embed="rId2"/>
          <a:srcRect/>
          <a:stretch>
            <a:fillRect/>
          </a:stretch>
        </p:blipFill>
        <p:spPr bwMode="auto">
          <a:xfrm>
            <a:off x="3929058" y="4786322"/>
            <a:ext cx="3143272" cy="1928826"/>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pic>
        <p:nvPicPr>
          <p:cNvPr descr="Image1225" id="3" name="Рисунок 2"/>
          <p:cNvPicPr/>
          <p:nvPr/>
        </p:nvPicPr>
        <p:blipFill>
          <a:blip cstate="print" r:embed="rId3">
            <a:lum bright="12000"/>
          </a:blip>
          <a:srcRect b="107" r="72"/>
          <a:stretch>
            <a:fillRect/>
          </a:stretch>
        </p:blipFill>
        <p:spPr bwMode="auto">
          <a:xfrm>
            <a:off x="214282" y="642918"/>
            <a:ext cx="3357554" cy="2428868"/>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sp>
        <p:nvSpPr>
          <p:cNvPr id="22530" name="AutoShape 2"/>
          <p:cNvSpPr>
            <a:spLocks noChangeArrowheads="1"/>
          </p:cNvSpPr>
          <p:nvPr/>
        </p:nvSpPr>
        <p:spPr bwMode="auto">
          <a:xfrm>
            <a:off x="2798590" y="2786058"/>
            <a:ext cx="3357586" cy="2731174"/>
          </a:xfrm>
          <a:prstGeom prst="roundRect">
            <a:avLst>
              <a:gd fmla="val 16667" name="adj"/>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algn="ctr" dir="3806097" dist="28398" rotWithShape="0">
              <a:srgbClr val="4E6128">
                <a:alpha val="50000"/>
              </a:srgbClr>
            </a:outerShdw>
          </a:effectLst>
        </p:spPr>
        <p:txBody>
          <a:bodyPr anchor="t" anchorCtr="0" bIns="45720" compatLnSpc="1" lIns="91440" numCol="1" rIns="91440" tIns="45720" vert="horz" wrap="square">
            <a:prstTxWarp prst="textNoShape">
              <a:avLst/>
            </a:prstTxWarp>
          </a:bodyPr>
          <a:lstStyle/>
          <a:p>
            <a:pPr algn="ctr" lvl="0">
              <a:spcAft>
                <a:spcPts val="1000"/>
              </a:spcAft>
            </a:pPr>
            <a:r>
              <a:rPr dirty="0" err="1" lang="ru-RU">
                <a:solidFill>
                  <a:srgbClr val="003300"/>
                </a:solidFill>
                <a:latin charset="0" pitchFamily="18" typeface="Times New Roman"/>
                <a:cs charset="0" pitchFamily="34" typeface="Arial"/>
              </a:rPr>
              <a:t>Реакторнинг</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энг</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кенг</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тарқалган</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жойлашув</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усули</a:t>
            </a:r>
            <a:r>
              <a:rPr dirty="0" lang="ru-RU">
                <a:solidFill>
                  <a:srgbClr val="003300"/>
                </a:solidFill>
                <a:latin charset="0" pitchFamily="18" typeface="Times New Roman"/>
                <a:cs charset="0" pitchFamily="34" typeface="Arial"/>
              </a:rPr>
              <a:t>  ер </a:t>
            </a:r>
            <a:r>
              <a:rPr dirty="0" err="1" lang="ru-RU">
                <a:solidFill>
                  <a:srgbClr val="003300"/>
                </a:solidFill>
                <a:latin charset="0" pitchFamily="18" typeface="Times New Roman"/>
                <a:cs charset="0" pitchFamily="34" typeface="Arial"/>
              </a:rPr>
              <a:t>усти</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жойлашуви</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бу</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йўл</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оддий</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тезкор</a:t>
            </a:r>
            <a:r>
              <a:rPr dirty="0" lang="ru-RU">
                <a:solidFill>
                  <a:srgbClr val="003300"/>
                </a:solidFill>
                <a:latin charset="0" pitchFamily="18" typeface="Times New Roman"/>
                <a:cs charset="0" pitchFamily="34" typeface="Arial"/>
              </a:rPr>
              <a:t>, монтаж </a:t>
            </a:r>
            <a:r>
              <a:rPr dirty="0" err="1" lang="ru-RU">
                <a:solidFill>
                  <a:srgbClr val="003300"/>
                </a:solidFill>
                <a:latin charset="0" pitchFamily="18" typeface="Times New Roman"/>
                <a:cs charset="0" pitchFamily="34" typeface="Arial"/>
              </a:rPr>
              <a:t>ишларига</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кам</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харажат</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сарфланади</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аммо</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йилнинг</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совуқ</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пайтида</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ишлаши</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учун</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яхши</a:t>
            </a:r>
            <a:r>
              <a:rPr dirty="0" lang="ru-RU">
                <a:solidFill>
                  <a:srgbClr val="003300"/>
                </a:solidFill>
                <a:latin charset="0" pitchFamily="18" typeface="Times New Roman"/>
                <a:cs charset="0" pitchFamily="34" typeface="Arial"/>
              </a:rPr>
              <a:t> термоизоляция </a:t>
            </a:r>
            <a:r>
              <a:rPr dirty="0" err="1" lang="ru-RU">
                <a:solidFill>
                  <a:srgbClr val="003300"/>
                </a:solidFill>
                <a:latin charset="0" pitchFamily="18" typeface="Times New Roman"/>
                <a:cs charset="0" pitchFamily="34" typeface="Arial"/>
              </a:rPr>
              <a:t>талаб</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қилинади</a:t>
            </a:r>
            <a:r>
              <a:rPr dirty="0" lang="ru-RU">
                <a:solidFill>
                  <a:srgbClr val="003300"/>
                </a:solidFill>
                <a:latin charset="0" pitchFamily="18" typeface="Times New Roman"/>
                <a:cs charset="0" pitchFamily="34" typeface="Arial"/>
              </a:rPr>
              <a:t>.</a:t>
            </a:r>
            <a:endParaRPr b="0" baseline="0" cap="none" dirty="0" i="0" kumimoji="0" lang="ru-RU" normalizeH="0" smtClean="0" strike="noStrike" u="none">
              <a:ln>
                <a:noFill/>
              </a:ln>
              <a:solidFill>
                <a:schemeClr val="tx1"/>
              </a:solidFill>
              <a:effectLst/>
              <a:latin charset="0" pitchFamily="34" typeface="Arial"/>
              <a:cs charset="0" pitchFamily="34" typeface="Arial"/>
            </a:endParaRPr>
          </a:p>
        </p:txBody>
      </p:sp>
      <p:sp>
        <p:nvSpPr>
          <p:cNvPr id="4" name="TextBox 3"/>
          <p:cNvSpPr txBox="1"/>
          <p:nvPr/>
        </p:nvSpPr>
        <p:spPr>
          <a:xfrm>
            <a:off x="2571736" y="0"/>
            <a:ext cx="4012317" cy="461665"/>
          </a:xfrm>
          <a:prstGeom prst="rect">
            <a:avLst/>
          </a:prstGeom>
          <a:noFill/>
        </p:spPr>
        <p:txBody>
          <a:bodyPr rtlCol="0" wrap="none">
            <a:spAutoFit/>
          </a:bodyPr>
          <a:lstStyle/>
          <a:p>
            <a:r>
              <a:rPr b="1" dirty="0" i="1" lang="ru-RU" smtClean="0" sz="2400" u="sng">
                <a:solidFill>
                  <a:srgbClr val="375517"/>
                </a:solidFill>
              </a:rPr>
              <a:t>Расположение реактора</a:t>
            </a:r>
            <a:endParaRPr b="1" dirty="0" i="1" lang="ru-RU" sz="2400" u="sng">
              <a:solidFill>
                <a:srgbClr val="375517"/>
              </a:solidFill>
            </a:endParaRPr>
          </a:p>
        </p:txBody>
      </p:sp>
      <p:pic>
        <p:nvPicPr>
          <p:cNvPr id="5" name="Рисунок 4"/>
          <p:cNvPicPr/>
          <p:nvPr/>
        </p:nvPicPr>
        <p:blipFill>
          <a:blip cstate="print" r:embed="rId4"/>
          <a:srcRect/>
          <a:stretch>
            <a:fillRect/>
          </a:stretch>
        </p:blipFill>
        <p:spPr bwMode="auto">
          <a:xfrm>
            <a:off x="3857620" y="500042"/>
            <a:ext cx="1643074" cy="2428892"/>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pic>
        <p:nvPicPr>
          <p:cNvPr id="6" name="Рисунок 5"/>
          <p:cNvPicPr/>
          <p:nvPr/>
        </p:nvPicPr>
        <p:blipFill>
          <a:blip cstate="print" r:embed="rId5"/>
          <a:srcRect/>
          <a:stretch>
            <a:fillRect/>
          </a:stretch>
        </p:blipFill>
        <p:spPr bwMode="auto">
          <a:xfrm>
            <a:off x="5715008" y="1000108"/>
            <a:ext cx="3071834" cy="2286016"/>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pic>
        <p:nvPicPr>
          <p:cNvPr descr="DSC_0612.jpg" id="7" name="Рисунок 6"/>
          <p:cNvPicPr/>
          <p:nvPr/>
        </p:nvPicPr>
        <p:blipFill>
          <a:blip cstate="email" r:embed="rId6"/>
          <a:srcRect/>
          <a:stretch>
            <a:fillRect/>
          </a:stretch>
        </p:blipFill>
        <p:spPr bwMode="auto">
          <a:xfrm>
            <a:off x="1428728" y="5214926"/>
            <a:ext cx="2357454" cy="1500222"/>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pic>
        <p:nvPicPr>
          <p:cNvPr descr="FILE0483" id="8" name="Рисунок 7"/>
          <p:cNvPicPr/>
          <p:nvPr/>
        </p:nvPicPr>
        <p:blipFill>
          <a:blip cstate="print" r:embed="rId7"/>
          <a:stretch>
            <a:fillRect/>
          </a:stretch>
        </p:blipFill>
        <p:spPr bwMode="auto">
          <a:xfrm>
            <a:off x="285720" y="3143248"/>
            <a:ext cx="2571768" cy="1928826"/>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pic>
        <p:nvPicPr>
          <p:cNvPr id="10" name="Рисунок 9"/>
          <p:cNvPicPr/>
          <p:nvPr/>
        </p:nvPicPr>
        <p:blipFill>
          <a:blip cstate="print" r:embed="rId8">
            <a:lum bright="10000"/>
          </a:blip>
          <a:stretch>
            <a:fillRect/>
          </a:stretch>
        </p:blipFill>
        <p:spPr bwMode="auto">
          <a:xfrm>
            <a:off x="6286512" y="3429000"/>
            <a:ext cx="2286016" cy="1285884"/>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spTree>
    <p:extLst>
      <p:ext uri="{BB962C8B-B14F-4D97-AF65-F5344CB8AC3E}">
        <p14:creationId xmlns:p14="http://schemas.microsoft.com/office/powerpoint/2010/main" val="1899437330"/>
      </p:ext>
    </p:extLst>
  </p:cSld>
  <p:clrMapOvr>
    <a:masterClrMapping/>
  </p:clrMapOvr>
  <p:timing>
    <p:tnLst>
      <p:par>
        <p:cTn dur="indefinite" id="1" nodeType="tmRoot" restart="never"/>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Прямоугольник 1"/>
          <p:cNvSpPr>
            <a:spLocks noChangeArrowheads="1"/>
          </p:cNvSpPr>
          <p:nvPr/>
        </p:nvSpPr>
        <p:spPr bwMode="auto">
          <a:xfrm>
            <a:off x="285750" y="500063"/>
            <a:ext cx="5786438" cy="2677656"/>
          </a:xfrm>
          <a:prstGeom prst="rect">
            <a:avLst/>
          </a:prstGeom>
          <a:noFill/>
          <a:ln w="9525">
            <a:noFill/>
            <a:miter lim="800000"/>
            <a:headEnd/>
            <a:tailEnd/>
          </a:ln>
        </p:spPr>
        <p:txBody>
          <a:bodyPr wrap="square">
            <a:spAutoFit/>
          </a:bodyPr>
          <a:lstStyle/>
          <a:p>
            <a:pPr algn="just">
              <a:buClr>
                <a:srgbClr val="C00000"/>
              </a:buClr>
              <a:buSzPct val="140000"/>
              <a:buFontTx/>
              <a:buBlip>
                <a:blip r:embed="rId2"/>
              </a:buBlip>
            </a:pPr>
            <a:r>
              <a:rPr lang="ru-RU" sz="2400" dirty="0">
                <a:latin typeface="Calibri" pitchFamily="34" charset="0"/>
              </a:rPr>
              <a:t> </a:t>
            </a:r>
            <a:r>
              <a:rPr lang="uz-Cyrl-UZ" sz="2400" dirty="0"/>
              <a:t>Қорамол, парранда, чўчқа ва бошқа ҳайвонлар гўнгидан қандай қилиб фойда олиш мумкин</a:t>
            </a:r>
            <a:r>
              <a:rPr lang="uz-Cyrl-UZ" sz="2400" dirty="0" smtClean="0"/>
              <a:t>?</a:t>
            </a:r>
            <a:r>
              <a:rPr lang="ru-RU" sz="2400" dirty="0" smtClean="0">
                <a:latin typeface="Calibri" pitchFamily="34" charset="0"/>
              </a:rPr>
              <a:t> </a:t>
            </a:r>
            <a:endParaRPr lang="ru-RU" sz="2400" dirty="0">
              <a:latin typeface="Calibri" pitchFamily="34" charset="0"/>
            </a:endParaRPr>
          </a:p>
          <a:p>
            <a:pPr>
              <a:buClr>
                <a:srgbClr val="C00000"/>
              </a:buClr>
              <a:buSzPct val="140000"/>
            </a:pPr>
            <a:endParaRPr lang="en-US" sz="2400" dirty="0">
              <a:latin typeface="Calibri" pitchFamily="34" charset="0"/>
            </a:endParaRPr>
          </a:p>
          <a:p>
            <a:pPr>
              <a:buClr>
                <a:srgbClr val="C00000"/>
              </a:buClr>
              <a:buSzPct val="140000"/>
              <a:buFontTx/>
              <a:buBlip>
                <a:blip r:embed="rId2"/>
              </a:buBlip>
            </a:pPr>
            <a:r>
              <a:rPr lang="uz-Cyrl-UZ" sz="2400" dirty="0"/>
              <a:t>Уларни қандай қилиб фойдали суратда ишлатиш мумкин</a:t>
            </a:r>
            <a:r>
              <a:rPr lang="uz-Cyrl-UZ" sz="2400" dirty="0" smtClean="0"/>
              <a:t>?</a:t>
            </a:r>
            <a:endParaRPr lang="ru-RU" sz="2400" dirty="0">
              <a:latin typeface="Calibri" pitchFamily="34" charset="0"/>
            </a:endParaRPr>
          </a:p>
          <a:p>
            <a:endParaRPr lang="en-US" sz="2400" dirty="0">
              <a:latin typeface="Calibri" pitchFamily="34" charset="0"/>
            </a:endParaRPr>
          </a:p>
        </p:txBody>
      </p:sp>
      <p:sp>
        <p:nvSpPr>
          <p:cNvPr id="4100" name="Прямоугольник 3"/>
          <p:cNvSpPr>
            <a:spLocks noChangeArrowheads="1"/>
          </p:cNvSpPr>
          <p:nvPr/>
        </p:nvSpPr>
        <p:spPr bwMode="auto">
          <a:xfrm>
            <a:off x="3071802" y="4000504"/>
            <a:ext cx="5857875" cy="2677656"/>
          </a:xfrm>
          <a:prstGeom prst="rect">
            <a:avLst/>
          </a:prstGeom>
          <a:noFill/>
          <a:ln w="9525">
            <a:noFill/>
            <a:miter lim="800000"/>
            <a:headEnd/>
            <a:tailEnd/>
          </a:ln>
        </p:spPr>
        <p:txBody>
          <a:bodyPr>
            <a:spAutoFit/>
          </a:bodyPr>
          <a:lstStyle/>
          <a:p>
            <a:pPr algn="just"/>
            <a:r>
              <a:rPr lang="uz-Cyrl-UZ" sz="2400" dirty="0"/>
              <a:t>Кўплаб мамлакатларда бу саволларга жавоб топилган. Бу жавоб утилизацияга сарфларни камайтириш, ўғит сотиб олишдан воз кечиш, уларни сотишдан тушадиган, электр қуввати, иссиқлик, газдан фойда олишга имкон беради</a:t>
            </a:r>
            <a:r>
              <a:rPr lang="ru-RU" sz="2400" dirty="0" smtClean="0">
                <a:latin typeface="Calibri" pitchFamily="34" charset="0"/>
              </a:rPr>
              <a:t>...</a:t>
            </a:r>
            <a:endParaRPr lang="en-US" sz="2400" dirty="0">
              <a:latin typeface="Calibri" pitchFamily="34" charset="0"/>
            </a:endParaRPr>
          </a:p>
        </p:txBody>
      </p:sp>
      <p:sp>
        <p:nvSpPr>
          <p:cNvPr id="4101" name="Прямоугольник 4"/>
          <p:cNvSpPr>
            <a:spLocks noChangeArrowheads="1"/>
          </p:cNvSpPr>
          <p:nvPr/>
        </p:nvSpPr>
        <p:spPr bwMode="auto">
          <a:xfrm>
            <a:off x="214282" y="3071810"/>
            <a:ext cx="8715436" cy="830997"/>
          </a:xfrm>
          <a:prstGeom prst="rect">
            <a:avLst/>
          </a:prstGeom>
          <a:noFill/>
          <a:ln w="9525">
            <a:noFill/>
            <a:miter lim="800000"/>
            <a:headEnd/>
            <a:tailEnd/>
          </a:ln>
        </p:spPr>
        <p:txBody>
          <a:bodyPr wrap="square">
            <a:spAutoFit/>
          </a:bodyPr>
          <a:lstStyle/>
          <a:p>
            <a:pPr algn="just"/>
            <a:r>
              <a:rPr lang="uz-Cyrl-UZ" sz="2400" dirty="0"/>
              <a:t>Ушбу саволлар билан кўплаб жамоа, фермер хўжаликлари, паррандачилик фабрикалари раҳбарлари қизиқади</a:t>
            </a:r>
            <a:r>
              <a:rPr lang="uz-Cyrl-UZ" sz="2400" dirty="0" smtClean="0"/>
              <a:t>...</a:t>
            </a:r>
            <a:r>
              <a:rPr lang="ru-RU" sz="2400" dirty="0" smtClean="0">
                <a:latin typeface="Calibri" pitchFamily="34" charset="0"/>
              </a:rPr>
              <a:t> </a:t>
            </a:r>
            <a:endParaRPr lang="en-US" sz="2400" dirty="0">
              <a:latin typeface="Calibri" pitchFamily="34" charset="0"/>
            </a:endParaRPr>
          </a:p>
        </p:txBody>
      </p:sp>
      <p:pic>
        <p:nvPicPr>
          <p:cNvPr id="5" name="Рисунок 19" descr="C:\Documents and Settings\VLAD-$&amp;$\Мои документы\Мои рисунки\Организатор клипов (Microsoft)\j0251030.wmf"/>
          <p:cNvPicPr>
            <a:picLocks noChangeAspect="1" noChangeArrowheads="1"/>
          </p:cNvPicPr>
          <p:nvPr/>
        </p:nvPicPr>
        <p:blipFill>
          <a:blip r:embed="rId3" cstate="print"/>
          <a:srcRect/>
          <a:stretch>
            <a:fillRect/>
          </a:stretch>
        </p:blipFill>
        <p:spPr bwMode="auto">
          <a:xfrm>
            <a:off x="6143625" y="0"/>
            <a:ext cx="3000375" cy="2776538"/>
          </a:xfrm>
          <a:prstGeom prst="rect">
            <a:avLst/>
          </a:prstGeom>
          <a:noFill/>
          <a:ln w="9525">
            <a:noFill/>
            <a:miter lim="800000"/>
            <a:headEnd/>
            <a:tailEnd/>
          </a:ln>
        </p:spPr>
      </p:pic>
      <p:pic>
        <p:nvPicPr>
          <p:cNvPr id="6" name="Picture 2" descr="j0299125"/>
          <p:cNvPicPr>
            <a:picLocks noChangeAspect="1" noChangeArrowheads="1"/>
          </p:cNvPicPr>
          <p:nvPr/>
        </p:nvPicPr>
        <p:blipFill>
          <a:blip r:embed="rId4" cstate="print"/>
          <a:srcRect/>
          <a:stretch>
            <a:fillRect/>
          </a:stretch>
        </p:blipFill>
        <p:spPr bwMode="auto">
          <a:xfrm>
            <a:off x="395536" y="3902807"/>
            <a:ext cx="1857375" cy="28091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1508" name="AutoShape 4"/>
          <p:cNvSpPr>
            <a:spLocks noChangeArrowheads="1"/>
          </p:cNvSpPr>
          <p:nvPr/>
        </p:nvSpPr>
        <p:spPr bwMode="auto">
          <a:xfrm>
            <a:off x="3893798" y="1628800"/>
            <a:ext cx="3439284" cy="2440292"/>
          </a:xfrm>
          <a:prstGeom prst="roundRect">
            <a:avLst>
              <a:gd fmla="val 16667" name="adj"/>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algn="ctr" dir="3806097" dist="28398" rotWithShape="0">
              <a:srgbClr val="4E6128">
                <a:alpha val="50000"/>
              </a:srgbClr>
            </a:outerShdw>
          </a:effectLst>
        </p:spPr>
        <p:txBody>
          <a:bodyPr anchor="t" anchorCtr="0" bIns="45720" compatLnSpc="1" lIns="91440" numCol="1" rIns="91440" tIns="45720" vert="horz" wrap="square">
            <a:prstTxWarp prst="textNoShape">
              <a:avLst/>
            </a:prstTxWarp>
          </a:bodyPr>
          <a:lstStyle/>
          <a:p>
            <a:pPr algn="ctr" lvl="0">
              <a:spcAft>
                <a:spcPts val="1000"/>
              </a:spcAft>
            </a:pPr>
            <a:r>
              <a:rPr dirty="0" err="1" lang="ru-RU">
                <a:solidFill>
                  <a:srgbClr val="003300"/>
                </a:solidFill>
                <a:latin charset="0" pitchFamily="18" typeface="Times New Roman"/>
                <a:cs charset="0" pitchFamily="34" typeface="Arial"/>
              </a:rPr>
              <a:t>Реакторнинг</a:t>
            </a:r>
            <a:r>
              <a:rPr dirty="0" lang="ru-RU">
                <a:solidFill>
                  <a:srgbClr val="003300"/>
                </a:solidFill>
                <a:latin charset="0" pitchFamily="18" typeface="Times New Roman"/>
                <a:cs charset="0" pitchFamily="34" typeface="Arial"/>
              </a:rPr>
              <a:t>  ер </a:t>
            </a:r>
            <a:r>
              <a:rPr dirty="0" err="1" lang="ru-RU">
                <a:solidFill>
                  <a:srgbClr val="003300"/>
                </a:solidFill>
                <a:latin charset="0" pitchFamily="18" typeface="Times New Roman"/>
                <a:cs charset="0" pitchFamily="34" typeface="Arial"/>
              </a:rPr>
              <a:t>остида</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жойлашуви</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асосан</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реакторни</a:t>
            </a:r>
            <a:r>
              <a:rPr dirty="0" lang="ru-RU">
                <a:solidFill>
                  <a:srgbClr val="003300"/>
                </a:solidFill>
                <a:latin charset="0" pitchFamily="18" typeface="Times New Roman"/>
                <a:cs charset="0" pitchFamily="34" typeface="Arial"/>
              </a:rPr>
              <a:t> бетон </a:t>
            </a:r>
            <a:r>
              <a:rPr dirty="0" err="1" lang="ru-RU">
                <a:solidFill>
                  <a:srgbClr val="003300"/>
                </a:solidFill>
                <a:latin charset="0" pitchFamily="18" typeface="Times New Roman"/>
                <a:cs charset="0" pitchFamily="34" typeface="Arial"/>
              </a:rPr>
              <a:t>ёки</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ғиштдан</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қуриш</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пайтида</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қўлланилади</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Аммо</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имконият</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бўлса</a:t>
            </a:r>
            <a:r>
              <a:rPr dirty="0" lang="ru-RU">
                <a:solidFill>
                  <a:srgbClr val="003300"/>
                </a:solidFill>
                <a:latin charset="0" pitchFamily="18" typeface="Times New Roman"/>
                <a:cs charset="0" pitchFamily="34" typeface="Arial"/>
              </a:rPr>
              <a:t>, металл </a:t>
            </a:r>
            <a:r>
              <a:rPr dirty="0" err="1" lang="ru-RU">
                <a:solidFill>
                  <a:srgbClr val="003300"/>
                </a:solidFill>
                <a:latin charset="0" pitchFamily="18" typeface="Times New Roman"/>
                <a:cs charset="0" pitchFamily="34" typeface="Arial"/>
              </a:rPr>
              <a:t>реакторларни</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ҳам</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чуқурликда</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жойлаштириш</a:t>
            </a:r>
            <a:r>
              <a:rPr dirty="0" lang="ru-RU">
                <a:solidFill>
                  <a:srgbClr val="003300"/>
                </a:solidFill>
                <a:latin charset="0" pitchFamily="18" typeface="Times New Roman"/>
                <a:cs charset="0" pitchFamily="34" typeface="Arial"/>
              </a:rPr>
              <a:t> </a:t>
            </a:r>
            <a:r>
              <a:rPr dirty="0" err="1" lang="ru-RU">
                <a:solidFill>
                  <a:srgbClr val="003300"/>
                </a:solidFill>
                <a:latin charset="0" pitchFamily="18" typeface="Times New Roman"/>
                <a:cs charset="0" pitchFamily="34" typeface="Arial"/>
              </a:rPr>
              <a:t>керак</a:t>
            </a:r>
            <a:r>
              <a:rPr dirty="0" lang="ru-RU">
                <a:solidFill>
                  <a:srgbClr val="003300"/>
                </a:solidFill>
                <a:latin charset="0" pitchFamily="18" typeface="Times New Roman"/>
                <a:cs charset="0" pitchFamily="34" typeface="Arial"/>
              </a:rPr>
              <a:t>. </a:t>
            </a:r>
            <a:endParaRPr b="0" baseline="0" cap="none" dirty="0" i="0" kumimoji="0" lang="ru-RU" normalizeH="0" smtClean="0" strike="noStrike" u="none">
              <a:ln>
                <a:noFill/>
              </a:ln>
              <a:solidFill>
                <a:schemeClr val="tx1"/>
              </a:solidFill>
              <a:effectLst/>
              <a:latin charset="0" pitchFamily="34" typeface="Arial"/>
              <a:cs charset="0" pitchFamily="34" typeface="Arial"/>
            </a:endParaRPr>
          </a:p>
        </p:txBody>
      </p:sp>
      <p:pic>
        <p:nvPicPr>
          <p:cNvPr descr="C:\Users\user\Desktop\UNDP\с флешки\Foto Biogaz 2\0145.jpg" id="5" name="Рисунок 4"/>
          <p:cNvPicPr/>
          <p:nvPr/>
        </p:nvPicPr>
        <p:blipFill>
          <a:blip cstate="print" r:embed="rId2"/>
          <a:srcRect/>
          <a:stretch>
            <a:fillRect/>
          </a:stretch>
        </p:blipFill>
        <p:spPr bwMode="auto">
          <a:xfrm>
            <a:off x="142844" y="142852"/>
            <a:ext cx="3709076" cy="2890210"/>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pic>
        <p:nvPicPr>
          <p:cNvPr descr="C:\Users\user\Desktop\UNDP\с флешки\Foto Biogaz 2\0101.JPG" id="6" name="Рисунок 5"/>
          <p:cNvPicPr/>
          <p:nvPr/>
        </p:nvPicPr>
        <p:blipFill>
          <a:blip cstate="print" r:embed="rId3"/>
          <a:srcRect b="7"/>
          <a:stretch>
            <a:fillRect/>
          </a:stretch>
        </p:blipFill>
        <p:spPr bwMode="auto">
          <a:xfrm>
            <a:off x="1187624" y="1110245"/>
            <a:ext cx="2860940" cy="2088481"/>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pic>
        <p:nvPicPr>
          <p:cNvPr id="7" name="Рисунок 6"/>
          <p:cNvPicPr/>
          <p:nvPr/>
        </p:nvPicPr>
        <p:blipFill>
          <a:blip cstate="print" r:embed="rId4"/>
          <a:srcRect/>
          <a:stretch>
            <a:fillRect/>
          </a:stretch>
        </p:blipFill>
        <p:spPr bwMode="auto">
          <a:xfrm>
            <a:off x="4644008" y="142851"/>
            <a:ext cx="2376296" cy="1557957"/>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pic>
        <p:nvPicPr>
          <p:cNvPr descr="gaz" id="8" name="Рисунок 7"/>
          <p:cNvPicPr/>
          <p:nvPr/>
        </p:nvPicPr>
        <p:blipFill>
          <a:blip cstate="print" r:embed="rId5"/>
          <a:srcRect/>
          <a:stretch>
            <a:fillRect/>
          </a:stretch>
        </p:blipFill>
        <p:spPr bwMode="auto">
          <a:xfrm>
            <a:off x="7205808" y="1110245"/>
            <a:ext cx="1723911" cy="1922817"/>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pic>
        <p:nvPicPr>
          <p:cNvPr id="10" name="Рисунок 9"/>
          <p:cNvPicPr/>
          <p:nvPr/>
        </p:nvPicPr>
        <p:blipFill>
          <a:blip cstate="print" r:embed="rId6"/>
          <a:srcRect/>
          <a:stretch>
            <a:fillRect/>
          </a:stretch>
        </p:blipFill>
        <p:spPr bwMode="auto">
          <a:xfrm>
            <a:off x="5424665" y="3789040"/>
            <a:ext cx="3505054" cy="2926084"/>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pic>
        <p:nvPicPr>
          <p:cNvPr descr="C:\Users\user\Desktop\UNDP\Presentation from seminar 20.07.11\ПРЕЗЕНТАЦИЯ_Sadikov\24.JPG" id="11" name="Рисунок 10"/>
          <p:cNvPicPr/>
          <p:nvPr/>
        </p:nvPicPr>
        <p:blipFill>
          <a:blip cstate="print" r:embed="rId7"/>
          <a:stretch>
            <a:fillRect/>
          </a:stretch>
        </p:blipFill>
        <p:spPr bwMode="auto">
          <a:xfrm>
            <a:off x="131444" y="3429000"/>
            <a:ext cx="4224532" cy="3096344"/>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spTree>
    <p:extLst>
      <p:ext uri="{BB962C8B-B14F-4D97-AF65-F5344CB8AC3E}">
        <p14:creationId xmlns:p14="http://schemas.microsoft.com/office/powerpoint/2010/main" val="2841898606"/>
      </p:ext>
    </p:extLst>
  </p:cSld>
  <p:clrMapOvr>
    <a:masterClrMapping/>
  </p:clrMapOvr>
  <p:timing>
    <p:tnLst>
      <p:par>
        <p:cTn dur="indefinite" id="1" nodeType="tmRoot" restart="never"/>
      </p:par>
    </p:tnLst>
  </p:timing>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bank_7930_img_200x230_57233.jpg" id="11" name="Рисунок 10"/>
          <p:cNvPicPr/>
          <p:nvPr/>
        </p:nvPicPr>
        <p:blipFill>
          <a:blip cstate="print" r:embed="rId2"/>
          <a:stretch>
            <a:fillRect/>
          </a:stretch>
        </p:blipFill>
        <p:spPr>
          <a:xfrm>
            <a:off x="6072198" y="785794"/>
            <a:ext cx="1785950" cy="1285884"/>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pic>
        <p:nvPicPr>
          <p:cNvPr descr="glina.jpg" id="12" name="Рисунок 11"/>
          <p:cNvPicPr/>
          <p:nvPr/>
        </p:nvPicPr>
        <p:blipFill>
          <a:blip cstate="print" r:embed="rId3"/>
          <a:srcRect b="185"/>
          <a:stretch>
            <a:fillRect/>
          </a:stretch>
        </p:blipFill>
        <p:spPr>
          <a:xfrm>
            <a:off x="6000760" y="2285992"/>
            <a:ext cx="1857388" cy="1285884"/>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pic>
        <p:nvPicPr>
          <p:cNvPr descr="shlak.jpg" id="13" name="Рисунок 12"/>
          <p:cNvPicPr/>
          <p:nvPr/>
        </p:nvPicPr>
        <p:blipFill>
          <a:blip cstate="print" r:embed="rId4"/>
          <a:stretch>
            <a:fillRect/>
          </a:stretch>
        </p:blipFill>
        <p:spPr>
          <a:xfrm>
            <a:off x="6072198" y="3714752"/>
            <a:ext cx="1785950" cy="1428760"/>
          </a:xfrm>
          <a:prstGeom prst="roundRect">
            <a:avLst>
              <a:gd fmla="val 16667" name="adj"/>
            </a:avLst>
          </a:prstGeom>
          <a:ln>
            <a:no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pic>
        <p:nvPicPr>
          <p:cNvPr descr="navoz.jpg" id="14" name="Рисунок 13"/>
          <p:cNvPicPr/>
          <p:nvPr/>
        </p:nvPicPr>
        <p:blipFill>
          <a:blip cstate="print" r:embed="rId5"/>
          <a:stretch>
            <a:fillRect/>
          </a:stretch>
        </p:blipFill>
        <p:spPr>
          <a:xfrm>
            <a:off x="6143636" y="5357826"/>
            <a:ext cx="1785950" cy="1357322"/>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sp>
        <p:nvSpPr>
          <p:cNvPr id="4" name="Прямоугольник 3"/>
          <p:cNvSpPr/>
          <p:nvPr/>
        </p:nvSpPr>
        <p:spPr>
          <a:xfrm>
            <a:off x="1830215" y="0"/>
            <a:ext cx="5002460" cy="461665"/>
          </a:xfrm>
          <a:prstGeom prst="rect">
            <a:avLst/>
          </a:prstGeom>
        </p:spPr>
        <p:txBody>
          <a:bodyPr wrap="none">
            <a:spAutoFit/>
          </a:bodyPr>
          <a:lstStyle/>
          <a:p>
            <a:r>
              <a:rPr b="1" dirty="0" i="1" lang="ru-RU" smtClean="0" sz="2400" u="sng">
                <a:solidFill>
                  <a:srgbClr val="375517"/>
                </a:solidFill>
              </a:rPr>
              <a:t>Термоизоляция </a:t>
            </a:r>
            <a:r>
              <a:rPr b="1" dirty="0" err="1" i="1" lang="ru-RU" smtClean="0" sz="2400" u="sng">
                <a:solidFill>
                  <a:srgbClr val="375517"/>
                </a:solidFill>
              </a:rPr>
              <a:t>материаллари</a:t>
            </a:r>
            <a:endParaRPr dirty="0" lang="ru-RU" sz="2400">
              <a:solidFill>
                <a:srgbClr val="375517"/>
              </a:solidFill>
            </a:endParaRPr>
          </a:p>
        </p:txBody>
      </p:sp>
      <p:sp>
        <p:nvSpPr>
          <p:cNvPr id="2049" name="AutoShape 1"/>
          <p:cNvSpPr>
            <a:spLocks noChangeArrowheads="1"/>
          </p:cNvSpPr>
          <p:nvPr/>
        </p:nvSpPr>
        <p:spPr bwMode="auto">
          <a:xfrm>
            <a:off x="7572396" y="642918"/>
            <a:ext cx="838200" cy="307975"/>
          </a:xfrm>
          <a:prstGeom prst="roundRect">
            <a:avLst>
              <a:gd fmla="val 16667" name="adj"/>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algn="ctr" dir="3806097" dist="28398" rotWithShape="0">
              <a:srgbClr val="4E6128">
                <a:alpha val="50000"/>
              </a:srgbClr>
            </a:outerShdw>
          </a:effectLst>
        </p:spPr>
        <p:txBody>
          <a:bodyPr anchor="t" anchorCtr="0" bIns="45720" compatLnSpc="1" lIns="91440" numCol="1" rIns="91440" tIns="45720" vert="horz" wrap="square">
            <a:prstTxWarp prst="textNoShape">
              <a:avLst/>
            </a:prstTxWarp>
          </a:bodyPr>
          <a:lstStyle/>
          <a:p>
            <a:pPr algn="ctr" defTabSz="914400" eaLnBrk="1" fontAlgn="base" hangingPunct="1" indent="0" latinLnBrk="0" lvl="0" marL="0" marR="0" rtl="0">
              <a:lnSpc>
                <a:spcPct val="100000"/>
              </a:lnSpc>
              <a:spcBef>
                <a:spcPct val="0"/>
              </a:spcBef>
              <a:spcAft>
                <a:spcPts val="1000"/>
              </a:spcAft>
              <a:buClrTx/>
              <a:buSzTx/>
              <a:buFontTx/>
              <a:buNone/>
              <a:tabLst/>
            </a:pPr>
            <a:r>
              <a:rPr dirty="0" i="1" lang="uz-Cyrl-UZ" smtClean="0" sz="1400">
                <a:cs charset="0" pitchFamily="34" typeface="Arial"/>
              </a:rPr>
              <a:t>Ҳашак</a:t>
            </a:r>
            <a:endParaRPr b="0" baseline="0" cap="none" dirty="0" i="1" kumimoji="0" lang="ru-RU" normalizeH="0" smtClean="0" strike="noStrike" sz="1400" u="none">
              <a:ln>
                <a:noFill/>
              </a:ln>
              <a:solidFill>
                <a:schemeClr val="tx1"/>
              </a:solidFill>
              <a:effectLst/>
              <a:latin charset="0" pitchFamily="34" typeface="Arial"/>
              <a:cs charset="0" pitchFamily="34" typeface="Arial"/>
            </a:endParaRPr>
          </a:p>
        </p:txBody>
      </p:sp>
      <p:sp>
        <p:nvSpPr>
          <p:cNvPr id="2050" name="AutoShape 2"/>
          <p:cNvSpPr>
            <a:spLocks noChangeArrowheads="1"/>
          </p:cNvSpPr>
          <p:nvPr/>
        </p:nvSpPr>
        <p:spPr bwMode="auto">
          <a:xfrm>
            <a:off x="7643834" y="2143116"/>
            <a:ext cx="762000" cy="295275"/>
          </a:xfrm>
          <a:prstGeom prst="roundRect">
            <a:avLst>
              <a:gd fmla="val 16667" name="adj"/>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algn="ctr" dir="3806097" dist="28398" rotWithShape="0">
              <a:srgbClr val="4E6128">
                <a:alpha val="50000"/>
              </a:srgbClr>
            </a:outerShdw>
          </a:effectLst>
        </p:spPr>
        <p:txBody>
          <a:bodyPr anchor="t" anchorCtr="0" bIns="45720" compatLnSpc="1" lIns="91440" numCol="1" rIns="91440" tIns="45720" vert="horz" wrap="square">
            <a:prstTxWarp prst="textNoShape">
              <a:avLst/>
            </a:prstTxWarp>
          </a:bodyPr>
          <a:lstStyle/>
          <a:p>
            <a:pPr algn="ctr" defTabSz="914400" eaLnBrk="1" fontAlgn="base" hangingPunct="1" indent="0" latinLnBrk="0" lvl="0" marL="0" marR="0" rtl="0">
              <a:lnSpc>
                <a:spcPct val="100000"/>
              </a:lnSpc>
              <a:spcBef>
                <a:spcPct val="0"/>
              </a:spcBef>
              <a:spcAft>
                <a:spcPts val="1000"/>
              </a:spcAft>
              <a:buClrTx/>
              <a:buSzTx/>
              <a:buFontTx/>
              <a:buNone/>
              <a:tabLst/>
            </a:pPr>
            <a:r>
              <a:rPr b="0" baseline="0" cap="none" dirty="0" i="1" kumimoji="0" lang="ru-RU" normalizeH="0" smtClean="0" strike="noStrike" sz="1400" u="none">
                <a:ln>
                  <a:noFill/>
                </a:ln>
                <a:solidFill>
                  <a:schemeClr val="tx1"/>
                </a:solidFill>
                <a:effectLst/>
                <a:latin charset="0" pitchFamily="34" typeface="Arial"/>
                <a:cs charset="0" pitchFamily="34" typeface="Arial"/>
              </a:rPr>
              <a:t>Лой</a:t>
            </a:r>
          </a:p>
        </p:txBody>
      </p:sp>
      <p:sp>
        <p:nvSpPr>
          <p:cNvPr id="2051" name="AutoShape 3"/>
          <p:cNvSpPr>
            <a:spLocks noChangeArrowheads="1"/>
          </p:cNvSpPr>
          <p:nvPr/>
        </p:nvSpPr>
        <p:spPr bwMode="auto">
          <a:xfrm>
            <a:off x="7715272" y="3643314"/>
            <a:ext cx="762000" cy="314325"/>
          </a:xfrm>
          <a:prstGeom prst="roundRect">
            <a:avLst>
              <a:gd fmla="val 16667" name="adj"/>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algn="ctr" dir="3806097" dist="28398" rotWithShape="0">
              <a:srgbClr val="4E6128">
                <a:alpha val="50000"/>
              </a:srgbClr>
            </a:outerShdw>
          </a:effectLst>
        </p:spPr>
        <p:txBody>
          <a:bodyPr anchor="t" anchorCtr="0" bIns="45720" compatLnSpc="1" lIns="91440" numCol="1" rIns="91440" tIns="45720" vert="horz" wrap="square">
            <a:prstTxWarp prst="textNoShape">
              <a:avLst/>
            </a:prstTxWarp>
          </a:bodyPr>
          <a:lstStyle/>
          <a:p>
            <a:pPr algn="ctr" defTabSz="914400" eaLnBrk="1" fontAlgn="base" hangingPunct="1" indent="0" latinLnBrk="0" lvl="0" marL="0" marR="0" rtl="0">
              <a:lnSpc>
                <a:spcPct val="100000"/>
              </a:lnSpc>
              <a:spcBef>
                <a:spcPct val="0"/>
              </a:spcBef>
              <a:spcAft>
                <a:spcPts val="1000"/>
              </a:spcAft>
              <a:buClrTx/>
              <a:buSzTx/>
              <a:buFontTx/>
              <a:buNone/>
              <a:tabLst/>
            </a:pPr>
            <a:r>
              <a:rPr b="1" baseline="0" cap="none" dirty="0" i="1" kumimoji="0" lang="ru-RU" normalizeH="0" smtClean="0" strike="noStrike" sz="1400" u="none">
                <a:ln>
                  <a:noFill/>
                </a:ln>
                <a:solidFill>
                  <a:srgbClr val="003300"/>
                </a:solidFill>
                <a:effectLst/>
                <a:cs charset="0" pitchFamily="34" typeface="Arial"/>
              </a:rPr>
              <a:t>Шлак</a:t>
            </a:r>
            <a:endParaRPr b="0" baseline="0" cap="none" dirty="0" i="0" kumimoji="0" lang="ru-RU" normalizeH="0" smtClean="0" strike="noStrike" sz="1800" u="none">
              <a:ln>
                <a:noFill/>
              </a:ln>
              <a:solidFill>
                <a:schemeClr val="tx1"/>
              </a:solidFill>
              <a:effectLst/>
              <a:cs charset="0" pitchFamily="34" typeface="Arial"/>
            </a:endParaRPr>
          </a:p>
        </p:txBody>
      </p:sp>
      <p:sp>
        <p:nvSpPr>
          <p:cNvPr id="2052" name="AutoShape 4"/>
          <p:cNvSpPr>
            <a:spLocks noChangeArrowheads="1"/>
          </p:cNvSpPr>
          <p:nvPr/>
        </p:nvSpPr>
        <p:spPr bwMode="auto">
          <a:xfrm>
            <a:off x="7500958" y="5214950"/>
            <a:ext cx="1266825" cy="352425"/>
          </a:xfrm>
          <a:prstGeom prst="roundRect">
            <a:avLst>
              <a:gd fmla="val 16667" name="adj"/>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algn="ctr" dir="3806097" dist="28398" rotWithShape="0">
              <a:srgbClr val="4E6128">
                <a:alpha val="50000"/>
              </a:srgbClr>
            </a:outerShdw>
          </a:effectLst>
        </p:spPr>
        <p:txBody>
          <a:bodyPr anchor="t" anchorCtr="0" bIns="45720" compatLnSpc="1" lIns="91440" numCol="1" rIns="91440" tIns="45720" vert="horz" wrap="square">
            <a:prstTxWarp prst="textNoShape">
              <a:avLst/>
            </a:prstTxWarp>
          </a:bodyPr>
          <a:lstStyle/>
          <a:p>
            <a:pPr algn="ctr" defTabSz="914400" eaLnBrk="1" fontAlgn="base" hangingPunct="1" indent="0" latinLnBrk="0" lvl="0" marL="0" marR="0" rtl="0">
              <a:lnSpc>
                <a:spcPct val="100000"/>
              </a:lnSpc>
              <a:spcBef>
                <a:spcPct val="0"/>
              </a:spcBef>
              <a:spcAft>
                <a:spcPts val="1000"/>
              </a:spcAft>
              <a:buClrTx/>
              <a:buSzTx/>
              <a:buFontTx/>
              <a:buNone/>
              <a:tabLst/>
            </a:pPr>
            <a:r>
              <a:rPr b="1" dirty="0" err="1" i="1" lang="ru-RU" smtClean="0" sz="1400">
                <a:solidFill>
                  <a:srgbClr val="003300"/>
                </a:solidFill>
                <a:cs charset="0" pitchFamily="34" typeface="Arial"/>
              </a:rPr>
              <a:t>Қуруқ гўнг</a:t>
            </a:r>
            <a:endParaRPr b="0" baseline="0" cap="none" dirty="0" i="0" kumimoji="0" lang="ru-RU" normalizeH="0" smtClean="0" strike="noStrike" sz="1800" u="none">
              <a:ln>
                <a:noFill/>
              </a:ln>
              <a:solidFill>
                <a:schemeClr val="tx1"/>
              </a:solidFill>
              <a:effectLst/>
              <a:cs charset="0" pitchFamily="34" typeface="Arial"/>
            </a:endParaRPr>
          </a:p>
        </p:txBody>
      </p:sp>
      <p:pic>
        <p:nvPicPr>
          <p:cNvPr descr="C:\Users\user\Desktop\biogaz\Foto Biogaz 2\0025.JPG" id="7" name="Рисунок 6"/>
          <p:cNvPicPr/>
          <p:nvPr/>
        </p:nvPicPr>
        <p:blipFill>
          <a:blip cstate="print" r:embed="rId6"/>
          <a:srcRect/>
          <a:stretch>
            <a:fillRect/>
          </a:stretch>
        </p:blipFill>
        <p:spPr bwMode="auto">
          <a:xfrm>
            <a:off x="0" y="1928802"/>
            <a:ext cx="2786082" cy="2214578"/>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pic>
        <p:nvPicPr>
          <p:cNvPr descr="C:\Users\user\Desktop\biogaz\Foto Biogaz 2\0090.JPG" id="8" name="Рисунок 7"/>
          <p:cNvPicPr/>
          <p:nvPr/>
        </p:nvPicPr>
        <p:blipFill>
          <a:blip cstate="print" r:embed="rId7"/>
          <a:srcRect/>
          <a:stretch>
            <a:fillRect/>
          </a:stretch>
        </p:blipFill>
        <p:spPr bwMode="auto">
          <a:xfrm>
            <a:off x="2928926" y="928670"/>
            <a:ext cx="2643206" cy="2357454"/>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pic>
        <p:nvPicPr>
          <p:cNvPr descr="C:\Users\user\Desktop\biogaz\Foto Biogaz 2\0123.JPG" id="9" name="Рисунок 8"/>
          <p:cNvPicPr/>
          <p:nvPr/>
        </p:nvPicPr>
        <p:blipFill>
          <a:blip cstate="print" r:embed="rId8"/>
          <a:srcRect/>
          <a:stretch>
            <a:fillRect/>
          </a:stretch>
        </p:blipFill>
        <p:spPr bwMode="auto">
          <a:xfrm>
            <a:off x="285720" y="4429132"/>
            <a:ext cx="2714644" cy="2071702"/>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pic>
        <p:nvPicPr>
          <p:cNvPr descr="C:\Users\user\Desktop\biogaz\Foto Biogaz 2\0091.JPG" id="10" name="Рисунок 9"/>
          <p:cNvPicPr/>
          <p:nvPr/>
        </p:nvPicPr>
        <p:blipFill>
          <a:blip cstate="print" r:embed="rId9"/>
          <a:srcRect/>
          <a:stretch>
            <a:fillRect/>
          </a:stretch>
        </p:blipFill>
        <p:spPr bwMode="auto">
          <a:xfrm>
            <a:off x="3071802" y="3500438"/>
            <a:ext cx="2857520" cy="2143140"/>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spTree>
    <p:extLst>
      <p:ext uri="{BB962C8B-B14F-4D97-AF65-F5344CB8AC3E}">
        <p14:creationId xmlns:p14="http://schemas.microsoft.com/office/powerpoint/2010/main" val="1279553382"/>
      </p:ext>
    </p:extLst>
  </p:cSld>
  <p:clrMapOvr>
    <a:masterClrMapping/>
  </p:clrMapOvr>
  <p:timing>
    <p:tnLst>
      <p:par>
        <p:cTn dur="indefinite" id="1" nodeType="tmRoot" restart="never"/>
      </p:par>
    </p:tnLst>
  </p:timing>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extBox 1"/>
          <p:cNvSpPr txBox="1"/>
          <p:nvPr/>
        </p:nvSpPr>
        <p:spPr>
          <a:xfrm>
            <a:off x="671118" y="0"/>
            <a:ext cx="7645298" cy="461665"/>
          </a:xfrm>
          <a:prstGeom prst="rect">
            <a:avLst/>
          </a:prstGeom>
          <a:noFill/>
        </p:spPr>
        <p:txBody>
          <a:bodyPr rtlCol="0" wrap="none">
            <a:spAutoFit/>
          </a:bodyPr>
          <a:lstStyle/>
          <a:p>
            <a:r>
              <a:rPr b="1" dirty="0" err="1" i="1" lang="ru-RU" sz="2400" u="sng">
                <a:solidFill>
                  <a:srgbClr val="375517"/>
                </a:solidFill>
              </a:rPr>
              <a:t>Хом</a:t>
            </a:r>
            <a:r>
              <a:rPr b="1" dirty="0" i="1" lang="ru-RU" sz="2400" u="sng">
                <a:solidFill>
                  <a:srgbClr val="375517"/>
                </a:solidFill>
              </a:rPr>
              <a:t> </a:t>
            </a:r>
            <a:r>
              <a:rPr b="1" dirty="0" err="1" i="1" lang="ru-RU" sz="2400" u="sng">
                <a:solidFill>
                  <a:srgbClr val="375517"/>
                </a:solidFill>
              </a:rPr>
              <a:t>ашёни</a:t>
            </a:r>
            <a:r>
              <a:rPr b="1" dirty="0" i="1" lang="ru-RU" sz="2400" u="sng">
                <a:solidFill>
                  <a:srgbClr val="375517"/>
                </a:solidFill>
              </a:rPr>
              <a:t> </a:t>
            </a:r>
            <a:r>
              <a:rPr b="1" dirty="0" err="1" i="1" lang="ru-RU" sz="2400" u="sng">
                <a:solidFill>
                  <a:srgbClr val="375517"/>
                </a:solidFill>
              </a:rPr>
              <a:t>жойлаштириш</a:t>
            </a:r>
            <a:r>
              <a:rPr b="1" dirty="0" i="1" lang="ru-RU" sz="2400" u="sng">
                <a:solidFill>
                  <a:srgbClr val="375517"/>
                </a:solidFill>
              </a:rPr>
              <a:t>  </a:t>
            </a:r>
            <a:r>
              <a:rPr b="1" dirty="0" err="1" i="1" lang="ru-RU" sz="2400" u="sng">
                <a:solidFill>
                  <a:srgbClr val="375517"/>
                </a:solidFill>
              </a:rPr>
              <a:t>ва</a:t>
            </a:r>
            <a:r>
              <a:rPr b="1" dirty="0" i="1" lang="ru-RU" sz="2400" u="sng">
                <a:solidFill>
                  <a:srgbClr val="375517"/>
                </a:solidFill>
              </a:rPr>
              <a:t> </a:t>
            </a:r>
            <a:r>
              <a:rPr b="1" dirty="0" err="1" i="1" lang="ru-RU" sz="2400" u="sng">
                <a:solidFill>
                  <a:srgbClr val="375517"/>
                </a:solidFill>
              </a:rPr>
              <a:t>чиқариш</a:t>
            </a:r>
            <a:r>
              <a:rPr b="1" dirty="0" i="1" lang="ru-RU" sz="2400" u="sng">
                <a:solidFill>
                  <a:srgbClr val="375517"/>
                </a:solidFill>
              </a:rPr>
              <a:t> </a:t>
            </a:r>
            <a:r>
              <a:rPr b="1" dirty="0" err="1" i="1" lang="ru-RU" sz="2400" u="sng">
                <a:solidFill>
                  <a:srgbClr val="375517"/>
                </a:solidFill>
              </a:rPr>
              <a:t>тизими</a:t>
            </a:r>
            <a:r>
              <a:rPr b="1" dirty="0" i="1" lang="ru-RU" sz="2400" u="sng">
                <a:solidFill>
                  <a:srgbClr val="375517"/>
                </a:solidFill>
              </a:rPr>
              <a:t> </a:t>
            </a:r>
            <a:endParaRPr dirty="0" i="1" lang="ru-RU" sz="2400">
              <a:solidFill>
                <a:srgbClr val="375517"/>
              </a:solidFill>
            </a:endParaRPr>
          </a:p>
        </p:txBody>
      </p:sp>
      <p:pic>
        <p:nvPicPr>
          <p:cNvPr descr="C:\Users\user\Desktop\biogaz\Foto Biogaz 2\0150.jpg" id="3" name="Рисунок 2"/>
          <p:cNvPicPr/>
          <p:nvPr/>
        </p:nvPicPr>
        <p:blipFill>
          <a:blip cstate="print" r:embed="rId2">
            <a:extLst>
              <a:ext uri="{28A0092B-C50C-407E-A947-70E740481C1C}">
                <a14:useLocalDpi xmlns:a14="http://schemas.microsoft.com/office/drawing/2010/main" val="0"/>
              </a:ext>
            </a:extLst>
          </a:blip>
          <a:srcRect/>
          <a:stretch>
            <a:fillRect/>
          </a:stretch>
        </p:blipFill>
        <p:spPr bwMode="auto">
          <a:xfrm>
            <a:off x="285720" y="714356"/>
            <a:ext cx="3214710" cy="2286016"/>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sp>
        <p:nvSpPr>
          <p:cNvPr id="24577" name="AutoShape 1"/>
          <p:cNvSpPr>
            <a:spLocks noChangeArrowheads="1"/>
          </p:cNvSpPr>
          <p:nvPr/>
        </p:nvSpPr>
        <p:spPr bwMode="auto">
          <a:xfrm>
            <a:off x="571472" y="2214554"/>
            <a:ext cx="3429024" cy="928694"/>
          </a:xfrm>
          <a:prstGeom prst="roundRect">
            <a:avLst>
              <a:gd fmla="val 16667" name="adj"/>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algn="ctr" dir="3806097" dist="28398" rotWithShape="0">
              <a:srgbClr val="4E6128">
                <a:alpha val="50000"/>
              </a:srgbClr>
            </a:outerShdw>
          </a:effectLst>
        </p:spPr>
        <p:txBody>
          <a:bodyPr anchor="t" anchorCtr="0" bIns="45720" compatLnSpc="1" lIns="91440" numCol="1" rIns="91440" tIns="45720" vert="horz" wrap="square">
            <a:prstTxWarp prst="textNoShape">
              <a:avLst/>
            </a:prstTxWarp>
          </a:bodyPr>
          <a:lstStyle/>
          <a:p>
            <a:pPr algn="ctr" lvl="0">
              <a:spcAft>
                <a:spcPts val="1000"/>
              </a:spcAft>
            </a:pPr>
            <a:r>
              <a:rPr dirty="0" err="1" lang="ru-RU" sz="1400">
                <a:solidFill>
                  <a:srgbClr val="003300"/>
                </a:solidFill>
                <a:latin charset="0" pitchFamily="18" typeface="Times New Roman"/>
                <a:cs charset="0" pitchFamily="34" typeface="Arial"/>
              </a:rPr>
              <a:t>Хом</a:t>
            </a:r>
            <a:r>
              <a:rPr dirty="0" lang="ru-RU" sz="1400">
                <a:solidFill>
                  <a:srgbClr val="003300"/>
                </a:solidFill>
                <a:latin charset="0" pitchFamily="18" typeface="Times New Roman"/>
                <a:cs charset="0" pitchFamily="34" typeface="Arial"/>
              </a:rPr>
              <a:t> </a:t>
            </a:r>
            <a:r>
              <a:rPr dirty="0" err="1" lang="ru-RU" sz="1400">
                <a:solidFill>
                  <a:srgbClr val="003300"/>
                </a:solidFill>
                <a:latin charset="0" pitchFamily="18" typeface="Times New Roman"/>
                <a:cs charset="0" pitchFamily="34" typeface="Arial"/>
              </a:rPr>
              <a:t>ашёни</a:t>
            </a:r>
            <a:r>
              <a:rPr dirty="0" lang="ru-RU" sz="1400">
                <a:solidFill>
                  <a:srgbClr val="003300"/>
                </a:solidFill>
                <a:latin charset="0" pitchFamily="18" typeface="Times New Roman"/>
                <a:cs charset="0" pitchFamily="34" typeface="Arial"/>
              </a:rPr>
              <a:t> </a:t>
            </a:r>
            <a:r>
              <a:rPr dirty="0" err="1" lang="ru-RU" sz="1400">
                <a:solidFill>
                  <a:srgbClr val="003300"/>
                </a:solidFill>
                <a:latin charset="0" pitchFamily="18" typeface="Times New Roman"/>
                <a:cs charset="0" pitchFamily="34" typeface="Arial"/>
              </a:rPr>
              <a:t>жойлаштиришнинг</a:t>
            </a:r>
            <a:r>
              <a:rPr dirty="0" lang="ru-RU" sz="1400">
                <a:solidFill>
                  <a:srgbClr val="003300"/>
                </a:solidFill>
                <a:latin charset="0" pitchFamily="18" typeface="Times New Roman"/>
                <a:cs charset="0" pitchFamily="34" typeface="Arial"/>
              </a:rPr>
              <a:t> </a:t>
            </a:r>
            <a:r>
              <a:rPr dirty="0" err="1" lang="ru-RU" sz="1400">
                <a:solidFill>
                  <a:srgbClr val="003300"/>
                </a:solidFill>
                <a:latin charset="0" pitchFamily="18" typeface="Times New Roman"/>
                <a:cs charset="0" pitchFamily="34" typeface="Arial"/>
              </a:rPr>
              <a:t>энг</a:t>
            </a:r>
            <a:r>
              <a:rPr dirty="0" lang="ru-RU" sz="1400">
                <a:solidFill>
                  <a:srgbClr val="003300"/>
                </a:solidFill>
                <a:latin charset="0" pitchFamily="18" typeface="Times New Roman"/>
                <a:cs charset="0" pitchFamily="34" typeface="Arial"/>
              </a:rPr>
              <a:t> </a:t>
            </a:r>
            <a:r>
              <a:rPr dirty="0" err="1" lang="ru-RU" sz="1400">
                <a:solidFill>
                  <a:srgbClr val="003300"/>
                </a:solidFill>
                <a:latin charset="0" pitchFamily="18" typeface="Times New Roman"/>
                <a:cs charset="0" pitchFamily="34" typeface="Arial"/>
              </a:rPr>
              <a:t>оддий</a:t>
            </a:r>
            <a:r>
              <a:rPr dirty="0" lang="ru-RU" sz="1400">
                <a:solidFill>
                  <a:srgbClr val="003300"/>
                </a:solidFill>
                <a:latin charset="0" pitchFamily="18" typeface="Times New Roman"/>
                <a:cs charset="0" pitchFamily="34" typeface="Arial"/>
              </a:rPr>
              <a:t> </a:t>
            </a:r>
            <a:r>
              <a:rPr dirty="0" err="1" lang="ru-RU" sz="1400">
                <a:solidFill>
                  <a:srgbClr val="003300"/>
                </a:solidFill>
                <a:latin charset="0" pitchFamily="18" typeface="Times New Roman"/>
                <a:cs charset="0" pitchFamily="34" typeface="Arial"/>
              </a:rPr>
              <a:t>усули</a:t>
            </a:r>
            <a:r>
              <a:rPr dirty="0" lang="ru-RU" sz="1400">
                <a:solidFill>
                  <a:srgbClr val="003300"/>
                </a:solidFill>
                <a:latin charset="0" pitchFamily="18" typeface="Times New Roman"/>
                <a:cs charset="0" pitchFamily="34" typeface="Arial"/>
              </a:rPr>
              <a:t> </a:t>
            </a:r>
            <a:r>
              <a:rPr dirty="0" err="1" lang="ru-RU" sz="1400">
                <a:solidFill>
                  <a:srgbClr val="003300"/>
                </a:solidFill>
                <a:latin charset="0" pitchFamily="18" typeface="Times New Roman"/>
                <a:cs charset="0" pitchFamily="34" typeface="Arial"/>
              </a:rPr>
              <a:t>учун</a:t>
            </a:r>
            <a:r>
              <a:rPr dirty="0" lang="ru-RU" sz="1400">
                <a:solidFill>
                  <a:srgbClr val="003300"/>
                </a:solidFill>
                <a:latin charset="0" pitchFamily="18" typeface="Times New Roman"/>
                <a:cs charset="0" pitchFamily="34" typeface="Arial"/>
              </a:rPr>
              <a:t> – </a:t>
            </a:r>
            <a:r>
              <a:rPr dirty="0" err="1" lang="ru-RU" sz="1400">
                <a:solidFill>
                  <a:srgbClr val="003300"/>
                </a:solidFill>
                <a:latin charset="0" pitchFamily="18" typeface="Times New Roman"/>
                <a:cs charset="0" pitchFamily="34" typeface="Arial"/>
              </a:rPr>
              <a:t>ўз</a:t>
            </a:r>
            <a:r>
              <a:rPr dirty="0" lang="ru-RU" sz="1400">
                <a:solidFill>
                  <a:srgbClr val="003300"/>
                </a:solidFill>
                <a:latin charset="0" pitchFamily="18" typeface="Times New Roman"/>
                <a:cs charset="0" pitchFamily="34" typeface="Arial"/>
              </a:rPr>
              <a:t> </a:t>
            </a:r>
            <a:r>
              <a:rPr dirty="0" err="1" lang="ru-RU" sz="1400">
                <a:solidFill>
                  <a:srgbClr val="003300"/>
                </a:solidFill>
                <a:latin charset="0" pitchFamily="18" typeface="Times New Roman"/>
                <a:cs charset="0" pitchFamily="34" typeface="Arial"/>
              </a:rPr>
              <a:t>оқими</a:t>
            </a:r>
            <a:r>
              <a:rPr dirty="0" lang="ru-RU" sz="1400">
                <a:solidFill>
                  <a:srgbClr val="003300"/>
                </a:solidFill>
                <a:latin charset="0" pitchFamily="18" typeface="Times New Roman"/>
                <a:cs charset="0" pitchFamily="34" typeface="Arial"/>
              </a:rPr>
              <a:t> </a:t>
            </a:r>
            <a:r>
              <a:rPr dirty="0" err="1" lang="ru-RU" sz="1400">
                <a:solidFill>
                  <a:srgbClr val="003300"/>
                </a:solidFill>
                <a:latin charset="0" pitchFamily="18" typeface="Times New Roman"/>
                <a:cs charset="0" pitchFamily="34" typeface="Arial"/>
              </a:rPr>
              <a:t>билан</a:t>
            </a:r>
            <a:r>
              <a:rPr dirty="0" lang="ru-RU" sz="1400">
                <a:solidFill>
                  <a:srgbClr val="003300"/>
                </a:solidFill>
                <a:latin charset="0" pitchFamily="18" typeface="Times New Roman"/>
                <a:cs charset="0" pitchFamily="34" typeface="Arial"/>
              </a:rPr>
              <a:t> </a:t>
            </a:r>
            <a:r>
              <a:rPr dirty="0" err="1" lang="ru-RU" sz="1400">
                <a:solidFill>
                  <a:srgbClr val="003300"/>
                </a:solidFill>
                <a:latin charset="0" pitchFamily="18" typeface="Times New Roman"/>
                <a:cs charset="0" pitchFamily="34" typeface="Arial"/>
              </a:rPr>
              <a:t>тўлиши</a:t>
            </a:r>
            <a:r>
              <a:rPr dirty="0" lang="ru-RU" sz="1400">
                <a:solidFill>
                  <a:srgbClr val="003300"/>
                </a:solidFill>
                <a:latin charset="0" pitchFamily="18" typeface="Times New Roman"/>
                <a:cs charset="0" pitchFamily="34" typeface="Arial"/>
              </a:rPr>
              <a:t> </a:t>
            </a:r>
            <a:r>
              <a:rPr dirty="0" err="1" lang="ru-RU" sz="1400">
                <a:solidFill>
                  <a:srgbClr val="003300"/>
                </a:solidFill>
                <a:latin charset="0" pitchFamily="18" typeface="Times New Roman"/>
                <a:cs charset="0" pitchFamily="34" typeface="Arial"/>
              </a:rPr>
              <a:t>учун</a:t>
            </a:r>
            <a:r>
              <a:rPr dirty="0" lang="ru-RU" sz="1400">
                <a:solidFill>
                  <a:srgbClr val="003300"/>
                </a:solidFill>
                <a:latin charset="0" pitchFamily="18" typeface="Times New Roman"/>
                <a:cs charset="0" pitchFamily="34" typeface="Arial"/>
              </a:rPr>
              <a:t> </a:t>
            </a:r>
            <a:r>
              <a:rPr dirty="0" err="1" lang="ru-RU" sz="1400">
                <a:solidFill>
                  <a:srgbClr val="003300"/>
                </a:solidFill>
                <a:latin charset="0" pitchFamily="18" typeface="Times New Roman"/>
                <a:cs charset="0" pitchFamily="34" typeface="Arial"/>
              </a:rPr>
              <a:t>юклаш</a:t>
            </a:r>
            <a:r>
              <a:rPr dirty="0" lang="ru-RU" sz="1400">
                <a:solidFill>
                  <a:srgbClr val="003300"/>
                </a:solidFill>
                <a:latin charset="0" pitchFamily="18" typeface="Times New Roman"/>
                <a:cs charset="0" pitchFamily="34" typeface="Arial"/>
              </a:rPr>
              <a:t> идиши </a:t>
            </a:r>
            <a:r>
              <a:rPr dirty="0" err="1" lang="ru-RU" sz="1400">
                <a:solidFill>
                  <a:srgbClr val="003300"/>
                </a:solidFill>
                <a:latin charset="0" pitchFamily="18" typeface="Times New Roman"/>
                <a:cs charset="0" pitchFamily="34" typeface="Arial"/>
              </a:rPr>
              <a:t>реактордан</a:t>
            </a:r>
            <a:r>
              <a:rPr dirty="0" lang="ru-RU" sz="1400">
                <a:solidFill>
                  <a:srgbClr val="003300"/>
                </a:solidFill>
                <a:latin charset="0" pitchFamily="18" typeface="Times New Roman"/>
                <a:cs charset="0" pitchFamily="34" typeface="Arial"/>
              </a:rPr>
              <a:t> </a:t>
            </a:r>
            <a:r>
              <a:rPr dirty="0" err="1" lang="ru-RU" sz="1400">
                <a:solidFill>
                  <a:srgbClr val="003300"/>
                </a:solidFill>
                <a:latin charset="0" pitchFamily="18" typeface="Times New Roman"/>
                <a:cs charset="0" pitchFamily="34" typeface="Arial"/>
              </a:rPr>
              <a:t>юқоридан</a:t>
            </a:r>
            <a:r>
              <a:rPr dirty="0" lang="ru-RU" sz="1400">
                <a:solidFill>
                  <a:srgbClr val="003300"/>
                </a:solidFill>
                <a:latin charset="0" pitchFamily="18" typeface="Times New Roman"/>
                <a:cs charset="0" pitchFamily="34" typeface="Arial"/>
              </a:rPr>
              <a:t> </a:t>
            </a:r>
            <a:r>
              <a:rPr dirty="0" err="1" lang="ru-RU" sz="1400">
                <a:solidFill>
                  <a:srgbClr val="003300"/>
                </a:solidFill>
                <a:latin charset="0" pitchFamily="18" typeface="Times New Roman"/>
                <a:cs charset="0" pitchFamily="34" typeface="Arial"/>
              </a:rPr>
              <a:t>жойлаштирилади</a:t>
            </a:r>
            <a:r>
              <a:rPr dirty="0" lang="ru-RU" sz="1400">
                <a:solidFill>
                  <a:srgbClr val="003300"/>
                </a:solidFill>
                <a:latin charset="0" pitchFamily="18" typeface="Times New Roman"/>
                <a:cs charset="0" pitchFamily="34" typeface="Arial"/>
              </a:rPr>
              <a:t>. </a:t>
            </a:r>
            <a:endParaRPr b="0" baseline="0" cap="none" dirty="0" i="0" kumimoji="0" lang="ru-RU" normalizeH="0" smtClean="0" strike="noStrike" sz="1400" u="none">
              <a:ln>
                <a:noFill/>
              </a:ln>
              <a:solidFill>
                <a:schemeClr val="tx1"/>
              </a:solidFill>
              <a:effectLst/>
              <a:latin charset="0" pitchFamily="34" typeface="Arial"/>
              <a:cs charset="0" pitchFamily="34" typeface="Arial"/>
            </a:endParaRPr>
          </a:p>
        </p:txBody>
      </p:sp>
      <p:pic>
        <p:nvPicPr>
          <p:cNvPr descr="C:\Users\user\Desktop\biogaz\Foto Biogaz 2\0145.jpg" id="5" name="Рисунок 4"/>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4286248" y="1071546"/>
            <a:ext cx="2784176" cy="2104913"/>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sp>
        <p:nvSpPr>
          <p:cNvPr id="24578" name="AutoShape 2"/>
          <p:cNvSpPr>
            <a:spLocks noChangeArrowheads="1"/>
          </p:cNvSpPr>
          <p:nvPr/>
        </p:nvSpPr>
        <p:spPr bwMode="auto">
          <a:xfrm>
            <a:off x="5857884" y="642918"/>
            <a:ext cx="3019425" cy="742950"/>
          </a:xfrm>
          <a:prstGeom prst="roundRect">
            <a:avLst>
              <a:gd fmla="val 16667" name="adj"/>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algn="ctr" dir="3806097" dist="28398" rotWithShape="0">
              <a:srgbClr val="4E6128">
                <a:alpha val="50000"/>
              </a:srgbClr>
            </a:outerShdw>
          </a:effectLst>
        </p:spPr>
        <p:txBody>
          <a:bodyPr anchor="t" anchorCtr="0" bIns="45720" compatLnSpc="1" lIns="91440" numCol="1" rIns="91440" tIns="45720" vert="horz" wrap="square">
            <a:prstTxWarp prst="textNoShape">
              <a:avLst/>
            </a:prstTxWarp>
          </a:bodyPr>
          <a:lstStyle/>
          <a:p>
            <a:pPr algn="ctr" lvl="0">
              <a:spcAft>
                <a:spcPts val="1000"/>
              </a:spcAft>
            </a:pPr>
            <a:r>
              <a:rPr dirty="0" err="1" lang="ru-RU" sz="1400">
                <a:solidFill>
                  <a:srgbClr val="003300"/>
                </a:solidFill>
                <a:latin charset="0" pitchFamily="18" typeface="Times New Roman"/>
                <a:cs charset="0" pitchFamily="34" typeface="Arial"/>
              </a:rPr>
              <a:t>Туширишдан</a:t>
            </a:r>
            <a:r>
              <a:rPr dirty="0" lang="ru-RU" sz="1400">
                <a:solidFill>
                  <a:srgbClr val="003300"/>
                </a:solidFill>
                <a:latin charset="0" pitchFamily="18" typeface="Times New Roman"/>
                <a:cs charset="0" pitchFamily="34" typeface="Arial"/>
              </a:rPr>
              <a:t> </a:t>
            </a:r>
            <a:r>
              <a:rPr dirty="0" err="1" lang="ru-RU" sz="1400">
                <a:solidFill>
                  <a:srgbClr val="003300"/>
                </a:solidFill>
                <a:latin charset="0" pitchFamily="18" typeface="Times New Roman"/>
                <a:cs charset="0" pitchFamily="34" typeface="Arial"/>
              </a:rPr>
              <a:t>олдин</a:t>
            </a:r>
            <a:r>
              <a:rPr dirty="0" lang="ru-RU" sz="1400">
                <a:solidFill>
                  <a:srgbClr val="003300"/>
                </a:solidFill>
                <a:latin charset="0" pitchFamily="18" typeface="Times New Roman"/>
                <a:cs charset="0" pitchFamily="34" typeface="Arial"/>
              </a:rPr>
              <a:t> </a:t>
            </a:r>
            <a:r>
              <a:rPr dirty="0" err="1" lang="ru-RU" sz="1400">
                <a:solidFill>
                  <a:srgbClr val="003300"/>
                </a:solidFill>
                <a:latin charset="0" pitchFamily="18" typeface="Times New Roman"/>
                <a:cs charset="0" pitchFamily="34" typeface="Arial"/>
              </a:rPr>
              <a:t>реакторда</a:t>
            </a:r>
            <a:r>
              <a:rPr dirty="0" lang="ru-RU" sz="1400">
                <a:solidFill>
                  <a:srgbClr val="003300"/>
                </a:solidFill>
                <a:latin charset="0" pitchFamily="18" typeface="Times New Roman"/>
                <a:cs charset="0" pitchFamily="34" typeface="Arial"/>
              </a:rPr>
              <a:t> </a:t>
            </a:r>
            <a:r>
              <a:rPr dirty="0" err="1" lang="ru-RU" sz="1400">
                <a:solidFill>
                  <a:srgbClr val="003300"/>
                </a:solidFill>
                <a:latin charset="0" pitchFamily="18" typeface="Times New Roman"/>
                <a:cs charset="0" pitchFamily="34" typeface="Arial"/>
              </a:rPr>
              <a:t>бир</a:t>
            </a:r>
            <a:r>
              <a:rPr dirty="0" lang="ru-RU" sz="1400">
                <a:solidFill>
                  <a:srgbClr val="003300"/>
                </a:solidFill>
                <a:latin charset="0" pitchFamily="18" typeface="Times New Roman"/>
                <a:cs charset="0" pitchFamily="34" typeface="Arial"/>
              </a:rPr>
              <a:t> </a:t>
            </a:r>
            <a:r>
              <a:rPr dirty="0" err="1" lang="ru-RU" sz="1400">
                <a:solidFill>
                  <a:srgbClr val="003300"/>
                </a:solidFill>
                <a:latin charset="0" pitchFamily="18" typeface="Times New Roman"/>
                <a:cs charset="0" pitchFamily="34" typeface="Arial"/>
              </a:rPr>
              <a:t>оз</a:t>
            </a:r>
            <a:r>
              <a:rPr dirty="0" lang="ru-RU" sz="1400">
                <a:solidFill>
                  <a:srgbClr val="003300"/>
                </a:solidFill>
                <a:latin charset="0" pitchFamily="18" typeface="Times New Roman"/>
                <a:cs charset="0" pitchFamily="34" typeface="Arial"/>
              </a:rPr>
              <a:t> </a:t>
            </a:r>
            <a:r>
              <a:rPr dirty="0" err="1" lang="ru-RU" sz="1400">
                <a:solidFill>
                  <a:srgbClr val="003300"/>
                </a:solidFill>
                <a:latin charset="0" pitchFamily="18" typeface="Times New Roman"/>
                <a:cs charset="0" pitchFamily="34" typeface="Arial"/>
              </a:rPr>
              <a:t>босим</a:t>
            </a:r>
            <a:r>
              <a:rPr dirty="0" lang="ru-RU" sz="1400">
                <a:solidFill>
                  <a:srgbClr val="003300"/>
                </a:solidFill>
                <a:latin charset="0" pitchFamily="18" typeface="Times New Roman"/>
                <a:cs charset="0" pitchFamily="34" typeface="Arial"/>
              </a:rPr>
              <a:t> </a:t>
            </a:r>
            <a:r>
              <a:rPr dirty="0" err="1" lang="ru-RU" sz="1400">
                <a:solidFill>
                  <a:srgbClr val="003300"/>
                </a:solidFill>
                <a:latin charset="0" pitchFamily="18" typeface="Times New Roman"/>
                <a:cs charset="0" pitchFamily="34" typeface="Arial"/>
              </a:rPr>
              <a:t>қолдирилса</a:t>
            </a:r>
            <a:r>
              <a:rPr dirty="0" lang="ru-RU" sz="1400">
                <a:solidFill>
                  <a:srgbClr val="003300"/>
                </a:solidFill>
                <a:latin charset="0" pitchFamily="18" typeface="Times New Roman"/>
                <a:cs charset="0" pitchFamily="34" typeface="Arial"/>
              </a:rPr>
              <a:t>, </a:t>
            </a:r>
            <a:r>
              <a:rPr dirty="0" err="1" lang="ru-RU" sz="1400">
                <a:solidFill>
                  <a:srgbClr val="003300"/>
                </a:solidFill>
                <a:latin charset="0" pitchFamily="18" typeface="Times New Roman"/>
                <a:cs charset="0" pitchFamily="34" typeface="Arial"/>
              </a:rPr>
              <a:t>хом</a:t>
            </a:r>
            <a:r>
              <a:rPr dirty="0" lang="ru-RU" sz="1400">
                <a:solidFill>
                  <a:srgbClr val="003300"/>
                </a:solidFill>
                <a:latin charset="0" pitchFamily="18" typeface="Times New Roman"/>
                <a:cs charset="0" pitchFamily="34" typeface="Arial"/>
              </a:rPr>
              <a:t> </a:t>
            </a:r>
            <a:r>
              <a:rPr dirty="0" err="1" lang="ru-RU" sz="1400">
                <a:solidFill>
                  <a:srgbClr val="003300"/>
                </a:solidFill>
                <a:latin charset="0" pitchFamily="18" typeface="Times New Roman"/>
                <a:cs charset="0" pitchFamily="34" typeface="Arial"/>
              </a:rPr>
              <a:t>ашёни</a:t>
            </a:r>
            <a:r>
              <a:rPr dirty="0" lang="ru-RU" sz="1400">
                <a:solidFill>
                  <a:srgbClr val="003300"/>
                </a:solidFill>
                <a:latin charset="0" pitchFamily="18" typeface="Times New Roman"/>
                <a:cs charset="0" pitchFamily="34" typeface="Arial"/>
              </a:rPr>
              <a:t> </a:t>
            </a:r>
            <a:r>
              <a:rPr dirty="0" err="1" lang="ru-RU" sz="1400">
                <a:solidFill>
                  <a:srgbClr val="003300"/>
                </a:solidFill>
                <a:latin charset="0" pitchFamily="18" typeface="Times New Roman"/>
                <a:cs charset="0" pitchFamily="34" typeface="Arial"/>
              </a:rPr>
              <a:t>чиқариш</a:t>
            </a:r>
            <a:r>
              <a:rPr dirty="0" lang="ru-RU" sz="1400">
                <a:solidFill>
                  <a:srgbClr val="003300"/>
                </a:solidFill>
                <a:latin charset="0" pitchFamily="18" typeface="Times New Roman"/>
                <a:cs charset="0" pitchFamily="34" typeface="Arial"/>
              </a:rPr>
              <a:t> </a:t>
            </a:r>
            <a:r>
              <a:rPr dirty="0" err="1" lang="ru-RU" sz="1400">
                <a:solidFill>
                  <a:srgbClr val="003300"/>
                </a:solidFill>
                <a:latin charset="0" pitchFamily="18" typeface="Times New Roman"/>
                <a:cs charset="0" pitchFamily="34" typeface="Arial"/>
              </a:rPr>
              <a:t>ўз</a:t>
            </a:r>
            <a:r>
              <a:rPr dirty="0" lang="ru-RU" sz="1400">
                <a:solidFill>
                  <a:srgbClr val="003300"/>
                </a:solidFill>
                <a:latin charset="0" pitchFamily="18" typeface="Times New Roman"/>
                <a:cs charset="0" pitchFamily="34" typeface="Arial"/>
              </a:rPr>
              <a:t> </a:t>
            </a:r>
            <a:r>
              <a:rPr dirty="0" err="1" lang="ru-RU" sz="1400">
                <a:solidFill>
                  <a:srgbClr val="003300"/>
                </a:solidFill>
                <a:latin charset="0" pitchFamily="18" typeface="Times New Roman"/>
                <a:cs charset="0" pitchFamily="34" typeface="Arial"/>
              </a:rPr>
              <a:t>ўзидан</a:t>
            </a:r>
            <a:r>
              <a:rPr dirty="0" lang="ru-RU" sz="1400">
                <a:solidFill>
                  <a:srgbClr val="003300"/>
                </a:solidFill>
                <a:latin charset="0" pitchFamily="18" typeface="Times New Roman"/>
                <a:cs charset="0" pitchFamily="34" typeface="Arial"/>
              </a:rPr>
              <a:t> </a:t>
            </a:r>
            <a:r>
              <a:rPr dirty="0" err="1" lang="ru-RU" sz="1400">
                <a:solidFill>
                  <a:srgbClr val="003300"/>
                </a:solidFill>
                <a:latin charset="0" pitchFamily="18" typeface="Times New Roman"/>
                <a:cs charset="0" pitchFamily="34" typeface="Arial"/>
              </a:rPr>
              <a:t>давом</a:t>
            </a:r>
            <a:r>
              <a:rPr dirty="0" lang="ru-RU" sz="1400">
                <a:solidFill>
                  <a:srgbClr val="003300"/>
                </a:solidFill>
                <a:latin charset="0" pitchFamily="18" typeface="Times New Roman"/>
                <a:cs charset="0" pitchFamily="34" typeface="Arial"/>
              </a:rPr>
              <a:t> </a:t>
            </a:r>
            <a:r>
              <a:rPr dirty="0" err="1" lang="ru-RU" sz="1400">
                <a:solidFill>
                  <a:srgbClr val="003300"/>
                </a:solidFill>
                <a:latin charset="0" pitchFamily="18" typeface="Times New Roman"/>
                <a:cs charset="0" pitchFamily="34" typeface="Arial"/>
              </a:rPr>
              <a:t>этади</a:t>
            </a:r>
            <a:r>
              <a:rPr dirty="0" lang="ru-RU" sz="1400">
                <a:solidFill>
                  <a:srgbClr val="003300"/>
                </a:solidFill>
                <a:latin charset="0" pitchFamily="18" typeface="Times New Roman"/>
                <a:cs charset="0" pitchFamily="34" typeface="Arial"/>
              </a:rPr>
              <a:t>. </a:t>
            </a:r>
            <a:endParaRPr b="0" baseline="0" cap="none" dirty="0" i="0" kumimoji="0" lang="ru-RU" normalizeH="0" smtClean="0" strike="noStrike" sz="1400" u="none">
              <a:ln>
                <a:noFill/>
              </a:ln>
              <a:solidFill>
                <a:schemeClr val="tx1"/>
              </a:solidFill>
              <a:effectLst/>
              <a:latin charset="0" pitchFamily="34" typeface="Arial"/>
              <a:cs charset="0" pitchFamily="34" typeface="Arial"/>
            </a:endParaRPr>
          </a:p>
        </p:txBody>
      </p:sp>
      <p:pic>
        <p:nvPicPr>
          <p:cNvPr descr="D:\aaaaaaaa\Рабочий стол\Biogaz\Изображение 212.jpg" id="7" name="Рисунок 6"/>
          <p:cNvPicPr/>
          <p:nvPr/>
        </p:nvPicPr>
        <p:blipFill rotWithShape="1">
          <a:blip cstate="print" r:embed="rId4">
            <a:extLst>
              <a:ext uri="{28A0092B-C50C-407E-A947-70E740481C1C}">
                <a14:useLocalDpi xmlns:a14="http://schemas.microsoft.com/office/drawing/2010/main" val="0"/>
              </a:ext>
            </a:extLst>
          </a:blip>
          <a:srcRect b="63" r="6"/>
          <a:stretch/>
        </p:blipFill>
        <p:spPr bwMode="auto">
          <a:xfrm>
            <a:off x="857224" y="3500438"/>
            <a:ext cx="3857652" cy="2000264"/>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a:extLst>
            <a:ext uri="{53640926-AAD7-44D8-BBD7-CCE9431645EC}">
              <a14:shadowObscured xmlns:a14="http://schemas.microsoft.com/office/drawing/2010/main"/>
            </a:ext>
          </a:extLst>
        </p:spPr>
      </p:pic>
      <p:sp>
        <p:nvSpPr>
          <p:cNvPr id="24579" name="AutoShape 3"/>
          <p:cNvSpPr>
            <a:spLocks noChangeArrowheads="1"/>
          </p:cNvSpPr>
          <p:nvPr/>
        </p:nvSpPr>
        <p:spPr bwMode="auto">
          <a:xfrm>
            <a:off x="214282" y="3429000"/>
            <a:ext cx="2162175" cy="323850"/>
          </a:xfrm>
          <a:prstGeom prst="roundRect">
            <a:avLst>
              <a:gd fmla="val 16667" name="adj"/>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algn="ctr" dir="3806097" dist="28398" rotWithShape="0">
              <a:srgbClr val="4E6128">
                <a:alpha val="50000"/>
              </a:srgbClr>
            </a:outerShdw>
          </a:effectLst>
        </p:spPr>
        <p:txBody>
          <a:bodyPr anchor="t" anchorCtr="0" bIns="45720" compatLnSpc="1" lIns="91440" numCol="1" rIns="91440" tIns="45720" vert="horz" wrap="square">
            <a:prstTxWarp prst="textNoShape">
              <a:avLst/>
            </a:prstTxWarp>
          </a:bodyPr>
          <a:lstStyle/>
          <a:p>
            <a:pPr algn="ctr" lvl="0">
              <a:spcAft>
                <a:spcPts val="1000"/>
              </a:spcAft>
            </a:pPr>
            <a:r>
              <a:rPr dirty="0" err="1" lang="ru-RU" sz="1400">
                <a:solidFill>
                  <a:srgbClr val="003300"/>
                </a:solidFill>
                <a:latin charset="0" pitchFamily="18" typeface="Times New Roman"/>
                <a:cs charset="0" pitchFamily="34" typeface="Arial"/>
              </a:rPr>
              <a:t>Юклаш</a:t>
            </a:r>
            <a:r>
              <a:rPr dirty="0" lang="ru-RU" sz="1400">
                <a:solidFill>
                  <a:srgbClr val="003300"/>
                </a:solidFill>
                <a:latin charset="0" pitchFamily="18" typeface="Times New Roman"/>
                <a:cs charset="0" pitchFamily="34" typeface="Arial"/>
              </a:rPr>
              <a:t> </a:t>
            </a:r>
            <a:r>
              <a:rPr dirty="0" err="1" lang="ru-RU" sz="1400">
                <a:solidFill>
                  <a:srgbClr val="003300"/>
                </a:solidFill>
                <a:latin charset="0" pitchFamily="18" typeface="Times New Roman"/>
                <a:cs charset="0" pitchFamily="34" typeface="Arial"/>
              </a:rPr>
              <a:t>тешиги</a:t>
            </a:r>
            <a:r>
              <a:rPr dirty="0" lang="ru-RU" sz="1400">
                <a:solidFill>
                  <a:srgbClr val="003300"/>
                </a:solidFill>
                <a:latin charset="0" pitchFamily="18" typeface="Times New Roman"/>
                <a:cs charset="0" pitchFamily="34" typeface="Arial"/>
              </a:rPr>
              <a:t> </a:t>
            </a:r>
            <a:endParaRPr b="0" baseline="0" cap="none" dirty="0" i="0" kumimoji="0" lang="ru-RU" normalizeH="0" smtClean="0" strike="noStrike" sz="1400" u="none">
              <a:ln>
                <a:noFill/>
              </a:ln>
              <a:solidFill>
                <a:schemeClr val="tx1"/>
              </a:solidFill>
              <a:effectLst/>
              <a:latin charset="0" pitchFamily="34" typeface="Arial"/>
              <a:cs charset="0" pitchFamily="34" typeface="Arial"/>
            </a:endParaRPr>
          </a:p>
        </p:txBody>
      </p:sp>
      <p:sp>
        <p:nvSpPr>
          <p:cNvPr id="24580" name="AutoShape 4"/>
          <p:cNvSpPr>
            <a:spLocks noChangeArrowheads="1"/>
          </p:cNvSpPr>
          <p:nvPr/>
        </p:nvSpPr>
        <p:spPr bwMode="auto">
          <a:xfrm>
            <a:off x="3571868" y="5072074"/>
            <a:ext cx="2162175" cy="323850"/>
          </a:xfrm>
          <a:prstGeom prst="roundRect">
            <a:avLst>
              <a:gd fmla="val 16667" name="adj"/>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algn="ctr" dir="3806097" dist="28398" rotWithShape="0">
              <a:srgbClr val="4E6128">
                <a:alpha val="50000"/>
              </a:srgbClr>
            </a:outerShdw>
          </a:effectLst>
        </p:spPr>
        <p:txBody>
          <a:bodyPr anchor="t" anchorCtr="0" bIns="45720" compatLnSpc="1" lIns="91440" numCol="1" rIns="91440" tIns="45720" vert="horz" wrap="square">
            <a:prstTxWarp prst="textNoShape">
              <a:avLst/>
            </a:prstTxWarp>
          </a:bodyPr>
          <a:lstStyle/>
          <a:p>
            <a:pPr algn="ctr" lvl="0">
              <a:spcAft>
                <a:spcPts val="1000"/>
              </a:spcAft>
            </a:pPr>
            <a:r>
              <a:rPr dirty="0" err="1" lang="ru-RU" sz="1400">
                <a:solidFill>
                  <a:srgbClr val="003300"/>
                </a:solidFill>
                <a:latin charset="0" pitchFamily="18" typeface="Times New Roman"/>
                <a:cs charset="0" pitchFamily="34" typeface="Arial"/>
              </a:rPr>
              <a:t>Чиқариш</a:t>
            </a:r>
            <a:r>
              <a:rPr dirty="0" lang="ru-RU" sz="1400">
                <a:solidFill>
                  <a:srgbClr val="003300"/>
                </a:solidFill>
                <a:latin charset="0" pitchFamily="18" typeface="Times New Roman"/>
                <a:cs charset="0" pitchFamily="34" typeface="Arial"/>
              </a:rPr>
              <a:t> </a:t>
            </a:r>
            <a:r>
              <a:rPr dirty="0" err="1" lang="ru-RU" sz="1400">
                <a:solidFill>
                  <a:srgbClr val="003300"/>
                </a:solidFill>
                <a:latin charset="0" pitchFamily="18" typeface="Times New Roman"/>
                <a:cs charset="0" pitchFamily="34" typeface="Arial"/>
              </a:rPr>
              <a:t>тешиги</a:t>
            </a:r>
            <a:r>
              <a:rPr dirty="0" lang="ru-RU" sz="1400">
                <a:solidFill>
                  <a:srgbClr val="003300"/>
                </a:solidFill>
                <a:latin charset="0" pitchFamily="18" typeface="Times New Roman"/>
                <a:cs charset="0" pitchFamily="34" typeface="Arial"/>
              </a:rPr>
              <a:t> </a:t>
            </a:r>
            <a:endParaRPr b="0" baseline="0" cap="none" dirty="0" i="0" kumimoji="0" lang="ru-RU" normalizeH="0" smtClean="0" strike="noStrike" sz="1400" u="none">
              <a:ln>
                <a:noFill/>
              </a:ln>
              <a:solidFill>
                <a:schemeClr val="tx1"/>
              </a:solidFill>
              <a:effectLst/>
              <a:latin charset="0" pitchFamily="34" typeface="Arial"/>
              <a:cs charset="0" pitchFamily="34" typeface="Arial"/>
            </a:endParaRPr>
          </a:p>
        </p:txBody>
      </p:sp>
      <p:pic>
        <p:nvPicPr>
          <p:cNvPr descr="nasos_cdv.jpg" id="10" name="Рисунок 9"/>
          <p:cNvPicPr/>
          <p:nvPr/>
        </p:nvPicPr>
        <p:blipFill>
          <a:blip cstate="print" r:embed="rId5"/>
          <a:stretch>
            <a:fillRect/>
          </a:stretch>
        </p:blipFill>
        <p:spPr>
          <a:xfrm>
            <a:off x="5143504" y="3357562"/>
            <a:ext cx="1071570" cy="1571636"/>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pic>
        <p:nvPicPr>
          <p:cNvPr descr="image_19.jpg" id="11" name="Рисунок 10"/>
          <p:cNvPicPr/>
          <p:nvPr/>
        </p:nvPicPr>
        <p:blipFill>
          <a:blip cstate="print" r:embed="rId6"/>
          <a:stretch>
            <a:fillRect/>
          </a:stretch>
        </p:blipFill>
        <p:spPr>
          <a:xfrm>
            <a:off x="6357950" y="3286124"/>
            <a:ext cx="2550048" cy="1623956"/>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pic>
        <p:nvPicPr>
          <p:cNvPr descr="DSC09605" id="12" name="Рисунок 11"/>
          <p:cNvPicPr/>
          <p:nvPr/>
        </p:nvPicPr>
        <p:blipFill>
          <a:blip cstate="print" r:embed="rId7"/>
          <a:srcRect r="61"/>
          <a:stretch>
            <a:fillRect/>
          </a:stretch>
        </p:blipFill>
        <p:spPr bwMode="auto">
          <a:xfrm>
            <a:off x="6786578" y="5000636"/>
            <a:ext cx="1643074" cy="1714512"/>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sp>
        <p:nvSpPr>
          <p:cNvPr id="24581" name="AutoShape 5"/>
          <p:cNvSpPr>
            <a:spLocks noChangeArrowheads="1"/>
          </p:cNvSpPr>
          <p:nvPr/>
        </p:nvSpPr>
        <p:spPr bwMode="auto">
          <a:xfrm>
            <a:off x="428596" y="5500702"/>
            <a:ext cx="6357982" cy="1357298"/>
          </a:xfrm>
          <a:prstGeom prst="roundRect">
            <a:avLst>
              <a:gd fmla="val 16667" name="adj"/>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algn="ctr" dir="3806097" dist="28398" rotWithShape="0">
              <a:srgbClr val="4E6128">
                <a:alpha val="50000"/>
              </a:srgbClr>
            </a:outerShdw>
          </a:effectLst>
        </p:spPr>
        <p:txBody>
          <a:bodyPr anchor="t" anchorCtr="0" bIns="45720" compatLnSpc="1" lIns="91440" numCol="1" rIns="91440" tIns="45720" vert="horz" wrap="square">
            <a:prstTxWarp prst="textNoShape">
              <a:avLst/>
            </a:prstTxWarp>
          </a:bodyPr>
          <a:lstStyle/>
          <a:p>
            <a:pPr algn="ctr" lvl="0">
              <a:spcAft>
                <a:spcPts val="1000"/>
              </a:spcAft>
            </a:pPr>
            <a:r>
              <a:rPr dirty="0" err="1" lang="ru-RU" sz="1400">
                <a:solidFill>
                  <a:srgbClr val="375517"/>
                </a:solidFill>
                <a:latin charset="0" pitchFamily="18" typeface="Times New Roman"/>
                <a:cs charset="0" pitchFamily="34" typeface="Arial"/>
              </a:rPr>
              <a:t>Хом</a:t>
            </a:r>
            <a:r>
              <a:rPr dirty="0" lang="ru-RU" sz="1400">
                <a:solidFill>
                  <a:srgbClr val="375517"/>
                </a:solidFill>
                <a:latin charset="0" pitchFamily="18" typeface="Times New Roman"/>
                <a:cs charset="0" pitchFamily="34" typeface="Arial"/>
              </a:rPr>
              <a:t> </a:t>
            </a:r>
            <a:r>
              <a:rPr dirty="0" err="1" lang="ru-RU" sz="1400">
                <a:solidFill>
                  <a:srgbClr val="375517"/>
                </a:solidFill>
                <a:latin charset="0" pitchFamily="18" typeface="Times New Roman"/>
                <a:cs charset="0" pitchFamily="34" typeface="Arial"/>
              </a:rPr>
              <a:t>ашёни</a:t>
            </a:r>
            <a:r>
              <a:rPr dirty="0" lang="ru-RU" sz="1400">
                <a:solidFill>
                  <a:srgbClr val="375517"/>
                </a:solidFill>
                <a:latin charset="0" pitchFamily="18" typeface="Times New Roman"/>
                <a:cs charset="0" pitchFamily="34" typeface="Arial"/>
              </a:rPr>
              <a:t> </a:t>
            </a:r>
            <a:r>
              <a:rPr dirty="0" err="1" lang="ru-RU" sz="1400">
                <a:solidFill>
                  <a:srgbClr val="375517"/>
                </a:solidFill>
                <a:latin charset="0" pitchFamily="18" typeface="Times New Roman"/>
                <a:cs charset="0" pitchFamily="34" typeface="Arial"/>
              </a:rPr>
              <a:t>узатиш</a:t>
            </a:r>
            <a:r>
              <a:rPr dirty="0" lang="ru-RU" sz="1400">
                <a:solidFill>
                  <a:srgbClr val="375517"/>
                </a:solidFill>
                <a:latin charset="0" pitchFamily="18" typeface="Times New Roman"/>
                <a:cs charset="0" pitchFamily="34" typeface="Arial"/>
              </a:rPr>
              <a:t> </a:t>
            </a:r>
            <a:r>
              <a:rPr dirty="0" err="1" lang="ru-RU" sz="1400">
                <a:solidFill>
                  <a:srgbClr val="375517"/>
                </a:solidFill>
                <a:latin charset="0" pitchFamily="18" typeface="Times New Roman"/>
                <a:cs charset="0" pitchFamily="34" typeface="Arial"/>
              </a:rPr>
              <a:t>ва</a:t>
            </a:r>
            <a:r>
              <a:rPr dirty="0" lang="ru-RU" sz="1400">
                <a:solidFill>
                  <a:srgbClr val="375517"/>
                </a:solidFill>
                <a:latin charset="0" pitchFamily="18" typeface="Times New Roman"/>
                <a:cs charset="0" pitchFamily="34" typeface="Arial"/>
              </a:rPr>
              <a:t> </a:t>
            </a:r>
            <a:r>
              <a:rPr dirty="0" err="1" lang="ru-RU" sz="1400">
                <a:solidFill>
                  <a:srgbClr val="375517"/>
                </a:solidFill>
                <a:latin charset="0" pitchFamily="18" typeface="Times New Roman"/>
                <a:cs charset="0" pitchFamily="34" typeface="Arial"/>
              </a:rPr>
              <a:t>аралаштиришнинг</a:t>
            </a:r>
            <a:r>
              <a:rPr dirty="0" lang="ru-RU" sz="1400">
                <a:solidFill>
                  <a:srgbClr val="375517"/>
                </a:solidFill>
                <a:latin charset="0" pitchFamily="18" typeface="Times New Roman"/>
                <a:cs charset="0" pitchFamily="34" typeface="Arial"/>
              </a:rPr>
              <a:t> </a:t>
            </a:r>
            <a:r>
              <a:rPr dirty="0" err="1" lang="ru-RU" sz="1400">
                <a:solidFill>
                  <a:srgbClr val="375517"/>
                </a:solidFill>
                <a:latin charset="0" pitchFamily="18" typeface="Times New Roman"/>
                <a:cs charset="0" pitchFamily="34" typeface="Arial"/>
              </a:rPr>
              <a:t>энг</a:t>
            </a:r>
            <a:r>
              <a:rPr dirty="0" lang="ru-RU" sz="1400">
                <a:solidFill>
                  <a:srgbClr val="375517"/>
                </a:solidFill>
                <a:latin charset="0" pitchFamily="18" typeface="Times New Roman"/>
                <a:cs charset="0" pitchFamily="34" typeface="Arial"/>
              </a:rPr>
              <a:t> </a:t>
            </a:r>
            <a:r>
              <a:rPr dirty="0" err="1" lang="ru-RU" sz="1400">
                <a:solidFill>
                  <a:srgbClr val="375517"/>
                </a:solidFill>
                <a:latin charset="0" pitchFamily="18" typeface="Times New Roman"/>
                <a:cs charset="0" pitchFamily="34" typeface="Arial"/>
              </a:rPr>
              <a:t>мақбул</a:t>
            </a:r>
            <a:r>
              <a:rPr dirty="0" lang="ru-RU" sz="1400">
                <a:solidFill>
                  <a:srgbClr val="375517"/>
                </a:solidFill>
                <a:latin charset="0" pitchFamily="18" typeface="Times New Roman"/>
                <a:cs charset="0" pitchFamily="34" typeface="Arial"/>
              </a:rPr>
              <a:t> </a:t>
            </a:r>
            <a:r>
              <a:rPr dirty="0" err="1" lang="ru-RU" sz="1400">
                <a:solidFill>
                  <a:srgbClr val="375517"/>
                </a:solidFill>
                <a:latin charset="0" pitchFamily="18" typeface="Times New Roman"/>
                <a:cs charset="0" pitchFamily="34" typeface="Arial"/>
              </a:rPr>
              <a:t>усули</a:t>
            </a:r>
            <a:r>
              <a:rPr dirty="0" lang="ru-RU" sz="1400">
                <a:solidFill>
                  <a:srgbClr val="375517"/>
                </a:solidFill>
                <a:latin charset="0" pitchFamily="18" typeface="Times New Roman"/>
                <a:cs charset="0" pitchFamily="34" typeface="Arial"/>
              </a:rPr>
              <a:t> </a:t>
            </a:r>
            <a:r>
              <a:rPr dirty="0" err="1" lang="ru-RU" sz="1400">
                <a:solidFill>
                  <a:srgbClr val="375517"/>
                </a:solidFill>
                <a:latin charset="0" pitchFamily="18" typeface="Times New Roman"/>
                <a:cs charset="0" pitchFamily="34" typeface="Arial"/>
              </a:rPr>
              <a:t>қўлланилади</a:t>
            </a:r>
            <a:r>
              <a:rPr dirty="0" lang="ru-RU" sz="1400">
                <a:solidFill>
                  <a:srgbClr val="375517"/>
                </a:solidFill>
                <a:latin charset="0" pitchFamily="18" typeface="Times New Roman"/>
                <a:cs charset="0" pitchFamily="34" typeface="Arial"/>
              </a:rPr>
              <a:t>. Пневматик </a:t>
            </a:r>
            <a:r>
              <a:rPr dirty="0" err="1" lang="ru-RU" sz="1400">
                <a:solidFill>
                  <a:srgbClr val="375517"/>
                </a:solidFill>
                <a:latin charset="0" pitchFamily="18" typeface="Times New Roman"/>
                <a:cs charset="0" pitchFamily="34" typeface="Arial"/>
              </a:rPr>
              <a:t>юклаш</a:t>
            </a:r>
            <a:r>
              <a:rPr dirty="0" lang="ru-RU" sz="1400">
                <a:solidFill>
                  <a:srgbClr val="375517"/>
                </a:solidFill>
                <a:latin charset="0" pitchFamily="18" typeface="Times New Roman"/>
                <a:cs charset="0" pitchFamily="34" typeface="Arial"/>
              </a:rPr>
              <a:t> </a:t>
            </a:r>
            <a:r>
              <a:rPr dirty="0" err="1" lang="ru-RU" sz="1400">
                <a:solidFill>
                  <a:srgbClr val="375517"/>
                </a:solidFill>
                <a:latin charset="0" pitchFamily="18" typeface="Times New Roman"/>
                <a:cs charset="0" pitchFamily="34" typeface="Arial"/>
              </a:rPr>
              <a:t>ускунаси</a:t>
            </a:r>
            <a:r>
              <a:rPr dirty="0" lang="ru-RU" sz="1400">
                <a:solidFill>
                  <a:srgbClr val="375517"/>
                </a:solidFill>
                <a:latin charset="0" pitchFamily="18" typeface="Times New Roman"/>
                <a:cs charset="0" pitchFamily="34" typeface="Arial"/>
              </a:rPr>
              <a:t> </a:t>
            </a:r>
            <a:r>
              <a:rPr dirty="0" err="1" lang="ru-RU" sz="1400">
                <a:solidFill>
                  <a:srgbClr val="375517"/>
                </a:solidFill>
                <a:latin charset="0" pitchFamily="18" typeface="Times New Roman"/>
                <a:cs charset="0" pitchFamily="34" typeface="Arial"/>
              </a:rPr>
              <a:t>бункердан</a:t>
            </a:r>
            <a:r>
              <a:rPr dirty="0" lang="ru-RU" sz="1400">
                <a:solidFill>
                  <a:srgbClr val="375517"/>
                </a:solidFill>
                <a:latin charset="0" pitchFamily="18" typeface="Times New Roman"/>
                <a:cs charset="0" pitchFamily="34" typeface="Arial"/>
              </a:rPr>
              <a:t> </a:t>
            </a:r>
            <a:r>
              <a:rPr dirty="0" err="1" lang="ru-RU" sz="1400">
                <a:solidFill>
                  <a:srgbClr val="375517"/>
                </a:solidFill>
                <a:latin charset="0" pitchFamily="18" typeface="Times New Roman"/>
                <a:cs charset="0" pitchFamily="34" typeface="Arial"/>
              </a:rPr>
              <a:t>хом</a:t>
            </a:r>
            <a:r>
              <a:rPr dirty="0" lang="ru-RU" sz="1400">
                <a:solidFill>
                  <a:srgbClr val="375517"/>
                </a:solidFill>
                <a:latin charset="0" pitchFamily="18" typeface="Times New Roman"/>
                <a:cs charset="0" pitchFamily="34" typeface="Arial"/>
              </a:rPr>
              <a:t> </a:t>
            </a:r>
            <a:r>
              <a:rPr dirty="0" err="1" lang="ru-RU" sz="1400">
                <a:solidFill>
                  <a:srgbClr val="375517"/>
                </a:solidFill>
                <a:latin charset="0" pitchFamily="18" typeface="Times New Roman"/>
                <a:cs charset="0" pitchFamily="34" typeface="Arial"/>
              </a:rPr>
              <a:t>ашёни</a:t>
            </a:r>
            <a:r>
              <a:rPr dirty="0" lang="ru-RU" sz="1400">
                <a:solidFill>
                  <a:srgbClr val="375517"/>
                </a:solidFill>
                <a:latin charset="0" pitchFamily="18" typeface="Times New Roman"/>
                <a:cs charset="0" pitchFamily="34" typeface="Arial"/>
              </a:rPr>
              <a:t> </a:t>
            </a:r>
            <a:r>
              <a:rPr dirty="0" err="1" lang="ru-RU" sz="1400">
                <a:solidFill>
                  <a:srgbClr val="375517"/>
                </a:solidFill>
                <a:latin charset="0" pitchFamily="18" typeface="Times New Roman"/>
                <a:cs charset="0" pitchFamily="34" typeface="Arial"/>
              </a:rPr>
              <a:t>етказиб</a:t>
            </a:r>
            <a:r>
              <a:rPr dirty="0" lang="ru-RU" sz="1400">
                <a:solidFill>
                  <a:srgbClr val="375517"/>
                </a:solidFill>
                <a:latin charset="0" pitchFamily="18" typeface="Times New Roman"/>
                <a:cs charset="0" pitchFamily="34" typeface="Arial"/>
              </a:rPr>
              <a:t> </a:t>
            </a:r>
            <a:r>
              <a:rPr dirty="0" err="1" lang="ru-RU" sz="1400">
                <a:solidFill>
                  <a:srgbClr val="375517"/>
                </a:solidFill>
                <a:latin charset="0" pitchFamily="18" typeface="Times New Roman"/>
                <a:cs charset="0" pitchFamily="34" typeface="Arial"/>
              </a:rPr>
              <a:t>беришда</a:t>
            </a:r>
            <a:r>
              <a:rPr dirty="0" lang="ru-RU" sz="1400">
                <a:solidFill>
                  <a:srgbClr val="375517"/>
                </a:solidFill>
                <a:latin charset="0" pitchFamily="18" typeface="Times New Roman"/>
                <a:cs charset="0" pitchFamily="34" typeface="Arial"/>
              </a:rPr>
              <a:t> </a:t>
            </a:r>
            <a:r>
              <a:rPr dirty="0" err="1" lang="ru-RU" sz="1400">
                <a:solidFill>
                  <a:srgbClr val="375517"/>
                </a:solidFill>
                <a:latin charset="0" pitchFamily="18" typeface="Times New Roman"/>
                <a:cs charset="0" pitchFamily="34" typeface="Arial"/>
              </a:rPr>
              <a:t>фойдаланади</a:t>
            </a:r>
            <a:r>
              <a:rPr dirty="0" lang="ru-RU" sz="1400">
                <a:solidFill>
                  <a:srgbClr val="375517"/>
                </a:solidFill>
                <a:latin charset="0" pitchFamily="18" typeface="Times New Roman"/>
                <a:cs charset="0" pitchFamily="34" typeface="Arial"/>
              </a:rPr>
              <a:t>, </a:t>
            </a:r>
            <a:r>
              <a:rPr dirty="0" err="1" lang="ru-RU" sz="1400">
                <a:solidFill>
                  <a:srgbClr val="375517"/>
                </a:solidFill>
                <a:latin charset="0" pitchFamily="18" typeface="Times New Roman"/>
                <a:cs charset="0" pitchFamily="34" typeface="Arial"/>
              </a:rPr>
              <a:t>бунинг</a:t>
            </a:r>
            <a:r>
              <a:rPr dirty="0" lang="ru-RU" sz="1400">
                <a:solidFill>
                  <a:srgbClr val="375517"/>
                </a:solidFill>
                <a:latin charset="0" pitchFamily="18" typeface="Times New Roman"/>
                <a:cs charset="0" pitchFamily="34" typeface="Arial"/>
              </a:rPr>
              <a:t> </a:t>
            </a:r>
            <a:r>
              <a:rPr dirty="0" err="1" lang="ru-RU" sz="1400">
                <a:solidFill>
                  <a:srgbClr val="375517"/>
                </a:solidFill>
                <a:latin charset="0" pitchFamily="18" typeface="Times New Roman"/>
                <a:cs charset="0" pitchFamily="34" typeface="Arial"/>
              </a:rPr>
              <a:t>учун</a:t>
            </a:r>
            <a:r>
              <a:rPr dirty="0" lang="ru-RU" sz="1400">
                <a:solidFill>
                  <a:srgbClr val="375517"/>
                </a:solidFill>
                <a:latin charset="0" pitchFamily="18" typeface="Times New Roman"/>
                <a:cs charset="0" pitchFamily="34" typeface="Arial"/>
              </a:rPr>
              <a:t> 5 кгс/см2  лик </a:t>
            </a:r>
            <a:r>
              <a:rPr dirty="0" err="1" lang="ru-RU" sz="1400">
                <a:solidFill>
                  <a:srgbClr val="375517"/>
                </a:solidFill>
                <a:latin charset="0" pitchFamily="18" typeface="Times New Roman"/>
                <a:cs charset="0" pitchFamily="34" typeface="Arial"/>
              </a:rPr>
              <a:t>босимга</a:t>
            </a:r>
            <a:r>
              <a:rPr dirty="0" lang="ru-RU" sz="1400">
                <a:solidFill>
                  <a:srgbClr val="375517"/>
                </a:solidFill>
                <a:latin charset="0" pitchFamily="18" typeface="Times New Roman"/>
                <a:cs charset="0" pitchFamily="34" typeface="Arial"/>
              </a:rPr>
              <a:t> </a:t>
            </a:r>
            <a:r>
              <a:rPr dirty="0" err="1" lang="ru-RU" sz="1400">
                <a:solidFill>
                  <a:srgbClr val="375517"/>
                </a:solidFill>
                <a:latin charset="0" pitchFamily="18" typeface="Times New Roman"/>
                <a:cs charset="0" pitchFamily="34" typeface="Arial"/>
              </a:rPr>
              <a:t>чидамли</a:t>
            </a:r>
            <a:r>
              <a:rPr dirty="0" lang="ru-RU" sz="1400">
                <a:solidFill>
                  <a:srgbClr val="375517"/>
                </a:solidFill>
                <a:latin charset="0" pitchFamily="18" typeface="Times New Roman"/>
                <a:cs charset="0" pitchFamily="34" typeface="Arial"/>
              </a:rPr>
              <a:t>  0.5 дан  1 м3 </a:t>
            </a:r>
            <a:r>
              <a:rPr dirty="0" err="1" lang="ru-RU" sz="1400">
                <a:solidFill>
                  <a:srgbClr val="375517"/>
                </a:solidFill>
                <a:latin charset="0" pitchFamily="18" typeface="Times New Roman"/>
                <a:cs charset="0" pitchFamily="34" typeface="Arial"/>
              </a:rPr>
              <a:t>пўлат</a:t>
            </a:r>
            <a:r>
              <a:rPr dirty="0" lang="ru-RU" sz="1400">
                <a:solidFill>
                  <a:srgbClr val="375517"/>
                </a:solidFill>
                <a:latin charset="0" pitchFamily="18" typeface="Times New Roman"/>
                <a:cs charset="0" pitchFamily="34" typeface="Arial"/>
              </a:rPr>
              <a:t> </a:t>
            </a:r>
            <a:r>
              <a:rPr dirty="0" err="1" lang="ru-RU" sz="1400">
                <a:solidFill>
                  <a:srgbClr val="375517"/>
                </a:solidFill>
                <a:latin charset="0" pitchFamily="18" typeface="Times New Roman"/>
                <a:cs charset="0" pitchFamily="34" typeface="Arial"/>
              </a:rPr>
              <a:t>идишлар</a:t>
            </a:r>
            <a:r>
              <a:rPr dirty="0" lang="ru-RU" sz="1400">
                <a:solidFill>
                  <a:srgbClr val="375517"/>
                </a:solidFill>
                <a:latin charset="0" pitchFamily="18" typeface="Times New Roman"/>
                <a:cs charset="0" pitchFamily="34" typeface="Arial"/>
              </a:rPr>
              <a:t> </a:t>
            </a:r>
            <a:r>
              <a:rPr dirty="0" err="1" lang="ru-RU" sz="1400">
                <a:solidFill>
                  <a:srgbClr val="375517"/>
                </a:solidFill>
                <a:latin charset="0" pitchFamily="18" typeface="Times New Roman"/>
                <a:cs charset="0" pitchFamily="34" typeface="Arial"/>
              </a:rPr>
              <a:t>ва</a:t>
            </a:r>
            <a:r>
              <a:rPr dirty="0" lang="ru-RU" sz="1400">
                <a:solidFill>
                  <a:srgbClr val="375517"/>
                </a:solidFill>
                <a:latin charset="0" pitchFamily="18" typeface="Times New Roman"/>
                <a:cs charset="0" pitchFamily="34" typeface="Arial"/>
              </a:rPr>
              <a:t> </a:t>
            </a:r>
            <a:r>
              <a:rPr dirty="0" err="1" lang="ru-RU" sz="1400">
                <a:solidFill>
                  <a:srgbClr val="375517"/>
                </a:solidFill>
                <a:latin charset="0" pitchFamily="18" typeface="Times New Roman"/>
                <a:cs charset="0" pitchFamily="34" typeface="Arial"/>
              </a:rPr>
              <a:t>задвижкали</a:t>
            </a:r>
            <a:r>
              <a:rPr dirty="0" lang="ru-RU" sz="1400">
                <a:solidFill>
                  <a:srgbClr val="375517"/>
                </a:solidFill>
                <a:latin charset="0" pitchFamily="18" typeface="Times New Roman"/>
                <a:cs charset="0" pitchFamily="34" typeface="Arial"/>
              </a:rPr>
              <a:t>, </a:t>
            </a:r>
            <a:r>
              <a:rPr dirty="0" err="1" lang="ru-RU" sz="1400">
                <a:solidFill>
                  <a:srgbClr val="375517"/>
                </a:solidFill>
                <a:latin charset="0" pitchFamily="18" typeface="Times New Roman"/>
                <a:cs charset="0" pitchFamily="34" typeface="Arial"/>
              </a:rPr>
              <a:t>диаметри</a:t>
            </a:r>
            <a:r>
              <a:rPr dirty="0" lang="ru-RU" sz="1400">
                <a:solidFill>
                  <a:srgbClr val="375517"/>
                </a:solidFill>
                <a:latin charset="0" pitchFamily="18" typeface="Times New Roman"/>
                <a:cs charset="0" pitchFamily="34" typeface="Arial"/>
              </a:rPr>
              <a:t> 100 мм дан </a:t>
            </a:r>
            <a:r>
              <a:rPr dirty="0" err="1" lang="ru-RU" sz="1400">
                <a:solidFill>
                  <a:srgbClr val="375517"/>
                </a:solidFill>
                <a:latin charset="0" pitchFamily="18" typeface="Times New Roman"/>
                <a:cs charset="0" pitchFamily="34" typeface="Arial"/>
              </a:rPr>
              <a:t>кам</a:t>
            </a:r>
            <a:r>
              <a:rPr dirty="0" lang="ru-RU" sz="1400">
                <a:solidFill>
                  <a:srgbClr val="375517"/>
                </a:solidFill>
                <a:latin charset="0" pitchFamily="18" typeface="Times New Roman"/>
                <a:cs charset="0" pitchFamily="34" typeface="Arial"/>
              </a:rPr>
              <a:t> </a:t>
            </a:r>
            <a:r>
              <a:rPr dirty="0" err="1" lang="ru-RU" sz="1400">
                <a:solidFill>
                  <a:srgbClr val="375517"/>
                </a:solidFill>
                <a:latin charset="0" pitchFamily="18" typeface="Times New Roman"/>
                <a:cs charset="0" pitchFamily="34" typeface="Arial"/>
              </a:rPr>
              <a:t>бўлмаган</a:t>
            </a:r>
            <a:r>
              <a:rPr dirty="0" lang="ru-RU" sz="1400">
                <a:solidFill>
                  <a:srgbClr val="375517"/>
                </a:solidFill>
                <a:latin charset="0" pitchFamily="18" typeface="Times New Roman"/>
                <a:cs charset="0" pitchFamily="34" typeface="Arial"/>
              </a:rPr>
              <a:t> </a:t>
            </a:r>
            <a:r>
              <a:rPr dirty="0" err="1" lang="ru-RU" sz="1400">
                <a:solidFill>
                  <a:srgbClr val="375517"/>
                </a:solidFill>
                <a:latin charset="0" pitchFamily="18" typeface="Times New Roman"/>
                <a:cs charset="0" pitchFamily="34" typeface="Arial"/>
              </a:rPr>
              <a:t>қувурлардан</a:t>
            </a:r>
            <a:r>
              <a:rPr dirty="0" lang="ru-RU" sz="1400">
                <a:solidFill>
                  <a:srgbClr val="375517"/>
                </a:solidFill>
                <a:latin charset="0" pitchFamily="18" typeface="Times New Roman"/>
                <a:cs charset="0" pitchFamily="34" typeface="Arial"/>
              </a:rPr>
              <a:t> </a:t>
            </a:r>
            <a:r>
              <a:rPr dirty="0" err="1" lang="ru-RU" sz="1400">
                <a:solidFill>
                  <a:srgbClr val="375517"/>
                </a:solidFill>
                <a:latin charset="0" pitchFamily="18" typeface="Times New Roman"/>
                <a:cs charset="0" pitchFamily="34" typeface="Arial"/>
              </a:rPr>
              <a:t>фойдаланилади</a:t>
            </a:r>
            <a:r>
              <a:rPr dirty="0" lang="ru-RU" sz="1400">
                <a:solidFill>
                  <a:srgbClr val="375517"/>
                </a:solidFill>
                <a:latin charset="0" pitchFamily="18" typeface="Times New Roman"/>
                <a:cs charset="0" pitchFamily="34" typeface="Arial"/>
              </a:rPr>
              <a:t>. </a:t>
            </a:r>
            <a:endParaRPr b="0" baseline="0" cap="none" dirty="0" i="0" kumimoji="0" lang="ru-RU" normalizeH="0" smtClean="0" strike="noStrike" sz="1400" u="none">
              <a:ln>
                <a:noFill/>
              </a:ln>
              <a:solidFill>
                <a:srgbClr val="375517"/>
              </a:solidFill>
              <a:effectLst/>
              <a:cs charset="0" pitchFamily="34" typeface="Arial"/>
            </a:endParaRPr>
          </a:p>
        </p:txBody>
      </p:sp>
    </p:spTree>
    <p:extLst>
      <p:ext uri="{BB962C8B-B14F-4D97-AF65-F5344CB8AC3E}">
        <p14:creationId xmlns:p14="http://schemas.microsoft.com/office/powerpoint/2010/main" val="1664447010"/>
      </p:ext>
    </p:extLst>
  </p:cSld>
  <p:clrMapOvr>
    <a:masterClrMapping/>
  </p:clrMapOvr>
  <p:timing>
    <p:tnLst>
      <p:par>
        <p:cTn dur="indefinite" id="1" nodeType="tmRoot" restart="never"/>
      </p:par>
    </p:tnLst>
  </p:timing>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3556" name="Прямоугольник 4"/>
          <p:cNvSpPr>
            <a:spLocks noChangeArrowheads="1"/>
          </p:cNvSpPr>
          <p:nvPr/>
        </p:nvSpPr>
        <p:spPr bwMode="auto">
          <a:xfrm>
            <a:off x="4474084" y="857231"/>
            <a:ext cx="3796232" cy="830997"/>
          </a:xfrm>
          <a:prstGeom prst="rect">
            <a:avLst/>
          </a:prstGeom>
          <a:noFill/>
          <a:ln w="9525">
            <a:noFill/>
            <a:miter lim="800000"/>
            <a:headEnd/>
            <a:tailEnd/>
          </a:ln>
        </p:spPr>
        <p:txBody>
          <a:bodyPr wrap="none">
            <a:spAutoFit/>
          </a:bodyPr>
          <a:lstStyle/>
          <a:p>
            <a:r>
              <a:rPr b="1" dirty="0" lang="uz-Cyrl-UZ" smtClean="0" sz="2400"/>
              <a:t>Назорат </a:t>
            </a:r>
            <a:r>
              <a:rPr b="1" dirty="0" lang="uz-Cyrl-UZ" sz="2400"/>
              <a:t>ва </a:t>
            </a:r>
            <a:r>
              <a:rPr b="1" dirty="0" lang="uz-Cyrl-UZ" smtClean="0" sz="2400"/>
              <a:t>хавфсизлик</a:t>
            </a:r>
          </a:p>
          <a:p>
            <a:pPr algn="ctr"/>
            <a:r>
              <a:rPr b="1" dirty="0" lang="uz-Cyrl-UZ" smtClean="0" sz="2400"/>
              <a:t> </a:t>
            </a:r>
            <a:r>
              <a:rPr b="1" dirty="0" lang="uz-Cyrl-UZ" sz="2400"/>
              <a:t>ускуналари</a:t>
            </a:r>
            <a:endParaRPr b="1" dirty="0" lang="ru-RU" sz="2400">
              <a:latin charset="0" pitchFamily="34" typeface="Calibri"/>
            </a:endParaRPr>
          </a:p>
        </p:txBody>
      </p:sp>
      <p:sp>
        <p:nvSpPr>
          <p:cNvPr id="23557" name="Прямоугольник 5"/>
          <p:cNvSpPr>
            <a:spLocks noChangeArrowheads="1"/>
          </p:cNvSpPr>
          <p:nvPr/>
        </p:nvSpPr>
        <p:spPr bwMode="auto">
          <a:xfrm>
            <a:off x="285750" y="857250"/>
            <a:ext cx="3071813" cy="461963"/>
          </a:xfrm>
          <a:prstGeom prst="rect">
            <a:avLst/>
          </a:prstGeom>
          <a:noFill/>
          <a:ln w="9525">
            <a:noFill/>
            <a:miter lim="800000"/>
            <a:headEnd/>
            <a:tailEnd/>
          </a:ln>
        </p:spPr>
        <p:txBody>
          <a:bodyPr>
            <a:spAutoFit/>
          </a:bodyPr>
          <a:lstStyle/>
          <a:p>
            <a:r>
              <a:rPr b="1" dirty="0" lang="ru-RU" sz="2400">
                <a:solidFill>
                  <a:srgbClr val="333333"/>
                </a:solidFill>
                <a:latin charset="0" pitchFamily="34" typeface="Calibri"/>
                <a:cs charset="0" pitchFamily="18" typeface="Times New Roman"/>
              </a:rPr>
              <a:t> </a:t>
            </a:r>
            <a:r>
              <a:rPr b="1" dirty="0" lang="ru-RU" smtClean="0" sz="2400">
                <a:solidFill>
                  <a:srgbClr val="333333"/>
                </a:solidFill>
                <a:latin charset="0" pitchFamily="34" typeface="Calibri"/>
                <a:cs charset="0" pitchFamily="18" typeface="Times New Roman"/>
              </a:rPr>
              <a:t>   </a:t>
            </a:r>
            <a:r>
              <a:rPr b="1" dirty="0" lang="uz-Cyrl-UZ" smtClean="0" sz="2400"/>
              <a:t>Газ </a:t>
            </a:r>
            <a:r>
              <a:rPr b="1" dirty="0" lang="uz-Cyrl-UZ" sz="2400"/>
              <a:t>фильтри</a:t>
            </a:r>
            <a:endParaRPr b="1" dirty="0" lang="ru-RU" sz="2400">
              <a:latin charset="0" pitchFamily="34" typeface="Calibri"/>
            </a:endParaRPr>
          </a:p>
        </p:txBody>
      </p:sp>
      <p:sp>
        <p:nvSpPr>
          <p:cNvPr id="7" name="Прямоугольник 6"/>
          <p:cNvSpPr/>
          <p:nvPr/>
        </p:nvSpPr>
        <p:spPr>
          <a:xfrm>
            <a:off x="2143108" y="214290"/>
            <a:ext cx="5142626" cy="461665"/>
          </a:xfrm>
          <a:prstGeom prst="rect">
            <a:avLst/>
          </a:prstGeom>
        </p:spPr>
        <p:txBody>
          <a:bodyPr wrap="none">
            <a:spAutoFit/>
          </a:bodyPr>
          <a:lstStyle/>
          <a:p>
            <a:pPr>
              <a:defRPr/>
            </a:pPr>
            <a:r>
              <a:rPr b="1" cap="all" dirty="0" lang="uz-Cyrl-UZ" sz="2400"/>
              <a:t>Биогазни йиғиш тизимлари</a:t>
            </a:r>
            <a:endParaRPr b="1" dirty="0" lang="ru-RU" sz="2400">
              <a:latin typeface="+mj-lt"/>
            </a:endParaRPr>
          </a:p>
        </p:txBody>
      </p:sp>
      <p:pic>
        <p:nvPicPr>
          <p:cNvPr descr="C:\Users\user\Desktop\UNDP\с флешки\Foto Biogaz 2\0139.jpg" id="5" name="Рисунок 4"/>
          <p:cNvPicPr/>
          <p:nvPr/>
        </p:nvPicPr>
        <p:blipFill>
          <a:blip cstate="print" r:embed="rId2"/>
          <a:srcRect/>
          <a:stretch>
            <a:fillRect/>
          </a:stretch>
        </p:blipFill>
        <p:spPr bwMode="auto">
          <a:xfrm rot="5400000">
            <a:off x="-548357" y="2053059"/>
            <a:ext cx="5450948" cy="3925670"/>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pic>
        <p:nvPicPr>
          <p:cNvPr descr="gost5083895.jpg" id="8" name="Рисунок 7"/>
          <p:cNvPicPr/>
          <p:nvPr/>
        </p:nvPicPr>
        <p:blipFill>
          <a:blip cstate="print" r:embed="rId3"/>
          <a:stretch>
            <a:fillRect/>
          </a:stretch>
        </p:blipFill>
        <p:spPr>
          <a:xfrm>
            <a:off x="5364088" y="1724178"/>
            <a:ext cx="2800372" cy="1920846"/>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pic>
        <p:nvPicPr>
          <p:cNvPr descr="C:\Users\user\Desktop\UNDP\с флешки\Foto Biogaz 2\0151.jpg" id="9" name="Рисунок 8"/>
          <p:cNvPicPr/>
          <p:nvPr/>
        </p:nvPicPr>
        <p:blipFill>
          <a:blip cstate="print" r:embed="rId4"/>
          <a:srcRect b="62"/>
          <a:stretch>
            <a:fillRect/>
          </a:stretch>
        </p:blipFill>
        <p:spPr bwMode="auto">
          <a:xfrm>
            <a:off x="4633134" y="4275704"/>
            <a:ext cx="2408256" cy="586180"/>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pic>
        <p:nvPicPr>
          <p:cNvPr descr="6.jpg" id="10" name="Рисунок 9"/>
          <p:cNvPicPr/>
          <p:nvPr/>
        </p:nvPicPr>
        <p:blipFill>
          <a:blip cstate="print" r:embed="rId5"/>
          <a:stretch>
            <a:fillRect/>
          </a:stretch>
        </p:blipFill>
        <p:spPr>
          <a:xfrm>
            <a:off x="214282" y="5664798"/>
            <a:ext cx="1405390" cy="1133049"/>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pic>
        <p:nvPicPr>
          <p:cNvPr descr="E:\UNDP\Рисунки\Снимок.PNG" id="11" name="Picture 2"/>
          <p:cNvPicPr>
            <a:picLocks noChangeArrowheads="1" noChangeAspect="1"/>
          </p:cNvPicPr>
          <p:nvPr/>
        </p:nvPicPr>
        <p:blipFill>
          <a:blip cstate="print" r:embed="rId6">
            <a:extLst>
              <a:ext uri="{28A0092B-C50C-407E-A947-70E740481C1C}">
                <a14:useLocalDpi xmlns:a14="http://schemas.microsoft.com/office/drawing/2010/main" val="0"/>
              </a:ext>
            </a:extLst>
          </a:blip>
          <a:srcRect/>
          <a:stretch>
            <a:fillRect/>
          </a:stretch>
        </p:blipFill>
        <p:spPr bwMode="auto">
          <a:xfrm>
            <a:off x="1782502" y="5528242"/>
            <a:ext cx="1454182" cy="1069109"/>
          </a:xfrm>
          <a:prstGeom prst="roundRect">
            <a:avLst>
              <a:gd fmla="val 16667" name="adj"/>
            </a:avLst>
          </a:prstGeom>
          <a:ln>
            <a:no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a:extLst>
            <a:ext uri="{909E8E84-426E-40DD-AFC4-6F175D3DCCD1}">
              <a14:hiddenFill xmlns:a14="http://schemas.microsoft.com/office/drawing/2010/main">
                <a:solidFill>
                  <a:srgbClr val="FFFFFF"/>
                </a:solidFill>
              </a14:hiddenFill>
            </a:ext>
          </a:extLst>
        </p:spPr>
      </p:pic>
      <p:pic>
        <p:nvPicPr>
          <p:cNvPr descr="C:\Users\user\Desktop\UNDP\с флешки\Foto Biogaz 2\0154.jpg" id="12" name="Рисунок 11"/>
          <p:cNvPicPr/>
          <p:nvPr/>
        </p:nvPicPr>
        <p:blipFill>
          <a:blip cstate="print" r:embed="rId7"/>
          <a:srcRect/>
          <a:stretch>
            <a:fillRect/>
          </a:stretch>
        </p:blipFill>
        <p:spPr bwMode="auto">
          <a:xfrm rot="5400000">
            <a:off x="6795504" y="4536406"/>
            <a:ext cx="2505075" cy="1983672"/>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pic>
        <p:nvPicPr>
          <p:cNvPr descr="s1.jpg" id="13" name="Рисунок 12"/>
          <p:cNvPicPr/>
          <p:nvPr/>
        </p:nvPicPr>
        <p:blipFill>
          <a:blip cstate="print" r:embed="rId8"/>
          <a:stretch>
            <a:fillRect/>
          </a:stretch>
        </p:blipFill>
        <p:spPr>
          <a:xfrm>
            <a:off x="6028104" y="5544203"/>
            <a:ext cx="915541" cy="1191766"/>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pic>
        <p:nvPicPr>
          <p:cNvPr descr="C:\Users\user\Desktop\UNDP\с флешки\Foto Biogaz 2\0128.JPG" id="14" name="Рисунок 13"/>
          <p:cNvPicPr/>
          <p:nvPr/>
        </p:nvPicPr>
        <p:blipFill>
          <a:blip cstate="print" r:embed="rId9"/>
          <a:stretch>
            <a:fillRect/>
          </a:stretch>
        </p:blipFill>
        <p:spPr bwMode="auto">
          <a:xfrm>
            <a:off x="3563887" y="5383207"/>
            <a:ext cx="987019" cy="1436566"/>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pic>
        <p:nvPicPr>
          <p:cNvPr id="15" name="Рисунок 14"/>
          <p:cNvPicPr/>
          <p:nvPr/>
        </p:nvPicPr>
        <p:blipFill>
          <a:blip cstate="print" r:embed="rId10"/>
          <a:srcRect/>
          <a:stretch>
            <a:fillRect/>
          </a:stretch>
        </p:blipFill>
        <p:spPr bwMode="auto">
          <a:xfrm>
            <a:off x="4669620" y="5753610"/>
            <a:ext cx="1225899" cy="898014"/>
          </a:xfrm>
          <a:prstGeom prst="roundRect">
            <a:avLst>
              <a:gd fmla="val 16667" name="adj"/>
            </a:avLst>
          </a:prstGeom>
          <a:ln>
            <a:solidFill>
              <a:srgbClr val="003300"/>
            </a:solidFill>
          </a:ln>
          <a:effectLst>
            <a:outerShdw algn="tl" blurRad="76200" dir="7800000" dist="38100" rotWithShape="0">
              <a:srgbClr val="000000">
                <a:alpha val="40000"/>
              </a:srgbClr>
            </a:outerShdw>
          </a:effectLst>
          <a:scene3d>
            <a:camera prst="orthographicFront"/>
            <a:lightRig dir="t" rig="contrasting">
              <a:rot lat="0" lon="0" rev="4200000"/>
            </a:lightRig>
          </a:scene3d>
          <a:sp3d prstMaterial="plastic">
            <a:bevelT h="114300" prst="relaxedInset" w="381000"/>
            <a:contourClr>
              <a:srgbClr val="969696"/>
            </a:contourClr>
          </a:sp3d>
        </p:spPr>
      </p:pic>
    </p:spTree>
  </p:cSld>
  <p:clrMapOvr>
    <a:masterClrMapping/>
  </p:clrMapOvr>
  <p:timing>
    <p:tnLst>
      <p:par>
        <p:cTn dur="indefinite" id="1" nodeType="tmRoot" restart="never"/>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3"/>
          <p:cNvSpPr>
            <a:spLocks noChangeArrowheads="1"/>
          </p:cNvSpPr>
          <p:nvPr/>
        </p:nvSpPr>
        <p:spPr bwMode="auto">
          <a:xfrm>
            <a:off x="0" y="357188"/>
            <a:ext cx="2042482" cy="461665"/>
          </a:xfrm>
          <a:prstGeom prst="rect">
            <a:avLst/>
          </a:prstGeom>
          <a:noFill/>
          <a:ln w="9525">
            <a:noFill/>
            <a:miter lim="800000"/>
            <a:headEnd/>
            <a:tailEnd/>
          </a:ln>
        </p:spPr>
        <p:txBody>
          <a:bodyPr wrap="none">
            <a:spAutoFit/>
          </a:bodyPr>
          <a:lstStyle/>
          <a:p>
            <a:r>
              <a:rPr lang="uz-Cyrl-UZ" sz="2400" b="1" dirty="0" smtClean="0"/>
              <a:t>Компрессор</a:t>
            </a:r>
            <a:endParaRPr lang="ru-RU" sz="2400" b="1" dirty="0">
              <a:latin typeface="Calibri" pitchFamily="34" charset="0"/>
            </a:endParaRPr>
          </a:p>
        </p:txBody>
      </p:sp>
      <p:sp>
        <p:nvSpPr>
          <p:cNvPr id="24580" name="Прямоугольник 5"/>
          <p:cNvSpPr>
            <a:spLocks noChangeArrowheads="1"/>
          </p:cNvSpPr>
          <p:nvPr/>
        </p:nvSpPr>
        <p:spPr bwMode="auto">
          <a:xfrm>
            <a:off x="4714876" y="3071810"/>
            <a:ext cx="3919406" cy="461665"/>
          </a:xfrm>
          <a:prstGeom prst="rect">
            <a:avLst/>
          </a:prstGeom>
          <a:noFill/>
          <a:ln w="9525">
            <a:noFill/>
            <a:miter lim="800000"/>
            <a:headEnd/>
            <a:tailEnd/>
          </a:ln>
        </p:spPr>
        <p:txBody>
          <a:bodyPr wrap="none">
            <a:spAutoFit/>
          </a:bodyPr>
          <a:lstStyle/>
          <a:p>
            <a:r>
              <a:rPr lang="uz-Cyrl-UZ" sz="2400" b="1" dirty="0" smtClean="0"/>
              <a:t>Газгольдер </a:t>
            </a:r>
            <a:r>
              <a:rPr lang="uz-Cyrl-UZ" sz="2400" b="1" dirty="0"/>
              <a:t>(газ омбори)</a:t>
            </a:r>
            <a:endParaRPr lang="ru-RU" sz="2400" b="1" dirty="0">
              <a:latin typeface="Calibri" pitchFamily="34" charset="0"/>
            </a:endParaRPr>
          </a:p>
        </p:txBody>
      </p:sp>
      <p:pic>
        <p:nvPicPr>
          <p:cNvPr id="4" name="Рисунок 17" descr="DSC_0632.jpg"/>
          <p:cNvPicPr>
            <a:picLocks noChangeAspect="1" noChangeArrowheads="1"/>
          </p:cNvPicPr>
          <p:nvPr/>
        </p:nvPicPr>
        <p:blipFill>
          <a:blip r:embed="rId2" cstate="email"/>
          <a:srcRect/>
          <a:stretch>
            <a:fillRect/>
          </a:stretch>
        </p:blipFill>
        <p:spPr bwMode="auto">
          <a:xfrm>
            <a:off x="0" y="785794"/>
            <a:ext cx="4620759" cy="30718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descr="C:\Users\user\Desktop\UNDP\с флешки\Foto Biogaz 2\0104.JPG"/>
          <p:cNvPicPr/>
          <p:nvPr/>
        </p:nvPicPr>
        <p:blipFill>
          <a:blip r:embed="rId3" cstate="print"/>
          <a:srcRect/>
          <a:stretch>
            <a:fillRect/>
          </a:stretch>
        </p:blipFill>
        <p:spPr bwMode="auto">
          <a:xfrm>
            <a:off x="4734012" y="3533474"/>
            <a:ext cx="4206443" cy="31358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Прямоугольник 7"/>
          <p:cNvSpPr>
            <a:spLocks noChangeArrowheads="1"/>
          </p:cNvSpPr>
          <p:nvPr/>
        </p:nvSpPr>
        <p:spPr bwMode="auto">
          <a:xfrm>
            <a:off x="0" y="428625"/>
            <a:ext cx="2609753" cy="461665"/>
          </a:xfrm>
          <a:prstGeom prst="rect">
            <a:avLst/>
          </a:prstGeom>
          <a:noFill/>
          <a:ln w="9525">
            <a:noFill/>
            <a:miter lim="800000"/>
            <a:headEnd/>
            <a:tailEnd/>
          </a:ln>
        </p:spPr>
        <p:txBody>
          <a:bodyPr wrap="none">
            <a:spAutoFit/>
          </a:bodyPr>
          <a:lstStyle/>
          <a:p>
            <a:r>
              <a:rPr lang="uz-Cyrl-UZ" sz="2400" b="1" dirty="0" smtClean="0"/>
              <a:t>Газтақсимлагич</a:t>
            </a:r>
            <a:endParaRPr lang="ru-RU" sz="2400" dirty="0"/>
          </a:p>
        </p:txBody>
      </p:sp>
      <p:pic>
        <p:nvPicPr>
          <p:cNvPr id="3" name="Рисунок 0" descr="DSC_0635.jpg"/>
          <p:cNvPicPr>
            <a:picLocks noChangeAspect="1" noChangeArrowheads="1"/>
          </p:cNvPicPr>
          <p:nvPr/>
        </p:nvPicPr>
        <p:blipFill>
          <a:blip r:embed="rId2" cstate="email"/>
          <a:srcRect/>
          <a:stretch>
            <a:fillRect/>
          </a:stretch>
        </p:blipFill>
        <p:spPr bwMode="auto">
          <a:xfrm>
            <a:off x="86193" y="3933056"/>
            <a:ext cx="4191606" cy="2790072"/>
          </a:xfrm>
          <a:prstGeom prst="rect">
            <a:avLst/>
          </a:prstGeom>
          <a:noFill/>
          <a:ln w="9525">
            <a:noFill/>
            <a:miter lim="800000"/>
            <a:headEnd/>
            <a:tailEnd/>
          </a:ln>
          <a:effectLst>
            <a:softEdge rad="127000"/>
          </a:effectLst>
        </p:spPr>
      </p:pic>
      <p:pic>
        <p:nvPicPr>
          <p:cNvPr id="4" name="Рисунок 3" descr="IMG_0859.JPG"/>
          <p:cNvPicPr/>
          <p:nvPr/>
        </p:nvPicPr>
        <p:blipFill>
          <a:blip r:embed="rId3" cstate="print"/>
          <a:stretch>
            <a:fillRect/>
          </a:stretch>
        </p:blipFill>
        <p:spPr>
          <a:xfrm>
            <a:off x="2987822" y="791588"/>
            <a:ext cx="6037999" cy="45365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descr="IMG_1140.JPG"/>
          <p:cNvPicPr/>
          <p:nvPr/>
        </p:nvPicPr>
        <p:blipFill>
          <a:blip r:embed="rId4" cstate="print"/>
          <a:stretch>
            <a:fillRect/>
          </a:stretch>
        </p:blipFill>
        <p:spPr>
          <a:xfrm rot="5400000">
            <a:off x="-509" y="1016732"/>
            <a:ext cx="3096344" cy="244827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714348" y="214290"/>
            <a:ext cx="7643866" cy="954107"/>
          </a:xfrm>
          <a:prstGeom prst="rect">
            <a:avLst/>
          </a:prstGeom>
          <a:noFill/>
          <a:ln w="9525">
            <a:noFill/>
            <a:miter lim="800000"/>
            <a:headEnd/>
            <a:tailEnd/>
          </a:ln>
        </p:spPr>
        <p:txBody>
          <a:bodyPr wrap="square" anchor="ctr">
            <a:spAutoFit/>
          </a:bodyPr>
          <a:lstStyle/>
          <a:p>
            <a:pPr indent="450850" algn="ctr" eaLnBrk="0" hangingPunct="0"/>
            <a:r>
              <a:rPr lang="uz-Cyrl-UZ" sz="2800" b="1" dirty="0"/>
              <a:t>Биогаз қурилмаси ишининг принципиал схемаси</a:t>
            </a:r>
            <a:endParaRPr lang="ru-RU" sz="2800" b="1" dirty="0">
              <a:latin typeface="Calibri" pitchFamily="34" charset="0"/>
            </a:endParaRPr>
          </a:p>
        </p:txBody>
      </p:sp>
      <p:pic>
        <p:nvPicPr>
          <p:cNvPr id="3" name="Рисунок 2" descr="Shema"/>
          <p:cNvPicPr>
            <a:picLocks noChangeAspect="1" noChangeArrowheads="1"/>
          </p:cNvPicPr>
          <p:nvPr/>
        </p:nvPicPr>
        <p:blipFill>
          <a:blip r:embed="rId2" cstate="print"/>
          <a:srcRect/>
          <a:stretch>
            <a:fillRect/>
          </a:stretch>
        </p:blipFill>
        <p:spPr bwMode="auto">
          <a:xfrm>
            <a:off x="142844" y="1241212"/>
            <a:ext cx="8769350" cy="5572164"/>
          </a:xfrm>
          <a:prstGeom prst="rect">
            <a:avLst/>
          </a:prstGeom>
          <a:noFill/>
          <a:ln w="9525">
            <a:noFill/>
            <a:miter lim="800000"/>
            <a:headEnd/>
            <a:tailEnd/>
          </a:ln>
          <a:effectLst>
            <a:softEdge rad="63500"/>
          </a:effectLst>
        </p:spPr>
      </p:pic>
    </p:spTree>
  </p:cSld>
  <p:clrMapOvr>
    <a:masterClrMapping/>
  </p:clrMapOvr>
  <p:timing>
    <p:tnLst>
      <p:par>
        <p:cTn id="1" dur="indefinite" restart="never" nodeType="tmRoot"/>
      </p:par>
    </p:tnLst>
  </p:timing>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9698" name="Прямоугольник 1"/>
          <p:cNvSpPr>
            <a:spLocks noChangeArrowheads="1"/>
          </p:cNvSpPr>
          <p:nvPr/>
        </p:nvSpPr>
        <p:spPr bwMode="auto">
          <a:xfrm>
            <a:off x="357188" y="44624"/>
            <a:ext cx="6879108" cy="1938992"/>
          </a:xfrm>
          <a:prstGeom prst="rect">
            <a:avLst/>
          </a:prstGeom>
          <a:noFill/>
          <a:ln w="9525">
            <a:noFill/>
            <a:miter lim="800000"/>
            <a:headEnd/>
            <a:tailEnd/>
          </a:ln>
        </p:spPr>
        <p:txBody>
          <a:bodyPr wrap="square">
            <a:spAutoFit/>
          </a:bodyPr>
          <a:lstStyle/>
          <a:p>
            <a:pPr algn="ctr"/>
            <a:r>
              <a:rPr b="1" dirty="0" lang="uz-Cyrl-UZ" sz="2400"/>
              <a:t>Биогаз қурилмаси иши натижасида олинадиган ўғит таркибида барча зарур компонентлар бор </a:t>
            </a:r>
            <a:r>
              <a:rPr b="1" dirty="0" lang="uz-Cyrl-UZ" smtClean="0" sz="2400"/>
              <a:t>– </a:t>
            </a:r>
          </a:p>
          <a:p>
            <a:pPr algn="ctr"/>
            <a:r>
              <a:rPr b="1" dirty="0" lang="uz-Cyrl-UZ" smtClean="0" sz="2400">
                <a:solidFill>
                  <a:srgbClr val="C00000"/>
                </a:solidFill>
              </a:rPr>
              <a:t>азот</a:t>
            </a:r>
            <a:r>
              <a:rPr b="1" dirty="0" lang="uz-Cyrl-UZ" sz="2400">
                <a:solidFill>
                  <a:srgbClr val="C00000"/>
                </a:solidFill>
              </a:rPr>
              <a:t>, фосфат, калий, макро ва </a:t>
            </a:r>
            <a:r>
              <a:rPr b="1" dirty="0" lang="uz-Cyrl-UZ" smtClean="0" sz="2400">
                <a:solidFill>
                  <a:srgbClr val="C00000"/>
                </a:solidFill>
              </a:rPr>
              <a:t>микроэлементлар</a:t>
            </a:r>
            <a:endParaRPr b="1" dirty="0" lang="ru-RU" sz="2400">
              <a:solidFill>
                <a:srgbClr val="C00000"/>
              </a:solidFill>
              <a:latin charset="0" pitchFamily="34" typeface="Calibri"/>
            </a:endParaRPr>
          </a:p>
        </p:txBody>
      </p:sp>
      <p:sp>
        <p:nvSpPr>
          <p:cNvPr id="29699" name="Прямоугольник 3"/>
          <p:cNvSpPr>
            <a:spLocks noChangeArrowheads="1"/>
          </p:cNvSpPr>
          <p:nvPr/>
        </p:nvSpPr>
        <p:spPr bwMode="auto">
          <a:xfrm>
            <a:off x="4716016" y="2276872"/>
            <a:ext cx="4142203" cy="3539430"/>
          </a:xfrm>
          <a:prstGeom prst="rect">
            <a:avLst/>
          </a:prstGeom>
          <a:noFill/>
          <a:ln w="9525">
            <a:noFill/>
            <a:miter lim="800000"/>
            <a:headEnd/>
            <a:tailEnd/>
          </a:ln>
        </p:spPr>
        <p:txBody>
          <a:bodyPr wrap="square">
            <a:spAutoFit/>
          </a:bodyPr>
          <a:lstStyle/>
          <a:p>
            <a:pPr algn="ctr"/>
            <a:r>
              <a:rPr b="1" dirty="0" lang="uz-Cyrl-UZ" sz="2800"/>
              <a:t>1л концентрланган суюқ экологик тоза ўғит ўзининг самаралилиги ва ўсимликнинг ўсиши ва ҳосилига таъсирига кўра 100 кг сигир гўнгига тенг</a:t>
            </a:r>
            <a:r>
              <a:rPr altLang="ko-KR" b="1" dirty="0" lang="ru-RU" smtClean="0" sz="2800">
                <a:solidFill>
                  <a:srgbClr val="000000"/>
                </a:solidFill>
                <a:latin charset="0" pitchFamily="34" typeface="Calibri"/>
                <a:cs charset="0" pitchFamily="18" typeface="Times New Roman"/>
              </a:rPr>
              <a:t>.</a:t>
            </a:r>
            <a:endParaRPr b="1" dirty="0" lang="en-US" sz="2800">
              <a:latin charset="0" pitchFamily="34" typeface="Calibri"/>
            </a:endParaRPr>
          </a:p>
        </p:txBody>
      </p:sp>
      <p:pic>
        <p:nvPicPr>
          <p:cNvPr descr="G:\Срочная работа\Рисунки\stock-vector-green-earth-concept-222521561.jpg" id="4" name="Рисунок 3"/>
          <p:cNvPicPr/>
          <p:nvPr/>
        </p:nvPicPr>
        <p:blipFill rotWithShape="1">
          <a:blip cstate="print" r:embed="rId2">
            <a:clrChange>
              <a:clrFrom>
                <a:srgbClr val="FFFFFF"/>
              </a:clrFrom>
              <a:clrTo>
                <a:srgbClr val="FFFFFF">
                  <a:alpha val="0"/>
                </a:srgbClr>
              </a:clrTo>
            </a:clrChange>
            <a:extLst>
              <a:ext uri="{28A0092B-C50C-407E-A947-70E740481C1C}">
                <a14:useLocalDpi xmlns:a14="http://schemas.microsoft.com/office/drawing/2010/main" val="0"/>
              </a:ext>
            </a:extLst>
          </a:blip>
          <a:srcRect b="57"/>
          <a:stretch/>
        </p:blipFill>
        <p:spPr bwMode="auto">
          <a:xfrm>
            <a:off x="6572264" y="-27384"/>
            <a:ext cx="2214578" cy="1714488"/>
          </a:xfrm>
          <a:prstGeom prst="rect">
            <a:avLst/>
          </a:prstGeom>
          <a:noFill/>
          <a:ln>
            <a:noFill/>
          </a:ln>
          <a:extLst>
            <a:ext uri="{53640926-AAD7-44D8-BBD7-CCE9431645EC}">
              <a14:shadowObscured xmlns:a14="http://schemas.microsoft.com/office/drawing/2010/main"/>
            </a:ext>
          </a:extLst>
        </p:spPr>
      </p:pic>
      <p:pic>
        <p:nvPicPr>
          <p:cNvPr descr="untitled.bmp" id="5" name="Рисунок 4"/>
          <p:cNvPicPr>
            <a:picLocks noChangeAspect="1"/>
          </p:cNvPicPr>
          <p:nvPr/>
        </p:nvPicPr>
        <p:blipFill>
          <a:blip cstate="print" r:embed="rId3"/>
          <a:stretch>
            <a:fillRect/>
          </a:stretch>
        </p:blipFill>
        <p:spPr>
          <a:xfrm>
            <a:off x="0" y="1844824"/>
            <a:ext cx="4857784" cy="3643338"/>
          </a:xfrm>
          <a:prstGeom prst="rect">
            <a:avLst/>
          </a:prstGeom>
          <a:effectLst>
            <a:softEdge rad="127000"/>
          </a:effectLst>
        </p:spPr>
      </p:pic>
      <p:pic>
        <p:nvPicPr>
          <p:cNvPr descr="G:\Срочная работа\Рисунки\set-of-different-environmental-icons_41391.jpg" id="6" name="Рисунок 5"/>
          <p:cNvPicPr/>
          <p:nvPr/>
        </p:nvPicPr>
        <p:blipFill rotWithShape="1">
          <a:blip cstate="print" r:embed="rId4">
            <a:clrChange>
              <a:clrFrom>
                <a:srgbClr val="FFFFFF"/>
              </a:clrFrom>
              <a:clrTo>
                <a:srgbClr val="FFFFFF">
                  <a:alpha val="0"/>
                </a:srgbClr>
              </a:clrTo>
            </a:clrChange>
            <a:extLst>
              <a:ext uri="{28A0092B-C50C-407E-A947-70E740481C1C}">
                <a14:useLocalDpi xmlns:a14="http://schemas.microsoft.com/office/drawing/2010/main" val="0"/>
              </a:ext>
            </a:extLst>
          </a:blip>
          <a:srcRect b="121"/>
          <a:stretch/>
        </p:blipFill>
        <p:spPr bwMode="auto">
          <a:xfrm>
            <a:off x="857224" y="2564904"/>
            <a:ext cx="2786082" cy="1836711"/>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dur="indefinite" id="1" nodeType="tmRoot" restart="never"/>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285720" y="428604"/>
            <a:ext cx="5500726" cy="5139869"/>
          </a:xfrm>
          <a:prstGeom prst="rect">
            <a:avLst/>
          </a:prstGeom>
          <a:noFill/>
          <a:ln w="9525">
            <a:noFill/>
            <a:miter lim="800000"/>
            <a:headEnd/>
            <a:tailEnd/>
          </a:ln>
        </p:spPr>
        <p:txBody>
          <a:bodyPr wrap="square" anchor="ctr">
            <a:spAutoFit/>
          </a:bodyPr>
          <a:lstStyle/>
          <a:p>
            <a:pPr eaLnBrk="0" hangingPunct="0">
              <a:tabLst>
                <a:tab pos="457200" algn="l"/>
              </a:tabLst>
              <a:defRPr/>
            </a:pPr>
            <a:r>
              <a:rPr lang="ru-RU" altLang="ko-KR" sz="2000" dirty="0">
                <a:solidFill>
                  <a:srgbClr val="000000"/>
                </a:solidFill>
                <a:latin typeface="+mj-lt"/>
                <a:cs typeface="Times New Roman" pitchFamily="18" charset="0"/>
              </a:rPr>
              <a:t>  </a:t>
            </a:r>
            <a:endParaRPr lang="ru-RU" altLang="ko-KR" sz="2000" dirty="0">
              <a:latin typeface="+mj-lt"/>
              <a:cs typeface="Times New Roman" pitchFamily="18" charset="0"/>
            </a:endParaRPr>
          </a:p>
          <a:p>
            <a:pPr algn="just" eaLnBrk="0" hangingPunct="0">
              <a:buClr>
                <a:srgbClr val="C00000"/>
              </a:buClr>
              <a:buSzPct val="150000"/>
              <a:buFontTx/>
              <a:buBlip>
                <a:blip r:embed="rId2"/>
              </a:buBlip>
              <a:tabLst>
                <a:tab pos="457200" algn="l"/>
              </a:tabLst>
              <a:defRPr/>
            </a:pPr>
            <a:r>
              <a:rPr lang="uz-Cyrl-UZ" sz="2400" dirty="0"/>
              <a:t>Суюқ ўғит ўсимликлар ҳосилдорлигининг унинг тури, тупроқ ҳолати ва иқлимий шароитларга қараб 2-3 марта ортишини таъминлайди</a:t>
            </a:r>
            <a:r>
              <a:rPr lang="ru-RU" altLang="ko-KR" sz="2400" dirty="0" smtClean="0">
                <a:solidFill>
                  <a:srgbClr val="000000"/>
                </a:solidFill>
                <a:latin typeface="+mj-lt"/>
                <a:cs typeface="Times New Roman" pitchFamily="18" charset="0"/>
              </a:rPr>
              <a:t>. </a:t>
            </a:r>
            <a:endParaRPr lang="ru-RU" altLang="ko-KR" sz="2400" dirty="0">
              <a:solidFill>
                <a:srgbClr val="000000"/>
              </a:solidFill>
              <a:latin typeface="+mj-lt"/>
              <a:cs typeface="Times New Roman" pitchFamily="18" charset="0"/>
            </a:endParaRPr>
          </a:p>
          <a:p>
            <a:pPr algn="just" eaLnBrk="0" hangingPunct="0">
              <a:buClr>
                <a:srgbClr val="C00000"/>
              </a:buClr>
              <a:buSzPct val="150000"/>
              <a:buFontTx/>
              <a:buBlip>
                <a:blip r:embed="rId2"/>
              </a:buBlip>
              <a:tabLst>
                <a:tab pos="457200" algn="l"/>
              </a:tabLst>
              <a:defRPr/>
            </a:pPr>
            <a:endParaRPr lang="ru-RU" altLang="ko-KR" sz="2400" dirty="0">
              <a:latin typeface="+mj-lt"/>
              <a:cs typeface="Times New Roman" pitchFamily="18" charset="0"/>
            </a:endParaRPr>
          </a:p>
          <a:p>
            <a:pPr algn="just" eaLnBrk="0" hangingPunct="0">
              <a:buClr>
                <a:srgbClr val="C00000"/>
              </a:buClr>
              <a:buSzPct val="150000"/>
              <a:buFontTx/>
              <a:buBlip>
                <a:blip r:embed="rId2"/>
              </a:buBlip>
              <a:tabLst>
                <a:tab pos="457200" algn="l"/>
              </a:tabLst>
              <a:defRPr/>
            </a:pPr>
            <a:r>
              <a:rPr lang="uz-Cyrl-UZ" sz="2400" dirty="0"/>
              <a:t>Ўсимликларга қўлланиши заҳоти таъсир қилади, тупроқ кислоталилигини камайтиради, ўсимликларнинг муҳит ноқулай таъсири, айниқса, қурғоқчиликка бардошлилигини оширади. </a:t>
            </a:r>
            <a:endParaRPr lang="ru-RU" altLang="ko-KR" sz="2400" dirty="0">
              <a:solidFill>
                <a:srgbClr val="000000"/>
              </a:solidFill>
              <a:latin typeface="+mj-lt"/>
              <a:cs typeface="Times New Roman" pitchFamily="18" charset="0"/>
            </a:endParaRPr>
          </a:p>
          <a:p>
            <a:pPr algn="just" eaLnBrk="0" hangingPunct="0">
              <a:buClr>
                <a:srgbClr val="C00000"/>
              </a:buClr>
              <a:buSzPct val="150000"/>
              <a:tabLst>
                <a:tab pos="457200" algn="l"/>
              </a:tabLst>
              <a:defRPr/>
            </a:pPr>
            <a:endParaRPr lang="ru-RU" altLang="ko-KR" sz="2000" dirty="0">
              <a:latin typeface="+mj-lt"/>
              <a:cs typeface="Times New Roman" pitchFamily="18" charset="0"/>
            </a:endParaRPr>
          </a:p>
        </p:txBody>
      </p:sp>
      <p:pic>
        <p:nvPicPr>
          <p:cNvPr id="3" name="Рисунок 26" descr="C:\Program Files\Microsoft Office\MEDIA\CAGCAT10\j0233312.wmf"/>
          <p:cNvPicPr>
            <a:picLocks noChangeAspect="1" noChangeArrowheads="1"/>
          </p:cNvPicPr>
          <p:nvPr/>
        </p:nvPicPr>
        <p:blipFill>
          <a:blip r:embed="rId3" cstate="print"/>
          <a:srcRect/>
          <a:stretch>
            <a:fillRect/>
          </a:stretch>
        </p:blipFill>
        <p:spPr bwMode="auto">
          <a:xfrm>
            <a:off x="5940152" y="571480"/>
            <a:ext cx="2857488" cy="2460968"/>
          </a:xfrm>
          <a:prstGeom prst="rect">
            <a:avLst/>
          </a:prstGeom>
          <a:noFill/>
          <a:ln w="9525">
            <a:noFill/>
            <a:miter lim="800000"/>
            <a:headEnd/>
            <a:tailEnd/>
          </a:ln>
          <a:effectLst>
            <a:softEdge rad="127000"/>
          </a:effectLst>
        </p:spPr>
      </p:pic>
      <p:pic>
        <p:nvPicPr>
          <p:cNvPr id="4" name="Рисунок 3" descr="C:\Documents and Settings\VLAD-$&amp;$\Мои документы\Мои рисунки\Организатор клипов (Microsoft)\j0440111.png"/>
          <p:cNvPicPr>
            <a:picLocks noChangeAspect="1" noChangeArrowheads="1"/>
          </p:cNvPicPr>
          <p:nvPr/>
        </p:nvPicPr>
        <p:blipFill>
          <a:blip r:embed="rId4" cstate="print"/>
          <a:srcRect/>
          <a:stretch>
            <a:fillRect/>
          </a:stretch>
        </p:blipFill>
        <p:spPr bwMode="auto">
          <a:xfrm>
            <a:off x="6020208" y="3643314"/>
            <a:ext cx="2777431" cy="2857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Прямоугольник 3"/>
          <p:cNvSpPr>
            <a:spLocks noChangeArrowheads="1"/>
          </p:cNvSpPr>
          <p:nvPr/>
        </p:nvSpPr>
        <p:spPr bwMode="auto">
          <a:xfrm>
            <a:off x="357188" y="0"/>
            <a:ext cx="8572500" cy="4893647"/>
          </a:xfrm>
          <a:prstGeom prst="rect">
            <a:avLst/>
          </a:prstGeom>
          <a:noFill/>
          <a:ln w="9525">
            <a:noFill/>
            <a:miter lim="800000"/>
            <a:headEnd/>
            <a:tailEnd/>
          </a:ln>
        </p:spPr>
        <p:txBody>
          <a:bodyPr>
            <a:spAutoFit/>
          </a:bodyPr>
          <a:lstStyle/>
          <a:p>
            <a:pPr algn="just" eaLnBrk="0" hangingPunct="0">
              <a:buClr>
                <a:srgbClr val="C00000"/>
              </a:buClr>
              <a:buSzPct val="150000"/>
              <a:buFont typeface="Wingdings" pitchFamily="2" charset="2"/>
              <a:buChar char="ü"/>
              <a:tabLst>
                <a:tab pos="457200" algn="l"/>
              </a:tabLst>
              <a:defRPr/>
            </a:pPr>
            <a:endParaRPr lang="ru-RU" altLang="ko-KR" sz="2400" dirty="0">
              <a:latin typeface="+mj-lt"/>
              <a:cs typeface="Times New Roman" pitchFamily="18" charset="0"/>
            </a:endParaRPr>
          </a:p>
          <a:p>
            <a:pPr algn="just" eaLnBrk="0" hangingPunct="0">
              <a:buClr>
                <a:srgbClr val="C00000"/>
              </a:buClr>
              <a:buSzPct val="150000"/>
              <a:buFontTx/>
              <a:buBlip>
                <a:blip r:embed="rId2"/>
              </a:buBlip>
              <a:tabLst>
                <a:tab pos="457200" algn="l"/>
              </a:tabLst>
              <a:defRPr/>
            </a:pPr>
            <a:r>
              <a:rPr lang="uz-Cyrl-UZ" sz="2400" dirty="0"/>
              <a:t>1 л концентрланган ўғит 2 дан 15 кв.м тупроққа ишлов бериш учун етарли</a:t>
            </a:r>
            <a:r>
              <a:rPr lang="ru-RU" altLang="ko-KR" sz="2400" dirty="0" smtClean="0">
                <a:solidFill>
                  <a:srgbClr val="000000"/>
                </a:solidFill>
                <a:latin typeface="+mj-lt"/>
                <a:cs typeface="Times New Roman" pitchFamily="18" charset="0"/>
              </a:rPr>
              <a:t>. </a:t>
            </a:r>
            <a:endParaRPr lang="ru-RU" altLang="ko-KR" sz="2400" dirty="0">
              <a:latin typeface="+mj-lt"/>
              <a:cs typeface="Times New Roman" pitchFamily="18" charset="0"/>
            </a:endParaRPr>
          </a:p>
          <a:p>
            <a:pPr algn="just" eaLnBrk="0" hangingPunct="0">
              <a:buClr>
                <a:srgbClr val="C00000"/>
              </a:buClr>
              <a:buSzPct val="150000"/>
              <a:buFontTx/>
              <a:buBlip>
                <a:blip r:embed="rId2"/>
              </a:buBlip>
              <a:tabLst>
                <a:tab pos="457200" algn="l"/>
              </a:tabLst>
              <a:defRPr/>
            </a:pPr>
            <a:endParaRPr lang="ru-RU" altLang="ko-KR" sz="2400" dirty="0">
              <a:solidFill>
                <a:srgbClr val="000000"/>
              </a:solidFill>
              <a:latin typeface="+mj-lt"/>
              <a:cs typeface="Times New Roman" pitchFamily="18" charset="0"/>
            </a:endParaRPr>
          </a:p>
          <a:p>
            <a:pPr algn="just" eaLnBrk="0" hangingPunct="0">
              <a:buClr>
                <a:srgbClr val="C00000"/>
              </a:buClr>
              <a:buSzPct val="150000"/>
              <a:buFontTx/>
              <a:buBlip>
                <a:blip r:embed="rId2"/>
              </a:buBlip>
              <a:tabLst>
                <a:tab pos="457200" algn="l"/>
              </a:tabLst>
              <a:defRPr/>
            </a:pPr>
            <a:r>
              <a:rPr lang="uz-Cyrl-UZ" sz="2400" dirty="0"/>
              <a:t>Мавсумда 3-4 дан кам бўлмаган марта барча турдаги қишлоқ хўжалиги ва манзарали ўсимликлар учун ўғит сифатида сув билан аралаштирилган ҳолда тупроқни юза суғориш ёки бевосита тупроқ ичига киритиш йўли билан қўлланилади</a:t>
            </a:r>
            <a:r>
              <a:rPr lang="ru-RU" altLang="ko-KR" sz="2400" dirty="0" smtClean="0">
                <a:solidFill>
                  <a:srgbClr val="000000"/>
                </a:solidFill>
                <a:latin typeface="+mj-lt"/>
                <a:cs typeface="Times New Roman" pitchFamily="18" charset="0"/>
              </a:rPr>
              <a:t>. </a:t>
            </a:r>
            <a:endParaRPr lang="ru-RU" altLang="ko-KR" sz="2400" dirty="0">
              <a:solidFill>
                <a:srgbClr val="000000"/>
              </a:solidFill>
              <a:latin typeface="+mj-lt"/>
              <a:cs typeface="Times New Roman" pitchFamily="18" charset="0"/>
            </a:endParaRPr>
          </a:p>
          <a:p>
            <a:pPr algn="just" eaLnBrk="0" hangingPunct="0">
              <a:buClr>
                <a:srgbClr val="C00000"/>
              </a:buClr>
              <a:buSzPct val="150000"/>
              <a:buFontTx/>
              <a:buBlip>
                <a:blip r:embed="rId2"/>
              </a:buBlip>
              <a:tabLst>
                <a:tab pos="457200" algn="l"/>
              </a:tabLst>
              <a:defRPr/>
            </a:pPr>
            <a:endParaRPr lang="ru-RU" altLang="ko-KR" sz="2400" dirty="0">
              <a:latin typeface="+mj-lt"/>
              <a:cs typeface="Times New Roman" pitchFamily="18" charset="0"/>
            </a:endParaRPr>
          </a:p>
          <a:p>
            <a:pPr algn="just" eaLnBrk="0" hangingPunct="0">
              <a:buClr>
                <a:srgbClr val="C00000"/>
              </a:buClr>
              <a:buSzPct val="150000"/>
              <a:buFontTx/>
              <a:buBlip>
                <a:blip r:embed="rId2"/>
              </a:buBlip>
              <a:tabLst>
                <a:tab pos="457200" algn="l"/>
              </a:tabLst>
              <a:defRPr/>
            </a:pPr>
            <a:r>
              <a:rPr lang="uz-Cyrl-UZ" sz="2400" dirty="0"/>
              <a:t>Барча иқлимий зоналарда барча турдаги тупроқ учун фойдаланилади, тупроқ унумдорлиги ва экологик ҳолатини </a:t>
            </a:r>
            <a:r>
              <a:rPr lang="uz-Cyrl-UZ" sz="2400" dirty="0" smtClean="0"/>
              <a:t>яхшилайди</a:t>
            </a:r>
            <a:r>
              <a:rPr lang="ru-RU" altLang="ko-KR" sz="2400" dirty="0" smtClean="0">
                <a:solidFill>
                  <a:srgbClr val="000000"/>
                </a:solidFill>
                <a:latin typeface="+mj-lt"/>
                <a:cs typeface="Times New Roman" pitchFamily="18" charset="0"/>
              </a:rPr>
              <a:t>. </a:t>
            </a:r>
            <a:endParaRPr lang="ru-RU" altLang="ko-KR" sz="2400" dirty="0">
              <a:latin typeface="+mj-lt"/>
              <a:cs typeface="Times New Roman" pitchFamily="18" charset="0"/>
            </a:endParaRPr>
          </a:p>
        </p:txBody>
      </p:sp>
      <p:pic>
        <p:nvPicPr>
          <p:cNvPr id="3" name="Рисунок 15" descr="C:\Documents and Settings\VLAD-$&amp;$\Мои документы\Мои рисунки\Организатор клипов (Microsoft)\j0428201.wmf"/>
          <p:cNvPicPr>
            <a:picLocks noChangeAspect="1" noChangeArrowheads="1"/>
          </p:cNvPicPr>
          <p:nvPr/>
        </p:nvPicPr>
        <p:blipFill>
          <a:blip r:embed="rId3" cstate="print"/>
          <a:srcRect/>
          <a:stretch>
            <a:fillRect/>
          </a:stretch>
        </p:blipFill>
        <p:spPr bwMode="auto">
          <a:xfrm>
            <a:off x="7215206" y="4548415"/>
            <a:ext cx="1720468" cy="23095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4282" y="357188"/>
            <a:ext cx="8715436" cy="523220"/>
          </a:xfrm>
          <a:prstGeom prst="rect">
            <a:avLst/>
          </a:prstGeom>
          <a:noFill/>
        </p:spPr>
        <p:txBody>
          <a:bodyPr wrap="square">
            <a:spAutoFit/>
          </a:bodyPr>
          <a:lstStyle/>
          <a:p>
            <a:pPr algn="ctr">
              <a:defRPr/>
            </a:pPr>
            <a:r>
              <a:rPr lang="uz-Cyrl-UZ" sz="2800" b="1" dirty="0"/>
              <a:t>Бу жавоб – биогаз </a:t>
            </a:r>
            <a:r>
              <a:rPr lang="uz-Cyrl-UZ" sz="2800" b="1" dirty="0" smtClean="0"/>
              <a:t>технологиялар</a:t>
            </a:r>
            <a:endParaRPr lang="ru-RU" sz="2800" b="1" dirty="0">
              <a:latin typeface="+mn-lt"/>
            </a:endParaRPr>
          </a:p>
        </p:txBody>
      </p:sp>
      <p:pic>
        <p:nvPicPr>
          <p:cNvPr id="3" name="Рисунок 2"/>
          <p:cNvPicPr/>
          <p:nvPr/>
        </p:nvPicPr>
        <p:blipFill>
          <a:blip r:embed="rId2" cstate="print">
            <a:clrChange>
              <a:clrFrom>
                <a:srgbClr val="FFFFFF"/>
              </a:clrFrom>
              <a:clrTo>
                <a:srgbClr val="FFFFFF">
                  <a:alpha val="0"/>
                </a:srgbClr>
              </a:clrTo>
            </a:clrChange>
          </a:blip>
          <a:srcRect/>
          <a:stretch>
            <a:fillRect/>
          </a:stretch>
        </p:blipFill>
        <p:spPr bwMode="auto">
          <a:xfrm>
            <a:off x="290272" y="1628800"/>
            <a:ext cx="8572560" cy="5143536"/>
          </a:xfrm>
          <a:prstGeom prst="rect">
            <a:avLst/>
          </a:prstGeom>
          <a:noFill/>
          <a:ln w="9525">
            <a:noFill/>
            <a:miter lim="800000"/>
            <a:headEnd/>
            <a:tailEnd/>
          </a:ln>
          <a:effectLst>
            <a:glow rad="63500">
              <a:srgbClr val="A5B592">
                <a:satMod val="175000"/>
                <a:alpha val="40000"/>
              </a:srgbClr>
            </a:glo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0" y="142875"/>
            <a:ext cx="9144000" cy="523220"/>
          </a:xfrm>
          <a:prstGeom prst="rect">
            <a:avLst/>
          </a:prstGeom>
          <a:noFill/>
          <a:ln w="9525">
            <a:noFill/>
            <a:miter lim="800000"/>
            <a:headEnd/>
            <a:tailEnd/>
          </a:ln>
        </p:spPr>
        <p:txBody>
          <a:bodyPr wrap="square" anchor="ctr">
            <a:spAutoFit/>
          </a:bodyPr>
          <a:lstStyle/>
          <a:p>
            <a:pPr algn="ctr" eaLnBrk="0" hangingPunct="0"/>
            <a:r>
              <a:rPr lang="uz-Cyrl-UZ" sz="2800" dirty="0"/>
              <a:t>Биогаз қурилмани ўрнатиш кимга фойда келтиради?</a:t>
            </a:r>
            <a:r>
              <a:rPr lang="ru-RU" sz="2800" dirty="0" smtClean="0">
                <a:latin typeface="Calibri" pitchFamily="34" charset="0"/>
                <a:cs typeface="Times New Roman" pitchFamily="18" charset="0"/>
              </a:rPr>
              <a:t> </a:t>
            </a:r>
            <a:endParaRPr lang="ru-RU" sz="2800" dirty="0">
              <a:latin typeface="Calibri" pitchFamily="34" charset="0"/>
            </a:endParaRPr>
          </a:p>
        </p:txBody>
      </p:sp>
      <p:sp>
        <p:nvSpPr>
          <p:cNvPr id="32771" name="Прямоугольник 3"/>
          <p:cNvSpPr>
            <a:spLocks noChangeArrowheads="1"/>
          </p:cNvSpPr>
          <p:nvPr/>
        </p:nvSpPr>
        <p:spPr bwMode="auto">
          <a:xfrm>
            <a:off x="5857875" y="3357563"/>
            <a:ext cx="2209836" cy="369332"/>
          </a:xfrm>
          <a:prstGeom prst="rect">
            <a:avLst/>
          </a:prstGeom>
          <a:noFill/>
          <a:ln w="9525">
            <a:noFill/>
            <a:miter lim="800000"/>
            <a:headEnd/>
            <a:tailEnd/>
          </a:ln>
        </p:spPr>
        <p:txBody>
          <a:bodyPr wrap="none">
            <a:spAutoFit/>
          </a:bodyPr>
          <a:lstStyle/>
          <a:p>
            <a:pPr eaLnBrk="0" hangingPunct="0">
              <a:tabLst>
                <a:tab pos="457200" algn="l"/>
              </a:tabLst>
            </a:pPr>
            <a:r>
              <a:rPr lang="uz-Cyrl-UZ" b="1" dirty="0"/>
              <a:t>чўчқа фермалари</a:t>
            </a:r>
            <a:endParaRPr lang="ru-RU" b="1" dirty="0">
              <a:latin typeface="Calibri" pitchFamily="34" charset="0"/>
            </a:endParaRPr>
          </a:p>
        </p:txBody>
      </p:sp>
      <p:sp>
        <p:nvSpPr>
          <p:cNvPr id="32772" name="Прямоугольник 4"/>
          <p:cNvSpPr>
            <a:spLocks noChangeArrowheads="1"/>
          </p:cNvSpPr>
          <p:nvPr/>
        </p:nvSpPr>
        <p:spPr bwMode="auto">
          <a:xfrm>
            <a:off x="1285852" y="3357562"/>
            <a:ext cx="2569742" cy="369332"/>
          </a:xfrm>
          <a:prstGeom prst="rect">
            <a:avLst/>
          </a:prstGeom>
          <a:noFill/>
          <a:ln w="9525">
            <a:noFill/>
            <a:miter lim="800000"/>
            <a:headEnd/>
            <a:tailEnd/>
          </a:ln>
        </p:spPr>
        <p:txBody>
          <a:bodyPr wrap="none">
            <a:spAutoFit/>
          </a:bodyPr>
          <a:lstStyle/>
          <a:p>
            <a:pPr eaLnBrk="0" hangingPunct="0">
              <a:tabLst>
                <a:tab pos="457200" algn="l"/>
              </a:tabLst>
            </a:pPr>
            <a:r>
              <a:rPr lang="uz-Cyrl-UZ" b="1" dirty="0"/>
              <a:t>Қорамол фермалари</a:t>
            </a:r>
            <a:endParaRPr lang="ru-RU" b="1" dirty="0">
              <a:latin typeface="Calibri" pitchFamily="34" charset="0"/>
            </a:endParaRPr>
          </a:p>
        </p:txBody>
      </p:sp>
      <p:sp>
        <p:nvSpPr>
          <p:cNvPr id="32773" name="Прямоугольник 5"/>
          <p:cNvSpPr>
            <a:spLocks noChangeArrowheads="1"/>
          </p:cNvSpPr>
          <p:nvPr/>
        </p:nvSpPr>
        <p:spPr bwMode="auto">
          <a:xfrm>
            <a:off x="1071538" y="6215082"/>
            <a:ext cx="2898550" cy="369332"/>
          </a:xfrm>
          <a:prstGeom prst="rect">
            <a:avLst/>
          </a:prstGeom>
          <a:noFill/>
          <a:ln w="9525">
            <a:noFill/>
            <a:miter lim="800000"/>
            <a:headEnd/>
            <a:tailEnd/>
          </a:ln>
        </p:spPr>
        <p:txBody>
          <a:bodyPr wrap="none">
            <a:spAutoFit/>
          </a:bodyPr>
          <a:lstStyle/>
          <a:p>
            <a:pPr eaLnBrk="0" hangingPunct="0">
              <a:tabLst>
                <a:tab pos="457200" algn="l"/>
              </a:tabLst>
            </a:pPr>
            <a:r>
              <a:rPr lang="uz-Cyrl-UZ" b="1" dirty="0"/>
              <a:t>парранда фабрикалари</a:t>
            </a:r>
            <a:endParaRPr lang="ru-RU" b="1" dirty="0">
              <a:latin typeface="Calibri" pitchFamily="34" charset="0"/>
            </a:endParaRPr>
          </a:p>
        </p:txBody>
      </p:sp>
      <p:sp>
        <p:nvSpPr>
          <p:cNvPr id="32774" name="Прямоугольник 6"/>
          <p:cNvSpPr>
            <a:spLocks noChangeArrowheads="1"/>
          </p:cNvSpPr>
          <p:nvPr/>
        </p:nvSpPr>
        <p:spPr bwMode="auto">
          <a:xfrm>
            <a:off x="5000625" y="6215063"/>
            <a:ext cx="3382273" cy="369332"/>
          </a:xfrm>
          <a:prstGeom prst="rect">
            <a:avLst/>
          </a:prstGeom>
          <a:noFill/>
          <a:ln w="9525">
            <a:noFill/>
            <a:miter lim="800000"/>
            <a:headEnd/>
            <a:tailEnd/>
          </a:ln>
        </p:spPr>
        <p:txBody>
          <a:bodyPr wrap="none">
            <a:spAutoFit/>
          </a:bodyPr>
          <a:lstStyle/>
          <a:p>
            <a:r>
              <a:rPr lang="uz-Cyrl-UZ" b="1" dirty="0"/>
              <a:t>ўсимликчилик корхоналари</a:t>
            </a:r>
            <a:endParaRPr lang="ru-RU" b="1" dirty="0">
              <a:latin typeface="Calibri" pitchFamily="34" charset="0"/>
            </a:endParaRPr>
          </a:p>
        </p:txBody>
      </p:sp>
      <p:sp>
        <p:nvSpPr>
          <p:cNvPr id="32775" name="Прямоугольник 7"/>
          <p:cNvSpPr>
            <a:spLocks noChangeArrowheads="1"/>
          </p:cNvSpPr>
          <p:nvPr/>
        </p:nvSpPr>
        <p:spPr bwMode="auto">
          <a:xfrm>
            <a:off x="2714625" y="6488113"/>
            <a:ext cx="3632341" cy="369332"/>
          </a:xfrm>
          <a:prstGeom prst="rect">
            <a:avLst/>
          </a:prstGeom>
          <a:noFill/>
          <a:ln w="9525">
            <a:noFill/>
            <a:miter lim="800000"/>
            <a:headEnd/>
            <a:tailEnd/>
          </a:ln>
        </p:spPr>
        <p:txBody>
          <a:bodyPr wrap="none">
            <a:spAutoFit/>
          </a:bodyPr>
          <a:lstStyle/>
          <a:p>
            <a:r>
              <a:rPr lang="uz-Cyrl-UZ" b="1" dirty="0"/>
              <a:t>аралаш турдаги корхоналарга</a:t>
            </a:r>
            <a:endParaRPr lang="ru-RU" b="1" dirty="0">
              <a:latin typeface="Calibri" pitchFamily="34" charset="0"/>
            </a:endParaRPr>
          </a:p>
        </p:txBody>
      </p:sp>
      <p:pic>
        <p:nvPicPr>
          <p:cNvPr id="8" name="Picture 3"/>
          <p:cNvPicPr>
            <a:picLocks noChangeAspect="1" noChangeArrowheads="1"/>
          </p:cNvPicPr>
          <p:nvPr/>
        </p:nvPicPr>
        <p:blipFill>
          <a:blip r:embed="rId2" cstate="email"/>
          <a:srcRect/>
          <a:stretch>
            <a:fillRect/>
          </a:stretch>
        </p:blipFill>
        <p:spPr bwMode="auto">
          <a:xfrm>
            <a:off x="428596" y="714356"/>
            <a:ext cx="3929090" cy="2661479"/>
          </a:xfrm>
          <a:prstGeom prst="rect">
            <a:avLst/>
          </a:prstGeom>
          <a:noFill/>
          <a:ln w="9525">
            <a:noFill/>
            <a:miter lim="800000"/>
            <a:headEnd/>
            <a:tailEnd/>
          </a:ln>
          <a:effectLst>
            <a:softEdge rad="317500"/>
          </a:effectLst>
        </p:spPr>
      </p:pic>
      <p:pic>
        <p:nvPicPr>
          <p:cNvPr id="9" name="Picture 4" descr="Изображение 221"/>
          <p:cNvPicPr>
            <a:picLocks noChangeAspect="1" noChangeArrowheads="1"/>
          </p:cNvPicPr>
          <p:nvPr/>
        </p:nvPicPr>
        <p:blipFill>
          <a:blip r:embed="rId3" cstate="email"/>
          <a:srcRect/>
          <a:stretch>
            <a:fillRect/>
          </a:stretch>
        </p:blipFill>
        <p:spPr bwMode="auto">
          <a:xfrm>
            <a:off x="4643438" y="642918"/>
            <a:ext cx="3929090" cy="2714643"/>
          </a:xfrm>
          <a:prstGeom prst="rect">
            <a:avLst/>
          </a:prstGeom>
          <a:noFill/>
          <a:ln w="9525">
            <a:noFill/>
            <a:miter lim="800000"/>
            <a:headEnd/>
            <a:tailEnd/>
          </a:ln>
          <a:effectLst>
            <a:softEdge rad="317500"/>
          </a:effectLst>
        </p:spPr>
      </p:pic>
      <p:pic>
        <p:nvPicPr>
          <p:cNvPr id="10" name="Picture 5"/>
          <p:cNvPicPr>
            <a:picLocks noChangeAspect="1" noChangeArrowheads="1"/>
          </p:cNvPicPr>
          <p:nvPr/>
        </p:nvPicPr>
        <p:blipFill>
          <a:blip r:embed="rId4" cstate="email"/>
          <a:srcRect/>
          <a:stretch>
            <a:fillRect/>
          </a:stretch>
        </p:blipFill>
        <p:spPr bwMode="auto">
          <a:xfrm>
            <a:off x="642910" y="3714752"/>
            <a:ext cx="3595713" cy="2696785"/>
          </a:xfrm>
          <a:prstGeom prst="rect">
            <a:avLst/>
          </a:prstGeom>
          <a:noFill/>
          <a:ln w="9525">
            <a:noFill/>
            <a:miter lim="800000"/>
            <a:headEnd/>
            <a:tailEnd/>
          </a:ln>
          <a:effectLst>
            <a:softEdge rad="317500"/>
          </a:effectLst>
        </p:spPr>
      </p:pic>
      <p:pic>
        <p:nvPicPr>
          <p:cNvPr id="11" name="Picture 11" descr="C:\Documents and Settings\VLAD-$&amp;$\Мои документы\Мои рисунки\Организатор клипов (Microsoft)\j0438544.jpg"/>
          <p:cNvPicPr>
            <a:picLocks noChangeAspect="1" noChangeArrowheads="1"/>
          </p:cNvPicPr>
          <p:nvPr/>
        </p:nvPicPr>
        <p:blipFill>
          <a:blip r:embed="rId5" cstate="email"/>
          <a:srcRect/>
          <a:stretch>
            <a:fillRect/>
          </a:stretch>
        </p:blipFill>
        <p:spPr bwMode="auto">
          <a:xfrm>
            <a:off x="4786314" y="3643314"/>
            <a:ext cx="4036247" cy="2619393"/>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4290"/>
            <a:ext cx="9144000" cy="954107"/>
          </a:xfrm>
          <a:prstGeom prst="rect">
            <a:avLst/>
          </a:prstGeom>
          <a:scene3d>
            <a:camera prst="orthographicFront"/>
            <a:lightRig rig="threePt" dir="t"/>
          </a:scene3d>
          <a:sp3d>
            <a:bevelT/>
          </a:sp3d>
        </p:spPr>
        <p:txBody>
          <a:bodyPr wrap="square">
            <a:spAutoFit/>
          </a:bodyPr>
          <a:lstStyle/>
          <a:p>
            <a:pPr algn="ctr">
              <a:defRPr/>
            </a:pPr>
            <a:r>
              <a:rPr lang="uz-Cyrl-UZ" sz="2800" b="1" dirty="0"/>
              <a:t>Биогаз технологияларини қўллаш фойдалари</a:t>
            </a:r>
            <a:endParaRPr lang="ru-RU" sz="2800" b="1" dirty="0"/>
          </a:p>
          <a:p>
            <a:pPr algn="ctr">
              <a:defRPr/>
            </a:pPr>
            <a:r>
              <a:rPr lang="ru-RU" sz="2800" b="1" dirty="0" smtClean="0">
                <a:latin typeface="+mn-lt"/>
              </a:rPr>
              <a:t> </a:t>
            </a:r>
            <a:endParaRPr lang="ru-RU" sz="2800" b="1" dirty="0">
              <a:latin typeface="+mn-lt"/>
            </a:endParaRPr>
          </a:p>
        </p:txBody>
      </p:sp>
      <p:sp>
        <p:nvSpPr>
          <p:cNvPr id="4" name="Прямоугольник 3"/>
          <p:cNvSpPr/>
          <p:nvPr/>
        </p:nvSpPr>
        <p:spPr>
          <a:xfrm>
            <a:off x="142845" y="928670"/>
            <a:ext cx="6715172" cy="4278094"/>
          </a:xfrm>
          <a:prstGeom prst="rect">
            <a:avLst/>
          </a:prstGeom>
        </p:spPr>
        <p:txBody>
          <a:bodyPr wrap="square">
            <a:spAutoFit/>
          </a:bodyPr>
          <a:lstStyle/>
          <a:p>
            <a:pPr>
              <a:spcBef>
                <a:spcPts val="600"/>
              </a:spcBef>
              <a:spcAft>
                <a:spcPts val="600"/>
              </a:spcAft>
              <a:defRPr/>
            </a:pPr>
            <a:r>
              <a:rPr lang="uz-Cyrl-UZ" sz="2800" b="1" dirty="0"/>
              <a:t>Пулни </a:t>
            </a:r>
            <a:r>
              <a:rPr lang="uz-Cyrl-UZ" sz="2800" b="1" dirty="0" smtClean="0"/>
              <a:t>тежаш</a:t>
            </a:r>
            <a:r>
              <a:rPr lang="ru-RU" sz="2800" dirty="0" smtClean="0">
                <a:latin typeface="+mn-lt"/>
              </a:rPr>
              <a:t>:</a:t>
            </a:r>
            <a:endParaRPr lang="ru-RU" sz="2800" dirty="0">
              <a:latin typeface="+mn-lt"/>
            </a:endParaRPr>
          </a:p>
          <a:p>
            <a:pPr>
              <a:spcBef>
                <a:spcPts val="600"/>
              </a:spcBef>
              <a:spcAft>
                <a:spcPts val="600"/>
              </a:spcAft>
              <a:buClr>
                <a:srgbClr val="C00000"/>
              </a:buClr>
              <a:buSzPct val="130000"/>
              <a:buFontTx/>
              <a:buBlip>
                <a:blip r:embed="rId2"/>
              </a:buBlip>
              <a:defRPr/>
            </a:pPr>
            <a:r>
              <a:rPr lang="ru-RU" sz="2000" dirty="0">
                <a:latin typeface="+mn-lt"/>
              </a:rPr>
              <a:t> </a:t>
            </a:r>
            <a:r>
              <a:rPr lang="uz-Cyrl-UZ" sz="2000" dirty="0"/>
              <a:t>текин ёнилғи ва электр қуввати</a:t>
            </a:r>
            <a:r>
              <a:rPr lang="ru-RU" sz="2000" dirty="0" smtClean="0">
                <a:latin typeface="+mn-lt"/>
              </a:rPr>
              <a:t>; </a:t>
            </a:r>
            <a:endParaRPr lang="ru-RU" sz="2000" dirty="0">
              <a:latin typeface="+mn-lt"/>
            </a:endParaRPr>
          </a:p>
          <a:p>
            <a:pPr>
              <a:spcBef>
                <a:spcPts val="600"/>
              </a:spcBef>
              <a:spcAft>
                <a:spcPts val="600"/>
              </a:spcAft>
              <a:buClr>
                <a:srgbClr val="C00000"/>
              </a:buClr>
              <a:buSzPct val="130000"/>
              <a:buFontTx/>
              <a:buBlip>
                <a:blip r:embed="rId2"/>
              </a:buBlip>
              <a:defRPr/>
            </a:pPr>
            <a:r>
              <a:rPr lang="uz-Cyrl-UZ" sz="2000" dirty="0"/>
              <a:t>ўғитлар ва гербецидлар сотиб олиш керак эмас</a:t>
            </a:r>
            <a:r>
              <a:rPr lang="ru-RU" sz="2000" dirty="0" smtClean="0">
                <a:latin typeface="+mn-lt"/>
              </a:rPr>
              <a:t>.</a:t>
            </a:r>
            <a:endParaRPr lang="ru-RU" sz="2000" dirty="0">
              <a:latin typeface="+mn-lt"/>
            </a:endParaRPr>
          </a:p>
          <a:p>
            <a:pPr>
              <a:spcBef>
                <a:spcPts val="600"/>
              </a:spcBef>
              <a:spcAft>
                <a:spcPts val="600"/>
              </a:spcAft>
              <a:buClr>
                <a:srgbClr val="C00000"/>
              </a:buClr>
              <a:buSzPct val="130000"/>
              <a:defRPr/>
            </a:pPr>
            <a:r>
              <a:rPr lang="uz-Cyrl-UZ" sz="2400" b="1" dirty="0"/>
              <a:t>Қўшимча даромад олиш имконияти </a:t>
            </a:r>
            <a:r>
              <a:rPr lang="ru-RU" sz="2400" dirty="0" smtClean="0">
                <a:latin typeface="+mn-lt"/>
              </a:rPr>
              <a:t>:</a:t>
            </a:r>
            <a:endParaRPr lang="ru-RU" sz="2400" dirty="0">
              <a:latin typeface="+mn-lt"/>
            </a:endParaRPr>
          </a:p>
          <a:p>
            <a:pPr>
              <a:spcBef>
                <a:spcPts val="600"/>
              </a:spcBef>
              <a:spcAft>
                <a:spcPts val="600"/>
              </a:spcAft>
              <a:buClr>
                <a:srgbClr val="C00000"/>
              </a:buClr>
              <a:buSzPct val="130000"/>
              <a:buFontTx/>
              <a:buBlip>
                <a:blip r:embed="rId2"/>
              </a:buBlip>
              <a:defRPr/>
            </a:pPr>
            <a:r>
              <a:rPr lang="ru-RU" sz="2000" dirty="0">
                <a:latin typeface="+mn-lt"/>
              </a:rPr>
              <a:t> </a:t>
            </a:r>
            <a:r>
              <a:rPr lang="uz-Cyrl-UZ" sz="2000" dirty="0"/>
              <a:t>биогаз ва биоўғитни сотиш</a:t>
            </a:r>
            <a:r>
              <a:rPr lang="ru-RU" sz="2000" dirty="0" smtClean="0">
                <a:latin typeface="+mn-lt"/>
              </a:rPr>
              <a:t>;</a:t>
            </a:r>
            <a:endParaRPr lang="ru-RU" sz="2000" dirty="0">
              <a:latin typeface="+mn-lt"/>
            </a:endParaRPr>
          </a:p>
          <a:p>
            <a:pPr>
              <a:spcBef>
                <a:spcPts val="600"/>
              </a:spcBef>
              <a:spcAft>
                <a:spcPts val="600"/>
              </a:spcAft>
              <a:buClr>
                <a:srgbClr val="C00000"/>
              </a:buClr>
              <a:buSzPct val="130000"/>
              <a:buFontTx/>
              <a:buBlip>
                <a:blip r:embed="rId2"/>
              </a:buBlip>
              <a:defRPr/>
            </a:pPr>
            <a:r>
              <a:rPr lang="ru-RU" sz="2000" dirty="0">
                <a:latin typeface="+mn-lt"/>
              </a:rPr>
              <a:t> </a:t>
            </a:r>
            <a:r>
              <a:rPr lang="uz-Cyrl-UZ" sz="2000" dirty="0"/>
              <a:t>биоўғитни қўллаш ҳисобига ўстирилаётган қишлоқ хўжалиги экинлари ҳосилдорлигини ошириш</a:t>
            </a:r>
            <a:r>
              <a:rPr lang="ru-RU" sz="2000" dirty="0" smtClean="0">
                <a:latin typeface="+mn-lt"/>
              </a:rPr>
              <a:t>;</a:t>
            </a:r>
            <a:endParaRPr lang="ru-RU" sz="2000" dirty="0">
              <a:latin typeface="+mn-lt"/>
            </a:endParaRPr>
          </a:p>
          <a:p>
            <a:pPr>
              <a:spcBef>
                <a:spcPts val="600"/>
              </a:spcBef>
              <a:spcAft>
                <a:spcPts val="600"/>
              </a:spcAft>
              <a:buClr>
                <a:srgbClr val="C00000"/>
              </a:buClr>
              <a:buSzPct val="130000"/>
              <a:buFontTx/>
              <a:buBlip>
                <a:blip r:embed="rId2"/>
              </a:buBlip>
              <a:defRPr/>
            </a:pPr>
            <a:r>
              <a:rPr lang="ru-RU" sz="2000" dirty="0">
                <a:latin typeface="+mn-lt"/>
              </a:rPr>
              <a:t> </a:t>
            </a:r>
            <a:r>
              <a:rPr lang="uz-Cyrl-UZ" sz="2000" dirty="0"/>
              <a:t>қайта ишланган хом ашёдан олинган озуқа қўшимчалари ҳисобига ҳайвонлар ва парранданинг семириши</a:t>
            </a:r>
            <a:r>
              <a:rPr lang="ru-RU" sz="2000" dirty="0" smtClean="0">
                <a:latin typeface="+mn-lt"/>
              </a:rPr>
              <a:t>.</a:t>
            </a:r>
            <a:endParaRPr lang="ru-RU" sz="2000" dirty="0">
              <a:latin typeface="+mn-lt"/>
            </a:endParaRPr>
          </a:p>
        </p:txBody>
      </p:sp>
      <p:pic>
        <p:nvPicPr>
          <p:cNvPr id="5" name="Picture 1"/>
          <p:cNvPicPr>
            <a:picLocks noChangeAspect="1" noChangeArrowheads="1"/>
          </p:cNvPicPr>
          <p:nvPr/>
        </p:nvPicPr>
        <p:blipFill>
          <a:blip r:embed="rId3" cstate="email"/>
          <a:srcRect/>
          <a:stretch>
            <a:fillRect/>
          </a:stretch>
        </p:blipFill>
        <p:spPr bwMode="auto">
          <a:xfrm>
            <a:off x="6168872" y="2496793"/>
            <a:ext cx="2795616" cy="3878311"/>
          </a:xfrm>
          <a:prstGeom prst="rect">
            <a:avLst/>
          </a:prstGeom>
          <a:noFill/>
          <a:ln w="9525">
            <a:noFill/>
            <a:miter lim="800000"/>
            <a:headEnd/>
            <a:tailEnd/>
          </a:ln>
          <a:effectLst>
            <a:softEdge rad="6350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313" y="142875"/>
            <a:ext cx="8501062" cy="4355038"/>
          </a:xfrm>
          <a:prstGeom prst="rect">
            <a:avLst/>
          </a:prstGeom>
        </p:spPr>
        <p:txBody>
          <a:bodyPr>
            <a:spAutoFit/>
          </a:bodyPr>
          <a:lstStyle/>
          <a:p>
            <a:pPr algn="just">
              <a:defRPr/>
            </a:pPr>
            <a:endParaRPr lang="ru-RU" sz="3200" dirty="0">
              <a:latin typeface="+mn-lt"/>
            </a:endParaRPr>
          </a:p>
          <a:p>
            <a:pPr algn="just">
              <a:spcBef>
                <a:spcPts val="600"/>
              </a:spcBef>
              <a:spcAft>
                <a:spcPts val="600"/>
              </a:spcAft>
              <a:buFontTx/>
              <a:buBlip>
                <a:blip r:embed="rId2"/>
              </a:buBlip>
              <a:defRPr/>
            </a:pPr>
            <a:r>
              <a:rPr lang="ru-RU" sz="2000" dirty="0">
                <a:latin typeface="+mn-lt"/>
              </a:rPr>
              <a:t> </a:t>
            </a:r>
            <a:r>
              <a:rPr lang="uz-Cyrl-UZ" sz="2000" dirty="0"/>
              <a:t>очиқ осмон остида гўнгни сақлаганда ҳосил бўладиган метаннинг (парник газнинг) атмосферага чиқарилиши камаяди</a:t>
            </a:r>
            <a:r>
              <a:rPr lang="ru-RU" sz="2000" dirty="0" smtClean="0">
                <a:latin typeface="+mn-lt"/>
              </a:rPr>
              <a:t>;</a:t>
            </a:r>
            <a:endParaRPr lang="ru-RU" sz="2000" dirty="0">
              <a:latin typeface="+mn-lt"/>
            </a:endParaRPr>
          </a:p>
          <a:p>
            <a:pPr algn="just">
              <a:spcBef>
                <a:spcPts val="600"/>
              </a:spcBef>
              <a:spcAft>
                <a:spcPts val="600"/>
              </a:spcAft>
              <a:buFontTx/>
              <a:buBlip>
                <a:blip r:embed="rId2"/>
              </a:buBlip>
              <a:defRPr/>
            </a:pPr>
            <a:r>
              <a:rPr lang="ru-RU" sz="2000" dirty="0">
                <a:latin typeface="+mn-lt"/>
              </a:rPr>
              <a:t> </a:t>
            </a:r>
            <a:r>
              <a:rPr lang="uz-Cyrl-UZ" sz="2000" dirty="0"/>
              <a:t>карбонат ангидрид ва кўмир, ўтин ва бошқа ёнилғи ёнишидан ҳосил бўладиган маҳсулотларнинг чиқарилиши камаяди</a:t>
            </a:r>
            <a:r>
              <a:rPr lang="ru-RU" sz="2000" dirty="0" smtClean="0">
                <a:latin typeface="+mn-lt"/>
              </a:rPr>
              <a:t>;</a:t>
            </a:r>
            <a:endParaRPr lang="ru-RU" sz="2000" dirty="0">
              <a:latin typeface="+mn-lt"/>
            </a:endParaRPr>
          </a:p>
          <a:p>
            <a:pPr algn="just">
              <a:spcBef>
                <a:spcPts val="600"/>
              </a:spcBef>
              <a:spcAft>
                <a:spcPts val="600"/>
              </a:spcAft>
              <a:buFontTx/>
              <a:buBlip>
                <a:blip r:embed="rId2"/>
              </a:buBlip>
              <a:defRPr/>
            </a:pPr>
            <a:r>
              <a:rPr lang="ru-RU" sz="2000" dirty="0">
                <a:latin typeface="+mn-lt"/>
              </a:rPr>
              <a:t> </a:t>
            </a:r>
            <a:r>
              <a:rPr lang="uz-Cyrl-UZ" sz="2000" dirty="0"/>
              <a:t>нохуш ҳидли азотли бирикмалар билан ҳавонинг ифлосланиши камаяди</a:t>
            </a:r>
            <a:r>
              <a:rPr lang="ru-RU" sz="2000" dirty="0" smtClean="0">
                <a:latin typeface="+mn-lt"/>
              </a:rPr>
              <a:t>;</a:t>
            </a:r>
            <a:endParaRPr lang="ru-RU" sz="2000" dirty="0">
              <a:latin typeface="+mn-lt"/>
            </a:endParaRPr>
          </a:p>
          <a:p>
            <a:pPr algn="just">
              <a:spcBef>
                <a:spcPts val="600"/>
              </a:spcBef>
              <a:spcAft>
                <a:spcPts val="600"/>
              </a:spcAft>
              <a:buFontTx/>
              <a:buBlip>
                <a:blip r:embed="rId2"/>
              </a:buBlip>
              <a:defRPr/>
            </a:pPr>
            <a:r>
              <a:rPr lang="ru-RU" sz="2000" dirty="0">
                <a:latin typeface="+mn-lt"/>
              </a:rPr>
              <a:t> </a:t>
            </a:r>
            <a:r>
              <a:rPr lang="uz-Cyrl-UZ" sz="2000" dirty="0"/>
              <a:t>сув ресурсларининг гўнг оқавалари билан ифлосланиши камаяди, ўрмонлар кесилишдан сақланади, кимёвий ўғитларни қўллаш камаяди</a:t>
            </a:r>
            <a:r>
              <a:rPr lang="ru-RU" sz="2000" dirty="0" smtClean="0">
                <a:latin typeface="+mn-lt"/>
              </a:rPr>
              <a:t>;</a:t>
            </a:r>
            <a:endParaRPr lang="ru-RU" sz="2000" dirty="0">
              <a:latin typeface="+mn-lt"/>
            </a:endParaRPr>
          </a:p>
          <a:p>
            <a:pPr algn="just">
              <a:spcBef>
                <a:spcPts val="600"/>
              </a:spcBef>
              <a:spcAft>
                <a:spcPts val="600"/>
              </a:spcAft>
              <a:defRPr/>
            </a:pPr>
            <a:endParaRPr lang="ru-RU" sz="2000" dirty="0">
              <a:latin typeface="+mn-lt"/>
            </a:endParaRPr>
          </a:p>
        </p:txBody>
      </p:sp>
      <p:sp>
        <p:nvSpPr>
          <p:cNvPr id="36867" name="Прямоугольник 3"/>
          <p:cNvSpPr>
            <a:spLocks noChangeArrowheads="1"/>
          </p:cNvSpPr>
          <p:nvPr/>
        </p:nvSpPr>
        <p:spPr bwMode="auto">
          <a:xfrm>
            <a:off x="2428875" y="142875"/>
            <a:ext cx="4143375" cy="461963"/>
          </a:xfrm>
          <a:prstGeom prst="rect">
            <a:avLst/>
          </a:prstGeom>
          <a:noFill/>
          <a:ln w="9525">
            <a:noFill/>
            <a:miter lim="800000"/>
            <a:headEnd/>
            <a:tailEnd/>
          </a:ln>
        </p:spPr>
        <p:txBody>
          <a:bodyPr>
            <a:spAutoFit/>
          </a:bodyPr>
          <a:lstStyle/>
          <a:p>
            <a:pPr algn="ctr"/>
            <a:r>
              <a:rPr lang="uz-Cyrl-UZ" sz="2400" b="1" dirty="0"/>
              <a:t>Экологик </a:t>
            </a:r>
            <a:r>
              <a:rPr lang="uz-Cyrl-UZ" sz="2400" b="1" dirty="0" smtClean="0"/>
              <a:t>фойдалар</a:t>
            </a:r>
            <a:r>
              <a:rPr lang="ru-RU" sz="2400" b="1" dirty="0" smtClean="0"/>
              <a:t>:</a:t>
            </a:r>
            <a:endParaRPr lang="ru-RU" sz="2400" b="1" dirty="0"/>
          </a:p>
        </p:txBody>
      </p:sp>
      <p:pic>
        <p:nvPicPr>
          <p:cNvPr id="4" name="Рисунок 16" descr="C:\Documents and Settings\VLAD-$&amp;$\Мои документы\Мои рисунки\Организатор клипов (Microsoft)\j0440110.png"/>
          <p:cNvPicPr>
            <a:picLocks noChangeAspect="1" noChangeArrowheads="1"/>
          </p:cNvPicPr>
          <p:nvPr/>
        </p:nvPicPr>
        <p:blipFill>
          <a:blip r:embed="rId3" cstate="print"/>
          <a:srcRect/>
          <a:stretch>
            <a:fillRect/>
          </a:stretch>
        </p:blipFill>
        <p:spPr bwMode="auto">
          <a:xfrm>
            <a:off x="3643313" y="4286250"/>
            <a:ext cx="1908175" cy="2438400"/>
          </a:xfrm>
          <a:prstGeom prst="rect">
            <a:avLst/>
          </a:prstGeom>
          <a:noFill/>
          <a:ln w="9525">
            <a:noFill/>
            <a:miter lim="800000"/>
            <a:headEnd/>
            <a:tailEnd/>
          </a:ln>
        </p:spPr>
      </p:pic>
      <p:pic>
        <p:nvPicPr>
          <p:cNvPr id="5" name="Рисунок 4" descr="kedr0.jpg"/>
          <p:cNvPicPr>
            <a:picLocks noChangeAspect="1"/>
          </p:cNvPicPr>
          <p:nvPr/>
        </p:nvPicPr>
        <p:blipFill>
          <a:blip r:embed="rId4" cstate="print"/>
          <a:stretch>
            <a:fillRect/>
          </a:stretch>
        </p:blipFill>
        <p:spPr>
          <a:xfrm>
            <a:off x="214282" y="4429132"/>
            <a:ext cx="2862851" cy="2143140"/>
          </a:xfrm>
          <a:prstGeom prst="rect">
            <a:avLst/>
          </a:prstGeom>
          <a:effectLst>
            <a:softEdge rad="127000"/>
          </a:effectLst>
        </p:spPr>
      </p:pic>
      <p:pic>
        <p:nvPicPr>
          <p:cNvPr id="6" name="Picture 2" descr="E:\UNDP\Рисунки\spas.jpg"/>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643570" y="3500438"/>
            <a:ext cx="3714744" cy="33575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Прямоугольник 1"/>
          <p:cNvSpPr/>
          <p:nvPr/>
        </p:nvSpPr>
        <p:spPr>
          <a:xfrm>
            <a:off x="357158" y="0"/>
            <a:ext cx="8143932" cy="707886"/>
          </a:xfrm>
          <a:prstGeom prst="rect">
            <a:avLst/>
          </a:prstGeom>
        </p:spPr>
        <p:txBody>
          <a:bodyPr wrap="square">
            <a:spAutoFit/>
          </a:bodyPr>
          <a:lstStyle/>
          <a:p>
            <a:r>
              <a:rPr b="1" dirty="0" i="1" lang="ru-RU" sz="2000" u="sng">
                <a:solidFill>
                  <a:srgbClr val="375517"/>
                </a:solidFill>
              </a:rPr>
              <a:t>БГУ ни </a:t>
            </a:r>
            <a:r>
              <a:rPr b="1" dirty="0" err="1" i="1" lang="ru-RU" sz="2000" u="sng">
                <a:solidFill>
                  <a:srgbClr val="375517"/>
                </a:solidFill>
              </a:rPr>
              <a:t>ишга</a:t>
            </a:r>
            <a:r>
              <a:rPr b="1" dirty="0" i="1" lang="ru-RU" sz="2000" u="sng">
                <a:solidFill>
                  <a:srgbClr val="375517"/>
                </a:solidFill>
              </a:rPr>
              <a:t> </a:t>
            </a:r>
            <a:r>
              <a:rPr b="1" dirty="0" err="1" i="1" lang="ru-RU" sz="2000" u="sng">
                <a:solidFill>
                  <a:srgbClr val="375517"/>
                </a:solidFill>
              </a:rPr>
              <a:t>тушириш</a:t>
            </a:r>
            <a:r>
              <a:rPr b="1" dirty="0" i="1" lang="ru-RU" sz="2000" u="sng">
                <a:solidFill>
                  <a:srgbClr val="375517"/>
                </a:solidFill>
              </a:rPr>
              <a:t> </a:t>
            </a:r>
            <a:r>
              <a:rPr b="1" dirty="0" err="1" i="1" lang="ru-RU" sz="2000" u="sng">
                <a:solidFill>
                  <a:srgbClr val="375517"/>
                </a:solidFill>
              </a:rPr>
              <a:t>ва</a:t>
            </a:r>
            <a:r>
              <a:rPr b="1" dirty="0" i="1" lang="ru-RU" sz="2000" u="sng">
                <a:solidFill>
                  <a:srgbClr val="375517"/>
                </a:solidFill>
              </a:rPr>
              <a:t> </a:t>
            </a:r>
            <a:r>
              <a:rPr b="1" dirty="0" err="1" i="1" lang="ru-RU" sz="2000" u="sng">
                <a:solidFill>
                  <a:srgbClr val="375517"/>
                </a:solidFill>
              </a:rPr>
              <a:t>унга</a:t>
            </a:r>
            <a:r>
              <a:rPr b="1" dirty="0" i="1" lang="ru-RU" sz="2000" u="sng">
                <a:solidFill>
                  <a:srgbClr val="375517"/>
                </a:solidFill>
              </a:rPr>
              <a:t> </a:t>
            </a:r>
            <a:r>
              <a:rPr b="1" dirty="0" err="1" i="1" lang="ru-RU" sz="2000" u="sng">
                <a:solidFill>
                  <a:srgbClr val="375517"/>
                </a:solidFill>
              </a:rPr>
              <a:t>хизмат</a:t>
            </a:r>
            <a:r>
              <a:rPr b="1" dirty="0" i="1" lang="ru-RU" sz="2000" u="sng">
                <a:solidFill>
                  <a:srgbClr val="375517"/>
                </a:solidFill>
              </a:rPr>
              <a:t> </a:t>
            </a:r>
            <a:r>
              <a:rPr b="1" dirty="0" err="1" i="1" lang="ru-RU" sz="2000" u="sng">
                <a:solidFill>
                  <a:srgbClr val="375517"/>
                </a:solidFill>
              </a:rPr>
              <a:t>кўрсатишда</a:t>
            </a:r>
            <a:r>
              <a:rPr b="1" dirty="0" i="1" lang="ru-RU" sz="2000" u="sng">
                <a:solidFill>
                  <a:srgbClr val="375517"/>
                </a:solidFill>
              </a:rPr>
              <a:t> </a:t>
            </a:r>
            <a:r>
              <a:rPr b="1" dirty="0" err="1" i="1" lang="ru-RU" sz="2000" u="sng">
                <a:solidFill>
                  <a:srgbClr val="375517"/>
                </a:solidFill>
              </a:rPr>
              <a:t>эҳтиёт</a:t>
            </a:r>
            <a:r>
              <a:rPr b="1" dirty="0" i="1" lang="ru-RU" sz="2000" u="sng">
                <a:solidFill>
                  <a:srgbClr val="375517"/>
                </a:solidFill>
              </a:rPr>
              <a:t> </a:t>
            </a:r>
            <a:r>
              <a:rPr b="1" dirty="0" err="1" i="1" lang="ru-RU" sz="2000" u="sng">
                <a:solidFill>
                  <a:srgbClr val="375517"/>
                </a:solidFill>
              </a:rPr>
              <a:t>чоралари</a:t>
            </a:r>
            <a:r>
              <a:rPr b="1" dirty="0" i="1" lang="ru-RU" sz="2000" u="sng">
                <a:solidFill>
                  <a:srgbClr val="375517"/>
                </a:solidFill>
              </a:rPr>
              <a:t> </a:t>
            </a:r>
            <a:endParaRPr dirty="0" i="1" lang="ru-RU" sz="2000" u="sng">
              <a:solidFill>
                <a:srgbClr val="375517"/>
              </a:solidFill>
            </a:endParaRPr>
          </a:p>
        </p:txBody>
      </p:sp>
      <p:sp>
        <p:nvSpPr>
          <p:cNvPr id="4" name="AutoShape 4"/>
          <p:cNvSpPr>
            <a:spLocks noChangeArrowheads="1"/>
          </p:cNvSpPr>
          <p:nvPr/>
        </p:nvSpPr>
        <p:spPr bwMode="auto">
          <a:xfrm>
            <a:off x="214282" y="428605"/>
            <a:ext cx="6286544" cy="1571636"/>
          </a:xfrm>
          <a:prstGeom prst="roundRect">
            <a:avLst>
              <a:gd fmla="val 16667" name="adj"/>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algn="ctr" dir="3806097" dist="28398" rotWithShape="0">
              <a:srgbClr val="4E6128">
                <a:alpha val="50000"/>
              </a:srgbClr>
            </a:outerShdw>
          </a:effectLst>
        </p:spPr>
        <p:txBody>
          <a:bodyPr anchor="t" anchorCtr="0" bIns="45720" compatLnSpc="1" lIns="91440" numCol="1" rIns="91440" tIns="45720" vert="horz" wrap="square">
            <a:prstTxWarp prst="textNoShape">
              <a:avLst/>
            </a:prstTxWarp>
          </a:bodyPr>
          <a:lstStyle/>
          <a:p>
            <a:pPr algn="just"/>
            <a:r>
              <a:rPr dirty="0" err="1" lang="ru-RU" sz="1400">
                <a:solidFill>
                  <a:srgbClr val="003300"/>
                </a:solidFill>
                <a:latin charset="0" pitchFamily="18" typeface="Times New Roman"/>
                <a:cs charset="0" pitchFamily="18" typeface="Times New Roman"/>
              </a:rPr>
              <a:t>Бошланғич</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хом</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ашёни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танлаш</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ва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тайёрлаш</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янада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синчковлик</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билан</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бажарилиши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керак</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Таркибида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заҳарли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моддалар</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бўлган</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чиқиндиларни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юклаш</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тақиқланади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чунки</a:t>
            </a:r>
            <a:r>
              <a:rPr dirty="0" lang="ru-RU" sz="1400">
                <a:solidFill>
                  <a:srgbClr val="003300"/>
                </a:solidFill>
                <a:latin charset="0" pitchFamily="18" typeface="Times New Roman"/>
                <a:cs charset="0" pitchFamily="18" typeface="Times New Roman"/>
              </a:rPr>
              <a:t> улар </a:t>
            </a:r>
            <a:r>
              <a:rPr dirty="0" err="1" lang="ru-RU" sz="1400">
                <a:solidFill>
                  <a:srgbClr val="003300"/>
                </a:solidFill>
                <a:latin charset="0" pitchFamily="18" typeface="Times New Roman"/>
                <a:cs charset="0" pitchFamily="18" typeface="Times New Roman"/>
              </a:rPr>
              <a:t>микроорганизмлар</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ҳаётий</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фаолиятига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салбий</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таъсир</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кўрсатиш</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билан</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бирга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хизмат</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кўрсатувчи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ходимлар</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соғлигида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ҳам</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салбий</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асорат</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қолдириши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мумкин</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Бундан</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ташқари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ачиган</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хом</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ашёдан</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асосан</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ўғит</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сифтида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фойдаланилади</a:t>
            </a:r>
            <a:r>
              <a:rPr dirty="0" lang="ru-RU" sz="1400">
                <a:solidFill>
                  <a:srgbClr val="003300"/>
                </a:solidFill>
                <a:latin charset="0" pitchFamily="18" typeface="Times New Roman"/>
                <a:cs charset="0" pitchFamily="18" typeface="Times New Roman"/>
              </a:rPr>
              <a:t>. </a:t>
            </a:r>
          </a:p>
        </p:txBody>
      </p:sp>
      <p:sp>
        <p:nvSpPr>
          <p:cNvPr id="6" name="AutoShape 4"/>
          <p:cNvSpPr>
            <a:spLocks noChangeArrowheads="1"/>
          </p:cNvSpPr>
          <p:nvPr/>
        </p:nvSpPr>
        <p:spPr bwMode="auto">
          <a:xfrm>
            <a:off x="2643174" y="1628800"/>
            <a:ext cx="6286544" cy="2448272"/>
          </a:xfrm>
          <a:prstGeom prst="roundRect">
            <a:avLst>
              <a:gd fmla="val 16667" name="adj"/>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algn="ctr" dir="3806097" dist="28398" rotWithShape="0">
              <a:srgbClr val="4E6128">
                <a:alpha val="50000"/>
              </a:srgbClr>
            </a:outerShdw>
          </a:effectLst>
        </p:spPr>
        <p:txBody>
          <a:bodyPr anchor="t" anchorCtr="0" bIns="45720" compatLnSpc="1" lIns="91440" numCol="1" rIns="91440" tIns="45720" vert="horz" wrap="square">
            <a:prstTxWarp prst="textNoShape">
              <a:avLst/>
            </a:prstTxWarp>
          </a:bodyPr>
          <a:lstStyle/>
          <a:p>
            <a:pPr algn="just"/>
            <a:r>
              <a:rPr dirty="0" lang="ru-RU" sz="1400">
                <a:solidFill>
                  <a:srgbClr val="003300"/>
                </a:solidFill>
                <a:latin charset="0" pitchFamily="18" typeface="Times New Roman"/>
                <a:cs charset="0" pitchFamily="18" typeface="Times New Roman"/>
              </a:rPr>
              <a:t>Биогаз </a:t>
            </a:r>
            <a:r>
              <a:rPr dirty="0" err="1" lang="ru-RU" sz="1400">
                <a:solidFill>
                  <a:srgbClr val="003300"/>
                </a:solidFill>
                <a:latin charset="0" pitchFamily="18" typeface="Times New Roman"/>
                <a:cs charset="0" pitchFamily="18" typeface="Times New Roman"/>
              </a:rPr>
              <a:t>босимининг</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ўзгариши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ва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қайта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ишлаш</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ускунаси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ишини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кузатиш</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зарур</a:t>
            </a:r>
            <a:r>
              <a:rPr dirty="0" lang="ru-RU" sz="1400">
                <a:solidFill>
                  <a:srgbClr val="003300"/>
                </a:solidFill>
                <a:latin charset="0" pitchFamily="18" typeface="Times New Roman"/>
                <a:cs charset="0" pitchFamily="18" typeface="Times New Roman"/>
              </a:rPr>
              <a:t>, бунда </a:t>
            </a:r>
            <a:r>
              <a:rPr dirty="0" err="1" lang="ru-RU" sz="1400">
                <a:solidFill>
                  <a:srgbClr val="003300"/>
                </a:solidFill>
                <a:latin charset="0" pitchFamily="18" typeface="Times New Roman"/>
                <a:cs charset="0" pitchFamily="18" typeface="Times New Roman"/>
              </a:rPr>
              <a:t>айниқса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юклаш</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ва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аралаштириш</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даврида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биогазнинг</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юқори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босимига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эътибор</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қаратиш</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керакЗапрещается</a:t>
            </a:r>
            <a:r>
              <a:rPr dirty="0" lang="ru-RU" sz="1400">
                <a:solidFill>
                  <a:srgbClr val="003300"/>
                </a:solidFill>
                <a:latin charset="0" pitchFamily="18" typeface="Times New Roman"/>
                <a:cs charset="0" pitchFamily="18" typeface="Times New Roman"/>
              </a:rPr>
              <a:t> открывать люк метантанка, задвижки на подводящих и отводящих трубах при наличии давления в реакторе. Под давлением может произойти резкий обильный </a:t>
            </a:r>
            <a:r>
              <a:rPr dirty="0" err="1" lang="ru-RU" sz="1400">
                <a:solidFill>
                  <a:srgbClr val="003300"/>
                </a:solidFill>
                <a:latin charset="0" pitchFamily="18" typeface="Times New Roman"/>
                <a:cs charset="0" pitchFamily="18" typeface="Times New Roman"/>
              </a:rPr>
              <a:t>самоизлив</a:t>
            </a:r>
            <a:r>
              <a:rPr dirty="0" lang="ru-RU" sz="1400">
                <a:solidFill>
                  <a:srgbClr val="003300"/>
                </a:solidFill>
                <a:latin charset="0" pitchFamily="18" typeface="Times New Roman"/>
                <a:cs charset="0" pitchFamily="18" typeface="Times New Roman"/>
              </a:rPr>
              <a:t> </a:t>
            </a:r>
            <a:r>
              <a:rPr dirty="0" lang="ru-RU" smtClean="0" sz="1400">
                <a:solidFill>
                  <a:srgbClr val="003300"/>
                </a:solidFill>
                <a:latin charset="0" pitchFamily="18" typeface="Times New Roman"/>
                <a:cs charset="0" pitchFamily="18" typeface="Times New Roman"/>
              </a:rPr>
              <a:t>субстрата</a:t>
            </a:r>
            <a:endParaRPr dirty="0" lang="en-US" smtClean="0" sz="1400">
              <a:solidFill>
                <a:srgbClr val="003300"/>
              </a:solidFill>
              <a:latin charset="0" pitchFamily="18" typeface="Times New Roman"/>
              <a:cs charset="0" pitchFamily="18" typeface="Times New Roman"/>
            </a:endParaRPr>
          </a:p>
          <a:p>
            <a:pPr algn="just"/>
            <a:r>
              <a:rPr dirty="0" err="1" lang="ru-RU" sz="1400">
                <a:solidFill>
                  <a:srgbClr val="003300"/>
                </a:solidFill>
                <a:latin charset="0" pitchFamily="18" typeface="Times New Roman"/>
                <a:cs charset="0" pitchFamily="18" typeface="Times New Roman"/>
              </a:rPr>
              <a:t>Реакторда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босим</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мавжуд</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бўлганда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олиб</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борувчи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ва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чиқарувчи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қувурларда</a:t>
            </a:r>
            <a:r>
              <a:rPr dirty="0" lang="ru-RU" sz="1400">
                <a:solidFill>
                  <a:srgbClr val="003300"/>
                </a:solidFill>
                <a:latin charset="0" pitchFamily="18" typeface="Times New Roman"/>
                <a:cs charset="0" pitchFamily="18" typeface="Times New Roman"/>
              </a:rPr>
              <a:t>  метантанк </a:t>
            </a:r>
            <a:r>
              <a:rPr dirty="0" err="1" lang="ru-RU" sz="1400">
                <a:solidFill>
                  <a:srgbClr val="003300"/>
                </a:solidFill>
                <a:latin charset="0" pitchFamily="18" typeface="Times New Roman"/>
                <a:cs charset="0" pitchFamily="18" typeface="Times New Roman"/>
              </a:rPr>
              <a:t>люкини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задвижкаларни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очиш</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тақиқланади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Босим</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остида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субстратнинг</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ўзидан</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ўзи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кескин</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ва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мўл</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оқиб</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кетиши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содир</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бўлиши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мумкин</a:t>
            </a:r>
            <a:r>
              <a:rPr dirty="0" lang="ru-RU" sz="1400">
                <a:solidFill>
                  <a:srgbClr val="003300"/>
                </a:solidFill>
                <a:latin charset="0" pitchFamily="18" typeface="Times New Roman"/>
                <a:cs charset="0" pitchFamily="18" typeface="Times New Roman"/>
              </a:rPr>
              <a:t>. </a:t>
            </a:r>
          </a:p>
        </p:txBody>
      </p:sp>
      <p:sp>
        <p:nvSpPr>
          <p:cNvPr id="7" name="AutoShape 4"/>
          <p:cNvSpPr>
            <a:spLocks noChangeArrowheads="1"/>
          </p:cNvSpPr>
          <p:nvPr/>
        </p:nvSpPr>
        <p:spPr bwMode="auto">
          <a:xfrm>
            <a:off x="142844" y="3857628"/>
            <a:ext cx="5500726" cy="2786082"/>
          </a:xfrm>
          <a:prstGeom prst="roundRect">
            <a:avLst>
              <a:gd fmla="val 16667" name="adj"/>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algn="ctr" dir="3806097" dist="28398" rotWithShape="0">
              <a:srgbClr val="4E6128">
                <a:alpha val="50000"/>
              </a:srgbClr>
            </a:outerShdw>
          </a:effectLst>
        </p:spPr>
        <p:txBody>
          <a:bodyPr anchor="t" anchorCtr="0" bIns="45720" compatLnSpc="1" lIns="91440" numCol="1" rIns="91440" tIns="45720" vert="horz" wrap="square">
            <a:prstTxWarp prst="textNoShape">
              <a:avLst/>
            </a:prstTxWarp>
          </a:bodyPr>
          <a:lstStyle/>
          <a:p>
            <a:pPr algn="just"/>
            <a:r>
              <a:rPr dirty="0" lang="ru-RU" sz="1400">
                <a:solidFill>
                  <a:srgbClr val="003300"/>
                </a:solidFill>
                <a:latin charset="0" pitchFamily="18" typeface="Times New Roman"/>
                <a:cs charset="0" pitchFamily="18" typeface="Times New Roman"/>
              </a:rPr>
              <a:t>Метантанк </a:t>
            </a:r>
            <a:r>
              <a:rPr dirty="0" err="1" lang="ru-RU" sz="1400">
                <a:solidFill>
                  <a:srgbClr val="003300"/>
                </a:solidFill>
                <a:latin charset="0" pitchFamily="18" typeface="Times New Roman"/>
                <a:cs charset="0" pitchFamily="18" typeface="Times New Roman"/>
              </a:rPr>
              <a:t>тўлиқ</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бўшатилганда</a:t>
            </a:r>
            <a:r>
              <a:rPr dirty="0" lang="ru-RU" sz="1400">
                <a:solidFill>
                  <a:srgbClr val="003300"/>
                </a:solidFill>
                <a:latin charset="0" pitchFamily="18" typeface="Times New Roman"/>
                <a:cs charset="0" pitchFamily="18" typeface="Times New Roman"/>
              </a:rPr>
              <a:t>, метантанк </a:t>
            </a:r>
            <a:r>
              <a:rPr dirty="0" err="1" lang="ru-RU" sz="1400">
                <a:solidFill>
                  <a:srgbClr val="003300"/>
                </a:solidFill>
                <a:latin charset="0" pitchFamily="18" typeface="Times New Roman"/>
                <a:cs charset="0" pitchFamily="18" typeface="Times New Roman"/>
              </a:rPr>
              <a:t>ички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юзасини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таъмирлаш</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ёки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кўздан</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кечириш</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пайтида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тегишли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эҳтиёт</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чоралари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кўрилиши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керак</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Бўшатиш</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пайтида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люкни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очиш</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ва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қўлда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ёки</a:t>
            </a:r>
            <a:r>
              <a:rPr dirty="0" lang="ru-RU" sz="1400">
                <a:solidFill>
                  <a:srgbClr val="003300"/>
                </a:solidFill>
                <a:latin charset="0" pitchFamily="18" typeface="Times New Roman"/>
                <a:cs charset="0" pitchFamily="18" typeface="Times New Roman"/>
              </a:rPr>
              <a:t> насос </a:t>
            </a:r>
            <a:r>
              <a:rPr dirty="0" err="1" lang="ru-RU" sz="1400">
                <a:solidFill>
                  <a:srgbClr val="003300"/>
                </a:solidFill>
                <a:latin charset="0" pitchFamily="18" typeface="Times New Roman"/>
                <a:cs charset="0" pitchFamily="18" typeface="Times New Roman"/>
              </a:rPr>
              <a:t>ёрдамида</a:t>
            </a:r>
            <a:r>
              <a:rPr dirty="0" lang="ru-RU" sz="1400">
                <a:solidFill>
                  <a:srgbClr val="003300"/>
                </a:solidFill>
                <a:latin charset="0" pitchFamily="18" typeface="Times New Roman"/>
                <a:cs charset="0" pitchFamily="18" typeface="Times New Roman"/>
              </a:rPr>
              <a:t> метантанк </a:t>
            </a:r>
            <a:r>
              <a:rPr dirty="0" err="1" lang="ru-RU" sz="1400">
                <a:solidFill>
                  <a:srgbClr val="003300"/>
                </a:solidFill>
                <a:latin charset="0" pitchFamily="18" typeface="Times New Roman"/>
                <a:cs charset="0" pitchFamily="18" typeface="Times New Roman"/>
              </a:rPr>
              <a:t>ичидагиларни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бўшатиш</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керак</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Табиий</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шамоллатиш</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учун</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метантанкни</a:t>
            </a:r>
            <a:r>
              <a:rPr dirty="0" lang="ru-RU" sz="1400">
                <a:solidFill>
                  <a:srgbClr val="003300"/>
                </a:solidFill>
                <a:latin charset="0" pitchFamily="18" typeface="Times New Roman"/>
                <a:cs charset="0" pitchFamily="18" typeface="Times New Roman"/>
              </a:rPr>
              <a:t>  1-2 </a:t>
            </a:r>
            <a:r>
              <a:rPr dirty="0" err="1" lang="ru-RU" sz="1400">
                <a:solidFill>
                  <a:srgbClr val="003300"/>
                </a:solidFill>
                <a:latin charset="0" pitchFamily="18" typeface="Times New Roman"/>
                <a:cs charset="0" pitchFamily="18" typeface="Times New Roman"/>
              </a:rPr>
              <a:t>кунга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очиқ</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қолдириш</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керак</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имконият</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бўлса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ҳаво</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пуфлаш</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ёрдамида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шамоллаштиш</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жараёни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жадаллаштирилиши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керак</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Шундан</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сўнг</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метантанкка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майда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жониворлар</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ниначи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қурбақа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ўрдак</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ва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б.лар</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солинади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ва</a:t>
            </a:r>
            <a:r>
              <a:rPr dirty="0" lang="ru-RU" sz="1400">
                <a:solidFill>
                  <a:srgbClr val="003300"/>
                </a:solidFill>
                <a:latin charset="0" pitchFamily="18" typeface="Times New Roman"/>
                <a:cs charset="0" pitchFamily="18" typeface="Times New Roman"/>
              </a:rPr>
              <a:t> 15-20 </a:t>
            </a:r>
            <a:r>
              <a:rPr dirty="0" err="1" lang="ru-RU" sz="1400">
                <a:solidFill>
                  <a:srgbClr val="003300"/>
                </a:solidFill>
                <a:latin charset="0" pitchFamily="18" typeface="Times New Roman"/>
                <a:cs charset="0" pitchFamily="18" typeface="Times New Roman"/>
              </a:rPr>
              <a:t>дақиқа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давомида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кузатилади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Агарда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жониворлар</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ўзини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одатдагидек</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тутса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демак</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метантанкнинг</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ичида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эҳтиёт</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чораларига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амал</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қилгани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ҳолда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одамлар</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ишлаши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мумкин</a:t>
            </a:r>
            <a:endParaRPr dirty="0" lang="ru-RU" sz="1400">
              <a:solidFill>
                <a:srgbClr val="003300"/>
              </a:solidFill>
              <a:latin charset="0" pitchFamily="18" typeface="Times New Roman"/>
              <a:cs charset="0" pitchFamily="18" typeface="Times New Roman"/>
            </a:endParaRPr>
          </a:p>
        </p:txBody>
      </p:sp>
      <p:pic>
        <p:nvPicPr>
          <p:cNvPr descr="w04.jpg" id="8" name="Рисунок 7"/>
          <p:cNvPicPr/>
          <p:nvPr/>
        </p:nvPicPr>
        <p:blipFill>
          <a:blip cstate="print" r:embed="rId2">
            <a:clrChange>
              <a:clrFrom>
                <a:srgbClr val="FFFFFF"/>
              </a:clrFrom>
              <a:clrTo>
                <a:srgbClr val="FFFFFF">
                  <a:alpha val="0"/>
                </a:srgbClr>
              </a:clrTo>
            </a:clrChange>
          </a:blip>
          <a:stretch>
            <a:fillRect/>
          </a:stretch>
        </p:blipFill>
        <p:spPr>
          <a:xfrm>
            <a:off x="6962514" y="273188"/>
            <a:ext cx="1785950" cy="1571636"/>
          </a:xfrm>
          <a:prstGeom prst="rect">
            <a:avLst/>
          </a:prstGeom>
        </p:spPr>
      </p:pic>
      <p:pic>
        <p:nvPicPr>
          <p:cNvPr descr="pril_m.jpg" id="9" name="Рисунок 8"/>
          <p:cNvPicPr/>
          <p:nvPr/>
        </p:nvPicPr>
        <p:blipFill>
          <a:blip cstate="print" r:embed="rId3">
            <a:clrChange>
              <a:clrFrom>
                <a:srgbClr val="FFFFFF"/>
              </a:clrFrom>
              <a:clrTo>
                <a:srgbClr val="FFFFFF">
                  <a:alpha val="0"/>
                </a:srgbClr>
              </a:clrTo>
            </a:clrChange>
          </a:blip>
          <a:srcRect b="117"/>
          <a:stretch>
            <a:fillRect/>
          </a:stretch>
        </p:blipFill>
        <p:spPr>
          <a:xfrm>
            <a:off x="714348" y="2071678"/>
            <a:ext cx="1643074" cy="1500198"/>
          </a:xfrm>
          <a:prstGeom prst="rect">
            <a:avLst/>
          </a:prstGeom>
        </p:spPr>
      </p:pic>
      <p:pic>
        <p:nvPicPr>
          <p:cNvPr descr="gk05.jpg" id="10" name="Рисунок 9"/>
          <p:cNvPicPr/>
          <p:nvPr/>
        </p:nvPicPr>
        <p:blipFill>
          <a:blip cstate="print" r:embed="rId4">
            <a:clrChange>
              <a:clrFrom>
                <a:srgbClr val="FFFFFF"/>
              </a:clrFrom>
              <a:clrTo>
                <a:srgbClr val="FFFFFF">
                  <a:alpha val="0"/>
                </a:srgbClr>
              </a:clrTo>
            </a:clrChange>
          </a:blip>
          <a:stretch>
            <a:fillRect/>
          </a:stretch>
        </p:blipFill>
        <p:spPr>
          <a:xfrm>
            <a:off x="6000760" y="3857628"/>
            <a:ext cx="2643206" cy="2714644"/>
          </a:xfrm>
          <a:prstGeom prst="rect">
            <a:avLst/>
          </a:prstGeom>
        </p:spPr>
      </p:pic>
    </p:spTree>
    <p:extLst>
      <p:ext uri="{BB962C8B-B14F-4D97-AF65-F5344CB8AC3E}">
        <p14:creationId xmlns:p14="http://schemas.microsoft.com/office/powerpoint/2010/main" val="17163123"/>
      </p:ext>
    </p:extLst>
  </p:cSld>
  <p:clrMapOvr>
    <a:masterClrMapping/>
  </p:clrMapOvr>
  <p:timing>
    <p:tnLst>
      <p:par>
        <p:cTn dur="indefinite" id="1" nodeType="tmRoot" restart="never"/>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noChangeArrowheads="1"/>
          </p:cNvSpPr>
          <p:nvPr/>
        </p:nvSpPr>
        <p:spPr bwMode="auto">
          <a:xfrm>
            <a:off x="4786314" y="1785926"/>
            <a:ext cx="4214810" cy="1571636"/>
          </a:xfrm>
          <a:prstGeom prst="roundRect">
            <a:avLst>
              <a:gd name="adj" fmla="val 16667"/>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algn="ctr"/>
            <a:r>
              <a:rPr lang="ru-RU" sz="1400" dirty="0">
                <a:solidFill>
                  <a:srgbClr val="003300"/>
                </a:solidFill>
                <a:latin typeface="Times New Roman" pitchFamily="18" charset="0"/>
                <a:cs typeface="Times New Roman" pitchFamily="18" charset="0"/>
              </a:rPr>
              <a:t>Электр </a:t>
            </a:r>
            <a:r>
              <a:rPr lang="ru-RU" sz="1400" dirty="0" err="1">
                <a:solidFill>
                  <a:srgbClr val="003300"/>
                </a:solidFill>
                <a:latin typeface="Times New Roman" pitchFamily="18" charset="0"/>
                <a:cs typeface="Times New Roman" pitchFamily="18" charset="0"/>
              </a:rPr>
              <a:t>разрядлар</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вужудга</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келиши</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туфайли</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портлаш</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хавфидан</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ва</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хизмат</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кўрсатувчи</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ходимларнинг</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электр</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токидан</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куйишидан</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сақланиши</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учун</a:t>
            </a:r>
            <a:r>
              <a:rPr lang="ru-RU" sz="1400" dirty="0">
                <a:solidFill>
                  <a:srgbClr val="003300"/>
                </a:solidFill>
                <a:latin typeface="Times New Roman" pitchFamily="18" charset="0"/>
                <a:cs typeface="Times New Roman" pitchFamily="18" charset="0"/>
              </a:rPr>
              <a:t> биогаз </a:t>
            </a:r>
            <a:r>
              <a:rPr lang="ru-RU" sz="1400" dirty="0" err="1">
                <a:solidFill>
                  <a:srgbClr val="003300"/>
                </a:solidFill>
                <a:latin typeface="Times New Roman" pitchFamily="18" charset="0"/>
                <a:cs typeface="Times New Roman" pitchFamily="18" charset="0"/>
              </a:rPr>
              <a:t>мосламасининг</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барча</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узеллари</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ишончли</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тарзда</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ерга</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уланиши</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керак</a:t>
            </a:r>
            <a:endParaRPr lang="ru-RU" sz="1400" dirty="0">
              <a:solidFill>
                <a:srgbClr val="003300"/>
              </a:solidFill>
              <a:latin typeface="Times New Roman" pitchFamily="18" charset="0"/>
              <a:cs typeface="Times New Roman" pitchFamily="18" charset="0"/>
            </a:endParaRPr>
          </a:p>
        </p:txBody>
      </p:sp>
      <p:sp>
        <p:nvSpPr>
          <p:cNvPr id="3" name="AutoShape 4"/>
          <p:cNvSpPr>
            <a:spLocks noChangeArrowheads="1"/>
          </p:cNvSpPr>
          <p:nvPr/>
        </p:nvSpPr>
        <p:spPr bwMode="auto">
          <a:xfrm>
            <a:off x="4643438" y="772684"/>
            <a:ext cx="2643206" cy="1000132"/>
          </a:xfrm>
          <a:prstGeom prst="roundRect">
            <a:avLst>
              <a:gd name="adj" fmla="val 16667"/>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algn="ctr"/>
            <a:r>
              <a:rPr lang="ru-RU" sz="1400" dirty="0">
                <a:solidFill>
                  <a:srgbClr val="003300"/>
                </a:solidFill>
                <a:latin typeface="Times New Roman" pitchFamily="18" charset="0"/>
                <a:cs typeface="Times New Roman" pitchFamily="18" charset="0"/>
              </a:rPr>
              <a:t>Метантанк </a:t>
            </a:r>
            <a:r>
              <a:rPr lang="ru-RU" sz="1400" dirty="0" err="1">
                <a:solidFill>
                  <a:srgbClr val="003300"/>
                </a:solidFill>
                <a:latin typeface="Times New Roman" pitchFamily="18" charset="0"/>
                <a:cs typeface="Times New Roman" pitchFamily="18" charset="0"/>
              </a:rPr>
              <a:t>чуқурлашган</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жойга</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автотранспортнинг</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кириши</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ва</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чорвани</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олиб</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ўтилишига</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йўл</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қўйилмайди</a:t>
            </a:r>
            <a:endParaRPr lang="ru-RU" sz="1400" dirty="0">
              <a:solidFill>
                <a:srgbClr val="003300"/>
              </a:solidFill>
              <a:latin typeface="Times New Roman" pitchFamily="18" charset="0"/>
              <a:cs typeface="Times New Roman" pitchFamily="18" charset="0"/>
            </a:endParaRPr>
          </a:p>
        </p:txBody>
      </p:sp>
      <p:sp>
        <p:nvSpPr>
          <p:cNvPr id="8" name="AutoShape 4"/>
          <p:cNvSpPr>
            <a:spLocks noChangeArrowheads="1"/>
          </p:cNvSpPr>
          <p:nvPr/>
        </p:nvSpPr>
        <p:spPr bwMode="auto">
          <a:xfrm>
            <a:off x="1142976" y="3929066"/>
            <a:ext cx="7143800" cy="1143008"/>
          </a:xfrm>
          <a:prstGeom prst="roundRect">
            <a:avLst>
              <a:gd name="adj" fmla="val 16667"/>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algn="ctr"/>
            <a:r>
              <a:rPr lang="ru-RU" sz="1400" dirty="0">
                <a:solidFill>
                  <a:srgbClr val="003300"/>
                </a:solidFill>
                <a:latin typeface="Times New Roman" pitchFamily="18" charset="0"/>
                <a:cs typeface="Times New Roman" pitchFamily="18" charset="0"/>
              </a:rPr>
              <a:t>Метан </a:t>
            </a:r>
            <a:r>
              <a:rPr lang="ru-RU" sz="1400" dirty="0" err="1">
                <a:solidFill>
                  <a:srgbClr val="003300"/>
                </a:solidFill>
                <a:latin typeface="Times New Roman" pitchFamily="18" charset="0"/>
                <a:cs typeface="Times New Roman" pitchFamily="18" charset="0"/>
              </a:rPr>
              <a:t>айниш</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ускунасига</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хизмат</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кўрсатиш</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пайтида</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хавфсизликнинг</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асосий</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манбалари</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деб</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портлаш</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хавфи</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ёнғин</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хавфи</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ва</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биогазнинг</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заҳарли</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хоссалари</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ёпиқ</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иншоотларда</a:t>
            </a:r>
            <a:r>
              <a:rPr lang="ru-RU" sz="1400" dirty="0">
                <a:solidFill>
                  <a:srgbClr val="003300"/>
                </a:solidFill>
                <a:latin typeface="Times New Roman" pitchFamily="18" charset="0"/>
                <a:cs typeface="Times New Roman" pitchFamily="18" charset="0"/>
              </a:rPr>
              <a:t> кислород </a:t>
            </a:r>
            <a:r>
              <a:rPr lang="ru-RU" sz="1400" dirty="0" err="1">
                <a:solidFill>
                  <a:srgbClr val="003300"/>
                </a:solidFill>
                <a:latin typeface="Times New Roman" pitchFamily="18" charset="0"/>
                <a:cs typeface="Times New Roman" pitchFamily="18" charset="0"/>
              </a:rPr>
              <a:t>етишмаслиги</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электр</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ускунаси</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компрессорлар</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ва</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б.лар</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кўмагида</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ишлайдиган</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ҳаракатланувчи</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деталлар</a:t>
            </a:r>
            <a:r>
              <a:rPr lang="ru-RU" sz="1400" dirty="0">
                <a:solidFill>
                  <a:srgbClr val="003300"/>
                </a:solidFill>
                <a:latin typeface="Times New Roman" pitchFamily="18" charset="0"/>
                <a:cs typeface="Times New Roman" pitchFamily="18" charset="0"/>
              </a:rPr>
              <a:t> </a:t>
            </a:r>
            <a:r>
              <a:rPr lang="ru-RU" sz="1400" dirty="0" err="1">
                <a:solidFill>
                  <a:srgbClr val="003300"/>
                </a:solidFill>
                <a:latin typeface="Times New Roman" pitchFamily="18" charset="0"/>
                <a:cs typeface="Times New Roman" pitchFamily="18" charset="0"/>
              </a:rPr>
              <a:t>ҳисобланади</a:t>
            </a:r>
            <a:endParaRPr lang="ru-RU" sz="1400" dirty="0">
              <a:solidFill>
                <a:srgbClr val="003300"/>
              </a:solidFill>
              <a:latin typeface="Times New Roman" pitchFamily="18" charset="0"/>
              <a:cs typeface="Times New Roman" pitchFamily="18" charset="0"/>
            </a:endParaRPr>
          </a:p>
        </p:txBody>
      </p:sp>
      <p:pic>
        <p:nvPicPr>
          <p:cNvPr id="6" name="Рисунок 5" descr="254686.jpg"/>
          <p:cNvPicPr/>
          <p:nvPr/>
        </p:nvPicPr>
        <p:blipFill>
          <a:blip r:embed="rId3" cstate="print"/>
          <a:stretch>
            <a:fillRect/>
          </a:stretch>
        </p:blipFill>
        <p:spPr>
          <a:xfrm>
            <a:off x="142844" y="500042"/>
            <a:ext cx="4357718" cy="2928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gk19.jpg"/>
          <p:cNvPicPr/>
          <p:nvPr/>
        </p:nvPicPr>
        <p:blipFill>
          <a:blip r:embed="rId4" cstate="print">
            <a:clrChange>
              <a:clrFrom>
                <a:srgbClr val="FFFFFF"/>
              </a:clrFrom>
              <a:clrTo>
                <a:srgbClr val="FFFFFF">
                  <a:alpha val="0"/>
                </a:srgbClr>
              </a:clrTo>
            </a:clrChange>
          </a:blip>
          <a:stretch>
            <a:fillRect/>
          </a:stretch>
        </p:blipFill>
        <p:spPr>
          <a:xfrm>
            <a:off x="7500958" y="571480"/>
            <a:ext cx="1428760" cy="1071570"/>
          </a:xfrm>
          <a:prstGeom prst="rect">
            <a:avLst/>
          </a:prstGeom>
        </p:spPr>
      </p:pic>
      <p:pic>
        <p:nvPicPr>
          <p:cNvPr id="9" name="Рисунок 8" descr="u01.jpg"/>
          <p:cNvPicPr/>
          <p:nvPr/>
        </p:nvPicPr>
        <p:blipFill>
          <a:blip r:embed="rId5" cstate="print"/>
          <a:stretch>
            <a:fillRect/>
          </a:stretch>
        </p:blipFill>
        <p:spPr>
          <a:xfrm>
            <a:off x="4929190" y="3000372"/>
            <a:ext cx="1381125" cy="742950"/>
          </a:xfrm>
          <a:prstGeom prst="rect">
            <a:avLst/>
          </a:prstGeom>
        </p:spPr>
      </p:pic>
      <p:pic>
        <p:nvPicPr>
          <p:cNvPr id="10" name="Рисунок 9" descr="w01.jpg"/>
          <p:cNvPicPr/>
          <p:nvPr/>
        </p:nvPicPr>
        <p:blipFill>
          <a:blip r:embed="rId6" cstate="print">
            <a:clrChange>
              <a:clrFrom>
                <a:srgbClr val="FFFFFF"/>
              </a:clrFrom>
              <a:clrTo>
                <a:srgbClr val="FFFFFF">
                  <a:alpha val="0"/>
                </a:srgbClr>
              </a:clrTo>
            </a:clrChange>
          </a:blip>
          <a:stretch>
            <a:fillRect/>
          </a:stretch>
        </p:blipFill>
        <p:spPr>
          <a:xfrm>
            <a:off x="1857356" y="5143512"/>
            <a:ext cx="1714512" cy="1500198"/>
          </a:xfrm>
          <a:prstGeom prst="rect">
            <a:avLst/>
          </a:prstGeom>
        </p:spPr>
      </p:pic>
      <p:pic>
        <p:nvPicPr>
          <p:cNvPr id="11" name="Рисунок 10" descr="w02.jpg"/>
          <p:cNvPicPr/>
          <p:nvPr/>
        </p:nvPicPr>
        <p:blipFill>
          <a:blip r:embed="rId7" cstate="print">
            <a:clrChange>
              <a:clrFrom>
                <a:srgbClr val="FFFFFF"/>
              </a:clrFrom>
              <a:clrTo>
                <a:srgbClr val="FFFFFF">
                  <a:alpha val="0"/>
                </a:srgbClr>
              </a:clrTo>
            </a:clrChange>
          </a:blip>
          <a:stretch>
            <a:fillRect/>
          </a:stretch>
        </p:blipFill>
        <p:spPr>
          <a:xfrm>
            <a:off x="3786182" y="5143512"/>
            <a:ext cx="1714512" cy="1500198"/>
          </a:xfrm>
          <a:prstGeom prst="rect">
            <a:avLst/>
          </a:prstGeom>
        </p:spPr>
      </p:pic>
      <p:pic>
        <p:nvPicPr>
          <p:cNvPr id="12" name="Рисунок 11" descr="w08.jpg"/>
          <p:cNvPicPr/>
          <p:nvPr/>
        </p:nvPicPr>
        <p:blipFill>
          <a:blip r:embed="rId8" cstate="print">
            <a:clrChange>
              <a:clrFrom>
                <a:srgbClr val="FFFFFF"/>
              </a:clrFrom>
              <a:clrTo>
                <a:srgbClr val="FFFFFF">
                  <a:alpha val="0"/>
                </a:srgbClr>
              </a:clrTo>
            </a:clrChange>
          </a:blip>
          <a:stretch>
            <a:fillRect/>
          </a:stretch>
        </p:blipFill>
        <p:spPr>
          <a:xfrm>
            <a:off x="5643570" y="5143512"/>
            <a:ext cx="1714512" cy="1500198"/>
          </a:xfrm>
          <a:prstGeom prst="rect">
            <a:avLst/>
          </a:prstGeom>
        </p:spPr>
      </p:pic>
      <p:sp>
        <p:nvSpPr>
          <p:cNvPr id="28673" name="Rectangle 1"/>
          <p:cNvSpPr>
            <a:spLocks noChangeArrowheads="1"/>
          </p:cNvSpPr>
          <p:nvPr/>
        </p:nvSpPr>
        <p:spPr bwMode="auto">
          <a:xfrm>
            <a:off x="1500166" y="5715"/>
            <a:ext cx="635795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a:r>
              <a:rPr lang="ru-RU" sz="2400" b="1" i="1" u="sng" dirty="0">
                <a:solidFill>
                  <a:srgbClr val="375517"/>
                </a:solidFill>
                <a:ea typeface="Calibri" pitchFamily="34" charset="0"/>
                <a:cs typeface="Times New Roman" pitchFamily="18" charset="0"/>
              </a:rPr>
              <a:t>БГУ дан  </a:t>
            </a:r>
            <a:r>
              <a:rPr lang="ru-RU" sz="2400" b="1" i="1" u="sng" dirty="0" err="1">
                <a:solidFill>
                  <a:srgbClr val="375517"/>
                </a:solidFill>
                <a:ea typeface="Calibri" pitchFamily="34" charset="0"/>
                <a:cs typeface="Times New Roman" pitchFamily="18" charset="0"/>
              </a:rPr>
              <a:t>хавфсиз</a:t>
            </a:r>
            <a:r>
              <a:rPr lang="ru-RU" sz="2400" b="1" i="1" u="sng" dirty="0">
                <a:solidFill>
                  <a:srgbClr val="375517"/>
                </a:solidFill>
                <a:ea typeface="Calibri" pitchFamily="34" charset="0"/>
                <a:cs typeface="Times New Roman" pitchFamily="18" charset="0"/>
              </a:rPr>
              <a:t> </a:t>
            </a:r>
            <a:r>
              <a:rPr lang="ru-RU" sz="2400" b="1" i="1" u="sng" dirty="0" err="1">
                <a:solidFill>
                  <a:srgbClr val="375517"/>
                </a:solidFill>
                <a:ea typeface="Calibri" pitchFamily="34" charset="0"/>
                <a:cs typeface="Times New Roman" pitchFamily="18" charset="0"/>
              </a:rPr>
              <a:t>фойдаланиш</a:t>
            </a:r>
            <a:r>
              <a:rPr lang="ru-RU" sz="2400" b="1" i="1" u="sng" dirty="0">
                <a:solidFill>
                  <a:srgbClr val="375517"/>
                </a:solidFill>
                <a:ea typeface="Calibri" pitchFamily="34" charset="0"/>
                <a:cs typeface="Times New Roman" pitchFamily="18" charset="0"/>
              </a:rPr>
              <a:t> </a:t>
            </a:r>
            <a:r>
              <a:rPr lang="ru-RU" sz="2400" b="1" i="1" u="sng" dirty="0" err="1">
                <a:solidFill>
                  <a:srgbClr val="375517"/>
                </a:solidFill>
                <a:ea typeface="Calibri" pitchFamily="34" charset="0"/>
                <a:cs typeface="Times New Roman" pitchFamily="18" charset="0"/>
              </a:rPr>
              <a:t>чоралари</a:t>
            </a:r>
            <a:r>
              <a:rPr lang="ru-RU" sz="2400" b="1" i="1" u="sng" dirty="0">
                <a:solidFill>
                  <a:srgbClr val="375517"/>
                </a:solidFill>
                <a:ea typeface="Calibri" pitchFamily="34" charset="0"/>
                <a:cs typeface="Times New Roman" pitchFamily="18" charset="0"/>
              </a:rPr>
              <a:t> </a:t>
            </a:r>
            <a:endParaRPr kumimoji="0" lang="ru-RU" sz="2400" b="0" i="0" u="sng" strike="noStrike" cap="none" normalizeH="0" baseline="0" dirty="0" smtClean="0">
              <a:ln>
                <a:noFill/>
              </a:ln>
              <a:solidFill>
                <a:srgbClr val="375517"/>
              </a:solidFill>
              <a:effectLst/>
              <a:cs typeface="Arial" pitchFamily="34" charset="0"/>
            </a:endParaRPr>
          </a:p>
        </p:txBody>
      </p:sp>
    </p:spTree>
    <p:extLst>
      <p:ext uri="{BB962C8B-B14F-4D97-AF65-F5344CB8AC3E}">
        <p14:creationId xmlns:p14="http://schemas.microsoft.com/office/powerpoint/2010/main" val="1457581987"/>
      </p:ext>
    </p:extLst>
  </p:cSld>
  <p:clrMapOvr>
    <a:masterClrMapping/>
  </p:clrMapOvr>
  <p:timing>
    <p:tnLst>
      <p:par>
        <p:cTn id="1" dur="indefinite" restart="never" nodeType="tmRoot"/>
      </p:par>
    </p:tnLst>
  </p:timing>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Прямоугольник 1"/>
          <p:cNvSpPr/>
          <p:nvPr/>
        </p:nvSpPr>
        <p:spPr>
          <a:xfrm>
            <a:off x="1357290" y="0"/>
            <a:ext cx="6429388" cy="461665"/>
          </a:xfrm>
          <a:prstGeom prst="rect">
            <a:avLst/>
          </a:prstGeom>
        </p:spPr>
        <p:txBody>
          <a:bodyPr wrap="square">
            <a:spAutoFit/>
          </a:bodyPr>
          <a:lstStyle/>
          <a:p>
            <a:r>
              <a:rPr b="1" dirty="0" i="1" lang="ru-RU" sz="2400" u="sng">
                <a:solidFill>
                  <a:srgbClr val="375517"/>
                </a:solidFill>
              </a:rPr>
              <a:t>Санитария </a:t>
            </a:r>
            <a:r>
              <a:rPr b="1" dirty="0" err="1" i="1" lang="ru-RU" sz="2400" u="sng">
                <a:solidFill>
                  <a:srgbClr val="375517"/>
                </a:solidFill>
              </a:rPr>
              <a:t>хавфсизлиги</a:t>
            </a:r>
            <a:r>
              <a:rPr b="1" dirty="0" i="1" lang="ru-RU" sz="2400" u="sng">
                <a:solidFill>
                  <a:srgbClr val="375517"/>
                </a:solidFill>
              </a:rPr>
              <a:t> </a:t>
            </a:r>
            <a:r>
              <a:rPr b="1" dirty="0" err="1" i="1" lang="ru-RU" sz="2400" u="sng">
                <a:solidFill>
                  <a:srgbClr val="375517"/>
                </a:solidFill>
              </a:rPr>
              <a:t>талаблари</a:t>
            </a:r>
            <a:r>
              <a:rPr b="1" dirty="0" i="1" lang="ru-RU" sz="2400" u="sng">
                <a:solidFill>
                  <a:srgbClr val="375517"/>
                </a:solidFill>
              </a:rPr>
              <a:t> </a:t>
            </a:r>
            <a:endParaRPr dirty="0" lang="ru-RU" sz="2400" u="sng">
              <a:solidFill>
                <a:srgbClr val="375517"/>
              </a:solidFill>
            </a:endParaRPr>
          </a:p>
        </p:txBody>
      </p:sp>
      <p:sp>
        <p:nvSpPr>
          <p:cNvPr id="12" name="AutoShape 4"/>
          <p:cNvSpPr>
            <a:spLocks noChangeArrowheads="1"/>
          </p:cNvSpPr>
          <p:nvPr/>
        </p:nvSpPr>
        <p:spPr bwMode="auto">
          <a:xfrm>
            <a:off x="285720" y="642918"/>
            <a:ext cx="8643998" cy="1285884"/>
          </a:xfrm>
          <a:prstGeom prst="roundRect">
            <a:avLst>
              <a:gd fmla="val 16667" name="adj"/>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algn="ctr" dir="3806097" dist="28398" rotWithShape="0">
              <a:srgbClr val="4E6128">
                <a:alpha val="50000"/>
              </a:srgbClr>
            </a:outerShdw>
          </a:effectLst>
        </p:spPr>
        <p:txBody>
          <a:bodyPr anchor="t" anchorCtr="0" bIns="45720" compatLnSpc="1" lIns="91440" numCol="1" rIns="91440" tIns="45720" vert="horz" wrap="square">
            <a:prstTxWarp prst="textNoShape">
              <a:avLst/>
            </a:prstTxWarp>
          </a:bodyPr>
          <a:lstStyle/>
          <a:p>
            <a:pPr algn="ctr" lvl="0"/>
            <a:r>
              <a:rPr dirty="0" err="1" lang="ru-RU" sz="1400">
                <a:solidFill>
                  <a:srgbClr val="003300"/>
                </a:solidFill>
                <a:latin charset="0" pitchFamily="18" typeface="Times New Roman"/>
                <a:ea charset="0" pitchFamily="34" typeface="Calibri"/>
                <a:cs charset="0" pitchFamily="18" typeface="Times New Roman"/>
              </a:rPr>
              <a:t>Суюқ</a:t>
            </a:r>
            <a:r>
              <a:rPr dirty="0" lang="ru-RU" sz="1400">
                <a:solidFill>
                  <a:srgbClr val="003300"/>
                </a:solidFill>
                <a:latin charset="0" pitchFamily="18" typeface="Times New Roman"/>
                <a:ea charset="0" pitchFamily="34" typeface="Calibri"/>
                <a:cs charset="0" pitchFamily="18" typeface="Times New Roman"/>
              </a:rPr>
              <a:t> </a:t>
            </a:r>
            <a:r>
              <a:rPr dirty="0" err="1" lang="ru-RU" sz="1400">
                <a:solidFill>
                  <a:srgbClr val="003300"/>
                </a:solidFill>
                <a:latin charset="0" pitchFamily="18" typeface="Times New Roman"/>
                <a:ea charset="0" pitchFamily="34" typeface="Calibri"/>
                <a:cs charset="0" pitchFamily="18" typeface="Times New Roman"/>
              </a:rPr>
              <a:t>гўнгда</a:t>
            </a:r>
            <a:r>
              <a:rPr dirty="0" lang="ru-RU" sz="1400">
                <a:solidFill>
                  <a:srgbClr val="003300"/>
                </a:solidFill>
                <a:latin charset="0" pitchFamily="18" typeface="Times New Roman"/>
                <a:ea charset="0" pitchFamily="34" typeface="Calibri"/>
                <a:cs charset="0" pitchFamily="18" typeface="Times New Roman"/>
              </a:rPr>
              <a:t> </a:t>
            </a:r>
            <a:r>
              <a:rPr dirty="0" err="1" lang="ru-RU" sz="1400">
                <a:solidFill>
                  <a:srgbClr val="003300"/>
                </a:solidFill>
                <a:latin charset="0" pitchFamily="18" typeface="Times New Roman"/>
                <a:ea charset="0" pitchFamily="34" typeface="Calibri"/>
                <a:cs charset="0" pitchFamily="18" typeface="Times New Roman"/>
              </a:rPr>
              <a:t>ва</a:t>
            </a:r>
            <a:r>
              <a:rPr dirty="0" lang="ru-RU" sz="1400">
                <a:solidFill>
                  <a:srgbClr val="003300"/>
                </a:solidFill>
                <a:latin charset="0" pitchFamily="18" typeface="Times New Roman"/>
                <a:ea charset="0" pitchFamily="34" typeface="Calibri"/>
                <a:cs charset="0" pitchFamily="18" typeface="Times New Roman"/>
              </a:rPr>
              <a:t>  </a:t>
            </a:r>
            <a:r>
              <a:rPr dirty="0" err="1" lang="ru-RU" sz="1400">
                <a:solidFill>
                  <a:srgbClr val="003300"/>
                </a:solidFill>
                <a:latin charset="0" pitchFamily="18" typeface="Times New Roman"/>
                <a:ea charset="0" pitchFamily="34" typeface="Calibri"/>
                <a:cs charset="0" pitchFamily="18" typeface="Times New Roman"/>
              </a:rPr>
              <a:t>гўнг</a:t>
            </a:r>
            <a:r>
              <a:rPr dirty="0" lang="ru-RU" sz="1400">
                <a:solidFill>
                  <a:srgbClr val="003300"/>
                </a:solidFill>
                <a:latin charset="0" pitchFamily="18" typeface="Times New Roman"/>
                <a:ea charset="0" pitchFamily="34" typeface="Calibri"/>
                <a:cs charset="0" pitchFamily="18" typeface="Times New Roman"/>
              </a:rPr>
              <a:t> </a:t>
            </a:r>
            <a:r>
              <a:rPr dirty="0" err="1" lang="ru-RU" sz="1400">
                <a:solidFill>
                  <a:srgbClr val="003300"/>
                </a:solidFill>
                <a:latin charset="0" pitchFamily="18" typeface="Times New Roman"/>
                <a:ea charset="0" pitchFamily="34" typeface="Calibri"/>
                <a:cs charset="0" pitchFamily="18" typeface="Times New Roman"/>
              </a:rPr>
              <a:t>оқимларида</a:t>
            </a:r>
            <a:r>
              <a:rPr dirty="0" lang="ru-RU" sz="1400">
                <a:solidFill>
                  <a:srgbClr val="003300"/>
                </a:solidFill>
                <a:latin charset="0" pitchFamily="18" typeface="Times New Roman"/>
                <a:ea charset="0" pitchFamily="34" typeface="Calibri"/>
                <a:cs charset="0" pitchFamily="18" typeface="Times New Roman"/>
              </a:rPr>
              <a:t> </a:t>
            </a:r>
            <a:r>
              <a:rPr dirty="0" err="1" lang="ru-RU" sz="1400">
                <a:solidFill>
                  <a:srgbClr val="003300"/>
                </a:solidFill>
                <a:latin charset="0" pitchFamily="18" typeface="Times New Roman"/>
                <a:ea charset="0" pitchFamily="34" typeface="Calibri"/>
                <a:cs charset="0" pitchFamily="18" typeface="Times New Roman"/>
              </a:rPr>
              <a:t>ҳар</a:t>
            </a:r>
            <a:r>
              <a:rPr dirty="0" lang="ru-RU" sz="1400">
                <a:solidFill>
                  <a:srgbClr val="003300"/>
                </a:solidFill>
                <a:latin charset="0" pitchFamily="18" typeface="Times New Roman"/>
                <a:ea charset="0" pitchFamily="34" typeface="Calibri"/>
                <a:cs charset="0" pitchFamily="18" typeface="Times New Roman"/>
              </a:rPr>
              <a:t> доим у </a:t>
            </a:r>
            <a:r>
              <a:rPr dirty="0" err="1" lang="ru-RU" sz="1400">
                <a:solidFill>
                  <a:srgbClr val="003300"/>
                </a:solidFill>
                <a:latin charset="0" pitchFamily="18" typeface="Times New Roman"/>
                <a:ea charset="0" pitchFamily="34" typeface="Calibri"/>
                <a:cs charset="0" pitchFamily="18" typeface="Times New Roman"/>
              </a:rPr>
              <a:t>ёки</a:t>
            </a:r>
            <a:r>
              <a:rPr dirty="0" lang="ru-RU" sz="1400">
                <a:solidFill>
                  <a:srgbClr val="003300"/>
                </a:solidFill>
                <a:latin charset="0" pitchFamily="18" typeface="Times New Roman"/>
                <a:ea charset="0" pitchFamily="34" typeface="Calibri"/>
                <a:cs charset="0" pitchFamily="18" typeface="Times New Roman"/>
              </a:rPr>
              <a:t> </a:t>
            </a:r>
            <a:r>
              <a:rPr dirty="0" err="1" lang="ru-RU" sz="1400">
                <a:solidFill>
                  <a:srgbClr val="003300"/>
                </a:solidFill>
                <a:latin charset="0" pitchFamily="18" typeface="Times New Roman"/>
                <a:ea charset="0" pitchFamily="34" typeface="Calibri"/>
                <a:cs charset="0" pitchFamily="18" typeface="Times New Roman"/>
              </a:rPr>
              <a:t>бу</a:t>
            </a:r>
            <a:r>
              <a:rPr dirty="0" lang="ru-RU" sz="1400">
                <a:solidFill>
                  <a:srgbClr val="003300"/>
                </a:solidFill>
                <a:latin charset="0" pitchFamily="18" typeface="Times New Roman"/>
                <a:ea charset="0" pitchFamily="34" typeface="Calibri"/>
                <a:cs charset="0" pitchFamily="18" typeface="Times New Roman"/>
              </a:rPr>
              <a:t> </a:t>
            </a:r>
            <a:r>
              <a:rPr dirty="0" err="1" lang="ru-RU" sz="1400">
                <a:solidFill>
                  <a:srgbClr val="003300"/>
                </a:solidFill>
                <a:latin charset="0" pitchFamily="18" typeface="Times New Roman"/>
                <a:ea charset="0" pitchFamily="34" typeface="Calibri"/>
                <a:cs charset="0" pitchFamily="18" typeface="Times New Roman"/>
              </a:rPr>
              <a:t>даражада</a:t>
            </a:r>
            <a:r>
              <a:rPr dirty="0" lang="ru-RU" sz="1400">
                <a:solidFill>
                  <a:srgbClr val="003300"/>
                </a:solidFill>
                <a:latin charset="0" pitchFamily="18" typeface="Times New Roman"/>
                <a:ea charset="0" pitchFamily="34" typeface="Calibri"/>
                <a:cs charset="0" pitchFamily="18" typeface="Times New Roman"/>
              </a:rPr>
              <a:t> 1 </a:t>
            </a:r>
            <a:r>
              <a:rPr dirty="0" err="1" lang="ru-RU" sz="1400">
                <a:solidFill>
                  <a:srgbClr val="003300"/>
                </a:solidFill>
                <a:latin charset="0" pitchFamily="18" typeface="Times New Roman"/>
                <a:ea charset="0" pitchFamily="34" typeface="Calibri"/>
                <a:cs charset="0" pitchFamily="18" typeface="Times New Roman"/>
              </a:rPr>
              <a:t>литрда</a:t>
            </a:r>
            <a:r>
              <a:rPr dirty="0" lang="ru-RU" sz="1400">
                <a:solidFill>
                  <a:srgbClr val="003300"/>
                </a:solidFill>
                <a:latin charset="0" pitchFamily="18" typeface="Times New Roman"/>
                <a:ea charset="0" pitchFamily="34" typeface="Calibri"/>
                <a:cs charset="0" pitchFamily="18" typeface="Times New Roman"/>
              </a:rPr>
              <a:t> 60 </a:t>
            </a:r>
            <a:r>
              <a:rPr dirty="0" err="1" lang="ru-RU" sz="1400">
                <a:solidFill>
                  <a:srgbClr val="003300"/>
                </a:solidFill>
                <a:latin charset="0" pitchFamily="18" typeface="Times New Roman"/>
                <a:ea charset="0" pitchFamily="34" typeface="Calibri"/>
                <a:cs charset="0" pitchFamily="18" typeface="Times New Roman"/>
              </a:rPr>
              <a:t>тадан</a:t>
            </a:r>
            <a:r>
              <a:rPr dirty="0" lang="ru-RU" sz="1400">
                <a:solidFill>
                  <a:srgbClr val="003300"/>
                </a:solidFill>
                <a:latin charset="0" pitchFamily="18" typeface="Times New Roman"/>
                <a:ea charset="0" pitchFamily="34" typeface="Calibri"/>
                <a:cs charset="0" pitchFamily="18" typeface="Times New Roman"/>
              </a:rPr>
              <a:t> 100 </a:t>
            </a:r>
            <a:r>
              <a:rPr dirty="0" err="1" lang="ru-RU" sz="1400">
                <a:solidFill>
                  <a:srgbClr val="003300"/>
                </a:solidFill>
                <a:latin charset="0" pitchFamily="18" typeface="Times New Roman"/>
                <a:ea charset="0" pitchFamily="34" typeface="Calibri"/>
                <a:cs charset="0" pitchFamily="18" typeface="Times New Roman"/>
              </a:rPr>
              <a:t>тагача</a:t>
            </a:r>
            <a:r>
              <a:rPr dirty="0" lang="ru-RU" sz="1400">
                <a:solidFill>
                  <a:srgbClr val="003300"/>
                </a:solidFill>
                <a:latin charset="0" pitchFamily="18" typeface="Times New Roman"/>
                <a:ea charset="0" pitchFamily="34" typeface="Calibri"/>
                <a:cs charset="0" pitchFamily="18" typeface="Times New Roman"/>
              </a:rPr>
              <a:t> </a:t>
            </a:r>
            <a:r>
              <a:rPr dirty="0" err="1" lang="ru-RU" sz="1400">
                <a:solidFill>
                  <a:srgbClr val="003300"/>
                </a:solidFill>
                <a:latin charset="0" pitchFamily="18" typeface="Times New Roman"/>
                <a:ea charset="0" pitchFamily="34" typeface="Calibri"/>
                <a:cs charset="0" pitchFamily="18" typeface="Times New Roman"/>
              </a:rPr>
              <a:t>гельминтлар</a:t>
            </a:r>
            <a:r>
              <a:rPr dirty="0" lang="ru-RU" sz="1400">
                <a:solidFill>
                  <a:srgbClr val="003300"/>
                </a:solidFill>
                <a:latin charset="0" pitchFamily="18" typeface="Times New Roman"/>
                <a:ea charset="0" pitchFamily="34" typeface="Calibri"/>
                <a:cs charset="0" pitchFamily="18" typeface="Times New Roman"/>
              </a:rPr>
              <a:t>  </a:t>
            </a:r>
            <a:r>
              <a:rPr dirty="0" err="1" lang="ru-RU" sz="1400">
                <a:solidFill>
                  <a:srgbClr val="003300"/>
                </a:solidFill>
                <a:latin charset="0" pitchFamily="18" typeface="Times New Roman"/>
                <a:ea charset="0" pitchFamily="34" typeface="Calibri"/>
                <a:cs charset="0" pitchFamily="18" typeface="Times New Roman"/>
              </a:rPr>
              <a:t>тухуми</a:t>
            </a:r>
            <a:r>
              <a:rPr dirty="0" lang="ru-RU" sz="1400">
                <a:solidFill>
                  <a:srgbClr val="003300"/>
                </a:solidFill>
                <a:latin charset="0" pitchFamily="18" typeface="Times New Roman"/>
                <a:ea charset="0" pitchFamily="34" typeface="Calibri"/>
                <a:cs charset="0" pitchFamily="18" typeface="Times New Roman"/>
              </a:rPr>
              <a:t>, </a:t>
            </a:r>
            <a:r>
              <a:rPr dirty="0" err="1" lang="ru-RU" sz="1400">
                <a:solidFill>
                  <a:srgbClr val="003300"/>
                </a:solidFill>
                <a:latin charset="0" pitchFamily="18" typeface="Times New Roman"/>
                <a:ea charset="0" pitchFamily="34" typeface="Calibri"/>
                <a:cs charset="0" pitchFamily="18" typeface="Times New Roman"/>
              </a:rPr>
              <a:t>ичак</a:t>
            </a:r>
            <a:r>
              <a:rPr dirty="0" lang="ru-RU" sz="1400">
                <a:solidFill>
                  <a:srgbClr val="003300"/>
                </a:solidFill>
                <a:latin charset="0" pitchFamily="18" typeface="Times New Roman"/>
                <a:ea charset="0" pitchFamily="34" typeface="Calibri"/>
                <a:cs charset="0" pitchFamily="18" typeface="Times New Roman"/>
              </a:rPr>
              <a:t> </a:t>
            </a:r>
            <a:r>
              <a:rPr dirty="0" err="1" lang="ru-RU" sz="1400">
                <a:solidFill>
                  <a:srgbClr val="003300"/>
                </a:solidFill>
                <a:latin charset="0" pitchFamily="18" typeface="Times New Roman"/>
                <a:ea charset="0" pitchFamily="34" typeface="Calibri"/>
                <a:cs charset="0" pitchFamily="18" typeface="Times New Roman"/>
              </a:rPr>
              <a:t>таёқчалари</a:t>
            </a:r>
            <a:r>
              <a:rPr dirty="0" lang="ru-RU" sz="1400">
                <a:solidFill>
                  <a:srgbClr val="003300"/>
                </a:solidFill>
                <a:latin charset="0" pitchFamily="18" typeface="Times New Roman"/>
                <a:ea charset="0" pitchFamily="34" typeface="Calibri"/>
                <a:cs charset="0" pitchFamily="18" typeface="Times New Roman"/>
              </a:rPr>
              <a:t> </a:t>
            </a:r>
            <a:r>
              <a:rPr dirty="0" err="1" lang="ru-RU" sz="1400">
                <a:solidFill>
                  <a:srgbClr val="003300"/>
                </a:solidFill>
                <a:latin charset="0" pitchFamily="18" typeface="Times New Roman"/>
                <a:ea charset="0" pitchFamily="34" typeface="Calibri"/>
                <a:cs charset="0" pitchFamily="18" typeface="Times New Roman"/>
              </a:rPr>
              <a:t>гуруҳи</a:t>
            </a:r>
            <a:r>
              <a:rPr dirty="0" lang="ru-RU" sz="1400">
                <a:solidFill>
                  <a:srgbClr val="003300"/>
                </a:solidFill>
                <a:latin charset="0" pitchFamily="18" typeface="Times New Roman"/>
                <a:ea charset="0" pitchFamily="34" typeface="Calibri"/>
                <a:cs charset="0" pitchFamily="18" typeface="Times New Roman"/>
              </a:rPr>
              <a:t> </a:t>
            </a:r>
            <a:r>
              <a:rPr dirty="0" err="1" lang="ru-RU" sz="1400">
                <a:solidFill>
                  <a:srgbClr val="003300"/>
                </a:solidFill>
                <a:latin charset="0" pitchFamily="18" typeface="Times New Roman"/>
                <a:ea charset="0" pitchFamily="34" typeface="Calibri"/>
                <a:cs charset="0" pitchFamily="18" typeface="Times New Roman"/>
              </a:rPr>
              <a:t>бактериялари</a:t>
            </a:r>
            <a:r>
              <a:rPr dirty="0" lang="ru-RU" sz="1400">
                <a:solidFill>
                  <a:srgbClr val="003300"/>
                </a:solidFill>
                <a:latin charset="0" pitchFamily="18" typeface="Times New Roman"/>
                <a:ea charset="0" pitchFamily="34" typeface="Calibri"/>
                <a:cs charset="0" pitchFamily="18" typeface="Times New Roman"/>
              </a:rPr>
              <a:t> </a:t>
            </a:r>
            <a:r>
              <a:rPr dirty="0" err="1" lang="ru-RU" sz="1400">
                <a:solidFill>
                  <a:srgbClr val="003300"/>
                </a:solidFill>
                <a:latin charset="0" pitchFamily="18" typeface="Times New Roman"/>
                <a:ea charset="0" pitchFamily="34" typeface="Calibri"/>
                <a:cs charset="0" pitchFamily="18" typeface="Times New Roman"/>
              </a:rPr>
              <a:t>мавжуд</a:t>
            </a:r>
            <a:r>
              <a:rPr dirty="0" lang="ru-RU" sz="1400">
                <a:solidFill>
                  <a:srgbClr val="003300"/>
                </a:solidFill>
                <a:latin charset="0" pitchFamily="18" typeface="Times New Roman"/>
                <a:ea charset="0" pitchFamily="34" typeface="Calibri"/>
                <a:cs charset="0" pitchFamily="18" typeface="Times New Roman"/>
              </a:rPr>
              <a:t>. Патоген  </a:t>
            </a:r>
            <a:r>
              <a:rPr dirty="0" err="1" lang="ru-RU" sz="1400">
                <a:solidFill>
                  <a:srgbClr val="003300"/>
                </a:solidFill>
                <a:latin charset="0" pitchFamily="18" typeface="Times New Roman"/>
                <a:ea charset="0" pitchFamily="34" typeface="Calibri"/>
                <a:cs charset="0" pitchFamily="18" typeface="Times New Roman"/>
              </a:rPr>
              <a:t>микрофлоранинг</a:t>
            </a:r>
            <a:r>
              <a:rPr dirty="0" lang="ru-RU" sz="1400">
                <a:solidFill>
                  <a:srgbClr val="003300"/>
                </a:solidFill>
                <a:latin charset="0" pitchFamily="18" typeface="Times New Roman"/>
                <a:ea charset="0" pitchFamily="34" typeface="Calibri"/>
                <a:cs charset="0" pitchFamily="18" typeface="Times New Roman"/>
              </a:rPr>
              <a:t> </a:t>
            </a:r>
            <a:r>
              <a:rPr dirty="0" err="1" lang="ru-RU" sz="1400">
                <a:solidFill>
                  <a:srgbClr val="003300"/>
                </a:solidFill>
                <a:latin charset="0" pitchFamily="18" typeface="Times New Roman"/>
                <a:ea charset="0" pitchFamily="34" typeface="Calibri"/>
                <a:cs charset="0" pitchFamily="18" typeface="Times New Roman"/>
              </a:rPr>
              <a:t>мавжудлиги</a:t>
            </a:r>
            <a:r>
              <a:rPr dirty="0" lang="ru-RU" sz="1400">
                <a:solidFill>
                  <a:srgbClr val="003300"/>
                </a:solidFill>
                <a:latin charset="0" pitchFamily="18" typeface="Times New Roman"/>
                <a:ea charset="0" pitchFamily="34" typeface="Calibri"/>
                <a:cs charset="0" pitchFamily="18" typeface="Times New Roman"/>
              </a:rPr>
              <a:t> </a:t>
            </a:r>
            <a:r>
              <a:rPr dirty="0" err="1" lang="ru-RU" sz="1400">
                <a:solidFill>
                  <a:srgbClr val="003300"/>
                </a:solidFill>
                <a:latin charset="0" pitchFamily="18" typeface="Times New Roman"/>
                <a:ea charset="0" pitchFamily="34" typeface="Calibri"/>
                <a:cs charset="0" pitchFamily="18" typeface="Times New Roman"/>
              </a:rPr>
              <a:t>хўжаликдаги</a:t>
            </a:r>
            <a:r>
              <a:rPr dirty="0" lang="ru-RU" sz="1400">
                <a:solidFill>
                  <a:srgbClr val="003300"/>
                </a:solidFill>
                <a:latin charset="0" pitchFamily="18" typeface="Times New Roman"/>
                <a:ea charset="0" pitchFamily="34" typeface="Calibri"/>
                <a:cs charset="0" pitchFamily="18" typeface="Times New Roman"/>
              </a:rPr>
              <a:t> санитария </a:t>
            </a:r>
            <a:r>
              <a:rPr dirty="0" err="1" lang="ru-RU" sz="1400">
                <a:solidFill>
                  <a:srgbClr val="003300"/>
                </a:solidFill>
                <a:latin charset="0" pitchFamily="18" typeface="Times New Roman"/>
                <a:ea charset="0" pitchFamily="34" typeface="Calibri"/>
                <a:cs charset="0" pitchFamily="18" typeface="Times New Roman"/>
              </a:rPr>
              <a:t>ҳолатига</a:t>
            </a:r>
            <a:r>
              <a:rPr dirty="0" lang="ru-RU" sz="1400">
                <a:solidFill>
                  <a:srgbClr val="003300"/>
                </a:solidFill>
                <a:latin charset="0" pitchFamily="18" typeface="Times New Roman"/>
                <a:ea charset="0" pitchFamily="34" typeface="Calibri"/>
                <a:cs charset="0" pitchFamily="18" typeface="Times New Roman"/>
              </a:rPr>
              <a:t>, у </a:t>
            </a:r>
            <a:r>
              <a:rPr dirty="0" err="1" lang="ru-RU" sz="1400">
                <a:solidFill>
                  <a:srgbClr val="003300"/>
                </a:solidFill>
                <a:latin charset="0" pitchFamily="18" typeface="Times New Roman"/>
                <a:ea charset="0" pitchFamily="34" typeface="Calibri"/>
                <a:cs charset="0" pitchFamily="18" typeface="Times New Roman"/>
              </a:rPr>
              <a:t>ерда</a:t>
            </a:r>
            <a:r>
              <a:rPr dirty="0" lang="ru-RU" sz="1400">
                <a:solidFill>
                  <a:srgbClr val="003300"/>
                </a:solidFill>
                <a:latin charset="0" pitchFamily="18" typeface="Times New Roman"/>
                <a:ea charset="0" pitchFamily="34" typeface="Calibri"/>
                <a:cs charset="0" pitchFamily="18" typeface="Times New Roman"/>
              </a:rPr>
              <a:t> </a:t>
            </a:r>
            <a:r>
              <a:rPr dirty="0" err="1" lang="ru-RU" sz="1400">
                <a:solidFill>
                  <a:srgbClr val="003300"/>
                </a:solidFill>
                <a:latin charset="0" pitchFamily="18" typeface="Times New Roman"/>
                <a:ea charset="0" pitchFamily="34" typeface="Calibri"/>
                <a:cs charset="0" pitchFamily="18" typeface="Times New Roman"/>
              </a:rPr>
              <a:t>айрим</a:t>
            </a:r>
            <a:r>
              <a:rPr dirty="0" lang="ru-RU" sz="1400">
                <a:solidFill>
                  <a:srgbClr val="003300"/>
                </a:solidFill>
                <a:latin charset="0" pitchFamily="18" typeface="Times New Roman"/>
                <a:ea charset="0" pitchFamily="34" typeface="Calibri"/>
                <a:cs charset="0" pitchFamily="18" typeface="Times New Roman"/>
              </a:rPr>
              <a:t> </a:t>
            </a:r>
            <a:r>
              <a:rPr dirty="0" err="1" lang="ru-RU" sz="1400">
                <a:solidFill>
                  <a:srgbClr val="003300"/>
                </a:solidFill>
                <a:latin charset="0" pitchFamily="18" typeface="Times New Roman"/>
                <a:ea charset="0" pitchFamily="34" typeface="Calibri"/>
                <a:cs charset="0" pitchFamily="18" typeface="Times New Roman"/>
              </a:rPr>
              <a:t>ҳайвонлар</a:t>
            </a:r>
            <a:r>
              <a:rPr dirty="0" lang="ru-RU" sz="1400">
                <a:solidFill>
                  <a:srgbClr val="003300"/>
                </a:solidFill>
                <a:latin charset="0" pitchFamily="18" typeface="Times New Roman"/>
                <a:ea charset="0" pitchFamily="34" typeface="Calibri"/>
                <a:cs charset="0" pitchFamily="18" typeface="Times New Roman"/>
              </a:rPr>
              <a:t> </a:t>
            </a:r>
            <a:r>
              <a:rPr dirty="0" err="1" lang="ru-RU" sz="1400">
                <a:solidFill>
                  <a:srgbClr val="003300"/>
                </a:solidFill>
                <a:latin charset="0" pitchFamily="18" typeface="Times New Roman"/>
                <a:ea charset="0" pitchFamily="34" typeface="Calibri"/>
                <a:cs charset="0" pitchFamily="18" typeface="Times New Roman"/>
              </a:rPr>
              <a:t>касалланишига</a:t>
            </a:r>
            <a:r>
              <a:rPr dirty="0" lang="ru-RU" sz="1400">
                <a:solidFill>
                  <a:srgbClr val="003300"/>
                </a:solidFill>
                <a:latin charset="0" pitchFamily="18" typeface="Times New Roman"/>
                <a:ea charset="0" pitchFamily="34" typeface="Calibri"/>
                <a:cs charset="0" pitchFamily="18" typeface="Times New Roman"/>
              </a:rPr>
              <a:t> </a:t>
            </a:r>
            <a:r>
              <a:rPr dirty="0" err="1" lang="ru-RU" sz="1400">
                <a:solidFill>
                  <a:srgbClr val="003300"/>
                </a:solidFill>
                <a:latin charset="0" pitchFamily="18" typeface="Times New Roman"/>
                <a:ea charset="0" pitchFamily="34" typeface="Calibri"/>
                <a:cs charset="0" pitchFamily="18" typeface="Times New Roman"/>
              </a:rPr>
              <a:t>ёки</a:t>
            </a:r>
            <a:r>
              <a:rPr dirty="0" lang="ru-RU" sz="1400">
                <a:solidFill>
                  <a:srgbClr val="003300"/>
                </a:solidFill>
                <a:latin charset="0" pitchFamily="18" typeface="Times New Roman"/>
                <a:ea charset="0" pitchFamily="34" typeface="Calibri"/>
                <a:cs charset="0" pitchFamily="18" typeface="Times New Roman"/>
              </a:rPr>
              <a:t> </a:t>
            </a:r>
            <a:r>
              <a:rPr dirty="0" err="1" lang="ru-RU" sz="1400">
                <a:solidFill>
                  <a:srgbClr val="003300"/>
                </a:solidFill>
                <a:latin charset="0" pitchFamily="18" typeface="Times New Roman"/>
                <a:ea charset="0" pitchFamily="34" typeface="Calibri"/>
                <a:cs charset="0" pitchFamily="18" typeface="Times New Roman"/>
              </a:rPr>
              <a:t>бутун</a:t>
            </a:r>
            <a:r>
              <a:rPr dirty="0" lang="ru-RU" sz="1400">
                <a:solidFill>
                  <a:srgbClr val="003300"/>
                </a:solidFill>
                <a:latin charset="0" pitchFamily="18" typeface="Times New Roman"/>
                <a:ea charset="0" pitchFamily="34" typeface="Calibri"/>
                <a:cs charset="0" pitchFamily="18" typeface="Times New Roman"/>
              </a:rPr>
              <a:t> </a:t>
            </a:r>
            <a:r>
              <a:rPr dirty="0" err="1" lang="ru-RU" sz="1400">
                <a:solidFill>
                  <a:srgbClr val="003300"/>
                </a:solidFill>
                <a:latin charset="0" pitchFamily="18" typeface="Times New Roman"/>
                <a:ea charset="0" pitchFamily="34" typeface="Calibri"/>
                <a:cs charset="0" pitchFamily="18" typeface="Times New Roman"/>
              </a:rPr>
              <a:t>чорванинг</a:t>
            </a:r>
            <a:r>
              <a:rPr dirty="0" lang="ru-RU" sz="1400">
                <a:solidFill>
                  <a:srgbClr val="003300"/>
                </a:solidFill>
                <a:latin charset="0" pitchFamily="18" typeface="Times New Roman"/>
                <a:ea charset="0" pitchFamily="34" typeface="Calibri"/>
                <a:cs charset="0" pitchFamily="18" typeface="Times New Roman"/>
              </a:rPr>
              <a:t> </a:t>
            </a:r>
            <a:r>
              <a:rPr dirty="0" err="1" lang="ru-RU" sz="1400">
                <a:solidFill>
                  <a:srgbClr val="003300"/>
                </a:solidFill>
                <a:latin charset="0" pitchFamily="18" typeface="Times New Roman"/>
                <a:ea charset="0" pitchFamily="34" typeface="Calibri"/>
                <a:cs charset="0" pitchFamily="18" typeface="Times New Roman"/>
              </a:rPr>
              <a:t>эпизотиясига</a:t>
            </a:r>
            <a:r>
              <a:rPr dirty="0" lang="ru-RU" sz="1400">
                <a:solidFill>
                  <a:srgbClr val="003300"/>
                </a:solidFill>
                <a:latin charset="0" pitchFamily="18" typeface="Times New Roman"/>
                <a:ea charset="0" pitchFamily="34" typeface="Calibri"/>
                <a:cs charset="0" pitchFamily="18" typeface="Times New Roman"/>
              </a:rPr>
              <a:t> </a:t>
            </a:r>
            <a:r>
              <a:rPr dirty="0" err="1" lang="ru-RU" sz="1400">
                <a:solidFill>
                  <a:srgbClr val="003300"/>
                </a:solidFill>
                <a:latin charset="0" pitchFamily="18" typeface="Times New Roman"/>
                <a:ea charset="0" pitchFamily="34" typeface="Calibri"/>
                <a:cs charset="0" pitchFamily="18" typeface="Times New Roman"/>
              </a:rPr>
              <a:t>боғлиқ</a:t>
            </a:r>
            <a:r>
              <a:rPr dirty="0" lang="ru-RU" sz="1400">
                <a:solidFill>
                  <a:srgbClr val="003300"/>
                </a:solidFill>
                <a:latin charset="0" pitchFamily="18" typeface="Times New Roman"/>
                <a:ea charset="0" pitchFamily="34" typeface="Calibri"/>
                <a:cs charset="0" pitchFamily="18" typeface="Times New Roman"/>
              </a:rPr>
              <a:t> </a:t>
            </a:r>
            <a:r>
              <a:rPr dirty="0" err="1" lang="ru-RU" smtClean="0" sz="1400">
                <a:solidFill>
                  <a:srgbClr val="003300"/>
                </a:solidFill>
                <a:latin charset="0" pitchFamily="18" typeface="Times New Roman"/>
                <a:ea charset="0" pitchFamily="34" typeface="Calibri"/>
                <a:cs charset="0" pitchFamily="18" typeface="Times New Roman"/>
              </a:rPr>
              <a:t>бўлади</a:t>
            </a:r>
            <a:endParaRPr dirty="0" lang="en-US" smtClean="0" sz="1400">
              <a:solidFill>
                <a:srgbClr val="003300"/>
              </a:solidFill>
              <a:latin charset="0" pitchFamily="18" typeface="Times New Roman"/>
              <a:ea charset="0" pitchFamily="34" typeface="Calibri"/>
              <a:cs charset="0" pitchFamily="18" typeface="Times New Roman"/>
            </a:endParaRPr>
          </a:p>
          <a:p>
            <a:pPr algn="ctr" lvl="0"/>
            <a:r>
              <a:rPr dirty="0" lang="ru-RU" sz="1400">
                <a:solidFill>
                  <a:srgbClr val="003300"/>
                </a:solidFill>
                <a:latin charset="0" pitchFamily="18" typeface="Times New Roman"/>
                <a:cs charset="0" pitchFamily="18" typeface="Times New Roman"/>
              </a:rPr>
              <a:t>Шу </a:t>
            </a:r>
            <a:r>
              <a:rPr dirty="0" err="1" lang="ru-RU" sz="1400">
                <a:solidFill>
                  <a:srgbClr val="003300"/>
                </a:solidFill>
                <a:latin charset="0" pitchFamily="18" typeface="Times New Roman"/>
                <a:cs charset="0" pitchFamily="18" typeface="Times New Roman"/>
              </a:rPr>
              <a:t>сабабли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қуйидаги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қоидалар</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ва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тавсияларга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амал</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қилиш</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керак</a:t>
            </a:r>
            <a:r>
              <a:rPr dirty="0" lang="ru-RU" sz="1400">
                <a:solidFill>
                  <a:srgbClr val="003300"/>
                </a:solidFill>
                <a:latin charset="0" pitchFamily="18" typeface="Times New Roman"/>
                <a:cs charset="0" pitchFamily="18" typeface="Times New Roman"/>
              </a:rPr>
              <a:t>: </a:t>
            </a:r>
            <a:endParaRPr b="0" baseline="0" cap="none" dirty="0" i="0" kumimoji="0" lang="ru-RU" normalizeH="0" smtClean="0" strike="noStrike" sz="1400" u="none">
              <a:ln>
                <a:noFill/>
              </a:ln>
              <a:solidFill>
                <a:srgbClr val="003300"/>
              </a:solidFill>
              <a:effectLst/>
              <a:latin charset="0" pitchFamily="18" typeface="Times New Roman"/>
              <a:cs charset="0" pitchFamily="18" typeface="Times New Roman"/>
            </a:endParaRPr>
          </a:p>
        </p:txBody>
      </p:sp>
      <p:sp>
        <p:nvSpPr>
          <p:cNvPr id="13" name="AutoShape 4"/>
          <p:cNvSpPr>
            <a:spLocks noChangeArrowheads="1"/>
          </p:cNvSpPr>
          <p:nvPr/>
        </p:nvSpPr>
        <p:spPr bwMode="auto">
          <a:xfrm>
            <a:off x="214282" y="4643446"/>
            <a:ext cx="4714908" cy="571504"/>
          </a:xfrm>
          <a:prstGeom prst="roundRect">
            <a:avLst>
              <a:gd fmla="val 16667" name="adj"/>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algn="ctr" dir="3806097" dist="28398" rotWithShape="0">
              <a:srgbClr val="4E6128">
                <a:alpha val="50000"/>
              </a:srgbClr>
            </a:outerShdw>
          </a:effectLst>
        </p:spPr>
        <p:txBody>
          <a:bodyPr anchor="t" anchorCtr="0" bIns="45720" compatLnSpc="1" lIns="91440" numCol="1" rIns="91440" tIns="45720" vert="horz" wrap="square">
            <a:prstTxWarp prst="textNoShape">
              <a:avLst/>
            </a:prstTxWarp>
          </a:bodyPr>
          <a:lstStyle/>
          <a:p>
            <a:pPr eaLnBrk="0" hangingPunct="0" lvl="0"/>
            <a:r>
              <a:rPr dirty="0" err="1" lang="ru-RU" sz="1200">
                <a:solidFill>
                  <a:srgbClr val="003300"/>
                </a:solidFill>
                <a:latin charset="0" pitchFamily="18" typeface="Times New Roman"/>
                <a:cs charset="0" pitchFamily="18" typeface="Times New Roman"/>
              </a:rPr>
              <a:t>Ишни</a:t>
            </a:r>
            <a:r>
              <a:rPr dirty="0" lang="ru-RU" sz="1200">
                <a:solidFill>
                  <a:srgbClr val="003300"/>
                </a:solidFill>
                <a:latin charset="0" pitchFamily="18" typeface="Times New Roman"/>
                <a:cs charset="0" pitchFamily="18" typeface="Times New Roman"/>
              </a:rPr>
              <a:t> </a:t>
            </a:r>
            <a:r>
              <a:rPr dirty="0" err="1" lang="ru-RU" sz="1200">
                <a:solidFill>
                  <a:srgbClr val="003300"/>
                </a:solidFill>
                <a:latin charset="0" pitchFamily="18" typeface="Times New Roman"/>
                <a:cs charset="0" pitchFamily="18" typeface="Times New Roman"/>
              </a:rPr>
              <a:t>тугатгандан</a:t>
            </a:r>
            <a:r>
              <a:rPr dirty="0" lang="ru-RU" sz="1200">
                <a:solidFill>
                  <a:srgbClr val="003300"/>
                </a:solidFill>
                <a:latin charset="0" pitchFamily="18" typeface="Times New Roman"/>
                <a:cs charset="0" pitchFamily="18" typeface="Times New Roman"/>
              </a:rPr>
              <a:t> </a:t>
            </a:r>
            <a:r>
              <a:rPr dirty="0" err="1" lang="ru-RU" sz="1200">
                <a:solidFill>
                  <a:srgbClr val="003300"/>
                </a:solidFill>
                <a:latin charset="0" pitchFamily="18" typeface="Times New Roman"/>
                <a:cs charset="0" pitchFamily="18" typeface="Times New Roman"/>
              </a:rPr>
              <a:t>сўнг</a:t>
            </a:r>
            <a:r>
              <a:rPr dirty="0" lang="ru-RU" sz="1200">
                <a:solidFill>
                  <a:srgbClr val="003300"/>
                </a:solidFill>
                <a:latin charset="0" pitchFamily="18" typeface="Times New Roman"/>
                <a:cs charset="0" pitchFamily="18" typeface="Times New Roman"/>
              </a:rPr>
              <a:t> </a:t>
            </a:r>
            <a:r>
              <a:rPr dirty="0" err="1" lang="ru-RU" sz="1200">
                <a:solidFill>
                  <a:srgbClr val="003300"/>
                </a:solidFill>
                <a:latin charset="0" pitchFamily="18" typeface="Times New Roman"/>
                <a:cs charset="0" pitchFamily="18" typeface="Times New Roman"/>
              </a:rPr>
              <a:t>қўлни</a:t>
            </a:r>
            <a:r>
              <a:rPr dirty="0" lang="ru-RU" sz="1200">
                <a:solidFill>
                  <a:srgbClr val="003300"/>
                </a:solidFill>
                <a:latin charset="0" pitchFamily="18" typeface="Times New Roman"/>
                <a:cs charset="0" pitchFamily="18" typeface="Times New Roman"/>
              </a:rPr>
              <a:t> </a:t>
            </a:r>
            <a:r>
              <a:rPr dirty="0" err="1" lang="ru-RU" sz="1200">
                <a:solidFill>
                  <a:srgbClr val="003300"/>
                </a:solidFill>
                <a:latin charset="0" pitchFamily="18" typeface="Times New Roman"/>
                <a:cs charset="0" pitchFamily="18" typeface="Times New Roman"/>
              </a:rPr>
              <a:t>совун</a:t>
            </a:r>
            <a:r>
              <a:rPr dirty="0" lang="ru-RU" sz="1200">
                <a:solidFill>
                  <a:srgbClr val="003300"/>
                </a:solidFill>
                <a:latin charset="0" pitchFamily="18" typeface="Times New Roman"/>
                <a:cs charset="0" pitchFamily="18" typeface="Times New Roman"/>
              </a:rPr>
              <a:t> </a:t>
            </a:r>
            <a:r>
              <a:rPr dirty="0" err="1" lang="ru-RU" sz="1200">
                <a:solidFill>
                  <a:srgbClr val="003300"/>
                </a:solidFill>
                <a:latin charset="0" pitchFamily="18" typeface="Times New Roman"/>
                <a:cs charset="0" pitchFamily="18" typeface="Times New Roman"/>
              </a:rPr>
              <a:t>ва</a:t>
            </a:r>
            <a:r>
              <a:rPr dirty="0" lang="ru-RU" sz="1200">
                <a:solidFill>
                  <a:srgbClr val="003300"/>
                </a:solidFill>
                <a:latin charset="0" pitchFamily="18" typeface="Times New Roman"/>
                <a:cs charset="0" pitchFamily="18" typeface="Times New Roman"/>
              </a:rPr>
              <a:t> </a:t>
            </a:r>
            <a:r>
              <a:rPr dirty="0" err="1" lang="ru-RU" sz="1200">
                <a:solidFill>
                  <a:srgbClr val="003300"/>
                </a:solidFill>
                <a:latin charset="0" pitchFamily="18" typeface="Times New Roman"/>
                <a:cs charset="0" pitchFamily="18" typeface="Times New Roman"/>
              </a:rPr>
              <a:t>илиқ</a:t>
            </a:r>
            <a:r>
              <a:rPr dirty="0" lang="ru-RU" sz="1200">
                <a:solidFill>
                  <a:srgbClr val="003300"/>
                </a:solidFill>
                <a:latin charset="0" pitchFamily="18" typeface="Times New Roman"/>
                <a:cs charset="0" pitchFamily="18" typeface="Times New Roman"/>
              </a:rPr>
              <a:t> </a:t>
            </a:r>
            <a:r>
              <a:rPr dirty="0" err="1" lang="ru-RU" sz="1200">
                <a:solidFill>
                  <a:srgbClr val="003300"/>
                </a:solidFill>
                <a:latin charset="0" pitchFamily="18" typeface="Times New Roman"/>
                <a:cs charset="0" pitchFamily="18" typeface="Times New Roman"/>
              </a:rPr>
              <a:t>сув</a:t>
            </a:r>
            <a:r>
              <a:rPr dirty="0" lang="ru-RU" sz="1200">
                <a:solidFill>
                  <a:srgbClr val="003300"/>
                </a:solidFill>
                <a:latin charset="0" pitchFamily="18" typeface="Times New Roman"/>
                <a:cs charset="0" pitchFamily="18" typeface="Times New Roman"/>
              </a:rPr>
              <a:t> </a:t>
            </a:r>
            <a:r>
              <a:rPr dirty="0" err="1" lang="ru-RU" sz="1200">
                <a:solidFill>
                  <a:srgbClr val="003300"/>
                </a:solidFill>
                <a:latin charset="0" pitchFamily="18" typeface="Times New Roman"/>
                <a:cs charset="0" pitchFamily="18" typeface="Times New Roman"/>
              </a:rPr>
              <a:t>билан</a:t>
            </a:r>
            <a:r>
              <a:rPr dirty="0" lang="ru-RU" sz="1200">
                <a:solidFill>
                  <a:srgbClr val="003300"/>
                </a:solidFill>
                <a:latin charset="0" pitchFamily="18" typeface="Times New Roman"/>
                <a:cs charset="0" pitchFamily="18" typeface="Times New Roman"/>
              </a:rPr>
              <a:t> </a:t>
            </a:r>
            <a:r>
              <a:rPr dirty="0" err="1" lang="ru-RU" sz="1200">
                <a:solidFill>
                  <a:srgbClr val="003300"/>
                </a:solidFill>
                <a:latin charset="0" pitchFamily="18" typeface="Times New Roman"/>
                <a:cs charset="0" pitchFamily="18" typeface="Times New Roman"/>
              </a:rPr>
              <a:t>ювиш</a:t>
            </a:r>
            <a:r>
              <a:rPr dirty="0" lang="ru-RU" sz="1200">
                <a:solidFill>
                  <a:srgbClr val="003300"/>
                </a:solidFill>
                <a:latin charset="0" pitchFamily="18" typeface="Times New Roman"/>
                <a:cs charset="0" pitchFamily="18" typeface="Times New Roman"/>
              </a:rPr>
              <a:t> </a:t>
            </a:r>
            <a:r>
              <a:rPr dirty="0" err="1" lang="ru-RU" sz="1200">
                <a:solidFill>
                  <a:srgbClr val="003300"/>
                </a:solidFill>
                <a:latin charset="0" pitchFamily="18" typeface="Times New Roman"/>
                <a:cs charset="0" pitchFamily="18" typeface="Times New Roman"/>
              </a:rPr>
              <a:t>керак</a:t>
            </a:r>
            <a:r>
              <a:rPr dirty="0" lang="ru-RU" sz="1200">
                <a:solidFill>
                  <a:srgbClr val="003300"/>
                </a:solidFill>
                <a:latin charset="0" pitchFamily="18" typeface="Times New Roman"/>
                <a:cs charset="0" pitchFamily="18" typeface="Times New Roman"/>
              </a:rPr>
              <a:t>;  </a:t>
            </a:r>
          </a:p>
        </p:txBody>
      </p:sp>
      <p:sp>
        <p:nvSpPr>
          <p:cNvPr id="14" name="AutoShape 4"/>
          <p:cNvSpPr>
            <a:spLocks noChangeArrowheads="1"/>
          </p:cNvSpPr>
          <p:nvPr/>
        </p:nvSpPr>
        <p:spPr bwMode="auto">
          <a:xfrm>
            <a:off x="214282" y="3286124"/>
            <a:ext cx="4714908" cy="642942"/>
          </a:xfrm>
          <a:prstGeom prst="roundRect">
            <a:avLst>
              <a:gd fmla="val 16667" name="adj"/>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algn="ctr" dir="3806097" dist="28398" rotWithShape="0">
              <a:srgbClr val="4E6128">
                <a:alpha val="50000"/>
              </a:srgbClr>
            </a:outerShdw>
          </a:effectLst>
        </p:spPr>
        <p:txBody>
          <a:bodyPr anchor="t" anchorCtr="0" bIns="45720" compatLnSpc="1" lIns="91440" numCol="1" rIns="91440" tIns="45720" vert="horz" wrap="square">
            <a:prstTxWarp prst="textNoShape">
              <a:avLst/>
            </a:prstTxWarp>
          </a:bodyPr>
          <a:lstStyle/>
          <a:p>
            <a:pPr eaLnBrk="0" hangingPunct="0" lvl="0"/>
            <a:r>
              <a:rPr dirty="0" lang="ru-RU" sz="1400">
                <a:solidFill>
                  <a:srgbClr val="003300"/>
                </a:solidFill>
                <a:latin charset="0" pitchFamily="18" typeface="Times New Roman"/>
                <a:cs charset="0" pitchFamily="18" typeface="Times New Roman"/>
              </a:rPr>
              <a:t>Ферма </a:t>
            </a:r>
            <a:r>
              <a:rPr dirty="0" err="1" lang="ru-RU" sz="1400">
                <a:solidFill>
                  <a:srgbClr val="003300"/>
                </a:solidFill>
                <a:latin charset="0" pitchFamily="18" typeface="Times New Roman"/>
                <a:cs charset="0" pitchFamily="18" typeface="Times New Roman"/>
              </a:rPr>
              <a:t>ёки</a:t>
            </a:r>
            <a:r>
              <a:rPr dirty="0" lang="ru-RU" sz="1400">
                <a:solidFill>
                  <a:srgbClr val="003300"/>
                </a:solidFill>
                <a:latin charset="0" pitchFamily="18" typeface="Times New Roman"/>
                <a:cs charset="0" pitchFamily="18" typeface="Times New Roman"/>
              </a:rPr>
              <a:t> метан </a:t>
            </a:r>
            <a:r>
              <a:rPr dirty="0" err="1" lang="ru-RU" sz="1400">
                <a:solidFill>
                  <a:srgbClr val="003300"/>
                </a:solidFill>
                <a:latin charset="0" pitchFamily="18" typeface="Times New Roman"/>
                <a:cs charset="0" pitchFamily="18" typeface="Times New Roman"/>
              </a:rPr>
              <a:t>бижғиш</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ускуналари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хоналарида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овқатланмаслик</a:t>
            </a:r>
            <a:r>
              <a:rPr dirty="0" lang="ru-RU" sz="1400">
                <a:solidFill>
                  <a:srgbClr val="003300"/>
                </a:solidFill>
                <a:latin charset="0" pitchFamily="18" typeface="Times New Roman"/>
                <a:cs charset="0" pitchFamily="18" typeface="Times New Roman"/>
              </a:rPr>
              <a:t>;   </a:t>
            </a:r>
          </a:p>
        </p:txBody>
      </p:sp>
      <p:sp>
        <p:nvSpPr>
          <p:cNvPr id="15" name="AutoShape 4"/>
          <p:cNvSpPr>
            <a:spLocks noChangeArrowheads="1"/>
          </p:cNvSpPr>
          <p:nvPr/>
        </p:nvSpPr>
        <p:spPr bwMode="auto">
          <a:xfrm>
            <a:off x="214282" y="2071678"/>
            <a:ext cx="4643470" cy="642942"/>
          </a:xfrm>
          <a:prstGeom prst="roundRect">
            <a:avLst>
              <a:gd fmla="val 16667" name="adj"/>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algn="ctr" dir="3806097" dist="28398" rotWithShape="0">
              <a:srgbClr val="4E6128">
                <a:alpha val="50000"/>
              </a:srgbClr>
            </a:outerShdw>
          </a:effectLst>
        </p:spPr>
        <p:txBody>
          <a:bodyPr anchor="t" anchorCtr="0" bIns="45720" compatLnSpc="1" lIns="91440" numCol="1" rIns="91440" tIns="45720" vert="horz" wrap="square">
            <a:prstTxWarp prst="textNoShape">
              <a:avLst/>
            </a:prstTxWarp>
          </a:bodyPr>
          <a:lstStyle/>
          <a:p>
            <a:pPr eaLnBrk="0" hangingPunct="0" lvl="0"/>
            <a:r>
              <a:rPr dirty="0" err="1" lang="ru-RU" sz="1400">
                <a:solidFill>
                  <a:srgbClr val="003300"/>
                </a:solidFill>
                <a:latin charset="0" pitchFamily="18" typeface="Times New Roman"/>
                <a:cs charset="0" pitchFamily="18" typeface="Times New Roman"/>
              </a:rPr>
              <a:t>Махсус</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кийимда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махсус</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пойафзалда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қўлқоп</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ёки</a:t>
            </a:r>
            <a:r>
              <a:rPr dirty="0" lang="ru-RU" sz="1400">
                <a:solidFill>
                  <a:srgbClr val="003300"/>
                </a:solidFill>
                <a:latin charset="0" pitchFamily="18" typeface="Times New Roman"/>
                <a:cs charset="0" pitchFamily="18" typeface="Times New Roman"/>
              </a:rPr>
              <a:t> резина </a:t>
            </a:r>
            <a:r>
              <a:rPr dirty="0" err="1" lang="ru-RU" sz="1400">
                <a:solidFill>
                  <a:srgbClr val="003300"/>
                </a:solidFill>
                <a:latin charset="0" pitchFamily="18" typeface="Times New Roman"/>
                <a:cs charset="0" pitchFamily="18" typeface="Times New Roman"/>
              </a:rPr>
              <a:t>қўлқоплар</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кийиб</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ишлаш</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керак</a:t>
            </a:r>
            <a:r>
              <a:rPr dirty="0" lang="ru-RU" sz="1400">
                <a:solidFill>
                  <a:srgbClr val="003300"/>
                </a:solidFill>
                <a:latin charset="0" pitchFamily="18" typeface="Times New Roman"/>
                <a:cs charset="0" pitchFamily="18" typeface="Times New Roman"/>
              </a:rPr>
              <a:t>; </a:t>
            </a:r>
          </a:p>
          <a:p>
            <a:pPr eaLnBrk="0" fontAlgn="base" hangingPunct="0" lvl="0">
              <a:spcBef>
                <a:spcPct val="0"/>
              </a:spcBef>
              <a:spcAft>
                <a:spcPct val="0"/>
              </a:spcAft>
            </a:pPr>
            <a:endParaRPr b="0" baseline="0" cap="none" dirty="0" i="0" kumimoji="0" lang="ru-RU" normalizeH="0" smtClean="0" strike="noStrike" sz="1400" u="none">
              <a:ln>
                <a:noFill/>
              </a:ln>
              <a:solidFill>
                <a:srgbClr val="003300"/>
              </a:solidFill>
              <a:effectLst/>
              <a:latin charset="0" pitchFamily="18" typeface="Times New Roman"/>
              <a:cs charset="0" pitchFamily="18" typeface="Times New Roman"/>
            </a:endParaRPr>
          </a:p>
        </p:txBody>
      </p:sp>
      <p:sp>
        <p:nvSpPr>
          <p:cNvPr id="16" name="AutoShape 4"/>
          <p:cNvSpPr>
            <a:spLocks noChangeArrowheads="1"/>
          </p:cNvSpPr>
          <p:nvPr/>
        </p:nvSpPr>
        <p:spPr bwMode="auto">
          <a:xfrm>
            <a:off x="214282" y="5643578"/>
            <a:ext cx="4786346" cy="714380"/>
          </a:xfrm>
          <a:prstGeom prst="roundRect">
            <a:avLst>
              <a:gd fmla="val 16667" name="adj"/>
            </a:avLst>
          </a:prstGeom>
          <a:gradFill rotWithShape="0">
            <a:gsLst>
              <a:gs pos="0">
                <a:srgbClr val="C2D69B"/>
              </a:gs>
              <a:gs pos="50000">
                <a:srgbClr val="EAF1DD"/>
              </a:gs>
              <a:gs pos="100000">
                <a:srgbClr val="C2D69B"/>
              </a:gs>
            </a:gsLst>
            <a:lin ang="18900000" scaled="1"/>
          </a:gradFill>
          <a:ln w="12700">
            <a:solidFill>
              <a:srgbClr val="C2D69B"/>
            </a:solidFill>
            <a:round/>
            <a:headEnd/>
            <a:tailEnd/>
          </a:ln>
          <a:effectLst>
            <a:outerShdw algn="ctr" dir="3806097" dist="28398" rotWithShape="0">
              <a:srgbClr val="4E6128">
                <a:alpha val="50000"/>
              </a:srgbClr>
            </a:outerShdw>
          </a:effectLst>
        </p:spPr>
        <p:txBody>
          <a:bodyPr anchor="t" anchorCtr="0" bIns="45720" compatLnSpc="1" lIns="91440" numCol="1" rIns="91440" tIns="45720" vert="horz" wrap="square">
            <a:prstTxWarp prst="textNoShape">
              <a:avLst/>
            </a:prstTxWarp>
          </a:bodyPr>
          <a:lstStyle/>
          <a:p>
            <a:pPr eaLnBrk="0" hangingPunct="0" lvl="0"/>
            <a:r>
              <a:rPr dirty="0" err="1" lang="ru-RU" sz="1400">
                <a:solidFill>
                  <a:srgbClr val="003300"/>
                </a:solidFill>
                <a:latin charset="0" pitchFamily="18" typeface="Times New Roman"/>
                <a:cs charset="0" pitchFamily="18" typeface="Times New Roman"/>
              </a:rPr>
              <a:t>Ҳар</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куни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хонани</a:t>
            </a:r>
            <a:r>
              <a:rPr dirty="0" lang="ru-RU" sz="1400">
                <a:solidFill>
                  <a:srgbClr val="003300"/>
                </a:solidFill>
                <a:latin charset="0" pitchFamily="18" typeface="Times New Roman"/>
                <a:cs charset="0" pitchFamily="18" typeface="Times New Roman"/>
              </a:rPr>
              <a:t> дезинфекция </a:t>
            </a:r>
            <a:r>
              <a:rPr dirty="0" err="1" lang="ru-RU" sz="1400">
                <a:solidFill>
                  <a:srgbClr val="003300"/>
                </a:solidFill>
                <a:latin charset="0" pitchFamily="18" typeface="Times New Roman"/>
                <a:cs charset="0" pitchFamily="18" typeface="Times New Roman"/>
              </a:rPr>
              <a:t>воситалари</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ёрдамида</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ҳўллаб</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тозалаб</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чиқиш</a:t>
            </a:r>
            <a:r>
              <a:rPr dirty="0" lang="ru-RU" sz="1400">
                <a:solidFill>
                  <a:srgbClr val="003300"/>
                </a:solidFill>
                <a:latin charset="0" pitchFamily="18" typeface="Times New Roman"/>
                <a:cs charset="0" pitchFamily="18" typeface="Times New Roman"/>
              </a:rPr>
              <a:t> </a:t>
            </a:r>
            <a:r>
              <a:rPr dirty="0" err="1" lang="ru-RU" sz="1400">
                <a:solidFill>
                  <a:srgbClr val="003300"/>
                </a:solidFill>
                <a:latin charset="0" pitchFamily="18" typeface="Times New Roman"/>
                <a:cs charset="0" pitchFamily="18" typeface="Times New Roman"/>
              </a:rPr>
              <a:t>керак</a:t>
            </a:r>
            <a:r>
              <a:rPr dirty="0" lang="ru-RU" sz="1400">
                <a:solidFill>
                  <a:srgbClr val="003300"/>
                </a:solidFill>
                <a:latin charset="0" pitchFamily="18" typeface="Times New Roman"/>
                <a:cs charset="0" pitchFamily="18" typeface="Times New Roman"/>
              </a:rPr>
              <a:t>. </a:t>
            </a:r>
          </a:p>
        </p:txBody>
      </p:sp>
      <p:pic>
        <p:nvPicPr>
          <p:cNvPr descr="p30.jpg" id="8" name="Рисунок 24"/>
          <p:cNvPicPr>
            <a:picLocks noChangeArrowheads="1" noChangeAspect="1"/>
          </p:cNvPicPr>
          <p:nvPr/>
        </p:nvPicPr>
        <p:blipFill>
          <a:blip cstate="print" r:embed="rId2"/>
          <a:srcRect/>
          <a:stretch>
            <a:fillRect/>
          </a:stretch>
        </p:blipFill>
        <p:spPr bwMode="auto">
          <a:xfrm>
            <a:off x="6357950" y="3214686"/>
            <a:ext cx="1085850" cy="1085850"/>
          </a:xfrm>
          <a:prstGeom prst="rect">
            <a:avLst/>
          </a:prstGeom>
          <a:noFill/>
        </p:spPr>
      </p:pic>
      <p:pic>
        <p:nvPicPr>
          <p:cNvPr descr="12526655538W4Y3O.jpg" id="9" name="Рисунок 25"/>
          <p:cNvPicPr>
            <a:picLocks noChangeArrowheads="1" noChangeAspect="1"/>
          </p:cNvPicPr>
          <p:nvPr/>
        </p:nvPicPr>
        <p:blipFill>
          <a:blip cstate="print" r:embed="rId3"/>
          <a:stretch>
            <a:fillRect/>
          </a:stretch>
        </p:blipFill>
        <p:spPr bwMode="auto">
          <a:xfrm>
            <a:off x="6357950" y="4429132"/>
            <a:ext cx="1057275" cy="962025"/>
          </a:xfrm>
          <a:prstGeom prst="rect">
            <a:avLst/>
          </a:prstGeom>
          <a:noFill/>
        </p:spPr>
      </p:pic>
      <p:pic>
        <p:nvPicPr>
          <p:cNvPr descr="m07.jpg" id="10" name="Рисунок 13"/>
          <p:cNvPicPr>
            <a:picLocks noChangeArrowheads="1" noChangeAspect="1"/>
          </p:cNvPicPr>
          <p:nvPr/>
        </p:nvPicPr>
        <p:blipFill>
          <a:blip cstate="print" r:embed="rId4"/>
          <a:srcRect/>
          <a:stretch>
            <a:fillRect/>
          </a:stretch>
        </p:blipFill>
        <p:spPr bwMode="auto">
          <a:xfrm>
            <a:off x="5286380" y="2143116"/>
            <a:ext cx="928688" cy="933450"/>
          </a:xfrm>
          <a:prstGeom prst="rect">
            <a:avLst/>
          </a:prstGeom>
          <a:noFill/>
        </p:spPr>
      </p:pic>
      <p:pic>
        <p:nvPicPr>
          <p:cNvPr descr="m06.jpg" id="11" name="Рисунок 22"/>
          <p:cNvPicPr>
            <a:picLocks noChangeArrowheads="1" noChangeAspect="1"/>
          </p:cNvPicPr>
          <p:nvPr/>
        </p:nvPicPr>
        <p:blipFill>
          <a:blip cstate="print" r:embed="rId5"/>
          <a:srcRect/>
          <a:stretch>
            <a:fillRect/>
          </a:stretch>
        </p:blipFill>
        <p:spPr bwMode="auto">
          <a:xfrm>
            <a:off x="6500826" y="2143116"/>
            <a:ext cx="917575" cy="906463"/>
          </a:xfrm>
          <a:prstGeom prst="rect">
            <a:avLst/>
          </a:prstGeom>
          <a:noFill/>
        </p:spPr>
      </p:pic>
      <p:pic>
        <p:nvPicPr>
          <p:cNvPr descr="m05.jpg" id="17" name="Рисунок 23"/>
          <p:cNvPicPr>
            <a:picLocks noChangeArrowheads="1" noChangeAspect="1"/>
          </p:cNvPicPr>
          <p:nvPr/>
        </p:nvPicPr>
        <p:blipFill>
          <a:blip cstate="print" r:embed="rId6"/>
          <a:srcRect/>
          <a:stretch>
            <a:fillRect/>
          </a:stretch>
        </p:blipFill>
        <p:spPr bwMode="auto">
          <a:xfrm>
            <a:off x="7643834" y="2143116"/>
            <a:ext cx="923925" cy="920750"/>
          </a:xfrm>
          <a:prstGeom prst="rect">
            <a:avLst/>
          </a:prstGeom>
          <a:noFill/>
        </p:spPr>
      </p:pic>
      <p:pic>
        <p:nvPicPr>
          <p:cNvPr descr="arrowin2.jpg" id="18" name="Рисунок 17"/>
          <p:cNvPicPr/>
          <p:nvPr/>
        </p:nvPicPr>
        <p:blipFill>
          <a:blip cstate="print" r:embed="rId7"/>
          <a:stretch>
            <a:fillRect/>
          </a:stretch>
        </p:blipFill>
        <p:spPr>
          <a:xfrm>
            <a:off x="6143636" y="5500702"/>
            <a:ext cx="1609344" cy="1069848"/>
          </a:xfrm>
          <a:prstGeom prst="rect">
            <a:avLst/>
          </a:prstGeom>
        </p:spPr>
      </p:pic>
    </p:spTree>
    <p:extLst>
      <p:ext uri="{BB962C8B-B14F-4D97-AF65-F5344CB8AC3E}">
        <p14:creationId xmlns:p14="http://schemas.microsoft.com/office/powerpoint/2010/main" val="4018208126"/>
      </p:ext>
    </p:extLst>
  </p:cSld>
  <p:clrMapOvr>
    <a:masterClrMapping/>
  </p:clrMapOvr>
  <p:timing>
    <p:tnLst>
      <p:par>
        <p:cTn dur="indefinite" id="1" nodeType="tmRoot" restart="never"/>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Рисунок 5" descr="j0441545.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5059" name="Рисунок 1" descr="j0440109.png"/>
          <p:cNvPicPr>
            <a:picLocks noChangeAspect="1"/>
          </p:cNvPicPr>
          <p:nvPr/>
        </p:nvPicPr>
        <p:blipFill>
          <a:blip r:embed="rId3" cstate="print"/>
          <a:srcRect/>
          <a:stretch>
            <a:fillRect/>
          </a:stretch>
        </p:blipFill>
        <p:spPr bwMode="auto">
          <a:xfrm>
            <a:off x="6357938" y="3071813"/>
            <a:ext cx="776287" cy="1428750"/>
          </a:xfrm>
          <a:prstGeom prst="rect">
            <a:avLst/>
          </a:prstGeom>
          <a:noFill/>
          <a:ln w="9525">
            <a:noFill/>
            <a:miter lim="800000"/>
            <a:headEnd/>
            <a:tailEnd/>
          </a:ln>
        </p:spPr>
      </p:pic>
      <p:pic>
        <p:nvPicPr>
          <p:cNvPr id="45060" name="Рисунок 2" descr="j0440113.png"/>
          <p:cNvPicPr>
            <a:picLocks noChangeAspect="1"/>
          </p:cNvPicPr>
          <p:nvPr/>
        </p:nvPicPr>
        <p:blipFill>
          <a:blip r:embed="rId4" cstate="print"/>
          <a:srcRect/>
          <a:stretch>
            <a:fillRect/>
          </a:stretch>
        </p:blipFill>
        <p:spPr bwMode="auto">
          <a:xfrm>
            <a:off x="5786438" y="4786313"/>
            <a:ext cx="1000125" cy="1604962"/>
          </a:xfrm>
          <a:prstGeom prst="rect">
            <a:avLst/>
          </a:prstGeom>
          <a:noFill/>
          <a:ln w="9525">
            <a:noFill/>
            <a:miter lim="800000"/>
            <a:headEnd/>
            <a:tailEnd/>
          </a:ln>
        </p:spPr>
      </p:pic>
      <p:pic>
        <p:nvPicPr>
          <p:cNvPr id="45061" name="Рисунок 3" descr="j0440116.png"/>
          <p:cNvPicPr>
            <a:picLocks noChangeAspect="1"/>
          </p:cNvPicPr>
          <p:nvPr/>
        </p:nvPicPr>
        <p:blipFill>
          <a:blip r:embed="rId5" cstate="print"/>
          <a:srcRect/>
          <a:stretch>
            <a:fillRect/>
          </a:stretch>
        </p:blipFill>
        <p:spPr bwMode="auto">
          <a:xfrm>
            <a:off x="5572125" y="1214438"/>
            <a:ext cx="1157288" cy="1643062"/>
          </a:xfrm>
          <a:prstGeom prst="rect">
            <a:avLst/>
          </a:prstGeom>
          <a:noFill/>
          <a:ln w="9525">
            <a:noFill/>
            <a:miter lim="800000"/>
            <a:headEnd/>
            <a:tailEnd/>
          </a:ln>
        </p:spPr>
      </p:pic>
      <p:sp>
        <p:nvSpPr>
          <p:cNvPr id="5" name="Прямоугольник 4"/>
          <p:cNvSpPr/>
          <p:nvPr/>
        </p:nvSpPr>
        <p:spPr>
          <a:xfrm>
            <a:off x="214282" y="142852"/>
            <a:ext cx="8643998" cy="1754326"/>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ru-RU" sz="5400" b="1" dirty="0" err="1" smtClean="0">
                <a:solidFill>
                  <a:srgbClr val="00B050"/>
                </a:solidFill>
                <a:latin typeface="Monotype Corsiva" pitchFamily="66" charset="0"/>
              </a:rPr>
              <a:t>Эътиборингиз</a:t>
            </a:r>
            <a:r>
              <a:rPr lang="ru-RU" sz="5400" b="1" dirty="0" smtClean="0">
                <a:solidFill>
                  <a:srgbClr val="00B050"/>
                </a:solidFill>
                <a:latin typeface="Monotype Corsiva" pitchFamily="66" charset="0"/>
              </a:rPr>
              <a:t> </a:t>
            </a:r>
            <a:r>
              <a:rPr lang="ru-RU" sz="5400" b="1" dirty="0" err="1" smtClean="0">
                <a:solidFill>
                  <a:srgbClr val="00B050"/>
                </a:solidFill>
                <a:latin typeface="Monotype Corsiva" pitchFamily="66" charset="0"/>
              </a:rPr>
              <a:t>учун</a:t>
            </a:r>
            <a:r>
              <a:rPr lang="ru-RU" sz="5400" b="1" dirty="0" smtClean="0">
                <a:solidFill>
                  <a:srgbClr val="00B050"/>
                </a:solidFill>
                <a:latin typeface="Monotype Corsiva" pitchFamily="66" charset="0"/>
              </a:rPr>
              <a:t> </a:t>
            </a:r>
            <a:r>
              <a:rPr lang="ru-RU" sz="5400" b="1" dirty="0" err="1" smtClean="0">
                <a:solidFill>
                  <a:srgbClr val="00B050"/>
                </a:solidFill>
                <a:latin typeface="Monotype Corsiva" pitchFamily="66" charset="0"/>
              </a:rPr>
              <a:t>ташаккур</a:t>
            </a:r>
            <a:r>
              <a:rPr lang="ru-RU" sz="5400" b="1" dirty="0" smtClean="0">
                <a:solidFill>
                  <a:srgbClr val="00B050"/>
                </a:solidFill>
                <a:latin typeface="Monotype Corsiva" pitchFamily="66" charset="0"/>
              </a:rPr>
              <a:t>!</a:t>
            </a:r>
          </a:p>
          <a:p>
            <a:pPr algn="ctr">
              <a:defRPr/>
            </a:pPr>
            <a:endParaRPr lang="ru-RU" sz="5400" b="1" dirty="0">
              <a:ln>
                <a:solidFill>
                  <a:schemeClr val="tx1"/>
                </a:solidFill>
              </a:ln>
              <a:solidFill>
                <a:schemeClr val="accent3"/>
              </a:solidFill>
            </a:endParaRPr>
          </a:p>
        </p:txBody>
      </p:sp>
      <p:pic>
        <p:nvPicPr>
          <p:cNvPr id="45063" name="Рисунок 6" descr="j0440106.png"/>
          <p:cNvPicPr>
            <a:picLocks noChangeAspect="1"/>
          </p:cNvPicPr>
          <p:nvPr/>
        </p:nvPicPr>
        <p:blipFill>
          <a:blip r:embed="rId6" cstate="print"/>
          <a:srcRect/>
          <a:stretch>
            <a:fillRect/>
          </a:stretch>
        </p:blipFill>
        <p:spPr bwMode="auto">
          <a:xfrm>
            <a:off x="3143250" y="2571750"/>
            <a:ext cx="2690813" cy="3051175"/>
          </a:xfrm>
          <a:prstGeom prst="rect">
            <a:avLst/>
          </a:prstGeom>
          <a:noFill/>
          <a:ln w="9525">
            <a:noFill/>
            <a:miter lim="800000"/>
            <a:headEnd/>
            <a:tailEnd/>
          </a:ln>
        </p:spPr>
      </p:pic>
      <p:pic>
        <p:nvPicPr>
          <p:cNvPr id="45064" name="Рисунок 7" descr="j0440115.png"/>
          <p:cNvPicPr>
            <a:picLocks noChangeAspect="1"/>
          </p:cNvPicPr>
          <p:nvPr/>
        </p:nvPicPr>
        <p:blipFill>
          <a:blip r:embed="rId7" cstate="print"/>
          <a:srcRect/>
          <a:stretch>
            <a:fillRect/>
          </a:stretch>
        </p:blipFill>
        <p:spPr bwMode="auto">
          <a:xfrm>
            <a:off x="2143125" y="4643438"/>
            <a:ext cx="1279525" cy="1571625"/>
          </a:xfrm>
          <a:prstGeom prst="rect">
            <a:avLst/>
          </a:prstGeom>
          <a:noFill/>
          <a:ln w="9525">
            <a:noFill/>
            <a:miter lim="800000"/>
            <a:headEnd/>
            <a:tailEnd/>
          </a:ln>
        </p:spPr>
      </p:pic>
      <p:pic>
        <p:nvPicPr>
          <p:cNvPr id="45065" name="Рисунок 8" descr="j0440111.png"/>
          <p:cNvPicPr>
            <a:picLocks noChangeAspect="1"/>
          </p:cNvPicPr>
          <p:nvPr/>
        </p:nvPicPr>
        <p:blipFill>
          <a:blip r:embed="rId8" cstate="print"/>
          <a:srcRect/>
          <a:stretch>
            <a:fillRect/>
          </a:stretch>
        </p:blipFill>
        <p:spPr bwMode="auto">
          <a:xfrm>
            <a:off x="1643063" y="3071813"/>
            <a:ext cx="1249362" cy="1285875"/>
          </a:xfrm>
          <a:prstGeom prst="rect">
            <a:avLst/>
          </a:prstGeom>
          <a:noFill/>
          <a:ln w="9525">
            <a:noFill/>
            <a:miter lim="800000"/>
            <a:headEnd/>
            <a:tailEnd/>
          </a:ln>
        </p:spPr>
      </p:pic>
      <p:pic>
        <p:nvPicPr>
          <p:cNvPr id="45066" name="Рисунок 9" descr="j0440105.png"/>
          <p:cNvPicPr>
            <a:picLocks noChangeAspect="1"/>
          </p:cNvPicPr>
          <p:nvPr/>
        </p:nvPicPr>
        <p:blipFill>
          <a:blip r:embed="rId9" cstate="print"/>
          <a:srcRect/>
          <a:stretch>
            <a:fillRect/>
          </a:stretch>
        </p:blipFill>
        <p:spPr bwMode="auto">
          <a:xfrm>
            <a:off x="4143375" y="5500688"/>
            <a:ext cx="785813" cy="1208087"/>
          </a:xfrm>
          <a:prstGeom prst="rect">
            <a:avLst/>
          </a:prstGeom>
          <a:noFill/>
          <a:ln w="9525">
            <a:noFill/>
            <a:miter lim="800000"/>
            <a:headEnd/>
            <a:tailEnd/>
          </a:ln>
        </p:spPr>
      </p:pic>
      <p:pic>
        <p:nvPicPr>
          <p:cNvPr id="45067" name="Рисунок 10" descr="j0440102.png"/>
          <p:cNvPicPr>
            <a:picLocks noChangeAspect="1"/>
          </p:cNvPicPr>
          <p:nvPr/>
        </p:nvPicPr>
        <p:blipFill>
          <a:blip r:embed="rId10" cstate="print"/>
          <a:srcRect/>
          <a:stretch>
            <a:fillRect/>
          </a:stretch>
        </p:blipFill>
        <p:spPr bwMode="auto">
          <a:xfrm>
            <a:off x="4143375" y="1071563"/>
            <a:ext cx="782638" cy="1271587"/>
          </a:xfrm>
          <a:prstGeom prst="rect">
            <a:avLst/>
          </a:prstGeom>
          <a:noFill/>
          <a:ln w="9525">
            <a:noFill/>
            <a:miter lim="800000"/>
            <a:headEnd/>
            <a:tailEnd/>
          </a:ln>
        </p:spPr>
      </p:pic>
      <p:pic>
        <p:nvPicPr>
          <p:cNvPr id="45068" name="Рисунок 11" descr="j0440110.png"/>
          <p:cNvPicPr>
            <a:picLocks noChangeAspect="1"/>
          </p:cNvPicPr>
          <p:nvPr/>
        </p:nvPicPr>
        <p:blipFill>
          <a:blip r:embed="rId11" cstate="print"/>
          <a:srcRect/>
          <a:stretch>
            <a:fillRect/>
          </a:stretch>
        </p:blipFill>
        <p:spPr bwMode="auto">
          <a:xfrm>
            <a:off x="2428875" y="1428750"/>
            <a:ext cx="1089025" cy="1392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214313" y="5715000"/>
            <a:ext cx="8715375" cy="954107"/>
          </a:xfrm>
          <a:prstGeom prst="rect">
            <a:avLst/>
          </a:prstGeom>
          <a:noFill/>
          <a:ln w="9525">
            <a:noFill/>
            <a:miter lim="800000"/>
            <a:headEnd/>
            <a:tailEnd/>
          </a:ln>
        </p:spPr>
        <p:txBody>
          <a:bodyPr anchor="ctr">
            <a:spAutoFit/>
          </a:bodyPr>
          <a:lstStyle/>
          <a:p>
            <a:pPr algn="ctr" eaLnBrk="0" hangingPunct="0"/>
            <a:r>
              <a:rPr lang="uz-Cyrl-UZ" sz="2800" b="1" i="1" dirty="0"/>
              <a:t>сунъий ҳосил қилинган шароитларда биогаз олиш</a:t>
            </a:r>
            <a:endParaRPr lang="ru-RU" sz="2800" b="1" i="1" dirty="0">
              <a:latin typeface="Calibri" pitchFamily="34" charset="0"/>
            </a:endParaRPr>
          </a:p>
        </p:txBody>
      </p:sp>
      <p:sp>
        <p:nvSpPr>
          <p:cNvPr id="6147" name="Прямоугольник 2"/>
          <p:cNvSpPr>
            <a:spLocks noChangeArrowheads="1"/>
          </p:cNvSpPr>
          <p:nvPr/>
        </p:nvSpPr>
        <p:spPr bwMode="auto">
          <a:xfrm>
            <a:off x="285720" y="214290"/>
            <a:ext cx="5357821" cy="1200329"/>
          </a:xfrm>
          <a:prstGeom prst="rect">
            <a:avLst/>
          </a:prstGeom>
          <a:noFill/>
          <a:ln w="9525">
            <a:noFill/>
            <a:miter lim="800000"/>
            <a:headEnd/>
            <a:tailEnd/>
          </a:ln>
        </p:spPr>
        <p:txBody>
          <a:bodyPr wrap="square">
            <a:spAutoFit/>
          </a:bodyPr>
          <a:lstStyle/>
          <a:p>
            <a:pPr algn="ctr" eaLnBrk="0" hangingPunct="0"/>
            <a:r>
              <a:rPr lang="uz-Cyrl-UZ" sz="2400" b="1" dirty="0" smtClean="0"/>
              <a:t>Анаэроб ачитиш – бу жараён органиканинг ҳаво (кислород) йўқлиги шароитида чиришидир.</a:t>
            </a:r>
            <a:endParaRPr lang="ru-RU" sz="2400" b="1" dirty="0">
              <a:latin typeface="Calibri" pitchFamily="34" charset="0"/>
              <a:cs typeface="Times New Roman" pitchFamily="18" charset="0"/>
            </a:endParaRPr>
          </a:p>
        </p:txBody>
      </p:sp>
      <p:sp>
        <p:nvSpPr>
          <p:cNvPr id="6151" name="Прямоугольник 2"/>
          <p:cNvSpPr>
            <a:spLocks noChangeArrowheads="1"/>
          </p:cNvSpPr>
          <p:nvPr/>
        </p:nvSpPr>
        <p:spPr bwMode="auto">
          <a:xfrm>
            <a:off x="0" y="4071938"/>
            <a:ext cx="5072063" cy="523220"/>
          </a:xfrm>
          <a:prstGeom prst="rect">
            <a:avLst/>
          </a:prstGeom>
          <a:noFill/>
          <a:ln w="9525">
            <a:noFill/>
            <a:miter lim="800000"/>
            <a:headEnd/>
            <a:tailEnd/>
          </a:ln>
        </p:spPr>
        <p:txBody>
          <a:bodyPr>
            <a:spAutoFit/>
          </a:bodyPr>
          <a:lstStyle/>
          <a:p>
            <a:pPr algn="ctr" eaLnBrk="0" hangingPunct="0"/>
            <a:r>
              <a:rPr lang="uz-Cyrl-UZ" sz="2800" b="1" dirty="0" smtClean="0"/>
              <a:t>Анаэроб ачитиш</a:t>
            </a:r>
            <a:endParaRPr lang="ru-RU" sz="2800" b="1" dirty="0">
              <a:latin typeface="Calibri" pitchFamily="34" charset="0"/>
              <a:cs typeface="Times New Roman" pitchFamily="18" charset="0"/>
            </a:endParaRPr>
          </a:p>
        </p:txBody>
      </p:sp>
      <p:sp>
        <p:nvSpPr>
          <p:cNvPr id="6152" name="Прямоугольник 9"/>
          <p:cNvSpPr>
            <a:spLocks noChangeArrowheads="1"/>
          </p:cNvSpPr>
          <p:nvPr/>
        </p:nvSpPr>
        <p:spPr bwMode="auto">
          <a:xfrm>
            <a:off x="1785938" y="4857750"/>
            <a:ext cx="4147674" cy="523220"/>
          </a:xfrm>
          <a:prstGeom prst="rect">
            <a:avLst/>
          </a:prstGeom>
          <a:noFill/>
          <a:ln w="9525">
            <a:noFill/>
            <a:miter lim="800000"/>
            <a:headEnd/>
            <a:tailEnd/>
          </a:ln>
        </p:spPr>
        <p:txBody>
          <a:bodyPr wrap="none">
            <a:spAutoFit/>
          </a:bodyPr>
          <a:lstStyle/>
          <a:p>
            <a:r>
              <a:rPr lang="uz-Cyrl-UZ" sz="2800" b="1" dirty="0" smtClean="0"/>
              <a:t>биогаз технологиялар</a:t>
            </a:r>
            <a:endParaRPr lang="ru-RU" sz="2800" dirty="0"/>
          </a:p>
        </p:txBody>
      </p:sp>
      <p:sp>
        <p:nvSpPr>
          <p:cNvPr id="11" name="Стрелка вправо 10"/>
          <p:cNvSpPr/>
          <p:nvPr/>
        </p:nvSpPr>
        <p:spPr>
          <a:xfrm rot="1604385">
            <a:off x="2581275" y="4649788"/>
            <a:ext cx="714375" cy="214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Стрелка вправо 11"/>
          <p:cNvSpPr/>
          <p:nvPr/>
        </p:nvSpPr>
        <p:spPr>
          <a:xfrm rot="1604385">
            <a:off x="3652838" y="5435600"/>
            <a:ext cx="714375"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 name="Прямоугольник 12"/>
          <p:cNvSpPr/>
          <p:nvPr/>
        </p:nvSpPr>
        <p:spPr>
          <a:xfrm>
            <a:off x="1714480" y="1500174"/>
            <a:ext cx="2511841" cy="584775"/>
          </a:xfrm>
          <a:prstGeom prst="rect">
            <a:avLst/>
          </a:prstGeom>
        </p:spPr>
        <p:txBody>
          <a:bodyPr wrap="none">
            <a:spAutoFit/>
          </a:bodyPr>
          <a:lstStyle/>
          <a:p>
            <a:r>
              <a:rPr lang="uz-Cyrl-UZ" sz="3200" b="1" dirty="0"/>
              <a:t>ботқоқ гази</a:t>
            </a:r>
            <a:endParaRPr lang="ru-RU" sz="3200" b="1" dirty="0"/>
          </a:p>
        </p:txBody>
      </p:sp>
      <p:sp>
        <p:nvSpPr>
          <p:cNvPr id="14" name="Прямоугольник 13"/>
          <p:cNvSpPr/>
          <p:nvPr/>
        </p:nvSpPr>
        <p:spPr>
          <a:xfrm>
            <a:off x="2143108" y="2143116"/>
            <a:ext cx="1719573" cy="646331"/>
          </a:xfrm>
          <a:prstGeom prst="rect">
            <a:avLst/>
          </a:prstGeom>
        </p:spPr>
        <p:txBody>
          <a:bodyPr wrap="none">
            <a:spAutoFit/>
          </a:bodyPr>
          <a:lstStyle/>
          <a:p>
            <a:r>
              <a:rPr lang="uz-Cyrl-UZ" sz="3600" b="1" dirty="0"/>
              <a:t>биогаз</a:t>
            </a:r>
            <a:endParaRPr lang="ru-RU" sz="3600" dirty="0"/>
          </a:p>
        </p:txBody>
      </p:sp>
      <p:sp>
        <p:nvSpPr>
          <p:cNvPr id="15" name="Прямоугольник 14"/>
          <p:cNvSpPr/>
          <p:nvPr/>
        </p:nvSpPr>
        <p:spPr>
          <a:xfrm>
            <a:off x="214282" y="3071810"/>
            <a:ext cx="5643602" cy="830997"/>
          </a:xfrm>
          <a:prstGeom prst="rect">
            <a:avLst/>
          </a:prstGeom>
        </p:spPr>
        <p:txBody>
          <a:bodyPr wrap="square">
            <a:spAutoFit/>
          </a:bodyPr>
          <a:lstStyle/>
          <a:p>
            <a:pPr algn="ctr"/>
            <a:r>
              <a:rPr lang="uz-Cyrl-UZ" sz="2400" dirty="0"/>
              <a:t>метаннинг (СН</a:t>
            </a:r>
            <a:r>
              <a:rPr lang="uz-Cyrl-UZ" sz="2400" baseline="-25000" dirty="0"/>
              <a:t>4</a:t>
            </a:r>
            <a:r>
              <a:rPr lang="uz-Cyrl-UZ" sz="2400" dirty="0"/>
              <a:t>) карбонат ангидрид (СО</a:t>
            </a:r>
            <a:r>
              <a:rPr lang="uz-Cyrl-UZ" sz="2400" baseline="-25000" dirty="0"/>
              <a:t>2</a:t>
            </a:r>
            <a:r>
              <a:rPr lang="uz-Cyrl-UZ" sz="2400" dirty="0"/>
              <a:t>)</a:t>
            </a:r>
            <a:r>
              <a:rPr lang="uz-Cyrl-UZ" sz="2400" b="1" dirty="0"/>
              <a:t> </a:t>
            </a:r>
            <a:r>
              <a:rPr lang="uz-Cyrl-UZ" sz="2400" dirty="0"/>
              <a:t>билан аралашмаси</a:t>
            </a:r>
            <a:endParaRPr lang="ru-RU" sz="2400" dirty="0"/>
          </a:p>
        </p:txBody>
      </p:sp>
      <p:sp>
        <p:nvSpPr>
          <p:cNvPr id="16" name="Стрелка вниз 15"/>
          <p:cNvSpPr/>
          <p:nvPr/>
        </p:nvSpPr>
        <p:spPr>
          <a:xfrm>
            <a:off x="2857488" y="2714620"/>
            <a:ext cx="214314"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Рисунок 16" descr="DSCF8805.JPG"/>
          <p:cNvPicPr>
            <a:picLocks noChangeAspect="1"/>
          </p:cNvPicPr>
          <p:nvPr/>
        </p:nvPicPr>
        <p:blipFill>
          <a:blip r:embed="rId2" cstate="email"/>
          <a:stretch>
            <a:fillRect/>
          </a:stretch>
        </p:blipFill>
        <p:spPr>
          <a:xfrm>
            <a:off x="5810227" y="2786058"/>
            <a:ext cx="3333773" cy="2500330"/>
          </a:xfrm>
          <a:prstGeom prst="rect">
            <a:avLst/>
          </a:prstGeom>
          <a:effectLst>
            <a:softEdge rad="317500"/>
          </a:effectLst>
        </p:spPr>
      </p:pic>
      <p:pic>
        <p:nvPicPr>
          <p:cNvPr id="18" name="Рисунок 17" descr="b5c9ac6bd41f.jpg"/>
          <p:cNvPicPr>
            <a:picLocks noChangeAspect="1"/>
          </p:cNvPicPr>
          <p:nvPr/>
        </p:nvPicPr>
        <p:blipFill>
          <a:blip r:embed="rId3" cstate="email"/>
          <a:stretch>
            <a:fillRect/>
          </a:stretch>
        </p:blipFill>
        <p:spPr>
          <a:xfrm>
            <a:off x="5714977" y="214290"/>
            <a:ext cx="3429023" cy="2571768"/>
          </a:xfrm>
          <a:prstGeom prst="rect">
            <a:avLst/>
          </a:prstGeom>
          <a:effectLst>
            <a:softEdge rad="317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2"/>
          <p:cNvSpPr>
            <a:spLocks noChangeArrowheads="1"/>
          </p:cNvSpPr>
          <p:nvPr/>
        </p:nvSpPr>
        <p:spPr bwMode="auto">
          <a:xfrm>
            <a:off x="0" y="214290"/>
            <a:ext cx="9144000" cy="830997"/>
          </a:xfrm>
          <a:prstGeom prst="rect">
            <a:avLst/>
          </a:prstGeom>
          <a:noFill/>
          <a:ln w="9525">
            <a:noFill/>
            <a:miter lim="800000"/>
            <a:headEnd/>
            <a:tailEnd/>
          </a:ln>
        </p:spPr>
        <p:txBody>
          <a:bodyPr wrap="square">
            <a:spAutoFit/>
          </a:bodyPr>
          <a:lstStyle/>
          <a:p>
            <a:pPr algn="ctr" eaLnBrk="0" hangingPunct="0"/>
            <a:r>
              <a:rPr lang="uz-Cyrl-UZ" sz="2400" b="1" dirty="0"/>
              <a:t>Анаэроб ачитиш шунингдек, инсон фаолияти жараёнида ҳосил бўладиган шароитларда амалга ошади</a:t>
            </a:r>
            <a:r>
              <a:rPr lang="uz-Cyrl-UZ" sz="2400" b="1" dirty="0" smtClean="0"/>
              <a:t>.</a:t>
            </a:r>
            <a:r>
              <a:rPr lang="ru-RU" sz="2400" b="1" dirty="0" smtClean="0">
                <a:latin typeface="Calibri" pitchFamily="34" charset="0"/>
                <a:cs typeface="Times New Roman" pitchFamily="18" charset="0"/>
              </a:rPr>
              <a:t> </a:t>
            </a:r>
            <a:endParaRPr lang="ru-RU" sz="2400" b="1" dirty="0">
              <a:latin typeface="Calibri" pitchFamily="34" charset="0"/>
              <a:cs typeface="Times New Roman" pitchFamily="18" charset="0"/>
            </a:endParaRPr>
          </a:p>
        </p:txBody>
      </p:sp>
      <p:sp>
        <p:nvSpPr>
          <p:cNvPr id="7171" name="Прямоугольник 3"/>
          <p:cNvSpPr>
            <a:spLocks noChangeArrowheads="1"/>
          </p:cNvSpPr>
          <p:nvPr/>
        </p:nvSpPr>
        <p:spPr bwMode="auto">
          <a:xfrm>
            <a:off x="285750" y="1071563"/>
            <a:ext cx="5143652" cy="461665"/>
          </a:xfrm>
          <a:prstGeom prst="rect">
            <a:avLst/>
          </a:prstGeom>
          <a:noFill/>
          <a:ln w="9525">
            <a:noFill/>
            <a:miter lim="800000"/>
            <a:headEnd/>
            <a:tailEnd/>
          </a:ln>
        </p:spPr>
        <p:txBody>
          <a:bodyPr wrap="none">
            <a:spAutoFit/>
          </a:bodyPr>
          <a:lstStyle/>
          <a:p>
            <a:r>
              <a:rPr lang="uz-Cyrl-UZ" sz="2400" b="1" dirty="0"/>
              <a:t>Масалан, биогаз ҳосил бўлади </a:t>
            </a:r>
            <a:r>
              <a:rPr lang="ru-RU" sz="2400" b="1" dirty="0" smtClean="0">
                <a:latin typeface="Calibri" pitchFamily="34" charset="0"/>
                <a:cs typeface="Times New Roman" pitchFamily="18" charset="0"/>
              </a:rPr>
              <a:t>: </a:t>
            </a:r>
            <a:endParaRPr lang="ru-RU" sz="2400" b="1" dirty="0"/>
          </a:p>
        </p:txBody>
      </p:sp>
      <p:sp>
        <p:nvSpPr>
          <p:cNvPr id="7172" name="Прямоугольник 4"/>
          <p:cNvSpPr>
            <a:spLocks noChangeArrowheads="1"/>
          </p:cNvSpPr>
          <p:nvPr/>
        </p:nvSpPr>
        <p:spPr bwMode="auto">
          <a:xfrm>
            <a:off x="428625" y="1500188"/>
            <a:ext cx="4247638" cy="369332"/>
          </a:xfrm>
          <a:prstGeom prst="rect">
            <a:avLst/>
          </a:prstGeom>
          <a:noFill/>
          <a:ln w="9525">
            <a:noFill/>
            <a:miter lim="800000"/>
            <a:headEnd/>
            <a:tailEnd/>
          </a:ln>
        </p:spPr>
        <p:txBody>
          <a:bodyPr wrap="none">
            <a:spAutoFit/>
          </a:bodyPr>
          <a:lstStyle/>
          <a:p>
            <a:r>
              <a:rPr lang="uz-Cyrl-UZ" dirty="0"/>
              <a:t>оқава сувлар тўпланадиган жойларда</a:t>
            </a:r>
            <a:endParaRPr lang="ru-RU" b="1" dirty="0"/>
          </a:p>
        </p:txBody>
      </p:sp>
      <p:sp>
        <p:nvSpPr>
          <p:cNvPr id="7173" name="Прямоугольник 5"/>
          <p:cNvSpPr>
            <a:spLocks noChangeArrowheads="1"/>
          </p:cNvSpPr>
          <p:nvPr/>
        </p:nvSpPr>
        <p:spPr bwMode="auto">
          <a:xfrm>
            <a:off x="5429250" y="1214422"/>
            <a:ext cx="3714750" cy="923330"/>
          </a:xfrm>
          <a:prstGeom prst="rect">
            <a:avLst/>
          </a:prstGeom>
          <a:noFill/>
          <a:ln w="9525">
            <a:noFill/>
            <a:miter lim="800000"/>
            <a:headEnd/>
            <a:tailEnd/>
          </a:ln>
        </p:spPr>
        <p:txBody>
          <a:bodyPr>
            <a:spAutoFit/>
          </a:bodyPr>
          <a:lstStyle/>
          <a:p>
            <a:pPr algn="ctr"/>
            <a:r>
              <a:rPr lang="uz-Cyrl-UZ" dirty="0"/>
              <a:t>гўнг йиғиладиган ва фермаларнинг гўнг оқимлари жойларида</a:t>
            </a:r>
            <a:endParaRPr lang="ru-RU" b="1" dirty="0"/>
          </a:p>
        </p:txBody>
      </p:sp>
      <p:sp>
        <p:nvSpPr>
          <p:cNvPr id="7174" name="Прямоугольник 6"/>
          <p:cNvSpPr>
            <a:spLocks noChangeArrowheads="1"/>
          </p:cNvSpPr>
          <p:nvPr/>
        </p:nvSpPr>
        <p:spPr bwMode="auto">
          <a:xfrm>
            <a:off x="357188" y="3857625"/>
            <a:ext cx="4572000" cy="646331"/>
          </a:xfrm>
          <a:prstGeom prst="rect">
            <a:avLst/>
          </a:prstGeom>
          <a:noFill/>
          <a:ln w="9525">
            <a:noFill/>
            <a:miter lim="800000"/>
            <a:headEnd/>
            <a:tailEnd/>
          </a:ln>
        </p:spPr>
        <p:txBody>
          <a:bodyPr>
            <a:spAutoFit/>
          </a:bodyPr>
          <a:lstStyle/>
          <a:p>
            <a:pPr algn="ctr"/>
            <a:r>
              <a:rPr lang="uz-Cyrl-UZ" dirty="0"/>
              <a:t>қаттиқ маиший чиқиндилар йиғиладиган ахлатхона ва полигонларда</a:t>
            </a:r>
            <a:endParaRPr lang="ru-RU" b="1" dirty="0"/>
          </a:p>
        </p:txBody>
      </p:sp>
      <p:pic>
        <p:nvPicPr>
          <p:cNvPr id="7" name="Рисунок 6" descr="1591280.jpg"/>
          <p:cNvPicPr>
            <a:picLocks noChangeAspect="1"/>
          </p:cNvPicPr>
          <p:nvPr/>
        </p:nvPicPr>
        <p:blipFill>
          <a:blip r:embed="rId2" cstate="email"/>
          <a:stretch>
            <a:fillRect/>
          </a:stretch>
        </p:blipFill>
        <p:spPr>
          <a:xfrm>
            <a:off x="2571736" y="1785926"/>
            <a:ext cx="2667019" cy="2000264"/>
          </a:xfrm>
          <a:prstGeom prst="rect">
            <a:avLst/>
          </a:prstGeom>
          <a:effectLst>
            <a:softEdge rad="317500"/>
          </a:effectLst>
        </p:spPr>
      </p:pic>
      <p:pic>
        <p:nvPicPr>
          <p:cNvPr id="8" name="Рисунок 7" descr="481b08bbe6d5.jpg"/>
          <p:cNvPicPr>
            <a:picLocks noChangeAspect="1"/>
          </p:cNvPicPr>
          <p:nvPr/>
        </p:nvPicPr>
        <p:blipFill>
          <a:blip r:embed="rId3" cstate="email"/>
          <a:stretch>
            <a:fillRect/>
          </a:stretch>
        </p:blipFill>
        <p:spPr>
          <a:xfrm>
            <a:off x="0" y="1785926"/>
            <a:ext cx="2714612" cy="2035959"/>
          </a:xfrm>
          <a:prstGeom prst="rect">
            <a:avLst/>
          </a:prstGeom>
          <a:effectLst>
            <a:softEdge rad="317500"/>
          </a:effectLst>
        </p:spPr>
      </p:pic>
      <p:pic>
        <p:nvPicPr>
          <p:cNvPr id="9" name="Рисунок 8" descr="64C2818A974A431B123.gif"/>
          <p:cNvPicPr>
            <a:picLocks noChangeAspect="1"/>
          </p:cNvPicPr>
          <p:nvPr/>
        </p:nvPicPr>
        <p:blipFill>
          <a:blip r:embed="rId4" cstate="print"/>
          <a:stretch>
            <a:fillRect/>
          </a:stretch>
        </p:blipFill>
        <p:spPr>
          <a:xfrm>
            <a:off x="142844" y="4429132"/>
            <a:ext cx="3429024" cy="2018226"/>
          </a:xfrm>
          <a:prstGeom prst="rect">
            <a:avLst/>
          </a:prstGeom>
          <a:effectLst>
            <a:softEdge rad="317500"/>
          </a:effectLst>
        </p:spPr>
      </p:pic>
      <p:pic>
        <p:nvPicPr>
          <p:cNvPr id="10" name="Picture 7" descr="Изображение 214"/>
          <p:cNvPicPr>
            <a:picLocks noChangeAspect="1" noChangeArrowheads="1"/>
          </p:cNvPicPr>
          <p:nvPr/>
        </p:nvPicPr>
        <p:blipFill>
          <a:blip r:embed="rId5" cstate="email"/>
          <a:srcRect/>
          <a:stretch>
            <a:fillRect/>
          </a:stretch>
        </p:blipFill>
        <p:spPr bwMode="auto">
          <a:xfrm>
            <a:off x="5429256" y="1928802"/>
            <a:ext cx="3434198" cy="2571390"/>
          </a:xfrm>
          <a:prstGeom prst="rect">
            <a:avLst/>
          </a:prstGeom>
          <a:ln>
            <a:noFill/>
          </a:ln>
          <a:effectLst>
            <a:softEdge rad="317500"/>
          </a:effectLst>
        </p:spPr>
      </p:pic>
      <p:pic>
        <p:nvPicPr>
          <p:cNvPr id="11" name="Рисунок 10" descr="pollut.jpg"/>
          <p:cNvPicPr>
            <a:picLocks noChangeAspect="1"/>
          </p:cNvPicPr>
          <p:nvPr/>
        </p:nvPicPr>
        <p:blipFill>
          <a:blip r:embed="rId6" cstate="print"/>
          <a:stretch>
            <a:fillRect/>
          </a:stretch>
        </p:blipFill>
        <p:spPr>
          <a:xfrm>
            <a:off x="6286512" y="4370832"/>
            <a:ext cx="2143140" cy="2487168"/>
          </a:xfrm>
          <a:prstGeom prst="rect">
            <a:avLst/>
          </a:prstGeom>
          <a:effectLst>
            <a:softEdge rad="317500"/>
          </a:effectLst>
        </p:spPr>
      </p:pic>
      <p:pic>
        <p:nvPicPr>
          <p:cNvPr id="12" name="Рисунок 11" descr="1231967309_svalka.jpg"/>
          <p:cNvPicPr>
            <a:picLocks noChangeAspect="1"/>
          </p:cNvPicPr>
          <p:nvPr/>
        </p:nvPicPr>
        <p:blipFill>
          <a:blip r:embed="rId7" cstate="email"/>
          <a:stretch>
            <a:fillRect/>
          </a:stretch>
        </p:blipFill>
        <p:spPr>
          <a:xfrm>
            <a:off x="3571868" y="4571984"/>
            <a:ext cx="2286016" cy="2286016"/>
          </a:xfrm>
          <a:prstGeom prst="rect">
            <a:avLst/>
          </a:prstGeom>
          <a:effectLst>
            <a:softEdge rad="317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14414" y="214290"/>
            <a:ext cx="7211846" cy="523220"/>
          </a:xfrm>
          <a:prstGeom prst="rect">
            <a:avLst/>
          </a:prstGeom>
        </p:spPr>
        <p:txBody>
          <a:bodyPr wrap="none">
            <a:spAutoFit/>
          </a:bodyPr>
          <a:lstStyle/>
          <a:p>
            <a:pPr algn="ctr">
              <a:defRPr/>
            </a:pPr>
            <a:r>
              <a:rPr lang="uz-Cyrl-UZ" sz="2800" b="1" u="sng" dirty="0"/>
              <a:t>Биогаз ишлаб чиқаришнинг уч босқичи</a:t>
            </a:r>
            <a:endParaRPr lang="ru-RU" sz="2800" b="1" u="sng" dirty="0">
              <a:latin typeface="+mn-lt"/>
            </a:endParaRPr>
          </a:p>
        </p:txBody>
      </p:sp>
      <p:sp>
        <p:nvSpPr>
          <p:cNvPr id="5" name="Прямоугольник 4"/>
          <p:cNvSpPr/>
          <p:nvPr/>
        </p:nvSpPr>
        <p:spPr>
          <a:xfrm>
            <a:off x="571472" y="1000108"/>
            <a:ext cx="1651000" cy="523875"/>
          </a:xfrm>
          <a:prstGeom prst="rect">
            <a:avLst/>
          </a:prstGeom>
        </p:spPr>
        <p:txBody>
          <a:bodyPr wrap="none">
            <a:spAutoFit/>
          </a:bodyPr>
          <a:lstStyle/>
          <a:p>
            <a:pPr>
              <a:defRPr/>
            </a:pPr>
            <a:r>
              <a:rPr lang="ru-RU" sz="2800" b="1" dirty="0">
                <a:latin typeface="+mj-lt"/>
              </a:rPr>
              <a:t>Гидролиз</a:t>
            </a:r>
          </a:p>
        </p:txBody>
      </p:sp>
      <p:sp>
        <p:nvSpPr>
          <p:cNvPr id="6" name="Прямоугольник 5"/>
          <p:cNvSpPr/>
          <p:nvPr/>
        </p:nvSpPr>
        <p:spPr>
          <a:xfrm>
            <a:off x="4000496" y="2071678"/>
            <a:ext cx="1571264" cy="523220"/>
          </a:xfrm>
          <a:prstGeom prst="rect">
            <a:avLst/>
          </a:prstGeom>
        </p:spPr>
        <p:txBody>
          <a:bodyPr wrap="none">
            <a:spAutoFit/>
          </a:bodyPr>
          <a:lstStyle/>
          <a:p>
            <a:pPr>
              <a:defRPr/>
            </a:pPr>
            <a:r>
              <a:rPr lang="uz-Cyrl-UZ" sz="2800" b="1" dirty="0"/>
              <a:t>Ачитиш</a:t>
            </a:r>
            <a:endParaRPr lang="ru-RU" sz="2800" b="1" dirty="0">
              <a:latin typeface="+mn-lt"/>
            </a:endParaRPr>
          </a:p>
        </p:txBody>
      </p:sp>
      <p:sp>
        <p:nvSpPr>
          <p:cNvPr id="7" name="Прямоугольник 6"/>
          <p:cNvSpPr/>
          <p:nvPr/>
        </p:nvSpPr>
        <p:spPr>
          <a:xfrm>
            <a:off x="6643688" y="3143250"/>
            <a:ext cx="2500312" cy="954107"/>
          </a:xfrm>
          <a:prstGeom prst="rect">
            <a:avLst/>
          </a:prstGeom>
        </p:spPr>
        <p:txBody>
          <a:bodyPr>
            <a:spAutoFit/>
          </a:bodyPr>
          <a:lstStyle/>
          <a:p>
            <a:pPr algn="ctr">
              <a:defRPr/>
            </a:pPr>
            <a:r>
              <a:rPr lang="uz-Cyrl-UZ" sz="2800" b="1" dirty="0"/>
              <a:t>Метан ҳосил бўлиши</a:t>
            </a:r>
            <a:endParaRPr lang="ru-RU" sz="2800" b="1" dirty="0">
              <a:latin typeface="+mn-lt"/>
            </a:endParaRPr>
          </a:p>
        </p:txBody>
      </p:sp>
      <p:sp>
        <p:nvSpPr>
          <p:cNvPr id="12" name="Стрелка углом 11"/>
          <p:cNvSpPr/>
          <p:nvPr/>
        </p:nvSpPr>
        <p:spPr>
          <a:xfrm rot="5400000">
            <a:off x="3321844" y="392907"/>
            <a:ext cx="928687" cy="2571750"/>
          </a:xfrm>
          <a:prstGeom prst="bentArrow">
            <a:avLst>
              <a:gd name="adj1" fmla="val 22845"/>
              <a:gd name="adj2" fmla="val 25000"/>
              <a:gd name="adj3" fmla="val 25000"/>
              <a:gd name="adj4" fmla="val 43750"/>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3" name="Стрелка углом 12"/>
          <p:cNvSpPr/>
          <p:nvPr/>
        </p:nvSpPr>
        <p:spPr>
          <a:xfrm rot="5400000">
            <a:off x="6572250" y="1785938"/>
            <a:ext cx="928688" cy="1928812"/>
          </a:xfrm>
          <a:prstGeom prst="bentArrow">
            <a:avLst>
              <a:gd name="adj1" fmla="val 22845"/>
              <a:gd name="adj2" fmla="val 25000"/>
              <a:gd name="adj3" fmla="val 25000"/>
              <a:gd name="adj4" fmla="val 43750"/>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pic>
        <p:nvPicPr>
          <p:cNvPr id="8" name="Рисунок 7" descr="30.gif"/>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142844" y="1500174"/>
            <a:ext cx="3000396" cy="2667018"/>
          </a:xfrm>
          <a:prstGeom prst="rect">
            <a:avLst/>
          </a:prstGeom>
          <a:noFill/>
          <a:ln w="9525">
            <a:noFill/>
            <a:miter lim="800000"/>
            <a:headEnd/>
            <a:tailEnd/>
          </a:ln>
        </p:spPr>
      </p:pic>
      <p:pic>
        <p:nvPicPr>
          <p:cNvPr id="9" name="Рисунок 8" descr="picture.jpg"/>
          <p:cNvPicPr>
            <a:picLocks noChangeAspect="1"/>
          </p:cNvPicPr>
          <p:nvPr/>
        </p:nvPicPr>
        <p:blipFill>
          <a:blip r:embed="rId3" cstate="print"/>
          <a:stretch>
            <a:fillRect/>
          </a:stretch>
        </p:blipFill>
        <p:spPr>
          <a:xfrm>
            <a:off x="3153690" y="2547320"/>
            <a:ext cx="2918508" cy="2145962"/>
          </a:xfrm>
          <a:prstGeom prst="rect">
            <a:avLst/>
          </a:prstGeom>
          <a:effectLst>
            <a:softEdge rad="317500"/>
          </a:effectLst>
        </p:spPr>
      </p:pic>
      <p:pic>
        <p:nvPicPr>
          <p:cNvPr id="10" name="Picture 2" descr="J:\Прочие\1011313-1313_207.gif"/>
          <p:cNvPicPr>
            <a:picLocks noChangeAspect="1" noChangeArrowheads="1" noCrop="1"/>
          </p:cNvPicPr>
          <p:nvPr/>
        </p:nvPicPr>
        <p:blipFill>
          <a:blip r:embed="rId4" cstate="print"/>
          <a:srcRect/>
          <a:stretch>
            <a:fillRect/>
          </a:stretch>
        </p:blipFill>
        <p:spPr bwMode="auto">
          <a:xfrm>
            <a:off x="6072198" y="4028161"/>
            <a:ext cx="3071802" cy="282983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313" y="1071546"/>
            <a:ext cx="8643937" cy="707886"/>
          </a:xfrm>
          <a:prstGeom prst="rect">
            <a:avLst/>
          </a:prstGeom>
        </p:spPr>
        <p:txBody>
          <a:bodyPr wrap="square">
            <a:spAutoFit/>
          </a:bodyPr>
          <a:lstStyle/>
          <a:p>
            <a:pPr algn="just">
              <a:defRPr/>
            </a:pPr>
            <a:r>
              <a:rPr lang="uz-Cyrl-UZ" sz="2000" dirty="0"/>
              <a:t>Қорамол гўнги ачитиш жараёнини бошлаш учун қуйидаги шароитларни таъминлаш зарур бўлган хом ашё сифатида янги реакторга солинади </a:t>
            </a:r>
            <a:r>
              <a:rPr lang="ru-RU" sz="2000" dirty="0" smtClean="0">
                <a:latin typeface="+mn-lt"/>
              </a:rPr>
              <a:t>:</a:t>
            </a:r>
            <a:endParaRPr lang="ru-RU" sz="2000" dirty="0">
              <a:latin typeface="+mn-lt"/>
            </a:endParaRPr>
          </a:p>
        </p:txBody>
      </p:sp>
      <p:sp>
        <p:nvSpPr>
          <p:cNvPr id="3" name="Прямоугольник 2"/>
          <p:cNvSpPr/>
          <p:nvPr/>
        </p:nvSpPr>
        <p:spPr>
          <a:xfrm>
            <a:off x="357188" y="214313"/>
            <a:ext cx="8572500" cy="830997"/>
          </a:xfrm>
          <a:prstGeom prst="rect">
            <a:avLst/>
          </a:prstGeom>
        </p:spPr>
        <p:txBody>
          <a:bodyPr>
            <a:spAutoFit/>
          </a:bodyPr>
          <a:lstStyle/>
          <a:p>
            <a:pPr algn="ctr">
              <a:defRPr/>
            </a:pPr>
            <a:r>
              <a:rPr lang="uz-Cyrl-UZ" sz="2400" b="1" dirty="0"/>
              <a:t>Ачитиш жараёни параметрлари ва уни оптималлаштириш</a:t>
            </a:r>
            <a:endParaRPr lang="ru-RU" sz="2400" b="1" dirty="0">
              <a:latin typeface="+mj-lt"/>
            </a:endParaRPr>
          </a:p>
        </p:txBody>
      </p:sp>
      <p:sp>
        <p:nvSpPr>
          <p:cNvPr id="4" name="Прямоугольник 3"/>
          <p:cNvSpPr/>
          <p:nvPr/>
        </p:nvSpPr>
        <p:spPr>
          <a:xfrm>
            <a:off x="285750" y="2857500"/>
            <a:ext cx="7429500" cy="677863"/>
          </a:xfrm>
          <a:prstGeom prst="rect">
            <a:avLst/>
          </a:prstGeom>
        </p:spPr>
        <p:txBody>
          <a:bodyPr>
            <a:spAutoFit/>
          </a:bodyPr>
          <a:lstStyle/>
          <a:p>
            <a:pPr algn="just">
              <a:defRPr/>
            </a:pPr>
            <a:endParaRPr lang="ru-RU" dirty="0"/>
          </a:p>
          <a:p>
            <a:pPr algn="just">
              <a:defRPr/>
            </a:pPr>
            <a:r>
              <a:rPr lang="ru-RU" sz="2000" dirty="0">
                <a:latin typeface="+mj-lt"/>
              </a:rPr>
              <a:t>  </a:t>
            </a:r>
          </a:p>
        </p:txBody>
      </p:sp>
      <p:sp>
        <p:nvSpPr>
          <p:cNvPr id="6" name="Прямоугольник 5"/>
          <p:cNvSpPr/>
          <p:nvPr/>
        </p:nvSpPr>
        <p:spPr>
          <a:xfrm>
            <a:off x="428596" y="1857364"/>
            <a:ext cx="8501122" cy="461665"/>
          </a:xfrm>
          <a:prstGeom prst="rect">
            <a:avLst/>
          </a:prstGeom>
        </p:spPr>
        <p:txBody>
          <a:bodyPr wrap="square">
            <a:spAutoFit/>
          </a:bodyPr>
          <a:lstStyle/>
          <a:p>
            <a:pPr>
              <a:buFontTx/>
              <a:buBlip>
                <a:blip r:embed="rId2"/>
              </a:buBlip>
              <a:defRPr/>
            </a:pPr>
            <a:r>
              <a:rPr lang="ru-RU" sz="2400" dirty="0"/>
              <a:t> </a:t>
            </a:r>
            <a:r>
              <a:rPr lang="uz-Cyrl-UZ" sz="2400" b="1" dirty="0"/>
              <a:t>Реакторда анаэроб шароитларни қувватлаб туриш</a:t>
            </a:r>
            <a:r>
              <a:rPr lang="ru-RU" sz="2400" b="1" dirty="0" smtClean="0">
                <a:latin typeface="+mn-lt"/>
              </a:rPr>
              <a:t>;</a:t>
            </a:r>
            <a:endParaRPr lang="ru-RU" sz="2400" b="1" dirty="0">
              <a:latin typeface="+mn-lt"/>
            </a:endParaRPr>
          </a:p>
        </p:txBody>
      </p:sp>
      <p:sp>
        <p:nvSpPr>
          <p:cNvPr id="8" name="TextBox 7"/>
          <p:cNvSpPr txBox="1"/>
          <p:nvPr/>
        </p:nvSpPr>
        <p:spPr>
          <a:xfrm>
            <a:off x="2500298" y="6143644"/>
            <a:ext cx="4196213" cy="461665"/>
          </a:xfrm>
          <a:prstGeom prst="rect">
            <a:avLst/>
          </a:prstGeom>
          <a:noFill/>
        </p:spPr>
        <p:txBody>
          <a:bodyPr wrap="none">
            <a:spAutoFit/>
          </a:bodyPr>
          <a:lstStyle/>
          <a:p>
            <a:pPr>
              <a:defRPr/>
            </a:pPr>
            <a:r>
              <a:rPr lang="uz-Cyrl-UZ" sz="2400" b="1" i="1" dirty="0"/>
              <a:t>тўлиқ герметик реактор</a:t>
            </a:r>
            <a:endParaRPr lang="ru-RU" sz="2400" b="1" dirty="0">
              <a:latin typeface="+mj-lt"/>
            </a:endParaRPr>
          </a:p>
        </p:txBody>
      </p:sp>
      <p:pic>
        <p:nvPicPr>
          <p:cNvPr id="7" name="Рисунок 6" descr="mhtml:file://F:\Irina\Курс%20обучения%20DIERET%20-%20Энергия%20Биомассы.mht!http://www.ecomuseum.kz/dieret/biomass/manure-outlet-small.jpg"/>
          <p:cNvPicPr/>
          <p:nvPr/>
        </p:nvPicPr>
        <p:blipFill>
          <a:blip r:embed="rId3" cstate="print"/>
          <a:srcRect/>
          <a:stretch>
            <a:fillRect/>
          </a:stretch>
        </p:blipFill>
        <p:spPr bwMode="auto">
          <a:xfrm>
            <a:off x="1214414" y="2571744"/>
            <a:ext cx="6143668" cy="3571900"/>
          </a:xfrm>
          <a:prstGeom prst="rect">
            <a:avLst/>
          </a:prstGeom>
          <a:noFill/>
          <a:ln w="9525">
            <a:noFill/>
            <a:miter lim="800000"/>
            <a:headEnd/>
            <a:tailEnd/>
          </a:ln>
          <a:effectLst>
            <a:softEdge rad="317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1285860"/>
            <a:ext cx="5286412" cy="3524042"/>
          </a:xfrm>
          <a:prstGeom prst="rect">
            <a:avLst/>
          </a:prstGeom>
        </p:spPr>
        <p:txBody>
          <a:bodyPr wrap="square">
            <a:spAutoFit/>
          </a:bodyPr>
          <a:lstStyle/>
          <a:p>
            <a:pPr algn="ctr">
              <a:defRPr/>
            </a:pPr>
            <a:endParaRPr lang="ru-RU" sz="2400" dirty="0">
              <a:latin typeface="+mn-lt"/>
            </a:endParaRPr>
          </a:p>
          <a:p>
            <a:pPr algn="ctr">
              <a:spcBef>
                <a:spcPts val="600"/>
              </a:spcBef>
              <a:spcAft>
                <a:spcPts val="600"/>
              </a:spcAft>
              <a:buFontTx/>
              <a:buBlip>
                <a:blip r:embed="rId2"/>
              </a:buBlip>
              <a:defRPr/>
            </a:pPr>
            <a:r>
              <a:rPr lang="ru-RU" sz="2400" dirty="0">
                <a:latin typeface="+mn-lt"/>
              </a:rPr>
              <a:t> </a:t>
            </a:r>
            <a:r>
              <a:rPr lang="en-US" sz="2400" dirty="0" smtClean="0">
                <a:latin typeface="+mn-lt"/>
              </a:rPr>
              <a:t> </a:t>
            </a:r>
            <a:r>
              <a:rPr lang="uz-Cyrl-UZ" sz="2400" dirty="0" smtClean="0"/>
              <a:t>психофил</a:t>
            </a:r>
            <a:r>
              <a:rPr lang="ru-RU" sz="2400" dirty="0" smtClean="0">
                <a:latin typeface="+mn-lt"/>
              </a:rPr>
              <a:t> </a:t>
            </a:r>
            <a:r>
              <a:rPr lang="uz-Cyrl-UZ" sz="2400" dirty="0"/>
              <a:t>Ҳарорат режимига</a:t>
            </a:r>
            <a:r>
              <a:rPr lang="ru-RU" sz="2400" dirty="0" smtClean="0">
                <a:latin typeface="+mn-lt"/>
              </a:rPr>
              <a:t> </a:t>
            </a:r>
            <a:r>
              <a:rPr lang="en-US" sz="2400" dirty="0" smtClean="0">
                <a:latin typeface="+mn-lt"/>
              </a:rPr>
              <a:t> </a:t>
            </a:r>
          </a:p>
          <a:p>
            <a:pPr algn="ctr">
              <a:spcBef>
                <a:spcPts val="600"/>
              </a:spcBef>
              <a:spcAft>
                <a:spcPts val="600"/>
              </a:spcAft>
              <a:defRPr/>
            </a:pPr>
            <a:r>
              <a:rPr lang="uz-Cyrl-UZ" sz="2400" dirty="0" smtClean="0"/>
              <a:t>20-25</a:t>
            </a:r>
            <a:r>
              <a:rPr lang="uz-Cyrl-UZ" sz="2400" baseline="30000" dirty="0" smtClean="0"/>
              <a:t>О</a:t>
            </a:r>
            <a:r>
              <a:rPr lang="uz-Cyrl-UZ" sz="2400" dirty="0" smtClean="0"/>
              <a:t>С</a:t>
            </a:r>
            <a:endParaRPr lang="ru-RU" sz="2400" dirty="0">
              <a:latin typeface="+mn-lt"/>
            </a:endParaRPr>
          </a:p>
          <a:p>
            <a:pPr algn="ctr">
              <a:spcBef>
                <a:spcPts val="600"/>
              </a:spcBef>
              <a:spcAft>
                <a:spcPts val="600"/>
              </a:spcAft>
              <a:buFontTx/>
              <a:buBlip>
                <a:blip r:embed="rId2"/>
              </a:buBlip>
              <a:defRPr/>
            </a:pPr>
            <a:r>
              <a:rPr lang="ru-RU" sz="2400" dirty="0">
                <a:latin typeface="+mn-lt"/>
              </a:rPr>
              <a:t> </a:t>
            </a:r>
            <a:r>
              <a:rPr lang="en-US" sz="2400" dirty="0" smtClean="0">
                <a:latin typeface="+mn-lt"/>
              </a:rPr>
              <a:t> </a:t>
            </a:r>
            <a:r>
              <a:rPr lang="uz-Cyrl-UZ" sz="2400" b="1" dirty="0" smtClean="0"/>
              <a:t>мезофил</a:t>
            </a:r>
            <a:r>
              <a:rPr lang="ru-RU" sz="2400" b="1" dirty="0" smtClean="0">
                <a:latin typeface="+mn-lt"/>
              </a:rPr>
              <a:t> </a:t>
            </a:r>
            <a:r>
              <a:rPr lang="uz-Cyrl-UZ" sz="2400" b="1" dirty="0"/>
              <a:t>Ҳарорат </a:t>
            </a:r>
            <a:r>
              <a:rPr lang="uz-Cyrl-UZ" sz="2400" b="1" dirty="0" smtClean="0"/>
              <a:t>режимига</a:t>
            </a:r>
            <a:endParaRPr lang="en-US" sz="2400" b="1" dirty="0" smtClean="0"/>
          </a:p>
          <a:p>
            <a:pPr algn="ctr">
              <a:spcBef>
                <a:spcPts val="600"/>
              </a:spcBef>
              <a:spcAft>
                <a:spcPts val="600"/>
              </a:spcAft>
              <a:defRPr/>
            </a:pPr>
            <a:r>
              <a:rPr lang="uz-Cyrl-UZ" sz="2400" b="1" dirty="0"/>
              <a:t>25</a:t>
            </a:r>
            <a:r>
              <a:rPr lang="uz-Cyrl-UZ" sz="2400" b="1" baseline="30000" dirty="0"/>
              <a:t>О</a:t>
            </a:r>
            <a:r>
              <a:rPr lang="uz-Cyrl-UZ" sz="2400" b="1" dirty="0"/>
              <a:t>С дан 40</a:t>
            </a:r>
            <a:r>
              <a:rPr lang="uz-Cyrl-UZ" sz="2400" b="1" baseline="30000" dirty="0"/>
              <a:t> О</a:t>
            </a:r>
            <a:r>
              <a:rPr lang="uz-Cyrl-UZ" sz="2400" b="1" dirty="0"/>
              <a:t>С гача</a:t>
            </a:r>
            <a:r>
              <a:rPr lang="ru-RU" sz="2400" b="1" dirty="0" smtClean="0">
                <a:latin typeface="+mn-lt"/>
              </a:rPr>
              <a:t> </a:t>
            </a:r>
            <a:endParaRPr lang="ru-RU" sz="2400" b="1" dirty="0">
              <a:latin typeface="+mn-lt"/>
            </a:endParaRPr>
          </a:p>
          <a:p>
            <a:pPr algn="ctr">
              <a:spcBef>
                <a:spcPts val="600"/>
              </a:spcBef>
              <a:spcAft>
                <a:spcPts val="600"/>
              </a:spcAft>
              <a:buFontTx/>
              <a:buBlip>
                <a:blip r:embed="rId2"/>
              </a:buBlip>
              <a:defRPr/>
            </a:pPr>
            <a:r>
              <a:rPr lang="ru-RU" sz="2400" dirty="0">
                <a:latin typeface="+mn-lt"/>
              </a:rPr>
              <a:t> </a:t>
            </a:r>
            <a:r>
              <a:rPr lang="uz-Cyrl-UZ" sz="2400" dirty="0"/>
              <a:t>термофил </a:t>
            </a:r>
            <a:r>
              <a:rPr lang="uz-Cyrl-UZ" sz="2400" dirty="0" smtClean="0"/>
              <a:t>Ҳарорат режимига</a:t>
            </a:r>
            <a:endParaRPr lang="en-US" sz="2400" dirty="0" smtClean="0"/>
          </a:p>
          <a:p>
            <a:pPr algn="ctr">
              <a:spcBef>
                <a:spcPts val="600"/>
              </a:spcBef>
              <a:spcAft>
                <a:spcPts val="600"/>
              </a:spcAft>
              <a:defRPr/>
            </a:pPr>
            <a:r>
              <a:rPr lang="uz-Cyrl-UZ" sz="2400" dirty="0" smtClean="0"/>
              <a:t>40</a:t>
            </a:r>
            <a:r>
              <a:rPr lang="uz-Cyrl-UZ" sz="2400" baseline="30000" dirty="0" smtClean="0"/>
              <a:t> </a:t>
            </a:r>
            <a:r>
              <a:rPr lang="uz-Cyrl-UZ" sz="2400" baseline="30000" dirty="0"/>
              <a:t>О</a:t>
            </a:r>
            <a:r>
              <a:rPr lang="uz-Cyrl-UZ" sz="2400" dirty="0"/>
              <a:t>С дан юқори</a:t>
            </a:r>
            <a:r>
              <a:rPr lang="ru-RU" sz="2400" dirty="0"/>
              <a:t> </a:t>
            </a:r>
            <a:endParaRPr lang="ru-RU" sz="2400" dirty="0">
              <a:latin typeface="+mn-lt"/>
            </a:endParaRPr>
          </a:p>
        </p:txBody>
      </p:sp>
      <p:sp>
        <p:nvSpPr>
          <p:cNvPr id="3" name="Прямоугольник 2"/>
          <p:cNvSpPr/>
          <p:nvPr/>
        </p:nvSpPr>
        <p:spPr>
          <a:xfrm>
            <a:off x="1071563" y="571500"/>
            <a:ext cx="6130011" cy="523220"/>
          </a:xfrm>
          <a:prstGeom prst="rect">
            <a:avLst/>
          </a:prstGeom>
        </p:spPr>
        <p:txBody>
          <a:bodyPr wrap="none">
            <a:spAutoFit/>
          </a:bodyPr>
          <a:lstStyle/>
          <a:p>
            <a:pPr algn="just">
              <a:buFontTx/>
              <a:buBlip>
                <a:blip r:embed="rId3"/>
              </a:buBlip>
              <a:defRPr/>
            </a:pPr>
            <a:r>
              <a:rPr lang="ru-RU" sz="2800" dirty="0">
                <a:latin typeface="+mn-lt"/>
              </a:rPr>
              <a:t> </a:t>
            </a:r>
            <a:r>
              <a:rPr lang="uz-Cyrl-UZ" sz="2800" b="1" dirty="0"/>
              <a:t>Ҳарорат режимига риоя қилиш</a:t>
            </a:r>
            <a:r>
              <a:rPr lang="ru-RU" sz="2800" dirty="0" smtClean="0">
                <a:latin typeface="+mn-lt"/>
              </a:rPr>
              <a:t>;</a:t>
            </a:r>
            <a:endParaRPr lang="ru-RU" sz="2800" dirty="0">
              <a:latin typeface="+mn-lt"/>
            </a:endParaRPr>
          </a:p>
        </p:txBody>
      </p:sp>
      <p:pic>
        <p:nvPicPr>
          <p:cNvPr id="4" name="Picture 5" descr="C:\Documents and Settings\VLAD-$&amp;$\Мои документы\Мои рисунки\Организатор клипов (Microsoft)\j0409423.jpg"/>
          <p:cNvPicPr>
            <a:picLocks noChangeAspect="1" noChangeArrowheads="1"/>
          </p:cNvPicPr>
          <p:nvPr/>
        </p:nvPicPr>
        <p:blipFill>
          <a:blip r:embed="rId4" cstate="email"/>
          <a:srcRect/>
          <a:stretch>
            <a:fillRect/>
          </a:stretch>
        </p:blipFill>
        <p:spPr bwMode="auto">
          <a:xfrm>
            <a:off x="5786446" y="1428736"/>
            <a:ext cx="3029955" cy="453143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3" y="285750"/>
            <a:ext cx="8643968" cy="830997"/>
          </a:xfrm>
          <a:prstGeom prst="rect">
            <a:avLst/>
          </a:prstGeom>
        </p:spPr>
        <p:txBody>
          <a:bodyPr wrap="square">
            <a:spAutoFit/>
          </a:bodyPr>
          <a:lstStyle/>
          <a:p>
            <a:pPr algn="just">
              <a:buFontTx/>
              <a:buBlip>
                <a:blip r:embed="rId2"/>
              </a:buBlip>
              <a:defRPr/>
            </a:pPr>
            <a:r>
              <a:rPr lang="ru-RU" sz="2400" dirty="0">
                <a:latin typeface="+mn-lt"/>
              </a:rPr>
              <a:t> </a:t>
            </a:r>
            <a:r>
              <a:rPr lang="uz-Cyrl-UZ" sz="2400" b="1" dirty="0"/>
              <a:t>Бактериялар учун озуқа моддалари олиш осон бўлиши</a:t>
            </a:r>
            <a:r>
              <a:rPr lang="ru-RU" sz="2400" b="1" dirty="0" smtClean="0">
                <a:latin typeface="+mn-lt"/>
              </a:rPr>
              <a:t>;</a:t>
            </a:r>
            <a:endParaRPr lang="ru-RU" sz="2400" b="1" dirty="0">
              <a:latin typeface="+mn-lt"/>
            </a:endParaRPr>
          </a:p>
        </p:txBody>
      </p:sp>
      <p:sp>
        <p:nvSpPr>
          <p:cNvPr id="4" name="Прямоугольник 3"/>
          <p:cNvSpPr/>
          <p:nvPr/>
        </p:nvSpPr>
        <p:spPr>
          <a:xfrm>
            <a:off x="428625" y="5429250"/>
            <a:ext cx="8143875" cy="1200329"/>
          </a:xfrm>
          <a:prstGeom prst="rect">
            <a:avLst/>
          </a:prstGeom>
        </p:spPr>
        <p:txBody>
          <a:bodyPr>
            <a:spAutoFit/>
          </a:bodyPr>
          <a:lstStyle/>
          <a:p>
            <a:pPr algn="ctr">
              <a:defRPr/>
            </a:pPr>
            <a:r>
              <a:rPr lang="ru-RU" sz="2400" b="1" i="1" dirty="0"/>
              <a:t>О</a:t>
            </a:r>
            <a:r>
              <a:rPr lang="uz-Cyrl-UZ" sz="2400" b="1" i="1" dirty="0" smtClean="0"/>
              <a:t>ддий </a:t>
            </a:r>
            <a:r>
              <a:rPr lang="uz-Cyrl-UZ" sz="2400" b="1" i="1" dirty="0"/>
              <a:t>органик хом ашё – ҳайвонлар гўнги – юқорида айтилган элементларнинг етарли миқдорига эга</a:t>
            </a:r>
            <a:r>
              <a:rPr lang="ru-RU" sz="2400" b="1" i="1" dirty="0" smtClean="0">
                <a:latin typeface="+mn-lt"/>
              </a:rPr>
              <a:t>.</a:t>
            </a:r>
            <a:endParaRPr lang="ru-RU" sz="2400" b="1" i="1" dirty="0">
              <a:latin typeface="+mn-lt"/>
            </a:endParaRPr>
          </a:p>
        </p:txBody>
      </p:sp>
      <p:pic>
        <p:nvPicPr>
          <p:cNvPr id="5" name="Picture 3"/>
          <p:cNvPicPr>
            <a:picLocks noChangeAspect="1" noChangeArrowheads="1"/>
          </p:cNvPicPr>
          <p:nvPr/>
        </p:nvPicPr>
        <p:blipFill>
          <a:blip r:embed="rId3" cstate="email"/>
          <a:srcRect/>
          <a:stretch>
            <a:fillRect/>
          </a:stretch>
        </p:blipFill>
        <p:spPr bwMode="auto">
          <a:xfrm>
            <a:off x="4143372" y="1714488"/>
            <a:ext cx="4619636" cy="3571900"/>
          </a:xfrm>
          <a:prstGeom prst="rect">
            <a:avLst/>
          </a:prstGeom>
          <a:noFill/>
          <a:ln w="9525">
            <a:noFill/>
            <a:miter lim="800000"/>
            <a:headEnd/>
            <a:tailEnd/>
          </a:ln>
          <a:effectLst>
            <a:softEdge rad="317500"/>
          </a:effectLst>
        </p:spPr>
      </p:pic>
      <p:pic>
        <p:nvPicPr>
          <p:cNvPr id="6" name="Picture 4"/>
          <p:cNvPicPr>
            <a:picLocks noChangeAspect="1" noChangeArrowheads="1"/>
          </p:cNvPicPr>
          <p:nvPr/>
        </p:nvPicPr>
        <p:blipFill>
          <a:blip r:embed="rId4" cstate="email"/>
          <a:srcRect/>
          <a:stretch>
            <a:fillRect/>
          </a:stretch>
        </p:blipFill>
        <p:spPr bwMode="auto">
          <a:xfrm>
            <a:off x="285719" y="1000108"/>
            <a:ext cx="3889475" cy="3786214"/>
          </a:xfrm>
          <a:prstGeom prst="rect">
            <a:avLst/>
          </a:prstGeom>
          <a:noFill/>
          <a:ln w="9525">
            <a:noFill/>
            <a:miter lim="800000"/>
            <a:headEnd/>
            <a:tailEnd/>
          </a:ln>
          <a:effectLst>
            <a:softEdge rad="317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2399</TotalTime>
  <Words>1618</Words>
  <Application>Microsoft Office PowerPoint</Application>
  <PresentationFormat>Экран (4:3)</PresentationFormat>
  <Paragraphs>172</Paragraphs>
  <Slides>36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ИРИНА</dc:creator>
  <cp:lastModifiedBy>Vika</cp:lastModifiedBy>
  <cp:revision>193</cp:revision>
  <dcterms:created xsi:type="dcterms:W3CDTF">2009-09-07T04:32:26Z</dcterms:created>
  <dcterms:modified xsi:type="dcterms:W3CDTF">2013-08-18T04:29:24Z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2623963</vt:lpwstr>
  </property>
  <property fmtid="{D5CDD505-2E9C-101B-9397-08002B2CF9AE}" name="NXPowerLiteSettings" pid="3">
    <vt:lpwstr>F7000400038000</vt:lpwstr>
  </property>
  <property fmtid="{D5CDD505-2E9C-101B-9397-08002B2CF9AE}" name="NXPowerLiteVersion" pid="4">
    <vt:lpwstr>D5.0.6</vt:lpwstr>
  </property>
</Properties>
</file>