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notesSlide+xml" PartName="/ppt/notesSlides/notesSlide18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5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Default ContentType="application/vnd.openxmlformats-officedocument.spreadsheetml.sheet" Extension="xlsx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2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83" r:id="rId5"/>
    <p:sldId id="284" r:id="rId6"/>
    <p:sldId id="259" r:id="rId7"/>
    <p:sldId id="285" r:id="rId8"/>
    <p:sldId id="286" r:id="rId9"/>
    <p:sldId id="262" r:id="rId10"/>
    <p:sldId id="287" r:id="rId11"/>
    <p:sldId id="288" r:id="rId12"/>
    <p:sldId id="289" r:id="rId13"/>
    <p:sldId id="290" r:id="rId14"/>
    <p:sldId id="291" r:id="rId15"/>
    <p:sldId id="292" r:id="rId16"/>
    <p:sldId id="305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3" r:id="rId25"/>
    <p:sldId id="302" r:id="rId26"/>
    <p:sldId id="304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218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% рост производства при 5% годовом росте</a:t>
            </a:r>
          </a:p>
        </c:rich>
      </c:tx>
      <c:layout>
        <c:manualLayout>
          <c:xMode val="edge"/>
          <c:yMode val="edge"/>
          <c:x val="0.23878787878787885"/>
          <c:y val="2.0161290322580645E-2"/>
        </c:manualLayout>
      </c:layout>
      <c:spPr>
        <a:noFill/>
        <a:ln w="26738">
          <a:noFill/>
        </a:ln>
      </c:spPr>
    </c:title>
    <c:plotArea>
      <c:layout>
        <c:manualLayout>
          <c:layoutTarget val="inner"/>
          <c:xMode val="edge"/>
          <c:yMode val="edge"/>
          <c:x val="0.17333333333333342"/>
          <c:y val="0.15322580645161291"/>
          <c:w val="0.81575757575757579"/>
          <c:h val="0.69556451612903258"/>
        </c:manualLayout>
      </c:layout>
      <c:lineChart>
        <c:grouping val="standard"/>
        <c:ser>
          <c:idx val="1"/>
          <c:order val="0"/>
          <c:spPr>
            <a:ln w="13369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6738">
                <a:noFill/>
              </a:ln>
            </c:spPr>
            <c:txPr>
              <a:bodyPr/>
              <a:lstStyle/>
              <a:p>
                <a:pPr>
                  <a:defRPr sz="123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Val val="1"/>
          </c:dLbls>
          <c:cat>
            <c:numRef>
              <c:f>(Лист1!$B$2,Лист1!$B$11,Лист1!$B$31,Лист1!$B$51,Лист1!$B$101,Лист1!$B$201,Лист1!$B$251)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250</c:v>
                </c:pt>
              </c:numCache>
            </c:numRef>
          </c:cat>
          <c:val>
            <c:numRef>
              <c:f>(Лист1!$C$2,Лист1!$C$31,Лист1!$C$51,Лист1!$C$101,Лист1!$C$151,Лист1!$C$201,Лист1!$C$251)</c:f>
              <c:numCache>
                <c:formatCode>0%</c:formatCode>
                <c:ptCount val="7"/>
                <c:pt idx="0">
                  <c:v>1.05</c:v>
                </c:pt>
                <c:pt idx="1">
                  <c:v>4.321942375150666</c:v>
                </c:pt>
                <c:pt idx="2">
                  <c:v>11.467399785753672</c:v>
                </c:pt>
                <c:pt idx="3">
                  <c:v>131.50125784630347</c:v>
                </c:pt>
                <c:pt idx="4">
                  <c:v>1507.977496053039</c:v>
                </c:pt>
                <c:pt idx="5">
                  <c:v>17292.580815159989</c:v>
                </c:pt>
                <c:pt idx="6">
                  <c:v>198300.93753489378</c:v>
                </c:pt>
              </c:numCache>
            </c:numRef>
          </c:val>
        </c:ser>
        <c:dLbls>
          <c:showVal val="1"/>
        </c:dLbls>
        <c:marker val="1"/>
        <c:axId val="99607296"/>
        <c:axId val="99609216"/>
      </c:lineChart>
      <c:catAx>
        <c:axId val="99607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3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года</a:t>
                </a:r>
              </a:p>
            </c:rich>
          </c:tx>
          <c:layout>
            <c:manualLayout>
              <c:xMode val="edge"/>
              <c:yMode val="edge"/>
              <c:x val="0.55393939393939395"/>
              <c:y val="0.9193548387096776"/>
            </c:manualLayout>
          </c:layout>
          <c:spPr>
            <a:noFill/>
            <a:ln w="26738">
              <a:noFill/>
            </a:ln>
          </c:spPr>
        </c:title>
        <c:numFmt formatCode="General" sourceLinked="1"/>
        <c:tickLblPos val="nextTo"/>
        <c:spPr>
          <a:ln w="3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99609216"/>
        <c:crosses val="autoZero"/>
        <c:auto val="1"/>
        <c:lblAlgn val="ctr"/>
        <c:lblOffset val="100"/>
        <c:tickLblSkip val="1"/>
        <c:tickMarkSkip val="1"/>
      </c:catAx>
      <c:valAx>
        <c:axId val="99609216"/>
        <c:scaling>
          <c:orientation val="minMax"/>
        </c:scaling>
        <c:axPos val="l"/>
        <c:majorGridlines>
          <c:spPr>
            <a:ln w="334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3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 увеличение производства</a:t>
                </a:r>
              </a:p>
            </c:rich>
          </c:tx>
          <c:layout>
            <c:manualLayout>
              <c:xMode val="edge"/>
              <c:yMode val="edge"/>
              <c:x val="1.3333333333333341E-2"/>
              <c:y val="0.25806451612903231"/>
            </c:manualLayout>
          </c:layout>
          <c:spPr>
            <a:noFill/>
            <a:ln w="26738">
              <a:noFill/>
            </a:ln>
          </c:spPr>
        </c:title>
        <c:numFmt formatCode="0%" sourceLinked="1"/>
        <c:tickLblPos val="nextTo"/>
        <c:spPr>
          <a:ln w="3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99607296"/>
        <c:crosses val="autoZero"/>
        <c:crossBetween val="between"/>
      </c:valAx>
      <c:spPr>
        <a:solidFill>
          <a:srgbClr val="FFCC00"/>
        </a:solidFill>
        <a:ln w="13369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342">
      <a:solidFill>
        <a:srgbClr val="000000"/>
      </a:solidFill>
      <a:prstDash val="solid"/>
    </a:ln>
  </c:spPr>
  <c:txPr>
    <a:bodyPr/>
    <a:lstStyle/>
    <a:p>
      <a:pPr>
        <a:defRPr sz="12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A2C44-FBE8-4401-BC1C-546407C516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D9125-8193-4A45-A584-4D45C75609DF}" type="slidenum">
              <a:rPr lang="ru-RU"/>
              <a:pPr/>
              <a:t>1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6FD3E-9D23-4205-849E-6F697D6C408C}" type="slidenum">
              <a:rPr lang="ru-RU"/>
              <a:pPr/>
              <a:t>10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65802-B7B3-451A-AFAC-0575F7C8585C}" type="slidenum">
              <a:rPr lang="ru-RU"/>
              <a:pPr/>
              <a:t>11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C3AF0-A4FA-45E5-9C82-8DBEBD6625BF}" type="slidenum">
              <a:rPr lang="ru-RU"/>
              <a:pPr/>
              <a:t>12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D9D3A-1DFA-451C-9D0C-7F155DEF2A66}" type="slidenum">
              <a:rPr lang="ru-RU"/>
              <a:pPr/>
              <a:t>13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FA35F-8FB9-42DA-96B6-814128D9A162}" type="slidenum">
              <a:rPr lang="ru-RU"/>
              <a:pPr/>
              <a:t>14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EA318-3D86-4B09-B4E1-33D2A92593D2}" type="slidenum">
              <a:rPr lang="ru-RU"/>
              <a:pPr/>
              <a:t>15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C7F86-4DB5-4C5E-BA95-1F8532582D60}" type="slidenum">
              <a:rPr lang="ru-RU"/>
              <a:pPr/>
              <a:t>17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1ECBB-2756-435E-A494-D9F8F62255FF}" type="slidenum">
              <a:rPr lang="ru-RU"/>
              <a:pPr/>
              <a:t>18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9A469-BF72-4F1F-9733-80F87AC406F9}" type="slidenum">
              <a:rPr lang="ru-RU"/>
              <a:pPr/>
              <a:t>19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9BB88-289C-4BFA-8667-0CC9961CCB67}" type="slidenum">
              <a:rPr lang="ru-RU"/>
              <a:pPr/>
              <a:t>20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C2A95-65A3-4323-A009-E593F8BCBB91}" type="slidenum">
              <a:rPr lang="ru-RU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13C7F-F2B4-450C-B497-F0AA34D78B47}" type="slidenum">
              <a:rPr lang="ru-RU"/>
              <a:pPr/>
              <a:t>21</a:t>
            </a:fld>
            <a:endParaRPr 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1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80733-F1F2-4559-9A84-2315D6981677}" type="slidenum">
              <a:rPr lang="ru-RU"/>
              <a:pPr/>
              <a:t>22</a:t>
            </a:fld>
            <a:endParaRPr lang="ru-RU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BDC79-13C1-4F33-9504-548D729BE197}" type="slidenum">
              <a:rPr lang="ru-RU"/>
              <a:pPr/>
              <a:t>23</a:t>
            </a:fld>
            <a:endParaRPr lang="ru-R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30B51-548D-404B-B725-18CA91CAB411}" type="slidenum">
              <a:rPr lang="ru-RU"/>
              <a:pPr/>
              <a:t>24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C3148-E187-4DF0-BBCF-BEB0A9A6BB9C}" type="slidenum">
              <a:rPr lang="ru-RU"/>
              <a:pPr/>
              <a:t>25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1F960-2711-4EC5-8A58-6F5CCA890C91}" type="slidenum">
              <a:rPr lang="ru-RU"/>
              <a:pPr/>
              <a:t>26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639C4-C958-43D6-83CE-CD3405F96477}" type="slidenum">
              <a:rPr lang="ru-RU"/>
              <a:pPr/>
              <a:t>3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28D78-7DDD-48D2-9CD1-8D4514AA87EB}" type="slidenum">
              <a:rPr lang="ru-RU"/>
              <a:pPr/>
              <a:t>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2EFEC-0E51-4887-9975-37E1CEDF35AE}" type="slidenum">
              <a:rPr lang="ru-RU"/>
              <a:pPr/>
              <a:t>5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AD47B-EEA9-43EB-B58F-0C61FEADE965}" type="slidenum">
              <a:rPr lang="ru-RU"/>
              <a:pPr/>
              <a:t>6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1BB7B-73E0-4710-85D3-8ACA1AE1755F}" type="slidenum">
              <a:rPr lang="ru-RU"/>
              <a:pPr/>
              <a:t>7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683A-9693-45B4-83EB-912A43BF167E}" type="slidenum">
              <a:rPr lang="ru-RU"/>
              <a:pPr/>
              <a:t>8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3BC5D-32B9-401A-98A0-0EAC3502662E}" type="slidenum">
              <a:rPr lang="ru-RU"/>
              <a:pPr/>
              <a:t>9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82E4-BA96-4C61-9B47-856909C4D7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2A92-9653-41F0-916A-B698CABBF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701F-F813-4F57-9E81-41A73E0A7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1617A6-8A4B-4BFC-8398-7D1F768A8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13CC1B-69D8-421D-A1FF-7FEBF86FA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D3F2B2-11E7-448F-904B-5B153A136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0AA6C6-3869-4B85-AEB9-C76D126FB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2D2418-A9CD-430D-844F-2CACA009C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0D1005-E6D6-456B-88A5-49E0B8187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939241-42CD-4CAA-9B81-8BB4F414B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FA009-24F7-4C18-82FD-CC856EC31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84682-0161-4F34-8B61-9922073976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662F-CFC1-45E6-8ABB-054033D12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3BFB7-C6A8-42EF-9354-E89D6897D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AE65-9383-4D81-A0E4-345AD9946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CA0D-C2CD-4886-BAB2-973429DDF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4963-1745-4CDA-B34A-5E83C102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3FDA4-CAD3-4F5A-BDEC-88A79C0D8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6765A1-6A5F-4020-A4CE-D29CFE6805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44569_161477997390483_1562826335_o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  <p:pic>
        <p:nvPicPr>
          <p:cNvPr id="60423" name="Picture 7" descr="worl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76400"/>
            <a:ext cx="8610600" cy="4330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  <p:pic>
        <p:nvPicPr>
          <p:cNvPr id="65541" name="Picture 5" descr="consump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295400"/>
            <a:ext cx="4525963" cy="4525963"/>
          </a:xfrm>
          <a:noFill/>
          <a:ln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Потребление природных ресурсов выросло в 1 000 раз по сравнению с периодом 200 лет назад.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341438"/>
            <a:ext cx="8229600" cy="3889375"/>
          </a:xfrm>
          <a:noFill/>
          <a:ln/>
        </p:spPr>
      </p:pic>
      <p:pic>
        <p:nvPicPr>
          <p:cNvPr id="67587" name="Picture 3" descr="Number_of_Planet_Scenarios_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6121400" cy="5124450"/>
          </a:xfrm>
          <a:prstGeom prst="rect">
            <a:avLst/>
          </a:prstGeom>
          <a:noFill/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  <p:pic>
        <p:nvPicPr>
          <p:cNvPr id="69640" name="Picture 8" descr="3 worl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406525"/>
            <a:ext cx="3171825" cy="2379663"/>
          </a:xfrm>
          <a:noFill/>
          <a:ln/>
        </p:spPr>
      </p:pic>
      <p:pic>
        <p:nvPicPr>
          <p:cNvPr id="69641" name="Picture 9" descr="pet sho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4038600"/>
            <a:ext cx="2628900" cy="2587625"/>
          </a:xfrm>
          <a:noFill/>
          <a:ln/>
        </p:spPr>
      </p:pic>
      <p:pic>
        <p:nvPicPr>
          <p:cNvPr id="69642" name="Picture 10" descr="chartworldsrichestonepercent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1981200"/>
            <a:ext cx="4419600" cy="3487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  <p:graphicFrame>
        <p:nvGraphicFramePr>
          <p:cNvPr id="6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55600" y="1498600"/>
          <a:ext cx="843280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1. Может ли быть вообще развитие устойчивым?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371600"/>
            <a:ext cx="6858000" cy="7620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Возможен ли нулевой рост?</a:t>
            </a:r>
          </a:p>
        </p:txBody>
      </p:sp>
      <p:pic>
        <p:nvPicPr>
          <p:cNvPr id="78857" name="Picture 9" descr="1337918122_JohnMcCainlookspiss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743200"/>
            <a:ext cx="4267200" cy="2982913"/>
          </a:xfrm>
          <a:noFill/>
          <a:ln/>
        </p:spPr>
      </p:pic>
      <p:pic>
        <p:nvPicPr>
          <p:cNvPr id="78858" name="Picture 10" descr="вредные привыч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057400"/>
            <a:ext cx="4167188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Возможен ли устойчивый рост?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12963"/>
            <a:ext cx="8763000" cy="1665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6000" i="1"/>
              <a:t>f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ru-RU" sz="1800"/>
              <a:t>благосостояние всех, ограниченные ресурсы) = (все), (потребление всего)</a:t>
            </a:r>
          </a:p>
        </p:txBody>
      </p:sp>
      <p:pic>
        <p:nvPicPr>
          <p:cNvPr id="120836" name="Picture 4" descr="197161298_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4114800"/>
            <a:ext cx="3124200" cy="2498725"/>
          </a:xfrm>
          <a:noFill/>
          <a:ln/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04800" y="2209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 мало, а всех много!!!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2. Потребление делает нас счастливыми</a:t>
            </a:r>
          </a:p>
        </p:txBody>
      </p:sp>
      <p:pic>
        <p:nvPicPr>
          <p:cNvPr id="85001" name="Picture 9" descr="Happy_Plan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828800"/>
            <a:ext cx="8686800" cy="401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3. Существующая система миропорядка устойчивая</a:t>
            </a:r>
          </a:p>
        </p:txBody>
      </p:sp>
      <p:pic>
        <p:nvPicPr>
          <p:cNvPr id="87047" name="Picture 7" descr="be_3_2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444750"/>
            <a:ext cx="4267200" cy="2730500"/>
          </a:xfrm>
          <a:noFill/>
          <a:ln/>
        </p:spPr>
      </p:pic>
      <p:pic>
        <p:nvPicPr>
          <p:cNvPr id="87048" name="Picture 8" descr="0_5de10_b6e2751d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057400"/>
            <a:ext cx="4038600" cy="3643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3. Существующая система миропорядка устойчивая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/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ph sz="quarter" idx="2"/>
          </p:nvPr>
        </p:nvGraphicFramePr>
        <p:xfrm>
          <a:off x="381000" y="1600200"/>
          <a:ext cx="8305800" cy="246888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 1 году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получает по 2 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93206" name="TextBox 8"/>
          <p:cNvSpPr txBox="1">
            <a:spLocks noChangeArrowheads="1"/>
          </p:cNvSpPr>
          <p:nvPr/>
        </p:nvSpPr>
        <p:spPr bwMode="auto">
          <a:xfrm>
            <a:off x="357188" y="990600"/>
            <a:ext cx="8786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9900"/>
                </a:solidFill>
                <a:latin typeface="Calibri" pitchFamily="34" charset="0"/>
              </a:rPr>
              <a:t>Теория игр (Д.Нэш): «Дилемма заключенных»</a:t>
            </a:r>
          </a:p>
          <a:p>
            <a:endParaRPr lang="ru-RU" sz="3200">
              <a:latin typeface="Calibri" pitchFamily="34" charset="0"/>
            </a:endParaRPr>
          </a:p>
        </p:txBody>
      </p:sp>
      <p:graphicFrame>
        <p:nvGraphicFramePr>
          <p:cNvPr id="93207" name="Group 23"/>
          <p:cNvGraphicFramePr>
            <a:graphicFrameLocks noGrp="1"/>
          </p:cNvGraphicFramePr>
          <p:nvPr>
            <p:ph sz="quarter" idx="3"/>
          </p:nvPr>
        </p:nvGraphicFramePr>
        <p:xfrm>
          <a:off x="533400" y="4419600"/>
          <a:ext cx="8077200" cy="21336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(рациональный подх.)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ru-RU" b="1" i="1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Tx/>
              <a:buNone/>
            </a:pPr>
            <a:r>
              <a:rPr lang="ru-RU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Who's Kidding Whom? Is Sustainable Development Compatible with Western Civilization?</a:t>
            </a:r>
          </a:p>
          <a:p>
            <a:pPr marL="0" indent="0" algn="ctr">
              <a:buFontTx/>
              <a:buNone/>
            </a:pPr>
            <a:r>
              <a:rPr lang="ru-RU" b="1"/>
              <a:t>by Peter Russell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</a:t>
            </a:r>
            <a:r>
              <a:rPr lang="en-US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Устойчивость ставки рефинансирования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62400"/>
            <a:ext cx="82296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1 доллар под 10%:</a:t>
            </a:r>
          </a:p>
          <a:p>
            <a:pPr>
              <a:buFontTx/>
              <a:buNone/>
            </a:pPr>
            <a:r>
              <a:rPr lang="en-US" sz="2400"/>
              <a:t>2.59 $ </a:t>
            </a:r>
            <a:r>
              <a:rPr lang="ru-RU" sz="2400"/>
              <a:t>- через 10 лет</a:t>
            </a:r>
          </a:p>
          <a:p>
            <a:pPr>
              <a:buFontTx/>
              <a:buNone/>
            </a:pPr>
            <a:r>
              <a:rPr lang="ru-RU" sz="2400"/>
              <a:t>13,780</a:t>
            </a:r>
            <a:r>
              <a:rPr lang="en-US" sz="2400"/>
              <a:t>$ - </a:t>
            </a:r>
            <a:r>
              <a:rPr lang="ru-RU" sz="2400"/>
              <a:t>через 100 лет</a:t>
            </a:r>
          </a:p>
          <a:p>
            <a:pPr>
              <a:buFontTx/>
              <a:buNone/>
            </a:pPr>
            <a:r>
              <a:rPr lang="ru-RU" sz="2400"/>
              <a:t>$2.473,000,000,000,000,000,000,000,000,000,000,000,000,000,000,000,000 – через 1000 лет</a:t>
            </a:r>
          </a:p>
        </p:txBody>
      </p:sp>
      <p:pic>
        <p:nvPicPr>
          <p:cNvPr id="95241" name="Picture 9" descr="Do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600200"/>
            <a:ext cx="5394325" cy="218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5. Устойчивость демократии</a:t>
            </a:r>
          </a:p>
        </p:txBody>
      </p:sp>
      <p:pic>
        <p:nvPicPr>
          <p:cNvPr id="99339" name="Picture 11" descr="демократ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295400"/>
            <a:ext cx="3079750" cy="2463800"/>
          </a:xfrm>
          <a:noFill/>
          <a:ln/>
        </p:spPr>
      </p:pic>
      <p:pic>
        <p:nvPicPr>
          <p:cNvPr id="99340" name="Picture 12" descr="1330334743_62522512_demokratiy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447800"/>
            <a:ext cx="4267200" cy="2319338"/>
          </a:xfrm>
          <a:noFill/>
          <a:ln/>
        </p:spPr>
      </p:pic>
      <p:pic>
        <p:nvPicPr>
          <p:cNvPr id="99341" name="Picture 13" descr="hyfn2jhnqc0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962400"/>
            <a:ext cx="3876675" cy="2657475"/>
          </a:xfrm>
          <a:noFill/>
          <a:ln/>
        </p:spPr>
      </p:pic>
      <p:pic>
        <p:nvPicPr>
          <p:cNvPr id="99342" name="Picture 14" descr="8ek8nflmv1x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3962400"/>
            <a:ext cx="3019425" cy="2686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6. Личные свободы ведут к устойчивости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/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>
            <p:ph sz="quarter" idx="2"/>
          </p:nvPr>
        </p:nvGraphicFramePr>
        <p:xfrm>
          <a:off x="381000" y="1600200"/>
          <a:ext cx="8305800" cy="246888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 1 году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получает по 2 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3446" name="TextBox 8"/>
          <p:cNvSpPr txBox="1">
            <a:spLocks noChangeArrowheads="1"/>
          </p:cNvSpPr>
          <p:nvPr/>
        </p:nvSpPr>
        <p:spPr bwMode="auto">
          <a:xfrm>
            <a:off x="357188" y="990600"/>
            <a:ext cx="8786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9900"/>
                </a:solidFill>
                <a:latin typeface="Calibri" pitchFamily="34" charset="0"/>
              </a:rPr>
              <a:t>Теория игр (Д.Нэш): «Дилемма заключенных»</a:t>
            </a:r>
          </a:p>
          <a:p>
            <a:endParaRPr lang="ru-RU" sz="3200">
              <a:latin typeface="Calibri" pitchFamily="34" charset="0"/>
            </a:endParaRPr>
          </a:p>
        </p:txBody>
      </p:sp>
      <p:graphicFrame>
        <p:nvGraphicFramePr>
          <p:cNvPr id="103447" name="Group 23"/>
          <p:cNvGraphicFramePr>
            <a:graphicFrameLocks noGrp="1"/>
          </p:cNvGraphicFramePr>
          <p:nvPr>
            <p:ph sz="quarter" idx="3"/>
          </p:nvPr>
        </p:nvGraphicFramePr>
        <p:xfrm>
          <a:off x="533400" y="4419600"/>
          <a:ext cx="8077200" cy="21336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(рациональный подх.)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 (гипотеза) 6. Личные свободы ведут к устойчивости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/>
          </a:p>
        </p:txBody>
      </p:sp>
      <p:pic>
        <p:nvPicPr>
          <p:cNvPr id="107564" name="Picture 44" descr="xMrHqT0HHt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875" y="1600200"/>
            <a:ext cx="78406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 чему мы пришли?</a:t>
            </a:r>
          </a:p>
        </p:txBody>
      </p:sp>
      <p:pic>
        <p:nvPicPr>
          <p:cNvPr id="115720" name="Picture 8" descr="Veggi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371600"/>
            <a:ext cx="6248400" cy="5191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 чему мы пришли?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95800" cy="518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возможно? Нужно ли? - </a:t>
            </a:r>
            <a:r>
              <a:rPr lang="en-US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assumptions;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Эгоизм каждого – Да! Принимай во внимание или что делать?;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Рабы материализма - Развивать внутри себя мир, свободный от рабства потребительства. Надо ли?;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Народонаселение?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Смотрим на лимиты или как Эмми?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Чем всё закончится? </a:t>
            </a:r>
            <a:r>
              <a:rPr lang="ru-RU" sz="2200" i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</a:t>
            </a:r>
            <a:endParaRPr lang="ru-RU" sz="22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47" name="Picture 7" descr="1235966_631189723568073_664387929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4495800" cy="2806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Давайте подискутируем…</a:t>
            </a:r>
          </a:p>
        </p:txBody>
      </p:sp>
      <p:pic>
        <p:nvPicPr>
          <p:cNvPr id="118789" name="Picture 5" descr="1262750_161492840722332_1982806035_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7550" y="1600200"/>
            <a:ext cx="51673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Несколько вопросов для затравки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/>
          </a:p>
        </p:txBody>
      </p:sp>
      <p:graphicFrame>
        <p:nvGraphicFramePr>
          <p:cNvPr id="3123" name="Group 51"/>
          <p:cNvGraphicFramePr>
            <a:graphicFrameLocks noGrp="1"/>
          </p:cNvGraphicFramePr>
          <p:nvPr>
            <p:ph sz="quarter" idx="2"/>
          </p:nvPr>
        </p:nvGraphicFramePr>
        <p:xfrm>
          <a:off x="381000" y="1600200"/>
          <a:ext cx="8305800" cy="246888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молчит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 1 году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свободен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Заключенный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Каждый получает по 2 года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357188" y="914400"/>
            <a:ext cx="8786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9900"/>
                </a:solidFill>
                <a:latin typeface="Calibri" pitchFamily="34" charset="0"/>
              </a:rPr>
              <a:t>Теория игр (Д.Нэш): «Дилемма заключенных»</a:t>
            </a:r>
          </a:p>
          <a:p>
            <a:endParaRPr lang="ru-RU" sz="3200">
              <a:latin typeface="Calibri" pitchFamily="34" charset="0"/>
            </a:endParaRPr>
          </a:p>
        </p:txBody>
      </p:sp>
      <p:graphicFrame>
        <p:nvGraphicFramePr>
          <p:cNvPr id="3120" name="Group 48"/>
          <p:cNvGraphicFramePr>
            <a:graphicFrameLocks noGrp="1"/>
          </p:cNvGraphicFramePr>
          <p:nvPr>
            <p:ph sz="quarter" idx="3"/>
          </p:nvPr>
        </p:nvGraphicFramePr>
        <p:xfrm>
          <a:off x="533400" y="4419600"/>
          <a:ext cx="8077200" cy="21336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(рациональный подх.)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Кооперация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Личный интерес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Несколько вопросов для затравки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– что это такое?</a:t>
            </a:r>
          </a:p>
          <a:p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необходимо для развития? </a:t>
            </a:r>
          </a:p>
          <a:p>
            <a:pPr>
              <a:buFontTx/>
              <a:buNone/>
            </a:pPr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Несколько вопросов для затравки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Устойчивое Развитие?</a:t>
            </a:r>
          </a:p>
          <a:p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Чем отличается от просто развития? </a:t>
            </a:r>
          </a:p>
          <a:p>
            <a:pPr>
              <a:buFontTx/>
              <a:buNone/>
            </a:pPr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Неправильные предположения или </a:t>
            </a:r>
            <a:r>
              <a:rPr lang="en-US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nvalid assumptions</a:t>
            </a:r>
          </a:p>
        </p:txBody>
      </p:sp>
      <p:pic>
        <p:nvPicPr>
          <p:cNvPr id="5126" name="Picture 6" descr="tort-den-i-noch_42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828800"/>
            <a:ext cx="6191250" cy="4124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Страшилки нашего городка</a:t>
            </a:r>
          </a:p>
        </p:txBody>
      </p:sp>
      <p:pic>
        <p:nvPicPr>
          <p:cNvPr id="49160" name="Picture 8" descr="1362037431_musor-ruk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Страшилки нашего городка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/>
              <a:t>«</a:t>
            </a:r>
            <a:r>
              <a:rPr lang="ru-RU" sz="2800" i="1"/>
              <a:t>Мы на пороге самого серьезного кризиса в истории человечества</a:t>
            </a:r>
            <a:r>
              <a:rPr lang="en-US" sz="2800" i="1"/>
              <a:t>. </a:t>
            </a:r>
            <a:r>
              <a:rPr lang="ru-RU" sz="2800" i="1"/>
              <a:t>Ничего подобного до селе не было и у нас нет готовых решений</a:t>
            </a:r>
            <a:r>
              <a:rPr lang="en-US" sz="2800" i="1"/>
              <a:t>. </a:t>
            </a:r>
            <a:r>
              <a:rPr lang="ru-RU" sz="2800" i="1"/>
              <a:t>Боле того</a:t>
            </a:r>
            <a:r>
              <a:rPr lang="en-US" sz="2800" i="1"/>
              <a:t>, </a:t>
            </a:r>
            <a:r>
              <a:rPr lang="ru-RU" sz="2800" i="1"/>
              <a:t>от того как мы сейчас отреагируем будет зависеть будущее человеческой расы. Поэтому так важно сейчас определить куда мы идем и как, не бросаясь за первую пришедшую в голову мысль о возможном решении проблемы</a:t>
            </a:r>
            <a:r>
              <a:rPr lang="ru-RU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дальше, разрушаем мифы …</a:t>
            </a:r>
          </a:p>
        </p:txBody>
      </p:sp>
      <p:pic>
        <p:nvPicPr>
          <p:cNvPr id="8197" name="Picture 5" descr="consump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4750" y="1600200"/>
            <a:ext cx="6792913" cy="4525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657</Words>
  <Application>Microsoft Office PowerPoint</Application>
  <PresentationFormat>On-screen Show (4:3)</PresentationFormat>
  <Paragraphs>134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Slide 1</vt:lpstr>
      <vt:lpstr>Slide 2</vt:lpstr>
      <vt:lpstr>Несколько вопросов для затравки</vt:lpstr>
      <vt:lpstr>Несколько вопросов для затравки</vt:lpstr>
      <vt:lpstr>Несколько вопросов для затравки</vt:lpstr>
      <vt:lpstr>Неправильные предположения или Invalid assumptions</vt:lpstr>
      <vt:lpstr>Страшилки нашего городка</vt:lpstr>
      <vt:lpstr>Страшилки нашего городка</vt:lpstr>
      <vt:lpstr>А дальше, разрушаем мифы …</vt:lpstr>
      <vt:lpstr>Миф (гипотеза) 1. Может ли быть вообще развитие устойчивым?</vt:lpstr>
      <vt:lpstr>Миф (гипотеза) 1. Может ли быть вообще развитие устойчивым?</vt:lpstr>
      <vt:lpstr>Slide 12</vt:lpstr>
      <vt:lpstr>Миф (гипотеза) 1. Может ли быть вообще развитие устойчивым?</vt:lpstr>
      <vt:lpstr>Миф (гипотеза) 1. Может ли быть вообще развитие устойчивым?</vt:lpstr>
      <vt:lpstr>Миф (гипотеза) 1. Может ли быть вообще развитие устойчивым?</vt:lpstr>
      <vt:lpstr>Возможен ли устойчивый рост?</vt:lpstr>
      <vt:lpstr>Миф (гипотеза) 2. Потребление делает нас счастливыми</vt:lpstr>
      <vt:lpstr>Миф (гипотеза) 3. Существующая система миропорядка устойчивая</vt:lpstr>
      <vt:lpstr>Миф (гипотеза) 3. Существующая система миропорядка устойчивая</vt:lpstr>
      <vt:lpstr>Миф (гипотеза) 4. Устойчивость ставки рефинансирования</vt:lpstr>
      <vt:lpstr>Миф (гипотеза) 5. Устойчивость демократии</vt:lpstr>
      <vt:lpstr>Миф (гипотеза) 6. Личные свободы ведут к устойчивости</vt:lpstr>
      <vt:lpstr>Миф (гипотеза) 6. Личные свободы ведут к устойчивости</vt:lpstr>
      <vt:lpstr>И к чему мы пришли?</vt:lpstr>
      <vt:lpstr>И к чему мы пришли?</vt:lpstr>
      <vt:lpstr>Давайте подискутируем…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alexey.volkov</dc:creator>
  <cp:lastModifiedBy>makhsad.bauetdinov</cp:lastModifiedBy>
  <cp:revision>18</cp:revision>
  <dcterms:created xsi:type="dcterms:W3CDTF">2013-09-12T13:08:01Z</dcterms:created>
  <dcterms:modified xsi:type="dcterms:W3CDTF">2013-09-26T19:52:03Z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1062173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