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271" r:id="rId3"/>
    <p:sldId id="257" r:id="rId4"/>
    <p:sldId id="273" r:id="rId5"/>
    <p:sldId id="280" r:id="rId6"/>
    <p:sldId id="274" r:id="rId7"/>
    <p:sldId id="276" r:id="rId8"/>
    <p:sldId id="277" r:id="rId9"/>
    <p:sldId id="278" r:id="rId10"/>
    <p:sldId id="261" r:id="rId11"/>
    <p:sldId id="262" r:id="rId12"/>
    <p:sldId id="268" r:id="rId13"/>
    <p:sldId id="279" r:id="rId14"/>
    <p:sldId id="264" r:id="rId15"/>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81" autoAdjust="0"/>
  </p:normalViewPr>
  <p:slideViewPr>
    <p:cSldViewPr>
      <p:cViewPr>
        <p:scale>
          <a:sx n="90" d="100"/>
          <a:sy n="90" d="100"/>
        </p:scale>
        <p:origin x="-1608"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706A2E1-8766-4841-AD5B-1FDE4CC65579}" type="datetimeFigureOut">
              <a:rPr lang="ru-RU"/>
              <a:pPr>
                <a:defRPr/>
              </a:pPr>
              <a:t>19.09.2013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DE25A7-FDC8-4BF1-B7E8-8BE5CCEC437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1191DB-B157-4EBF-BCC2-2ECD27391C52}" type="datetimeFigureOut">
              <a:rPr lang="ru-RU"/>
              <a:pPr>
                <a:defRPr/>
              </a:pPr>
              <a:t>19.09.2013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0A4582-31E6-4B6A-AE7F-1A7B9600A27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165460-F5F6-4EB2-AED3-CE7A8CE12087}" type="datetimeFigureOut">
              <a:rPr lang="ru-RU"/>
              <a:pPr>
                <a:defRPr/>
              </a:pPr>
              <a:t>19.09.2013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C5196D-F909-40F8-8A6F-C5E6AAA4114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BAD458-8B7B-4C2C-A911-DE2A737BB16C}" type="datetimeFigureOut">
              <a:rPr lang="ru-RU"/>
              <a:pPr>
                <a:defRPr/>
              </a:pPr>
              <a:t>19.09.2013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075A99-2106-4B2B-B23B-A08653B331C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5E88188-F2C0-4B3A-9CC9-33B019799107}" type="datetimeFigureOut">
              <a:rPr lang="ru-RU"/>
              <a:pPr>
                <a:defRPr/>
              </a:pPr>
              <a:t>19.09.2013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FB9EE5-693B-4DB6-8B54-73791006186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291B135-A02D-40D0-8678-7AFE45D34693}" type="datetimeFigureOut">
              <a:rPr lang="ru-RU"/>
              <a:pPr>
                <a:defRPr/>
              </a:pPr>
              <a:t>19.09.2013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8A8D83-C4EC-476D-899C-3C39B95AF2D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BF6E31F-95A1-4659-9849-F495898945E3}" type="datetimeFigureOut">
              <a:rPr lang="ru-RU"/>
              <a:pPr>
                <a:defRPr/>
              </a:pPr>
              <a:t>19.09.2013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42A1089-8D75-4B77-8AAC-6A08E285216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0DEDC06-D5B6-4C73-85ED-2ABFA7D6E129}" type="datetimeFigureOut">
              <a:rPr lang="ru-RU"/>
              <a:pPr>
                <a:defRPr/>
              </a:pPr>
              <a:t>19.09.2013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C5A0D1E-1140-4C7A-8BA6-4BE950D7D4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F5B8EED-A646-433C-81C7-D4E8FBFD69FF}" type="datetimeFigureOut">
              <a:rPr lang="ru-RU"/>
              <a:pPr>
                <a:defRPr/>
              </a:pPr>
              <a:t>19.09.2013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AE90FB1-2ED9-4ECB-B830-A0C54837E3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542FE0-9A92-4934-BE9E-4551A57D7069}" type="datetimeFigureOut">
              <a:rPr lang="ru-RU"/>
              <a:pPr>
                <a:defRPr/>
              </a:pPr>
              <a:t>19.09.2013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035716-ECAA-4A62-8A03-59F6FEA96F9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F87CFC2-4A20-46A4-8132-C87CDEBDA3D7}" type="datetimeFigureOut">
              <a:rPr lang="ru-RU"/>
              <a:pPr>
                <a:defRPr/>
              </a:pPr>
              <a:t>19.09.2013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7D9832-E864-4CA5-A167-B2D2E22707B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306FB9F-1160-4C03-B306-11B4FAAF8A3B}" type="datetimeFigureOut">
              <a:rPr lang="ru-RU"/>
              <a:pPr>
                <a:defRPr/>
              </a:pPr>
              <a:t>19.09.2013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668D68-285B-4655-A2F9-8D3D28C4071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79" r:id="rId1"/>
    <p:sldLayoutId id="2147484078" r:id="rId2"/>
    <p:sldLayoutId id="2147484077" r:id="rId3"/>
    <p:sldLayoutId id="2147484076" r:id="rId4"/>
    <p:sldLayoutId id="2147484075" r:id="rId5"/>
    <p:sldLayoutId id="2147484074" r:id="rId6"/>
    <p:sldLayoutId id="2147484073" r:id="rId7"/>
    <p:sldLayoutId id="2147484072" r:id="rId8"/>
    <p:sldLayoutId id="2147484071" r:id="rId9"/>
    <p:sldLayoutId id="2147484070" r:id="rId10"/>
    <p:sldLayoutId id="21474840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http://sgp.undp.org/templates/sgp/images/gef.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http://sgp.undp.org/templates/sgp/images/logo.png" TargetMode="External"/><Relationship Id="rId4" Type="http://schemas.openxmlformats.org/officeDocument/2006/relationships/image" Target="../media/image3.png"/><Relationship Id="rId9" Type="http://schemas.openxmlformats.org/officeDocument/2006/relationships/image" Target="../media/image6.tiff"/></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gp.uz/" TargetMode="External"/><Relationship Id="rId2" Type="http://schemas.openxmlformats.org/officeDocument/2006/relationships/hyperlink" Target="mailto:b.islom@rambler.ru" TargetMode="External"/><Relationship Id="rId1" Type="http://schemas.openxmlformats.org/officeDocument/2006/relationships/slideLayout" Target="../slideLayouts/slideLayout1.xml"/><Relationship Id="rId4" Type="http://schemas.openxmlformats.org/officeDocument/2006/relationships/hyperlink" Target="mailto:alexey.volkov@und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755650" y="1341438"/>
            <a:ext cx="7416800" cy="909637"/>
          </a:xfrm>
        </p:spPr>
        <p:txBody>
          <a:bodyPr/>
          <a:lstStyle/>
          <a:p>
            <a:pPr eaLnBrk="1" hangingPunct="1"/>
            <a:r>
              <a:rPr lang="uz-Cyrl-UZ" sz="2000" b="1" dirty="0" smtClean="0">
                <a:latin typeface="Times New Roman" pitchFamily="18" charset="0"/>
                <a:cs typeface="Times New Roman" pitchFamily="18" charset="0"/>
              </a:rPr>
              <a:t>Қуйи Амударё  минтақаси ўрмон массивлари кесилишининг олдини олишга йўналтирилган  хусусий уйлар ва коттежларда энергияни тежовчи иситиш тизимлари  </a:t>
            </a:r>
            <a:r>
              <a:rPr lang="en-US"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p:txBody>
      </p:sp>
      <p:pic>
        <p:nvPicPr>
          <p:cNvPr id="2051" name="Рисунок 3"/>
          <p:cNvPicPr>
            <a:picLocks noChangeAspect="1" noChangeArrowheads="1"/>
          </p:cNvPicPr>
          <p:nvPr/>
        </p:nvPicPr>
        <p:blipFill>
          <a:blip r:embed="rId2" cstate="print"/>
          <a:srcRect b="271"/>
          <a:stretch>
            <a:fillRect/>
          </a:stretch>
        </p:blipFill>
        <p:spPr bwMode="auto">
          <a:xfrm>
            <a:off x="323850" y="2852738"/>
            <a:ext cx="3929063" cy="3500437"/>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r="242"/>
          <a:stretch>
            <a:fillRect/>
          </a:stretch>
        </p:blipFill>
        <p:spPr bwMode="auto">
          <a:xfrm>
            <a:off x="4572000" y="2924175"/>
            <a:ext cx="3714750" cy="3479800"/>
          </a:xfrm>
          <a:prstGeom prst="rect">
            <a:avLst/>
          </a:prstGeom>
          <a:noFill/>
          <a:ln w="9525">
            <a:noFill/>
            <a:miter lim="800000"/>
            <a:headEnd/>
            <a:tailEnd/>
          </a:ln>
        </p:spPr>
      </p:pic>
      <p:pic>
        <p:nvPicPr>
          <p:cNvPr id="2055" name="Picture 7" descr=" Welcome to The GEF Small Grants Programme"/>
          <p:cNvPicPr>
            <a:picLocks noChangeAspect="1" noChangeArrowheads="1"/>
          </p:cNvPicPr>
          <p:nvPr/>
        </p:nvPicPr>
        <p:blipFill>
          <a:blip r:embed="rId4" r:link="rId5" cstate="print"/>
          <a:srcRect/>
          <a:stretch>
            <a:fillRect/>
          </a:stretch>
        </p:blipFill>
        <p:spPr bwMode="auto">
          <a:xfrm>
            <a:off x="2916238" y="333375"/>
            <a:ext cx="1150937" cy="698500"/>
          </a:xfrm>
          <a:prstGeom prst="rect">
            <a:avLst/>
          </a:prstGeom>
          <a:noFill/>
          <a:ln w="9525">
            <a:noFill/>
            <a:miter lim="800000"/>
            <a:headEnd/>
            <a:tailEnd/>
          </a:ln>
        </p:spPr>
      </p:pic>
      <p:pic>
        <p:nvPicPr>
          <p:cNvPr id="2056" name="Picture 8" descr="The GEF"/>
          <p:cNvPicPr>
            <a:picLocks noChangeAspect="1" noChangeArrowheads="1"/>
          </p:cNvPicPr>
          <p:nvPr/>
        </p:nvPicPr>
        <p:blipFill>
          <a:blip r:embed="rId6" r:link="rId7" cstate="print"/>
          <a:srcRect/>
          <a:stretch>
            <a:fillRect/>
          </a:stretch>
        </p:blipFill>
        <p:spPr bwMode="auto">
          <a:xfrm>
            <a:off x="1187450" y="333375"/>
            <a:ext cx="684213" cy="792163"/>
          </a:xfrm>
          <a:prstGeom prst="rect">
            <a:avLst/>
          </a:prstGeom>
          <a:noFill/>
          <a:ln w="9525">
            <a:noFill/>
            <a:miter lim="800000"/>
            <a:headEnd/>
            <a:tailEnd/>
          </a:ln>
        </p:spPr>
      </p:pic>
      <p:pic>
        <p:nvPicPr>
          <p:cNvPr id="2059" name="Picture 11" descr="logo"/>
          <p:cNvPicPr>
            <a:picLocks noChangeAspect="1" noChangeArrowheads="1"/>
          </p:cNvPicPr>
          <p:nvPr/>
        </p:nvPicPr>
        <p:blipFill>
          <a:blip r:embed="rId8" cstate="print"/>
          <a:stretch>
            <a:fillRect/>
          </a:stretch>
        </p:blipFill>
        <p:spPr bwMode="auto">
          <a:xfrm>
            <a:off x="6804025" y="260350"/>
            <a:ext cx="836613" cy="935038"/>
          </a:xfrm>
          <a:prstGeom prst="rect">
            <a:avLst/>
          </a:prstGeom>
          <a:noFill/>
        </p:spPr>
      </p:pic>
      <p:pic>
        <p:nvPicPr>
          <p:cNvPr id="9" name="Picture 4" descr="C:\Documents and Settings\makhsad.bauetdinov\My Documents\OUTREACH PLANING\ПМГ Аутрич\PR-продукция\UNDP.tif"/>
          <p:cNvPicPr>
            <a:picLocks noChangeAspect="1" noChangeArrowheads="1"/>
          </p:cNvPicPr>
          <p:nvPr/>
        </p:nvPicPr>
        <p:blipFill>
          <a:blip r:embed="rId9" cstate="print"/>
          <a:srcRect/>
          <a:stretch>
            <a:fillRect/>
          </a:stretch>
        </p:blipFill>
        <p:spPr bwMode="auto">
          <a:xfrm>
            <a:off x="5076056" y="332656"/>
            <a:ext cx="576064" cy="7920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a:xfrm>
            <a:off x="571500" y="285750"/>
            <a:ext cx="7772400" cy="1071563"/>
          </a:xfrm>
        </p:spPr>
        <p:txBody>
          <a:bodyPr/>
          <a:lstStyle/>
          <a:p>
            <a:pPr algn="just" eaLnBrk="1" hangingPunct="1"/>
            <a:r>
              <a:rPr lang="uz-Cyrl-UZ" sz="2000" b="1" i="1" dirty="0" smtClean="0">
                <a:latin typeface="Times New Roman" pitchFamily="18" charset="0"/>
                <a:cs typeface="Times New Roman" pitchFamily="18" charset="0"/>
              </a:rPr>
              <a:t>1-тадбир</a:t>
            </a:r>
            <a:r>
              <a:rPr lang="ru-RU" sz="2000" b="1" i="1" dirty="0" smtClean="0">
                <a:latin typeface="Times New Roman" pitchFamily="18" charset="0"/>
                <a:cs typeface="Times New Roman" pitchFamily="18" charset="0"/>
              </a:rPr>
              <a:t>.</a:t>
            </a:r>
            <a:r>
              <a:rPr lang="uz-Cyrl-UZ" sz="2000" b="1" i="1" dirty="0" smtClean="0">
                <a:latin typeface="Times New Roman" pitchFamily="18" charset="0"/>
                <a:cs typeface="Times New Roman" pitchFamily="18" charset="0"/>
              </a:rPr>
              <a:t> “Ресурсларни тежовчи иситиш тизими” кўргазмали кўчма стендни монтаж қилиш, бунда такомиллаштирилган тизимларнинг энергия самарадорлигини таққослаш ва намойиш қилиш мақсади кўзланади   </a:t>
            </a:r>
            <a:r>
              <a:rPr lang="ru-RU" sz="2000" b="1" i="1" dirty="0" smtClean="0">
                <a:latin typeface="Times New Roman" pitchFamily="18" charset="0"/>
                <a:cs typeface="Times New Roman" pitchFamily="18" charset="0"/>
              </a:rPr>
              <a:t> </a:t>
            </a:r>
            <a:r>
              <a:rPr lang="uz-Cyrl-UZ" sz="2000" b="1" i="1" dirty="0" smtClean="0"/>
              <a:t/>
            </a:r>
            <a:br>
              <a:rPr lang="uz-Cyrl-UZ" sz="2000" b="1" i="1" dirty="0" smtClean="0"/>
            </a:br>
            <a:endParaRPr lang="ru-RU" sz="2000" b="1" i="1" dirty="0" smtClean="0"/>
          </a:p>
        </p:txBody>
      </p:sp>
      <p:sp>
        <p:nvSpPr>
          <p:cNvPr id="3" name="Подзаголовок 2"/>
          <p:cNvSpPr>
            <a:spLocks noGrp="1"/>
          </p:cNvSpPr>
          <p:nvPr>
            <p:ph type="subTitle" idx="1"/>
          </p:nvPr>
        </p:nvSpPr>
        <p:spPr>
          <a:xfrm>
            <a:off x="428625" y="5786438"/>
            <a:ext cx="7915275" cy="857250"/>
          </a:xfrm>
        </p:spPr>
        <p:txBody>
          <a:bodyPr>
            <a:normAutofit/>
          </a:bodyPr>
          <a:lstStyle/>
          <a:p>
            <a:pPr eaLnBrk="1" hangingPunct="1">
              <a:lnSpc>
                <a:spcPct val="80000"/>
              </a:lnSpc>
            </a:pPr>
            <a:r>
              <a:rPr lang="uz-Cyrl-UZ" sz="1200" dirty="0" smtClean="0">
                <a:solidFill>
                  <a:srgbClr val="898989"/>
                </a:solidFill>
                <a:latin typeface="Times New Roman" pitchFamily="18" charset="0"/>
                <a:cs typeface="Times New Roman" pitchFamily="18" charset="0"/>
              </a:rPr>
              <a:t>1-расм. “Ресурсни тежовчи иситиш тизими” кўчма стендининг чизмаси  </a:t>
            </a:r>
            <a:r>
              <a:rPr lang="ru-RU" sz="1200" dirty="0" smtClean="0">
                <a:solidFill>
                  <a:srgbClr val="898989"/>
                </a:solidFill>
                <a:latin typeface="Times New Roman" pitchFamily="18" charset="0"/>
                <a:cs typeface="Times New Roman" pitchFamily="18" charset="0"/>
              </a:rPr>
              <a:t> </a:t>
            </a:r>
            <a:endParaRPr lang="uz-Cyrl-UZ" sz="1200" dirty="0" smtClean="0">
              <a:solidFill>
                <a:srgbClr val="898989"/>
              </a:solidFill>
              <a:latin typeface="Times New Roman" pitchFamily="18" charset="0"/>
              <a:cs typeface="Times New Roman" pitchFamily="18" charset="0"/>
            </a:endParaRPr>
          </a:p>
          <a:p>
            <a:pPr eaLnBrk="1" hangingPunct="1">
              <a:lnSpc>
                <a:spcPct val="80000"/>
              </a:lnSpc>
            </a:pPr>
            <a:r>
              <a:rPr lang="ru-RU" sz="1200" dirty="0" smtClean="0">
                <a:solidFill>
                  <a:srgbClr val="898989"/>
                </a:solidFill>
                <a:latin typeface="Times New Roman" pitchFamily="18" charset="0"/>
                <a:cs typeface="Times New Roman" pitchFamily="18" charset="0"/>
              </a:rPr>
              <a:t>1-</a:t>
            </a:r>
            <a:r>
              <a:rPr lang="uz-Cyrl-UZ" sz="1200" dirty="0" smtClean="0">
                <a:solidFill>
                  <a:srgbClr val="898989"/>
                </a:solidFill>
                <a:latin typeface="Times New Roman" pitchFamily="18" charset="0"/>
                <a:cs typeface="Times New Roman" pitchFamily="18" charset="0"/>
              </a:rPr>
              <a:t> мўри</a:t>
            </a:r>
            <a:r>
              <a:rPr lang="ru-RU" sz="1200" dirty="0" smtClean="0">
                <a:solidFill>
                  <a:srgbClr val="898989"/>
                </a:solidFill>
                <a:latin typeface="Times New Roman" pitchFamily="18" charset="0"/>
                <a:cs typeface="Times New Roman" pitchFamily="18" charset="0"/>
              </a:rPr>
              <a:t>; 2-</a:t>
            </a:r>
            <a:r>
              <a:rPr lang="uz-Cyrl-UZ" sz="1200" dirty="0" smtClean="0">
                <a:solidFill>
                  <a:srgbClr val="898989"/>
                </a:solidFill>
                <a:latin typeface="Times New Roman" pitchFamily="18" charset="0"/>
                <a:cs typeface="Times New Roman" pitchFamily="18" charset="0"/>
              </a:rPr>
              <a:t>сувни иситиш қозони</a:t>
            </a:r>
            <a:r>
              <a:rPr lang="ru-RU" sz="1200" dirty="0" smtClean="0">
                <a:solidFill>
                  <a:srgbClr val="898989"/>
                </a:solidFill>
                <a:latin typeface="Times New Roman" pitchFamily="18" charset="0"/>
                <a:cs typeface="Times New Roman" pitchFamily="18" charset="0"/>
              </a:rPr>
              <a:t>; 3-</a:t>
            </a:r>
            <a:r>
              <a:rPr lang="uz-Cyrl-UZ" sz="1200" dirty="0" smtClean="0">
                <a:solidFill>
                  <a:srgbClr val="898989"/>
                </a:solidFill>
                <a:latin typeface="Times New Roman" pitchFamily="18" charset="0"/>
                <a:cs typeface="Times New Roman" pitchFamily="18" charset="0"/>
              </a:rPr>
              <a:t> мис иссиқлик алшашгич</a:t>
            </a:r>
            <a:r>
              <a:rPr lang="ru-RU" sz="1200" dirty="0" smtClean="0">
                <a:solidFill>
                  <a:srgbClr val="898989"/>
                </a:solidFill>
                <a:latin typeface="Times New Roman" pitchFamily="18" charset="0"/>
                <a:cs typeface="Times New Roman" pitchFamily="18" charset="0"/>
              </a:rPr>
              <a:t>; 4- пластик</a:t>
            </a:r>
            <a:r>
              <a:rPr lang="uz-Cyrl-UZ" sz="1200" dirty="0" smtClean="0">
                <a:solidFill>
                  <a:srgbClr val="898989"/>
                </a:solidFill>
                <a:latin typeface="Times New Roman" pitchFamily="18" charset="0"/>
                <a:cs typeface="Times New Roman" pitchFamily="18" charset="0"/>
              </a:rPr>
              <a:t> қувурлар</a:t>
            </a:r>
            <a:r>
              <a:rPr lang="ru-RU" sz="1200" dirty="0" smtClean="0">
                <a:solidFill>
                  <a:srgbClr val="898989"/>
                </a:solidFill>
                <a:latin typeface="Times New Roman" pitchFamily="18" charset="0"/>
                <a:cs typeface="Times New Roman" pitchFamily="18" charset="0"/>
              </a:rPr>
              <a:t>; 5- </a:t>
            </a:r>
            <a:r>
              <a:rPr lang="uz-Cyrl-UZ" sz="1200" dirty="0" smtClean="0">
                <a:solidFill>
                  <a:srgbClr val="898989"/>
                </a:solidFill>
                <a:latin typeface="Times New Roman" pitchFamily="18" charset="0"/>
                <a:cs typeface="Times New Roman" pitchFamily="18" charset="0"/>
              </a:rPr>
              <a:t>алюмин  </a:t>
            </a:r>
            <a:r>
              <a:rPr lang="ru-RU" sz="1200" dirty="0" smtClean="0">
                <a:solidFill>
                  <a:srgbClr val="898989"/>
                </a:solidFill>
                <a:latin typeface="Times New Roman" pitchFamily="18" charset="0"/>
                <a:cs typeface="Times New Roman" pitchFamily="18" charset="0"/>
              </a:rPr>
              <a:t>радиатор; 6- терморегулятор</a:t>
            </a:r>
            <a:r>
              <a:rPr lang="uz-Cyrl-UZ" sz="1200" dirty="0" smtClean="0">
                <a:solidFill>
                  <a:srgbClr val="898989"/>
                </a:solidFill>
                <a:latin typeface="Times New Roman" pitchFamily="18" charset="0"/>
                <a:cs typeface="Times New Roman" pitchFamily="18" charset="0"/>
              </a:rPr>
              <a:t>; </a:t>
            </a:r>
            <a:r>
              <a:rPr lang="ru-RU" sz="1200" dirty="0" smtClean="0">
                <a:solidFill>
                  <a:srgbClr val="898989"/>
                </a:solidFill>
                <a:latin typeface="Times New Roman" pitchFamily="18" charset="0"/>
                <a:cs typeface="Times New Roman" pitchFamily="18" charset="0"/>
              </a:rPr>
              <a:t>7- газ горелка</a:t>
            </a:r>
            <a:r>
              <a:rPr lang="uz-Cyrl-UZ" sz="1200" dirty="0" smtClean="0">
                <a:solidFill>
                  <a:srgbClr val="898989"/>
                </a:solidFill>
                <a:latin typeface="Times New Roman" pitchFamily="18" charset="0"/>
                <a:cs typeface="Times New Roman" pitchFamily="18" charset="0"/>
              </a:rPr>
              <a:t>си</a:t>
            </a:r>
            <a:r>
              <a:rPr lang="ru-RU" sz="1200" dirty="0" smtClean="0">
                <a:solidFill>
                  <a:srgbClr val="898989"/>
                </a:solidFill>
                <a:latin typeface="Times New Roman" pitchFamily="18" charset="0"/>
                <a:cs typeface="Times New Roman" pitchFamily="18" charset="0"/>
              </a:rPr>
              <a:t>; 8- вентилятор, 9-</a:t>
            </a:r>
            <a:r>
              <a:rPr lang="uz-Cyrl-UZ" sz="1200" dirty="0" smtClean="0">
                <a:solidFill>
                  <a:srgbClr val="898989"/>
                </a:solidFill>
                <a:latin typeface="Times New Roman" pitchFamily="18" charset="0"/>
                <a:cs typeface="Times New Roman" pitchFamily="18" charset="0"/>
              </a:rPr>
              <a:t> кенгайтирувчи </a:t>
            </a:r>
            <a:r>
              <a:rPr lang="ru-RU" sz="1200" dirty="0" smtClean="0">
                <a:solidFill>
                  <a:srgbClr val="898989"/>
                </a:solidFill>
                <a:latin typeface="Times New Roman" pitchFamily="18" charset="0"/>
                <a:cs typeface="Times New Roman" pitchFamily="18" charset="0"/>
              </a:rPr>
              <a:t> бак; 10- циркуля</a:t>
            </a:r>
            <a:r>
              <a:rPr lang="uz-Cyrl-UZ" sz="1200" dirty="0" smtClean="0">
                <a:solidFill>
                  <a:srgbClr val="898989"/>
                </a:solidFill>
                <a:latin typeface="Times New Roman" pitchFamily="18" charset="0"/>
                <a:cs typeface="Times New Roman" pitchFamily="18" charset="0"/>
              </a:rPr>
              <a:t>р н</a:t>
            </a:r>
            <a:r>
              <a:rPr lang="ru-RU" sz="1200" dirty="0" err="1" smtClean="0">
                <a:solidFill>
                  <a:srgbClr val="898989"/>
                </a:solidFill>
                <a:latin typeface="Times New Roman" pitchFamily="18" charset="0"/>
                <a:cs typeface="Times New Roman" pitchFamily="18" charset="0"/>
              </a:rPr>
              <a:t>асос</a:t>
            </a:r>
            <a:r>
              <a:rPr lang="ru-RU" sz="1200" dirty="0" smtClean="0">
                <a:solidFill>
                  <a:srgbClr val="898989"/>
                </a:solidFill>
                <a:latin typeface="Times New Roman" pitchFamily="18" charset="0"/>
                <a:cs typeface="Times New Roman" pitchFamily="18" charset="0"/>
              </a:rPr>
              <a:t> 11- газ</a:t>
            </a:r>
            <a:r>
              <a:rPr lang="uz-Cyrl-UZ" sz="1200" dirty="0" smtClean="0">
                <a:solidFill>
                  <a:srgbClr val="898989"/>
                </a:solidFill>
                <a:latin typeface="Times New Roman" pitchFamily="18" charset="0"/>
                <a:cs typeface="Times New Roman" pitchFamily="18" charset="0"/>
              </a:rPr>
              <a:t> </a:t>
            </a:r>
          </a:p>
          <a:p>
            <a:pPr eaLnBrk="1" hangingPunct="1">
              <a:lnSpc>
                <a:spcPct val="80000"/>
              </a:lnSpc>
            </a:pPr>
            <a:r>
              <a:rPr lang="uz-Cyrl-UZ" sz="1200" dirty="0" smtClean="0">
                <a:solidFill>
                  <a:srgbClr val="898989"/>
                </a:solidFill>
                <a:latin typeface="Times New Roman" pitchFamily="18" charset="0"/>
                <a:cs typeface="Times New Roman" pitchFamily="18" charset="0"/>
              </a:rPr>
              <a:t>ҳисоблагич</a:t>
            </a:r>
            <a:r>
              <a:rPr lang="ru-RU" sz="1200" dirty="0" smtClean="0">
                <a:solidFill>
                  <a:srgbClr val="898989"/>
                </a:solidFill>
                <a:latin typeface="Times New Roman" pitchFamily="18" charset="0"/>
                <a:cs typeface="Times New Roman" pitchFamily="18" charset="0"/>
              </a:rPr>
              <a:t> счётчик; 12- термометр; 13-вентиль.</a:t>
            </a:r>
          </a:p>
          <a:p>
            <a:pPr eaLnBrk="1" hangingPunct="1">
              <a:lnSpc>
                <a:spcPct val="80000"/>
              </a:lnSpc>
              <a:buFont typeface="Wingdings 2" pitchFamily="18" charset="2"/>
              <a:buNone/>
            </a:pPr>
            <a:endParaRPr lang="ru-RU" sz="800" dirty="0" smtClean="0">
              <a:solidFill>
                <a:srgbClr val="898989"/>
              </a:solidFill>
            </a:endParaRPr>
          </a:p>
        </p:txBody>
      </p:sp>
      <p:pic>
        <p:nvPicPr>
          <p:cNvPr id="11268" name="Picture 4"/>
          <p:cNvPicPr>
            <a:picLocks noChangeAspect="1" noChangeArrowheads="1"/>
          </p:cNvPicPr>
          <p:nvPr/>
        </p:nvPicPr>
        <p:blipFill>
          <a:blip r:embed="rId2" cstate="print"/>
          <a:srcRect l="13992" r="3302"/>
          <a:stretch>
            <a:fillRect/>
          </a:stretch>
        </p:blipFill>
        <p:spPr bwMode="auto">
          <a:xfrm>
            <a:off x="142875" y="1428750"/>
            <a:ext cx="8786813"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714375" y="571500"/>
            <a:ext cx="7772400" cy="785813"/>
          </a:xfrm>
        </p:spPr>
        <p:txBody>
          <a:bodyPr/>
          <a:lstStyle/>
          <a:p>
            <a:pPr eaLnBrk="1" hangingPunct="1"/>
            <a:r>
              <a:rPr lang="uz-Cyrl-UZ" sz="2000" b="1" i="1" dirty="0" smtClean="0">
                <a:latin typeface="Times New Roman" pitchFamily="18" charset="0"/>
                <a:cs typeface="Times New Roman" pitchFamily="18" charset="0"/>
              </a:rPr>
              <a:t>2-тадбир</a:t>
            </a:r>
            <a:r>
              <a:rPr lang="ru-RU" sz="2000" b="1" i="1" dirty="0" smtClean="0">
                <a:latin typeface="Times New Roman" pitchFamily="18" charset="0"/>
                <a:cs typeface="Times New Roman" pitchFamily="18" charset="0"/>
              </a:rPr>
              <a:t>.</a:t>
            </a:r>
            <a:r>
              <a:rPr lang="uz-Cyrl-UZ" sz="2000" b="1" i="1" dirty="0" smtClean="0">
                <a:latin typeface="Times New Roman" pitchFamily="18" charset="0"/>
                <a:cs typeface="Times New Roman" pitchFamily="18" charset="0"/>
              </a:rPr>
              <a:t> Энергия сарфи ва қўшимча иссиқлик олишнинг м</a:t>
            </a:r>
            <a:r>
              <a:rPr lang="ru-RU" sz="2000" b="1" i="1" dirty="0" err="1" smtClean="0">
                <a:latin typeface="Times New Roman" pitchFamily="18" charset="0"/>
                <a:cs typeface="Times New Roman" pitchFamily="18" charset="0"/>
              </a:rPr>
              <a:t>ониторинг</a:t>
            </a:r>
            <a:r>
              <a:rPr lang="uz-Cyrl-UZ" sz="2000" b="1" i="1" dirty="0" smtClean="0">
                <a:latin typeface="Times New Roman" pitchFamily="18" charset="0"/>
                <a:cs typeface="Times New Roman" pitchFamily="18" charset="0"/>
              </a:rPr>
              <a:t>и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smtClean="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4313" y="1714500"/>
            <a:ext cx="8572500" cy="4714875"/>
          </a:xfrm>
        </p:spPr>
        <p:txBody>
          <a:bodyPr>
            <a:noAutofit/>
          </a:bodyPr>
          <a:lstStyle/>
          <a:p>
            <a:pPr algn="just" eaLnBrk="1" hangingPunct="1"/>
            <a:r>
              <a:rPr lang="ru-RU" dirty="0" smtClean="0">
                <a:solidFill>
                  <a:srgbClr val="898989"/>
                </a:solidFill>
              </a:rPr>
              <a:t>	</a:t>
            </a:r>
            <a:r>
              <a:rPr lang="uz-Cyrl-UZ" dirty="0" smtClean="0">
                <a:solidFill>
                  <a:srgbClr val="898989"/>
                </a:solidFill>
              </a:rPr>
              <a:t> </a:t>
            </a:r>
            <a:r>
              <a:rPr lang="uz-Cyrl-UZ" sz="1600" dirty="0" smtClean="0">
                <a:solidFill>
                  <a:schemeClr val="tx1"/>
                </a:solidFill>
                <a:latin typeface="Times New Roman" pitchFamily="18" charset="0"/>
                <a:cs typeface="Times New Roman" pitchFamily="18" charset="0"/>
              </a:rPr>
              <a:t>Маҳсулотни оммалаштириш учун энергия самарали қозонлардан ёқилғини тежаш ва энерния олиш нуқтаи назаридан олинадиган фойда бўйича барча маълумотларни аниқ ва ишончли тарзда келтириш керак. Бунинг учун синовдан ўтказилаётган тизим барча харажатлар  ва иссиқлик қайд қилинган ҳолда мониторингдан ўтади, ва бозордаги муқобиллар билан таққосланади. Батафсил таққослаш таҳлили амалга оширилади.</a:t>
            </a:r>
            <a:r>
              <a:rPr lang="ru-RU" sz="1600" dirty="0" smtClean="0">
                <a:solidFill>
                  <a:schemeClr val="tx1"/>
                </a:solidFill>
                <a:latin typeface="Times New Roman" pitchFamily="18" charset="0"/>
                <a:cs typeface="Times New Roman" pitchFamily="18" charset="0"/>
              </a:rPr>
              <a:t> </a:t>
            </a:r>
          </a:p>
          <a:p>
            <a:pPr algn="just" eaLnBrk="1" hangingPunct="1"/>
            <a:r>
              <a:rPr lang="ru-RU" sz="1600" dirty="0" smtClean="0">
                <a:solidFill>
                  <a:schemeClr val="tx1"/>
                </a:solidFill>
                <a:latin typeface="Times New Roman" pitchFamily="18" charset="0"/>
                <a:cs typeface="Times New Roman" pitchFamily="18" charset="0"/>
              </a:rPr>
              <a:t>	</a:t>
            </a:r>
            <a:r>
              <a:rPr lang="uz-Cyrl-UZ" sz="1600" dirty="0" smtClean="0">
                <a:solidFill>
                  <a:schemeClr val="tx1"/>
                </a:solidFill>
                <a:latin typeface="Times New Roman" pitchFamily="18" charset="0"/>
                <a:cs typeface="Times New Roman" pitchFamily="18" charset="0"/>
              </a:rPr>
              <a:t>Шуни кўрсатиш керакки</a:t>
            </a:r>
            <a:r>
              <a:rPr lang="ru-RU" sz="1600" dirty="0" smtClean="0">
                <a:solidFill>
                  <a:schemeClr val="tx1"/>
                </a:solidFill>
                <a:latin typeface="Times New Roman" pitchFamily="18" charset="0"/>
                <a:cs typeface="Times New Roman" pitchFamily="18" charset="0"/>
              </a:rPr>
              <a:t>,</a:t>
            </a:r>
            <a:r>
              <a:rPr lang="uz-Cyrl-UZ" sz="1600" dirty="0" smtClean="0">
                <a:solidFill>
                  <a:schemeClr val="tx1"/>
                </a:solidFill>
                <a:latin typeface="Times New Roman" pitchFamily="18" charset="0"/>
                <a:cs typeface="Times New Roman" pitchFamily="18" charset="0"/>
              </a:rPr>
              <a:t> мўридан чиқаётган тутунни ушлаб қолиш йўли билан қўшимча равишда битта ёки иккита хонани иситиш мумкин. Айни пайтда  ушбу кўчма стенд ёрдамида биз аҳолини энергия самарадор алюминий радиатор, шунингдек энергияни тежовчи терморегуляторлар ва автоматик бошқариладиган газ горелкаси билан таништирамиз.  </a:t>
            </a:r>
            <a:endParaRPr lang="ru-RU" sz="16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 y="285750"/>
            <a:ext cx="8501063" cy="1643063"/>
          </a:xfrm>
        </p:spPr>
        <p:txBody>
          <a:bodyPr>
            <a:normAutofit fontScale="90000"/>
          </a:bodyPr>
          <a:lstStyle/>
          <a:p>
            <a:pPr eaLnBrk="1" hangingPunct="1"/>
            <a:r>
              <a:rPr lang="ru-RU" sz="1600" i="1" dirty="0" smtClean="0"/>
              <a:t/>
            </a:r>
            <a:br>
              <a:rPr lang="ru-RU" sz="1600" i="1" dirty="0" smtClean="0"/>
            </a:br>
            <a:r>
              <a:rPr lang="ru-RU" sz="1600" i="1" dirty="0" smtClean="0"/>
              <a:t/>
            </a:r>
            <a:br>
              <a:rPr lang="ru-RU" sz="1600" i="1" dirty="0" smtClean="0"/>
            </a:br>
            <a:r>
              <a:rPr lang="ru-RU" sz="1600" i="1" dirty="0" smtClean="0"/>
              <a:t/>
            </a:r>
            <a:br>
              <a:rPr lang="ru-RU" sz="1600" i="1" dirty="0" smtClean="0"/>
            </a:br>
            <a:r>
              <a:rPr lang="ru-RU" sz="1600" i="1" dirty="0" smtClean="0"/>
              <a:t/>
            </a:r>
            <a:br>
              <a:rPr lang="ru-RU" sz="1600" i="1" dirty="0" smtClean="0"/>
            </a:br>
            <a:r>
              <a:rPr lang="ru-RU" sz="1600" i="1" dirty="0" smtClean="0"/>
              <a:t/>
            </a:r>
            <a:br>
              <a:rPr lang="ru-RU" sz="1600" i="1" dirty="0" smtClean="0"/>
            </a:br>
            <a:r>
              <a:rPr lang="ru-RU" sz="1600" i="1" dirty="0" smtClean="0"/>
              <a:t/>
            </a:r>
            <a:br>
              <a:rPr lang="ru-RU" sz="1600" i="1" dirty="0" smtClean="0"/>
            </a:br>
            <a:r>
              <a:rPr lang="ru-RU" sz="1600" i="1" dirty="0" smtClean="0"/>
              <a:t/>
            </a:r>
            <a:br>
              <a:rPr lang="ru-RU" sz="1600" i="1" dirty="0" smtClean="0"/>
            </a:br>
            <a:r>
              <a:rPr lang="uz-Cyrl-UZ" sz="1600" i="1" dirty="0" smtClean="0">
                <a:latin typeface="Times New Roman" pitchFamily="18" charset="0"/>
                <a:cs typeface="Times New Roman" pitchFamily="18" charset="0"/>
              </a:rPr>
              <a:t>3 тадбир</a:t>
            </a:r>
            <a:r>
              <a:rPr lang="ru-RU" sz="2000" b="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	</a:t>
            </a:r>
            <a:r>
              <a:rPr lang="uz-Cyrl-UZ" sz="2000" b="1" i="1" dirty="0" smtClean="0">
                <a:latin typeface="Times New Roman" pitchFamily="18" charset="0"/>
                <a:cs typeface="Times New Roman" pitchFamily="18" charset="0"/>
              </a:rPr>
              <a:t>Тайёрлаш лойиҳасида синовдан ўтган энергияни тежовчи қозон қувватини танлаш бўйича ҳисоб-китобларни амалга ошириш, бунда уни УрДУ талабалар уйига ёки ўқув хўжалигида жойлашган икки қаватли бинога ўрнатиш кўзда тутилган   </a:t>
            </a:r>
            <a:r>
              <a:rPr lang="ru-RU" sz="1600" i="1" dirty="0" smtClean="0"/>
              <a:t/>
            </a:r>
            <a:br>
              <a:rPr lang="ru-RU" sz="1600" i="1" dirty="0" smtClean="0"/>
            </a:br>
            <a:r>
              <a:rPr lang="ru-RU" sz="1600" i="1" dirty="0" smtClean="0"/>
              <a:t>      </a:t>
            </a:r>
            <a:r>
              <a:rPr lang="ru-RU" sz="1600" dirty="0" smtClean="0"/>
              <a:t/>
            </a:r>
            <a:br>
              <a:rPr lang="ru-RU" sz="1600" dirty="0" smtClean="0"/>
            </a:br>
            <a:r>
              <a:rPr lang="ru-RU" sz="1800" dirty="0" smtClean="0"/>
              <a:t/>
            </a:r>
            <a:br>
              <a:rPr lang="ru-RU" sz="1800" dirty="0" smtClean="0"/>
            </a:br>
            <a:endParaRPr lang="ru-RU" sz="1800" dirty="0" smtClean="0"/>
          </a:p>
        </p:txBody>
      </p:sp>
      <p:sp>
        <p:nvSpPr>
          <p:cNvPr id="3" name="Подзаголовок 2"/>
          <p:cNvSpPr>
            <a:spLocks noGrp="1"/>
          </p:cNvSpPr>
          <p:nvPr>
            <p:ph type="subTitle" idx="1"/>
          </p:nvPr>
        </p:nvSpPr>
        <p:spPr>
          <a:xfrm>
            <a:off x="428625" y="2500313"/>
            <a:ext cx="8286750" cy="3357562"/>
          </a:xfrm>
        </p:spPr>
        <p:txBody>
          <a:bodyPr>
            <a:noAutofit/>
          </a:bodyPr>
          <a:lstStyle/>
          <a:p>
            <a:pPr algn="just" eaLnBrk="1" hangingPunct="1"/>
            <a:r>
              <a:rPr lang="ru-RU" dirty="0" smtClean="0">
                <a:solidFill>
                  <a:srgbClr val="898989"/>
                </a:solidFill>
              </a:rPr>
              <a:t>	</a:t>
            </a:r>
            <a:r>
              <a:rPr lang="uz-Cyrl-UZ" dirty="0" smtClean="0">
                <a:solidFill>
                  <a:srgbClr val="898989"/>
                </a:solidFill>
              </a:rPr>
              <a:t> </a:t>
            </a:r>
            <a:r>
              <a:rPr lang="uz-Cyrl-UZ" sz="2000" dirty="0" smtClean="0">
                <a:solidFill>
                  <a:schemeClr val="tx1"/>
                </a:solidFill>
                <a:latin typeface="Times New Roman" pitchFamily="18" charset="0"/>
                <a:cs typeface="Times New Roman" pitchFamily="18" charset="0"/>
              </a:rPr>
              <a:t>Асосий лойиҳада афзалликларни ва фойдани намойиш қилиш мақсадида бундай тизимни Университет талабалар уйидан бирида ўрнатиш режалаштирилган. Иккита ўхшаш бино танланади, бирида эски тизим қолдирилса, иккинчисида янги иситиш тизими ўрнатилади. Асосий лойиҳа доирасида самараси юқори  бўлган иситиш тизими ўрнатилади.</a:t>
            </a:r>
            <a:r>
              <a:rPr lang="ru-RU" sz="2000" dirty="0" smtClean="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57250" y="142875"/>
            <a:ext cx="7793038" cy="622300"/>
          </a:xfrm>
        </p:spPr>
        <p:txBody>
          <a:bodyPr/>
          <a:lstStyle/>
          <a:p>
            <a:pPr eaLnBrk="1" hangingPunct="1"/>
            <a:r>
              <a:rPr lang="uz-Cyrl-UZ" sz="2000" b="1" dirty="0" smtClean="0">
                <a:latin typeface="Times New Roman" pitchFamily="18" charset="0"/>
                <a:cs typeface="Times New Roman" pitchFamily="18" charset="0"/>
              </a:rPr>
              <a:t>Иқтисодий самарадорлиги </a:t>
            </a:r>
            <a:endParaRPr lang="ru-RU" sz="2000" b="1" dirty="0" smtClean="0">
              <a:latin typeface="Times New Roman" pitchFamily="18" charset="0"/>
              <a:cs typeface="Times New Roman" pitchFamily="18" charset="0"/>
            </a:endParaRPr>
          </a:p>
        </p:txBody>
      </p:sp>
      <p:sp>
        <p:nvSpPr>
          <p:cNvPr id="14339" name="Rectangle 3"/>
          <p:cNvSpPr>
            <a:spLocks noGrp="1" noChangeArrowheads="1"/>
          </p:cNvSpPr>
          <p:nvPr>
            <p:ph idx="1"/>
          </p:nvPr>
        </p:nvSpPr>
        <p:spPr>
          <a:xfrm>
            <a:off x="357188" y="928688"/>
            <a:ext cx="8501062" cy="3000375"/>
          </a:xfrm>
        </p:spPr>
        <p:txBody>
          <a:bodyPr/>
          <a:lstStyle/>
          <a:p>
            <a:pPr algn="just" eaLnBrk="1" hangingPunct="1">
              <a:lnSpc>
                <a:spcPct val="80000"/>
              </a:lnSpc>
            </a:pPr>
            <a:r>
              <a:rPr lang="uz-Cyrl-UZ" sz="1800" dirty="0" smtClean="0">
                <a:latin typeface="Times New Roman" pitchFamily="18" charset="0"/>
                <a:cs typeface="Times New Roman" pitchFamily="18" charset="0"/>
              </a:rPr>
              <a:t>Дастлабки тажриба ишлари амалга оширилиши натижасида уй сув иситиш қозонлари ФИК нинг 80 % ва ундан юқори ошириш имкониятлари аниқланди.</a:t>
            </a:r>
            <a:endParaRPr lang="ru-RU" sz="1800" dirty="0" smtClean="0">
              <a:latin typeface="Times New Roman" pitchFamily="18" charset="0"/>
              <a:cs typeface="Times New Roman" pitchFamily="18" charset="0"/>
            </a:endParaRPr>
          </a:p>
          <a:p>
            <a:pPr algn="just" eaLnBrk="1" hangingPunct="1">
              <a:lnSpc>
                <a:spcPct val="80000"/>
              </a:lnSpc>
            </a:pPr>
            <a:r>
              <a:rPr lang="uz-Cyrl-UZ" sz="1800" dirty="0" smtClean="0">
                <a:latin typeface="Times New Roman" pitchFamily="18" charset="0"/>
                <a:cs typeface="Times New Roman" pitchFamily="18" charset="0"/>
              </a:rPr>
              <a:t>Янги энергия самарали қозоннинг дастлабки нархи 1100 сўмни ташкил этади. Бу эса импорт энергия самарали қозонлар нархидан қарийиб икки баравар арзон, айни пайтда сифати жиҳатидан қолишмайди. Шу билан бирга у ҳудудимиз шарт-шароити учун қулайдир.   </a:t>
            </a:r>
            <a:endParaRPr lang="ru-RU" sz="1800" dirty="0" smtClean="0">
              <a:latin typeface="Times New Roman" pitchFamily="18" charset="0"/>
              <a:cs typeface="Times New Roman" pitchFamily="18" charset="0"/>
            </a:endParaRPr>
          </a:p>
          <a:p>
            <a:pPr algn="just" eaLnBrk="1" hangingPunct="1">
              <a:lnSpc>
                <a:spcPct val="80000"/>
              </a:lnSpc>
            </a:pPr>
            <a:r>
              <a:rPr lang="ru-RU" sz="1800" dirty="0" smtClean="0">
                <a:latin typeface="Times New Roman" pitchFamily="18" charset="0"/>
                <a:cs typeface="Times New Roman" pitchFamily="18" charset="0"/>
              </a:rPr>
              <a:t>М</a:t>
            </a:r>
            <a:r>
              <a:rPr lang="uz-Cyrl-UZ" sz="1800" dirty="0" smtClean="0">
                <a:latin typeface="Times New Roman" pitchFamily="18" charset="0"/>
                <a:cs typeface="Times New Roman" pitchFamily="18" charset="0"/>
              </a:rPr>
              <a:t>ис иссиқлик алмашгичлар узоқ пайт яроқли  бўлади (50 йилдан ортиқ) ва халқ усулларига нисбатан самаралироқ. Унинг нисбатан қимматли эканлиги (500-600 минг сўм) энергия самарадорли туфайли қопланади, яъни тутун иссиқлигини кўпроқ тутиб қолади. </a:t>
            </a:r>
            <a:endParaRPr lang="ru-RU" sz="1800" dirty="0" smtClean="0">
              <a:latin typeface="Times New Roman" pitchFamily="18" charset="0"/>
              <a:cs typeface="Times New Roman" pitchFamily="18" charset="0"/>
            </a:endParaRPr>
          </a:p>
        </p:txBody>
      </p:sp>
      <p:sp>
        <p:nvSpPr>
          <p:cNvPr id="4" name="Rectangle 2"/>
          <p:cNvSpPr txBox="1">
            <a:spLocks noChangeArrowheads="1"/>
          </p:cNvSpPr>
          <p:nvPr/>
        </p:nvSpPr>
        <p:spPr>
          <a:xfrm>
            <a:off x="785813" y="3929063"/>
            <a:ext cx="7793037" cy="550862"/>
          </a:xfrm>
          <a:prstGeom prst="rect">
            <a:avLst/>
          </a:prstGeom>
        </p:spPr>
        <p:txBody>
          <a:bodyPr anchor="b">
            <a:normAutofit/>
          </a:bodyPr>
          <a:lstStyle/>
          <a:p>
            <a:pPr algn="ctr"/>
            <a:r>
              <a:rPr lang="ru-RU" sz="2000" b="1" dirty="0">
                <a:effectLst>
                  <a:outerShdw blurRad="38100" dist="38100" dir="2700000" algn="tl">
                    <a:srgbClr val="C0C0C0"/>
                  </a:outerShdw>
                </a:effectLst>
                <a:latin typeface="Times New Roman" pitchFamily="18" charset="0"/>
                <a:cs typeface="Times New Roman" pitchFamily="18" charset="0"/>
              </a:rPr>
              <a:t>Экологи</a:t>
            </a:r>
            <a:r>
              <a:rPr lang="uz-Cyrl-UZ" sz="2000" b="1" dirty="0">
                <a:effectLst>
                  <a:outerShdw blurRad="38100" dist="38100" dir="2700000" algn="tl">
                    <a:srgbClr val="C0C0C0"/>
                  </a:outerShdw>
                </a:effectLst>
                <a:latin typeface="Times New Roman" pitchFamily="18" charset="0"/>
                <a:cs typeface="Times New Roman" pitchFamily="18" charset="0"/>
              </a:rPr>
              <a:t>к барқарорлик </a:t>
            </a:r>
            <a:endParaRPr lang="ru-RU" sz="2000" b="1" dirty="0">
              <a:effectLst>
                <a:outerShdw blurRad="38100" dist="38100" dir="2700000" algn="tl">
                  <a:srgbClr val="C0C0C0"/>
                </a:outerShdw>
              </a:effectLst>
              <a:latin typeface="Times New Roman" pitchFamily="18" charset="0"/>
              <a:cs typeface="Times New Roman" pitchFamily="18" charset="0"/>
            </a:endParaRPr>
          </a:p>
        </p:txBody>
      </p:sp>
      <p:sp>
        <p:nvSpPr>
          <p:cNvPr id="5" name="Rectangle 3"/>
          <p:cNvSpPr txBox="1">
            <a:spLocks noChangeArrowheads="1"/>
          </p:cNvSpPr>
          <p:nvPr/>
        </p:nvSpPr>
        <p:spPr bwMode="auto">
          <a:xfrm>
            <a:off x="357188" y="4714875"/>
            <a:ext cx="8559800" cy="1643063"/>
          </a:xfrm>
          <a:prstGeom prst="rect">
            <a:avLst/>
          </a:prstGeom>
          <a:noFill/>
          <a:ln w="9525">
            <a:noFill/>
            <a:miter lim="800000"/>
            <a:headEnd/>
            <a:tailEnd/>
          </a:ln>
        </p:spPr>
        <p:txBody>
          <a:bodyPr lIns="182880" tIns="91440"/>
          <a:lstStyle/>
          <a:p>
            <a:pPr marL="265113" indent="-265113" algn="just">
              <a:spcBef>
                <a:spcPts val="250"/>
              </a:spcBef>
              <a:buClr>
                <a:schemeClr val="accent1"/>
              </a:buClr>
              <a:buSzPct val="80000"/>
              <a:buFont typeface="Wingdings 2" pitchFamily="18" charset="2"/>
              <a:buChar char=""/>
            </a:pPr>
            <a:r>
              <a:rPr lang="uz-Cyrl-UZ" sz="1800" dirty="0">
                <a:latin typeface="Times New Roman" pitchFamily="18" charset="0"/>
                <a:cs typeface="Times New Roman" pitchFamily="18" charset="0"/>
              </a:rPr>
              <a:t>ФИК юқори  бўлган энергияни тежовчи иситиш ускуналаридан ва юқори самарали иситиш тизимларидан фойдаланиш энергоресурслар – газ, дарахтлар, бошқа қаттиқ ёқилғиларини сақлаш имконини беради, шу билан бирга атмосферага иссиқхона газлари қисқартирилишига хизмат қилади. </a:t>
            </a:r>
            <a:r>
              <a:rPr lang="ru-RU" sz="1800" dirty="0">
                <a:latin typeface="Times New Roman" pitchFamily="18" charset="0"/>
                <a:cs typeface="Times New Roman" pitchFamily="18" charset="0"/>
              </a:rPr>
              <a:t> </a:t>
            </a:r>
          </a:p>
          <a:p>
            <a:pPr marL="265113" indent="-265113">
              <a:spcBef>
                <a:spcPts val="250"/>
              </a:spcBef>
              <a:buClr>
                <a:schemeClr val="accent1"/>
              </a:buClr>
              <a:buSzPct val="80000"/>
              <a:buFont typeface="Wingdings 2" pitchFamily="18" charset="2"/>
              <a:buChar char=""/>
            </a:pPr>
            <a:endParaRPr lang="ru-RU" sz="2000" dirty="0">
              <a:latin typeface="Calibri" pitchFamily="34" charset="0"/>
            </a:endParaRPr>
          </a:p>
        </p:txBody>
      </p:sp>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Прямоугольник 7"/>
          <p:cNvSpPr>
            <a:spLocks noChangeArrowheads="1"/>
          </p:cNvSpPr>
          <p:nvPr/>
        </p:nvSpPr>
        <p:spPr bwMode="auto">
          <a:xfrm>
            <a:off x="2357438" y="1285875"/>
            <a:ext cx="4572000" cy="2376488"/>
          </a:xfrm>
          <a:prstGeom prst="rect">
            <a:avLst/>
          </a:prstGeom>
          <a:noFill/>
          <a:ln w="9525">
            <a:noFill/>
            <a:miter lim="800000"/>
            <a:headEnd/>
            <a:tailEnd/>
          </a:ln>
        </p:spPr>
        <p:txBody>
          <a:bodyPr>
            <a:spAutoFit/>
          </a:bodyPr>
          <a:lstStyle/>
          <a:p>
            <a:pPr algn="ctr">
              <a:buFont typeface="Wingdings 2" pitchFamily="18" charset="2"/>
              <a:buNone/>
            </a:pPr>
            <a:r>
              <a:rPr lang="uz-Cyrl-UZ" sz="2400" b="1" dirty="0">
                <a:latin typeface="Times New Roman" pitchFamily="18" charset="0"/>
                <a:cs typeface="Times New Roman" pitchFamily="18" charset="0"/>
              </a:rPr>
              <a:t>УрДУ Касаба уюшмалари қўмитаси  </a:t>
            </a:r>
            <a:endParaRPr lang="ru-RU" sz="2400" b="1" dirty="0">
              <a:latin typeface="Times New Roman" pitchFamily="18" charset="0"/>
              <a:cs typeface="Times New Roman" pitchFamily="18" charset="0"/>
            </a:endParaRPr>
          </a:p>
          <a:p>
            <a:pPr algn="ctr">
              <a:buFont typeface="Wingdings 2" pitchFamily="18" charset="2"/>
              <a:buNone/>
            </a:pPr>
            <a:endParaRPr lang="ru-RU" sz="2400" b="1" dirty="0">
              <a:latin typeface="Times New Roman" pitchFamily="18" charset="0"/>
              <a:cs typeface="Times New Roman" pitchFamily="18" charset="0"/>
            </a:endParaRPr>
          </a:p>
          <a:p>
            <a:pPr algn="ctr">
              <a:buFont typeface="Wingdings 2" pitchFamily="18" charset="2"/>
              <a:buNone/>
            </a:pPr>
            <a:r>
              <a:rPr lang="ru-RU" sz="2400" b="1" dirty="0" err="1">
                <a:latin typeface="Times New Roman" pitchFamily="18" charset="0"/>
                <a:cs typeface="Times New Roman" pitchFamily="18" charset="0"/>
              </a:rPr>
              <a:t>Ург</a:t>
            </a:r>
            <a:r>
              <a:rPr lang="uz-Cyrl-UZ" sz="2400" b="1" dirty="0">
                <a:latin typeface="Times New Roman" pitchFamily="18" charset="0"/>
                <a:cs typeface="Times New Roman" pitchFamily="18" charset="0"/>
              </a:rPr>
              <a:t>анч Давлат </a:t>
            </a:r>
            <a:r>
              <a:rPr lang="ru-RU" sz="2400" b="1" dirty="0">
                <a:latin typeface="Times New Roman" pitchFamily="18" charset="0"/>
                <a:cs typeface="Times New Roman" pitchFamily="18" charset="0"/>
              </a:rPr>
              <a:t>Университет</a:t>
            </a:r>
            <a:r>
              <a:rPr lang="uz-Cyrl-UZ" sz="2400" b="1" dirty="0">
                <a:latin typeface="Times New Roman" pitchFamily="18" charset="0"/>
                <a:cs typeface="Times New Roman" pitchFamily="18" charset="0"/>
              </a:rPr>
              <a:t>и</a:t>
            </a:r>
            <a:endParaRPr lang="en-US" sz="2400" b="1" dirty="0">
              <a:latin typeface="Times New Roman" pitchFamily="18" charset="0"/>
              <a:cs typeface="Times New Roman" pitchFamily="18" charset="0"/>
            </a:endParaRPr>
          </a:p>
          <a:p>
            <a:pPr algn="ctr">
              <a:buFont typeface="Wingdings 2" pitchFamily="18" charset="2"/>
              <a:buNone/>
            </a:pPr>
            <a:r>
              <a:rPr lang="uz-Cyrl-UZ" sz="1800" dirty="0">
                <a:latin typeface="Times New Roman" pitchFamily="18" charset="0"/>
                <a:cs typeface="Times New Roman" pitchFamily="18" charset="0"/>
              </a:rPr>
              <a:t> Урганч, </a:t>
            </a:r>
            <a:r>
              <a:rPr lang="ru-RU" sz="1800" dirty="0">
                <a:latin typeface="Times New Roman" pitchFamily="18" charset="0"/>
                <a:cs typeface="Times New Roman" pitchFamily="18" charset="0"/>
              </a:rPr>
              <a:t> Х. </a:t>
            </a:r>
            <a:r>
              <a:rPr lang="uz-Cyrl-UZ" sz="1800" dirty="0">
                <a:latin typeface="Times New Roman" pitchFamily="18" charset="0"/>
                <a:cs typeface="Times New Roman" pitchFamily="18" charset="0"/>
              </a:rPr>
              <a:t>О</a:t>
            </a:r>
            <a:r>
              <a:rPr lang="ru-RU" sz="1800" dirty="0" err="1">
                <a:latin typeface="Times New Roman" pitchFamily="18" charset="0"/>
                <a:cs typeface="Times New Roman" pitchFamily="18" charset="0"/>
              </a:rPr>
              <a:t>лим</a:t>
            </a:r>
            <a:r>
              <a:rPr lang="uz-Cyrl-UZ" sz="1800" dirty="0">
                <a:latin typeface="Times New Roman" pitchFamily="18" charset="0"/>
                <a:cs typeface="Times New Roman" pitchFamily="18" charset="0"/>
              </a:rPr>
              <a:t>жон кўчаси</a:t>
            </a:r>
            <a:r>
              <a:rPr lang="ru-RU" sz="1800" dirty="0">
                <a:latin typeface="Times New Roman" pitchFamily="18" charset="0"/>
                <a:cs typeface="Times New Roman" pitchFamily="18" charset="0"/>
              </a:rPr>
              <a:t>, 14 </a:t>
            </a:r>
            <a:endParaRPr lang="en-US" sz="1800" dirty="0">
              <a:latin typeface="Times New Roman" pitchFamily="18" charset="0"/>
              <a:cs typeface="Times New Roman" pitchFamily="18" charset="0"/>
            </a:endParaRPr>
          </a:p>
          <a:p>
            <a:pPr algn="ctr">
              <a:buFont typeface="Wingdings 2" pitchFamily="18" charset="2"/>
              <a:buNone/>
            </a:pPr>
            <a:r>
              <a:rPr lang="ru-RU" sz="1800" dirty="0">
                <a:latin typeface="Times New Roman" pitchFamily="18" charset="0"/>
                <a:cs typeface="Times New Roman" pitchFamily="18" charset="0"/>
              </a:rPr>
              <a:t> (+998 91) 279 81 26</a:t>
            </a:r>
            <a:br>
              <a:rPr lang="ru-RU" sz="1800" dirty="0">
                <a:latin typeface="Times New Roman" pitchFamily="18" charset="0"/>
                <a:cs typeface="Times New Roman" pitchFamily="18" charset="0"/>
              </a:rPr>
            </a:br>
            <a:r>
              <a:rPr lang="en-US" sz="1800" dirty="0">
                <a:latin typeface="Times New Roman" pitchFamily="18" charset="0"/>
                <a:cs typeface="Times New Roman" pitchFamily="18" charset="0"/>
                <a:hlinkClick r:id="rId2"/>
              </a:rPr>
              <a:t>b.islom@rambler.ru</a:t>
            </a:r>
            <a:r>
              <a:rPr lang="en-US"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15363" name="Прямоугольник 8"/>
          <p:cNvSpPr>
            <a:spLocks noChangeArrowheads="1"/>
          </p:cNvSpPr>
          <p:nvPr/>
        </p:nvSpPr>
        <p:spPr bwMode="auto">
          <a:xfrm>
            <a:off x="2500313" y="4143375"/>
            <a:ext cx="4572000" cy="1281113"/>
          </a:xfrm>
          <a:prstGeom prst="rect">
            <a:avLst/>
          </a:prstGeom>
          <a:noFill/>
          <a:ln w="9525">
            <a:noFill/>
            <a:miter lim="800000"/>
            <a:headEnd/>
            <a:tailEnd/>
          </a:ln>
        </p:spPr>
        <p:txBody>
          <a:bodyPr>
            <a:spAutoFit/>
          </a:bodyPr>
          <a:lstStyle/>
          <a:p>
            <a:pPr algn="ctr">
              <a:buFont typeface="Wingdings 2" pitchFamily="18" charset="2"/>
              <a:buNone/>
            </a:pPr>
            <a:r>
              <a:rPr lang="uz-Cyrl-UZ" sz="2400" b="1" dirty="0">
                <a:latin typeface="Times New Roman" pitchFamily="18" charset="0"/>
                <a:cs typeface="Times New Roman" pitchFamily="18" charset="0"/>
              </a:rPr>
              <a:t>Кичик грантлар дастури</a:t>
            </a:r>
            <a:r>
              <a:rPr lang="ru-RU"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GEF</a:t>
            </a:r>
          </a:p>
          <a:p>
            <a:pPr algn="ctr">
              <a:buFont typeface="Wingdings 2" pitchFamily="18" charset="2"/>
              <a:buNone/>
            </a:pPr>
            <a:r>
              <a:rPr lang="uz-Cyrl-UZ" sz="1800" dirty="0">
                <a:latin typeface="Times New Roman" pitchFamily="18" charset="0"/>
                <a:cs typeface="Times New Roman" pitchFamily="18" charset="0"/>
              </a:rPr>
              <a:t> </a:t>
            </a:r>
            <a:r>
              <a:rPr lang="uz-Cyrl-UZ" sz="1800" dirty="0" smtClean="0">
                <a:latin typeface="Times New Roman" pitchFamily="18" charset="0"/>
                <a:cs typeface="Times New Roman" pitchFamily="18" charset="0"/>
              </a:rPr>
              <a:t>Тошкент</a:t>
            </a:r>
            <a:r>
              <a:rPr lang="uz-Cyrl-UZ" sz="1800" dirty="0">
                <a:latin typeface="Times New Roman" pitchFamily="18" charset="0"/>
                <a:cs typeface="Times New Roman" pitchFamily="18" charset="0"/>
              </a:rPr>
              <a:t>, </a:t>
            </a:r>
            <a:r>
              <a:rPr lang="ru-RU" sz="1800" dirty="0">
                <a:latin typeface="Times New Roman" pitchFamily="18" charset="0"/>
                <a:cs typeface="Times New Roman" pitchFamily="18" charset="0"/>
              </a:rPr>
              <a:t> Мир</a:t>
            </a:r>
            <a:r>
              <a:rPr lang="uz-Cyrl-UZ" sz="1800" dirty="0">
                <a:latin typeface="Times New Roman" pitchFamily="18" charset="0"/>
                <a:cs typeface="Times New Roman" pitchFamily="18" charset="0"/>
              </a:rPr>
              <a:t>о</a:t>
            </a:r>
            <a:r>
              <a:rPr lang="ru-RU" sz="1800" dirty="0">
                <a:latin typeface="Times New Roman" pitchFamily="18" charset="0"/>
                <a:cs typeface="Times New Roman" pitchFamily="18" charset="0"/>
              </a:rPr>
              <a:t>б</a:t>
            </a:r>
            <a:r>
              <a:rPr lang="uz-Cyrl-UZ" sz="1800" dirty="0">
                <a:latin typeface="Times New Roman" pitchFamily="18" charset="0"/>
                <a:cs typeface="Times New Roman" pitchFamily="18" charset="0"/>
              </a:rPr>
              <a:t>о</a:t>
            </a:r>
            <a:r>
              <a:rPr lang="ru-RU" sz="1800" dirty="0" err="1">
                <a:latin typeface="Times New Roman" pitchFamily="18" charset="0"/>
                <a:cs typeface="Times New Roman" pitchFamily="18" charset="0"/>
              </a:rPr>
              <a:t>д</a:t>
            </a:r>
            <a:r>
              <a:rPr lang="uz-Cyrl-UZ" sz="1800" dirty="0">
                <a:latin typeface="Times New Roman" pitchFamily="18" charset="0"/>
                <a:cs typeface="Times New Roman" pitchFamily="18" charset="0"/>
              </a:rPr>
              <a:t> кўчаси</a:t>
            </a:r>
            <a:r>
              <a:rPr lang="ru-RU" sz="1800" dirty="0">
                <a:latin typeface="Times New Roman" pitchFamily="18" charset="0"/>
                <a:cs typeface="Times New Roman" pitchFamily="18" charset="0"/>
              </a:rPr>
              <a:t>, 41/3 </a:t>
            </a:r>
            <a:endParaRPr lang="en-US" sz="1800" dirty="0">
              <a:latin typeface="Times New Roman" pitchFamily="18" charset="0"/>
              <a:cs typeface="Times New Roman" pitchFamily="18" charset="0"/>
            </a:endParaRPr>
          </a:p>
          <a:p>
            <a:pPr algn="ctr">
              <a:buFont typeface="Wingdings 2" pitchFamily="18" charset="2"/>
              <a:buNone/>
            </a:pPr>
            <a:r>
              <a:rPr lang="ru-RU" sz="1800" dirty="0">
                <a:latin typeface="Times New Roman" pitchFamily="18" charset="0"/>
                <a:cs typeface="Times New Roman" pitchFamily="18" charset="0"/>
              </a:rPr>
              <a:t> (+998 71) 120 34 50</a:t>
            </a:r>
            <a:br>
              <a:rPr lang="ru-RU" sz="1800" dirty="0">
                <a:latin typeface="Times New Roman" pitchFamily="18" charset="0"/>
                <a:cs typeface="Times New Roman" pitchFamily="18" charset="0"/>
              </a:rPr>
            </a:br>
            <a:r>
              <a:rPr lang="ru-RU" sz="1800" u="sng" dirty="0">
                <a:latin typeface="Times New Roman" pitchFamily="18" charset="0"/>
                <a:cs typeface="Times New Roman" pitchFamily="18" charset="0"/>
                <a:hlinkClick r:id="rId3"/>
              </a:rPr>
              <a:t> </a:t>
            </a:r>
            <a:r>
              <a:rPr lang="ru-RU" sz="1800" u="sng" dirty="0" err="1">
                <a:latin typeface="Times New Roman" pitchFamily="18" charset="0"/>
                <a:cs typeface="Times New Roman" pitchFamily="18" charset="0"/>
                <a:hlinkClick r:id="rId4"/>
              </a:rPr>
              <a:t>alexey.volkov@undp.org</a:t>
            </a:r>
            <a:r>
              <a:rPr lang="ru-RU" sz="1800" u="sng" dirty="0">
                <a:latin typeface="Times New Roman" pitchFamily="18" charset="0"/>
                <a:cs typeface="Times New Roman" pitchFamily="18" charset="0"/>
              </a:rPr>
              <a:t>, </a:t>
            </a:r>
            <a:r>
              <a:rPr lang="en-US" sz="1800" u="sng" dirty="0">
                <a:latin typeface="Times New Roman" pitchFamily="18" charset="0"/>
                <a:cs typeface="Times New Roman" pitchFamily="18" charset="0"/>
                <a:hlinkClick r:id="rId3"/>
              </a:rPr>
              <a:t>www.sgp.uz</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28688" y="285750"/>
            <a:ext cx="7793037" cy="720725"/>
          </a:xfrm>
        </p:spPr>
        <p:txBody>
          <a:bodyPr/>
          <a:lstStyle/>
          <a:p>
            <a:pPr eaLnBrk="1" hangingPunct="1"/>
            <a:r>
              <a:rPr lang="uz-Cyrl-UZ" sz="2000" b="1" dirty="0" smtClean="0">
                <a:latin typeface="Times New Roman" pitchFamily="18" charset="0"/>
                <a:cs typeface="Times New Roman" pitchFamily="18" charset="0"/>
              </a:rPr>
              <a:t>Муаммонинг долзарблиги</a:t>
            </a:r>
            <a:r>
              <a:rPr lang="ru-RU" sz="2000" b="1" dirty="0" smtClean="0">
                <a:latin typeface="Times New Roman" pitchFamily="18" charset="0"/>
                <a:cs typeface="Times New Roman" pitchFamily="18" charset="0"/>
              </a:rPr>
              <a:t>:</a:t>
            </a:r>
          </a:p>
        </p:txBody>
      </p:sp>
      <p:sp>
        <p:nvSpPr>
          <p:cNvPr id="3075" name="Rectangle 3"/>
          <p:cNvSpPr>
            <a:spLocks noGrp="1" noChangeArrowheads="1"/>
          </p:cNvSpPr>
          <p:nvPr>
            <p:ph idx="1"/>
          </p:nvPr>
        </p:nvSpPr>
        <p:spPr>
          <a:xfrm>
            <a:off x="500063" y="1071563"/>
            <a:ext cx="8291512" cy="5214937"/>
          </a:xfrm>
        </p:spPr>
        <p:txBody>
          <a:bodyPr/>
          <a:lstStyle/>
          <a:p>
            <a:pPr algn="just" eaLnBrk="1" hangingPunct="1"/>
            <a:r>
              <a:rPr lang="ru-RU" sz="1800" dirty="0" smtClean="0">
                <a:latin typeface="Times New Roman" pitchFamily="18" charset="0"/>
                <a:cs typeface="Times New Roman" pitchFamily="18" charset="0"/>
              </a:rPr>
              <a:t>       </a:t>
            </a:r>
            <a:r>
              <a:rPr lang="uz-Cyrl-UZ" sz="1400" dirty="0" smtClean="0">
                <a:latin typeface="Times New Roman" pitchFamily="18" charset="0"/>
                <a:cs typeface="Times New Roman" pitchFamily="18" charset="0"/>
              </a:rPr>
              <a:t>Хусусий уй хўжаликлари энергияни энг йирик истеъмол қилувчилар ҳисобланади. Яқин пайтларгача ҳудудда, хусусан Ўзбекистон қишлоқларида табиий газ уй-жойларни (участкалар ва коттежларни) истишда қўлланиладиган энг фойдали ва арзон энергия ресурси деб ҳисобланар эди. Аммо сўнгги йиллардан (айниқса 2011 йилдан сўнг), табиий газни етказиб бериш жараёнидаги узилишлар ва паст босим туфайли  истиш мавсумида уй-жойларда одатдаги (мамлакатимизда ишлаб чиқарилган ва эски) заводда ясалган ва қўлбола сувни истиш қозонлари ва печкалар ёрдамида керакли ҳароратни сақлаш мураккаб иш бўлиб қолди. Табиий газ тақчиллиги автомобиллар муқобил арзон метан гази каби ёқилғига ўтгач, янада  чуқурлашди.</a:t>
            </a:r>
            <a:endParaRPr lang="ru-RU" sz="1600" dirty="0" smtClean="0">
              <a:latin typeface="Times New Roman" pitchFamily="18" charset="0"/>
              <a:cs typeface="Times New Roman" pitchFamily="18" charset="0"/>
            </a:endParaRPr>
          </a:p>
          <a:p>
            <a:pPr algn="just" eaLnBrk="1" hangingPunct="1"/>
            <a:r>
              <a:rPr lang="uz-Cyrl-UZ" sz="1600" dirty="0" smtClean="0">
                <a:latin typeface="Times New Roman" pitchFamily="18" charset="0"/>
                <a:cs typeface="Times New Roman" pitchFamily="18" charset="0"/>
              </a:rPr>
              <a:t>Иситиш муаммосини ҳал қилиш учун вилоят аҳолиси энергия манбаининг нооқилона усулига мурожаат қила бошлади – яъни дарахтлар ўтин сифатида кесилмоқда. Ўтин сифатида тут, жийда, туранғи ва бошқа дарахтлар ишлатилмоқда. Амалда ёқилғи бўлиб хизмат қила оладиган барча дарахтсимонлар кесиб юборилмоқда. Иситиш мавсумида бир арава (1 м3) ўтиннинг нархи 200 - 250 000</a:t>
            </a:r>
            <a:r>
              <a:rPr lang="ru-RU" sz="1600" dirty="0" smtClean="0">
                <a:latin typeface="Times New Roman" pitchFamily="18" charset="0"/>
                <a:cs typeface="Times New Roman" pitchFamily="18" charset="0"/>
              </a:rPr>
              <a:t> с</a:t>
            </a:r>
            <a:r>
              <a:rPr lang="uz-Cyrl-UZ" sz="1600" dirty="0" smtClean="0">
                <a:latin typeface="Times New Roman" pitchFamily="18" charset="0"/>
                <a:cs typeface="Times New Roman" pitchFamily="18" charset="0"/>
              </a:rPr>
              <a:t>ўмгача етиши мумкин. Келгуси  қишларда уй-жойларни иситиш билан боғлиқ вазият янада ёмонлашиши мумкин, чунки вилоятда ўтин заҳиралари  деярли тугалланган, аммо янги дарахтлар экилмаяпти. Умуман</a:t>
            </a:r>
            <a:r>
              <a:rPr lang="ru-RU" sz="1600" dirty="0" smtClean="0">
                <a:latin typeface="Times New Roman" pitchFamily="18" charset="0"/>
                <a:cs typeface="Times New Roman" pitchFamily="18" charset="0"/>
              </a:rPr>
              <a:t>,</a:t>
            </a:r>
            <a:r>
              <a:rPr lang="uz-Cyrl-UZ" sz="1600" dirty="0" smtClean="0">
                <a:latin typeface="Times New Roman" pitchFamily="18" charset="0"/>
                <a:cs typeface="Times New Roman" pitchFamily="18" charset="0"/>
              </a:rPr>
              <a:t> ўртача уй хўжалиги иситиш мавсумида 3 </a:t>
            </a:r>
            <a:r>
              <a:rPr lang="ru-RU" sz="1600" dirty="0" smtClean="0">
                <a:latin typeface="Times New Roman" pitchFamily="18" charset="0"/>
                <a:cs typeface="Times New Roman" pitchFamily="18" charset="0"/>
              </a:rPr>
              <a:t>куб.метр</a:t>
            </a:r>
            <a:r>
              <a:rPr lang="uz-Cyrl-UZ" sz="1600" dirty="0" smtClean="0">
                <a:latin typeface="Times New Roman" pitchFamily="18" charset="0"/>
                <a:cs typeface="Times New Roman" pitchFamily="18" charset="0"/>
              </a:rPr>
              <a:t>гача ўтин сарфлайди, бу эса 12 та катта ёшли (8-10 йиллик) дарахтлар кесилишини англатади. </a:t>
            </a:r>
            <a:r>
              <a:rPr lang="ru-RU" sz="16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p>
        </p:txBody>
      </p:sp>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857250" y="357188"/>
            <a:ext cx="6357938" cy="857250"/>
          </a:xfrm>
        </p:spPr>
        <p:txBody>
          <a:bodyPr/>
          <a:lstStyle/>
          <a:p>
            <a:pPr eaLnBrk="1" hangingPunct="1"/>
            <a:r>
              <a:rPr lang="ru-RU" sz="2000" b="1" dirty="0" smtClean="0">
                <a:latin typeface="Times New Roman" pitchFamily="18" charset="0"/>
                <a:cs typeface="Times New Roman" pitchFamily="18" charset="0"/>
              </a:rPr>
              <a:t>Энергосберегающие отопительные системы</a:t>
            </a:r>
          </a:p>
        </p:txBody>
      </p:sp>
      <p:sp>
        <p:nvSpPr>
          <p:cNvPr id="3" name="Подзаголовок 2"/>
          <p:cNvSpPr>
            <a:spLocks noGrp="1"/>
          </p:cNvSpPr>
          <p:nvPr>
            <p:ph type="subTitle" idx="1"/>
          </p:nvPr>
        </p:nvSpPr>
        <p:spPr>
          <a:xfrm>
            <a:off x="250825" y="836613"/>
            <a:ext cx="7000875" cy="4929187"/>
          </a:xfrm>
        </p:spPr>
        <p:txBody>
          <a:bodyPr>
            <a:normAutofit fontScale="32500" lnSpcReduction="20000"/>
          </a:bodyPr>
          <a:lstStyle/>
          <a:p>
            <a:pPr algn="just" eaLnBrk="1" hangingPunct="1">
              <a:lnSpc>
                <a:spcPct val="150000"/>
              </a:lnSpc>
            </a:pPr>
            <a:r>
              <a:rPr lang="ru-RU" sz="700" dirty="0" smtClean="0">
                <a:solidFill>
                  <a:schemeClr val="tx1"/>
                </a:solidFill>
              </a:rPr>
              <a:t> </a:t>
            </a:r>
            <a:endParaRPr lang="en-GB" sz="700" dirty="0" smtClean="0">
              <a:solidFill>
                <a:schemeClr val="tx1"/>
              </a:solidFill>
            </a:endParaRPr>
          </a:p>
          <a:p>
            <a:pPr algn="just" eaLnBrk="1" hangingPunct="1">
              <a:lnSpc>
                <a:spcPct val="150000"/>
              </a:lnSpc>
            </a:pPr>
            <a:endParaRPr lang="en-GB" sz="700" dirty="0" smtClean="0">
              <a:solidFill>
                <a:schemeClr val="tx1"/>
              </a:solidFill>
              <a:latin typeface="Times New Roman" pitchFamily="18" charset="0"/>
              <a:cs typeface="Times New Roman" pitchFamily="18" charset="0"/>
            </a:endParaRPr>
          </a:p>
          <a:p>
            <a:pPr algn="just" eaLnBrk="1" hangingPunct="1">
              <a:lnSpc>
                <a:spcPct val="150000"/>
              </a:lnSpc>
            </a:pPr>
            <a:endParaRPr lang="en-GB" sz="700" dirty="0" smtClean="0">
              <a:solidFill>
                <a:schemeClr val="tx1"/>
              </a:solidFill>
              <a:latin typeface="Times New Roman" pitchFamily="18" charset="0"/>
              <a:cs typeface="Times New Roman" pitchFamily="18" charset="0"/>
            </a:endParaRPr>
          </a:p>
          <a:p>
            <a:pPr algn="just" eaLnBrk="1" hangingPunct="1">
              <a:lnSpc>
                <a:spcPct val="150000"/>
              </a:lnSpc>
            </a:pPr>
            <a:endParaRPr lang="en-GB" sz="700" dirty="0" smtClean="0">
              <a:solidFill>
                <a:schemeClr val="tx1"/>
              </a:solidFill>
              <a:latin typeface="Times New Roman" pitchFamily="18" charset="0"/>
              <a:cs typeface="Times New Roman" pitchFamily="18" charset="0"/>
            </a:endParaRPr>
          </a:p>
          <a:p>
            <a:pPr algn="just" eaLnBrk="1" hangingPunct="1">
              <a:lnSpc>
                <a:spcPct val="150000"/>
              </a:lnSpc>
            </a:pPr>
            <a:endParaRPr lang="en-GB" sz="700" dirty="0" smtClean="0">
              <a:solidFill>
                <a:schemeClr val="tx1"/>
              </a:solidFill>
              <a:latin typeface="Times New Roman" pitchFamily="18" charset="0"/>
              <a:cs typeface="Times New Roman" pitchFamily="18" charset="0"/>
            </a:endParaRPr>
          </a:p>
          <a:p>
            <a:pPr algn="just" eaLnBrk="1" hangingPunct="1">
              <a:lnSpc>
                <a:spcPct val="150000"/>
              </a:lnSpc>
            </a:pPr>
            <a:r>
              <a:rPr lang="uz-Cyrl-UZ" sz="4500" dirty="0" smtClean="0">
                <a:solidFill>
                  <a:schemeClr val="tx1"/>
                </a:solidFill>
                <a:latin typeface="Times New Roman" pitchFamily="18" charset="0"/>
                <a:cs typeface="Times New Roman" pitchFamily="18" charset="0"/>
              </a:rPr>
              <a:t>Аҳоли </a:t>
            </a:r>
            <a:r>
              <a:rPr lang="uz-Cyrl-UZ" sz="4500" dirty="0" smtClean="0">
                <a:solidFill>
                  <a:schemeClr val="tx1"/>
                </a:solidFill>
                <a:latin typeface="Times New Roman" pitchFamily="18" charset="0"/>
                <a:cs typeface="Times New Roman" pitchFamily="18" charset="0"/>
              </a:rPr>
              <a:t>томонидан кенг фойдаланиладиган одатдаги заводда ясалган ва қўлбола сув истиш қозонларининг ФИК ниҳоятда паст (30% дан 40% гача). Европада ва бошқа ривожланган давлатларда ишлаб чиқарилган юқори самарали иситиш ускуналари нархи қимматлиги, шунингдек уларнинг энергия самарадорлигини билмаслик туфайли аҳоли ўртасида қўлланилмайди. Ваҳоланки, бундай замонавий иситиш ускуналарининг ФИК етарли даражада юқори (80-90 фоиз ва ундан ҳам юқори).</a:t>
            </a:r>
            <a:endParaRPr lang="ru-RU" sz="4500" dirty="0" smtClean="0">
              <a:solidFill>
                <a:schemeClr val="tx1"/>
              </a:solidFill>
              <a:latin typeface="Times New Roman" pitchFamily="18" charset="0"/>
              <a:cs typeface="Times New Roman" pitchFamily="18" charset="0"/>
            </a:endParaRPr>
          </a:p>
          <a:p>
            <a:pPr algn="just" eaLnBrk="1" hangingPunct="1">
              <a:lnSpc>
                <a:spcPct val="150000"/>
              </a:lnSpc>
            </a:pPr>
            <a:r>
              <a:rPr lang="ru-RU" sz="4500" dirty="0" smtClean="0">
                <a:solidFill>
                  <a:schemeClr val="tx1"/>
                </a:solidFill>
                <a:latin typeface="Times New Roman" pitchFamily="18" charset="0"/>
                <a:cs typeface="Times New Roman" pitchFamily="18" charset="0"/>
              </a:rPr>
              <a:t>       </a:t>
            </a:r>
            <a:r>
              <a:rPr lang="uz-Cyrl-UZ" sz="4500" dirty="0" smtClean="0">
                <a:solidFill>
                  <a:schemeClr val="tx1"/>
                </a:solidFill>
                <a:latin typeface="Times New Roman" pitchFamily="18" charset="0"/>
                <a:cs typeface="Times New Roman" pitchFamily="18" charset="0"/>
              </a:rPr>
              <a:t>Шу сабабли ФИК юқори бўлган энергияни тежовчи иситиш ускуналаридан ва юқори самарали  фойдаланиш  иситиш тизимларидан фойдаланиш бугунги кунда ёқилғи ресурсларини сақлаш мақсадида долзарб вазифа ҳисобланади. </a:t>
            </a:r>
            <a:r>
              <a:rPr lang="ru-RU" sz="4500" dirty="0" smtClean="0">
                <a:solidFill>
                  <a:schemeClr val="tx1"/>
                </a:solidFill>
                <a:latin typeface="Arial" pitchFamily="34" charset="0"/>
                <a:cs typeface="Times New Roman" pitchFamily="18" charset="0"/>
              </a:rPr>
              <a:t>	</a:t>
            </a:r>
          </a:p>
          <a:p>
            <a:pPr algn="just" eaLnBrk="1" hangingPunct="1">
              <a:lnSpc>
                <a:spcPct val="80000"/>
              </a:lnSpc>
            </a:pPr>
            <a:endParaRPr lang="ru-RU" sz="4500" dirty="0" smtClean="0">
              <a:solidFill>
                <a:srgbClr val="898989"/>
              </a:solidFill>
              <a:latin typeface="Arial" pitchFamily="34" charset="0"/>
            </a:endParaRPr>
          </a:p>
          <a:p>
            <a:pPr algn="just" eaLnBrk="1" hangingPunct="1">
              <a:lnSpc>
                <a:spcPct val="80000"/>
              </a:lnSpc>
            </a:pPr>
            <a:endParaRPr lang="ru-RU" sz="1600" dirty="0" smtClean="0">
              <a:solidFill>
                <a:srgbClr val="898989"/>
              </a:solidFill>
              <a:latin typeface="Arial" pitchFamily="34" charset="0"/>
            </a:endParaRPr>
          </a:p>
          <a:p>
            <a:pPr algn="just" eaLnBrk="1" hangingPunct="1">
              <a:lnSpc>
                <a:spcPct val="80000"/>
              </a:lnSpc>
            </a:pPr>
            <a:endParaRPr lang="ru-RU" sz="1600" dirty="0" smtClean="0">
              <a:solidFill>
                <a:srgbClr val="898989"/>
              </a:solidFill>
              <a:latin typeface="Arial" pitchFamily="34" charset="0"/>
            </a:endParaRPr>
          </a:p>
          <a:p>
            <a:pPr algn="just" eaLnBrk="1" hangingPunct="1">
              <a:lnSpc>
                <a:spcPct val="80000"/>
              </a:lnSpc>
            </a:pPr>
            <a:endParaRPr lang="ru-RU" sz="1600" dirty="0" smtClean="0">
              <a:solidFill>
                <a:srgbClr val="898989"/>
              </a:solidFill>
            </a:endParaRPr>
          </a:p>
          <a:p>
            <a:pPr algn="just" eaLnBrk="1" hangingPunct="1">
              <a:lnSpc>
                <a:spcPct val="80000"/>
              </a:lnSpc>
            </a:pPr>
            <a:endParaRPr lang="ru-RU" sz="1600" dirty="0" smtClean="0">
              <a:solidFill>
                <a:srgbClr val="898989"/>
              </a:solidFill>
            </a:endParaRPr>
          </a:p>
          <a:p>
            <a:pPr algn="just" eaLnBrk="1" hangingPunct="1">
              <a:lnSpc>
                <a:spcPct val="80000"/>
              </a:lnSpc>
            </a:pPr>
            <a:endParaRPr lang="ru-RU" sz="1600" dirty="0" smtClean="0">
              <a:solidFill>
                <a:srgbClr val="898989"/>
              </a:solidFill>
            </a:endParaRPr>
          </a:p>
          <a:p>
            <a:pPr algn="just" eaLnBrk="1" hangingPunct="1">
              <a:lnSpc>
                <a:spcPct val="80000"/>
              </a:lnSpc>
            </a:pPr>
            <a:endParaRPr lang="ru-RU" sz="1600" dirty="0" smtClean="0">
              <a:solidFill>
                <a:srgbClr val="898989"/>
              </a:solidFill>
            </a:endParaRPr>
          </a:p>
          <a:p>
            <a:pPr algn="just" eaLnBrk="1" hangingPunct="1">
              <a:lnSpc>
                <a:spcPct val="80000"/>
              </a:lnSpc>
            </a:pPr>
            <a:r>
              <a:rPr lang="ru-RU" sz="1600" dirty="0" smtClean="0">
                <a:solidFill>
                  <a:srgbClr val="898989"/>
                </a:solidFill>
              </a:rPr>
              <a:t>	</a:t>
            </a:r>
          </a:p>
          <a:p>
            <a:pPr algn="just" eaLnBrk="1" hangingPunct="1">
              <a:lnSpc>
                <a:spcPct val="80000"/>
              </a:lnSpc>
            </a:pPr>
            <a:r>
              <a:rPr lang="ru-RU" sz="1600" dirty="0" smtClean="0">
                <a:solidFill>
                  <a:srgbClr val="898989"/>
                </a:solidFill>
              </a:rPr>
              <a:t>	</a:t>
            </a:r>
          </a:p>
          <a:p>
            <a:pPr algn="just" eaLnBrk="1" hangingPunct="1">
              <a:lnSpc>
                <a:spcPct val="80000"/>
              </a:lnSpc>
              <a:buFont typeface="Wingdings 2" pitchFamily="18" charset="2"/>
              <a:buNone/>
            </a:pPr>
            <a:endParaRPr lang="ru-RU" sz="1600" dirty="0" smtClean="0">
              <a:solidFill>
                <a:srgbClr val="898989"/>
              </a:solidFill>
            </a:endParaRPr>
          </a:p>
        </p:txBody>
      </p:sp>
      <p:pic>
        <p:nvPicPr>
          <p:cNvPr id="4100" name="Picture 6"/>
          <p:cNvPicPr>
            <a:picLocks noChangeAspect="1" noChangeArrowheads="1"/>
          </p:cNvPicPr>
          <p:nvPr/>
        </p:nvPicPr>
        <p:blipFill>
          <a:blip r:embed="rId2" cstate="print"/>
          <a:srcRect r="1" b="1"/>
          <a:stretch>
            <a:fillRect/>
          </a:stretch>
        </p:blipFill>
        <p:spPr bwMode="auto">
          <a:xfrm>
            <a:off x="7500938" y="4214813"/>
            <a:ext cx="1428750" cy="1857375"/>
          </a:xfrm>
          <a:prstGeom prst="rect">
            <a:avLst/>
          </a:prstGeom>
          <a:noFill/>
          <a:ln w="9525">
            <a:noFill/>
            <a:miter lim="800000"/>
            <a:headEnd/>
            <a:tailEnd/>
          </a:ln>
        </p:spPr>
      </p:pic>
      <p:pic>
        <p:nvPicPr>
          <p:cNvPr id="4101" name="Picture 7"/>
          <p:cNvPicPr>
            <a:picLocks noChangeAspect="1" noChangeArrowheads="1"/>
          </p:cNvPicPr>
          <p:nvPr/>
        </p:nvPicPr>
        <p:blipFill>
          <a:blip r:embed="rId3" cstate="print"/>
          <a:srcRect r="568"/>
          <a:stretch>
            <a:fillRect/>
          </a:stretch>
        </p:blipFill>
        <p:spPr bwMode="auto">
          <a:xfrm>
            <a:off x="7572375" y="1714500"/>
            <a:ext cx="1357313"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8625" y="214313"/>
            <a:ext cx="7793038" cy="622300"/>
          </a:xfrm>
        </p:spPr>
        <p:txBody>
          <a:bodyPr/>
          <a:lstStyle/>
          <a:p>
            <a:pPr eaLnBrk="1" hangingPunct="1"/>
            <a:r>
              <a:rPr lang="uz-Cyrl-UZ" sz="2000" b="1" dirty="0" smtClean="0">
                <a:latin typeface="Times New Roman" pitchFamily="18" charset="0"/>
                <a:cs typeface="Times New Roman" pitchFamily="18" charset="0"/>
              </a:rPr>
              <a:t>Тутун чиқарувчи иссиқлик ускуналари ҳароратини ўлчаш  </a:t>
            </a:r>
            <a:endParaRPr lang="ru-RU" sz="2000" b="1" dirty="0" smtClean="0">
              <a:latin typeface="Times New Roman" pitchFamily="18" charset="0"/>
              <a:cs typeface="Times New Roman" pitchFamily="18" charset="0"/>
            </a:endParaRPr>
          </a:p>
        </p:txBody>
      </p:sp>
      <p:pic>
        <p:nvPicPr>
          <p:cNvPr id="5123" name="Picture 4" descr="DSC00367"/>
          <p:cNvPicPr>
            <a:picLocks noChangeAspect="1" noChangeArrowheads="1"/>
          </p:cNvPicPr>
          <p:nvPr/>
        </p:nvPicPr>
        <p:blipFill>
          <a:blip r:embed="rId2" cstate="print"/>
          <a:srcRect/>
          <a:stretch>
            <a:fillRect/>
          </a:stretch>
        </p:blipFill>
        <p:spPr bwMode="auto">
          <a:xfrm>
            <a:off x="6786563" y="4429125"/>
            <a:ext cx="2189162" cy="2214563"/>
          </a:xfrm>
          <a:prstGeom prst="rect">
            <a:avLst/>
          </a:prstGeom>
          <a:noFill/>
          <a:ln w="9525">
            <a:noFill/>
            <a:miter lim="800000"/>
            <a:headEnd/>
            <a:tailEnd/>
          </a:ln>
        </p:spPr>
      </p:pic>
      <p:pic>
        <p:nvPicPr>
          <p:cNvPr id="5124" name="Picture 5" descr="DSC00370"/>
          <p:cNvPicPr>
            <a:picLocks noChangeAspect="1" noChangeArrowheads="1"/>
          </p:cNvPicPr>
          <p:nvPr/>
        </p:nvPicPr>
        <p:blipFill>
          <a:blip r:embed="rId3" cstate="print"/>
          <a:srcRect/>
          <a:stretch>
            <a:fillRect/>
          </a:stretch>
        </p:blipFill>
        <p:spPr bwMode="auto">
          <a:xfrm>
            <a:off x="6786563" y="2500313"/>
            <a:ext cx="2143125" cy="1857375"/>
          </a:xfrm>
          <a:prstGeom prst="rect">
            <a:avLst/>
          </a:prstGeom>
          <a:noFill/>
          <a:ln w="9525">
            <a:noFill/>
            <a:miter lim="800000"/>
            <a:headEnd/>
            <a:tailEnd/>
          </a:ln>
        </p:spPr>
      </p:pic>
      <p:pic>
        <p:nvPicPr>
          <p:cNvPr id="5125" name="Picture 7" descr="DSC00505"/>
          <p:cNvPicPr>
            <a:picLocks noChangeAspect="1" noChangeArrowheads="1"/>
          </p:cNvPicPr>
          <p:nvPr/>
        </p:nvPicPr>
        <p:blipFill>
          <a:blip r:embed="rId4" cstate="print"/>
          <a:srcRect/>
          <a:stretch>
            <a:fillRect/>
          </a:stretch>
        </p:blipFill>
        <p:spPr bwMode="auto">
          <a:xfrm>
            <a:off x="6786563" y="642938"/>
            <a:ext cx="2143125" cy="1793875"/>
          </a:xfrm>
          <a:prstGeom prst="rect">
            <a:avLst/>
          </a:prstGeom>
          <a:noFill/>
          <a:ln w="9525">
            <a:noFill/>
            <a:miter lim="800000"/>
            <a:headEnd/>
            <a:tailEnd/>
          </a:ln>
        </p:spPr>
      </p:pic>
      <p:sp>
        <p:nvSpPr>
          <p:cNvPr id="9224" name="Rectangle 8"/>
          <p:cNvSpPr>
            <a:spLocks noChangeArrowheads="1"/>
          </p:cNvSpPr>
          <p:nvPr/>
        </p:nvSpPr>
        <p:spPr bwMode="auto">
          <a:xfrm>
            <a:off x="214313" y="1096963"/>
            <a:ext cx="6229350" cy="5045075"/>
          </a:xfrm>
          <a:prstGeom prst="rect">
            <a:avLst/>
          </a:prstGeom>
          <a:noFill/>
          <a:ln w="9525">
            <a:solidFill>
              <a:schemeClr val="accent1">
                <a:lumMod val="60000"/>
                <a:lumOff val="40000"/>
              </a:schemeClr>
            </a:solidFill>
            <a:miter lim="800000"/>
            <a:headEnd/>
            <a:tailEnd/>
          </a:ln>
          <a:effectLst/>
        </p:spPr>
        <p:txBody>
          <a:bodyPr anchor="ctr">
            <a:spAutoFit/>
          </a:bodyPr>
          <a:lstStyle/>
          <a:p>
            <a:pPr indent="431800" algn="just" eaLnBrk="0" hangingPunct="0"/>
            <a:r>
              <a:rPr lang="uz-Cyrl-UZ" sz="1800" dirty="0">
                <a:solidFill>
                  <a:srgbClr val="000000"/>
                </a:solidFill>
                <a:latin typeface="Times New Roman" pitchFamily="18" charset="0"/>
                <a:cs typeface="Times New Roman" pitchFamily="18" charset="0"/>
              </a:rPr>
              <a:t>Ушбу иситиш мавсумида биз қозонлар ва печкалар мўриларидан чиқаётган газларнинг ҳароратини ўлчадик (фотосуратларга қаранг). Ўлчов натижалари шуни кўрсатдики, оддий қозонлардан чиқаётган газлар ҳарорати </a:t>
            </a:r>
            <a:r>
              <a:rPr lang="ru-RU" sz="1800" dirty="0">
                <a:solidFill>
                  <a:srgbClr val="000000"/>
                </a:solidFill>
                <a:latin typeface="Times New Roman" pitchFamily="18" charset="0"/>
                <a:ea typeface="ヒラギノ角ゴ Pro W3"/>
                <a:cs typeface="Times New Roman" pitchFamily="18" charset="0"/>
              </a:rPr>
              <a:t>100-150</a:t>
            </a:r>
            <a:r>
              <a:rPr lang="ru-RU" sz="1800" baseline="30000" dirty="0">
                <a:solidFill>
                  <a:srgbClr val="000000"/>
                </a:solidFill>
                <a:latin typeface="Times New Roman" pitchFamily="18" charset="0"/>
                <a:ea typeface="ヒラギノ角ゴ Pro W3"/>
                <a:cs typeface="Times New Roman" pitchFamily="18" charset="0"/>
              </a:rPr>
              <a:t>о</a:t>
            </a:r>
            <a:r>
              <a:rPr lang="ru-RU" sz="1800" dirty="0">
                <a:solidFill>
                  <a:srgbClr val="000000"/>
                </a:solidFill>
                <a:latin typeface="Times New Roman" pitchFamily="18" charset="0"/>
                <a:ea typeface="ヒラギノ角ゴ Pro W3"/>
                <a:cs typeface="Times New Roman" pitchFamily="18" charset="0"/>
              </a:rPr>
              <a:t>С</a:t>
            </a:r>
            <a:r>
              <a:rPr lang="uz-Cyrl-UZ" sz="1800" dirty="0">
                <a:solidFill>
                  <a:srgbClr val="000000"/>
                </a:solidFill>
                <a:latin typeface="Times New Roman" pitchFamily="18" charset="0"/>
                <a:cs typeface="Times New Roman" pitchFamily="18" charset="0"/>
              </a:rPr>
              <a:t> даражасида ўзгариб туради, буржуйка туридаги печкаларда бу кўрсаткич бирмунча юқори бўлиб, </a:t>
            </a:r>
            <a:r>
              <a:rPr lang="ru-RU" sz="1800" dirty="0">
                <a:solidFill>
                  <a:srgbClr val="000000"/>
                </a:solidFill>
                <a:latin typeface="Times New Roman" pitchFamily="18" charset="0"/>
                <a:ea typeface="ヒラギノ角ゴ Pro W3"/>
                <a:cs typeface="ヒラギノ角ゴ Pro W3"/>
              </a:rPr>
              <a:t>200</a:t>
            </a:r>
            <a:r>
              <a:rPr lang="ru-RU" sz="1800" baseline="30000" dirty="0">
                <a:solidFill>
                  <a:srgbClr val="000000"/>
                </a:solidFill>
                <a:latin typeface="Times New Roman" pitchFamily="18" charset="0"/>
                <a:ea typeface="ヒラギノ角ゴ Pro W3"/>
                <a:cs typeface="ヒラギノ角ゴ Pro W3"/>
              </a:rPr>
              <a:t>о</a:t>
            </a:r>
            <a:r>
              <a:rPr lang="ru-RU" sz="1800" dirty="0">
                <a:solidFill>
                  <a:srgbClr val="000000"/>
                </a:solidFill>
                <a:latin typeface="Times New Roman" pitchFamily="18" charset="0"/>
                <a:ea typeface="ヒラギノ角ゴ Pro W3"/>
                <a:cs typeface="ヒラギノ角ゴ Pro W3"/>
              </a:rPr>
              <a:t>С</a:t>
            </a:r>
            <a:r>
              <a:rPr lang="uz-Cyrl-UZ" sz="1800" dirty="0">
                <a:solidFill>
                  <a:srgbClr val="000000"/>
                </a:solidFill>
                <a:latin typeface="Times New Roman" pitchFamily="18" charset="0"/>
                <a:cs typeface="Times New Roman" pitchFamily="18" charset="0"/>
              </a:rPr>
              <a:t> гача етади. Мўридан чиқиб кетаётган энергия (иссиқлик)ни биз иситиш учун қўшимча манба сифатида ишлатишимиз мумкин. Яъни, мўрига  иссиқлик алмашувчи ускуна ўрнатилади ва у истиш ускуналари билан туташтирилади.  </a:t>
            </a:r>
          </a:p>
          <a:p>
            <a:pPr indent="431800" algn="just" eaLnBrk="0" hangingPunct="0"/>
            <a:r>
              <a:rPr lang="uz-Cyrl-UZ" sz="1800" dirty="0">
                <a:solidFill>
                  <a:srgbClr val="000000"/>
                </a:solidFill>
                <a:latin typeface="Times New Roman" pitchFamily="18" charset="0"/>
                <a:cs typeface="Times New Roman" pitchFamily="18" charset="0"/>
              </a:rPr>
              <a:t>Назарий жиҳатдан, метаннинг битта молекуласи ёниши учун икки молекула кислород зарур (кимёвий: </a:t>
            </a:r>
            <a:r>
              <a:rPr lang="ru-RU" sz="1800" dirty="0">
                <a:solidFill>
                  <a:srgbClr val="000000"/>
                </a:solidFill>
                <a:latin typeface="Times New Roman" pitchFamily="18" charset="0"/>
                <a:ea typeface="ヒラギノ角ゴ Pro W3"/>
                <a:cs typeface="ヒラギノ角ゴ Pro W3"/>
              </a:rPr>
              <a:t> CH4+2O2=CO2+2H2O). </a:t>
            </a:r>
            <a:r>
              <a:rPr lang="uz-Cyrl-UZ" sz="1800" dirty="0">
                <a:solidFill>
                  <a:srgbClr val="000000"/>
                </a:solidFill>
                <a:latin typeface="Times New Roman" pitchFamily="18" charset="0"/>
                <a:cs typeface="Times New Roman" pitchFamily="18" charset="0"/>
              </a:rPr>
              <a:t>Ҳавода </a:t>
            </a:r>
            <a:r>
              <a:rPr lang="ru-RU" sz="1800" dirty="0">
                <a:solidFill>
                  <a:srgbClr val="000000"/>
                </a:solidFill>
                <a:latin typeface="Times New Roman" pitchFamily="18" charset="0"/>
                <a:ea typeface="ヒラギノ角ゴ Pro W3"/>
                <a:cs typeface="ヒラギノ角ゴ Pro W3"/>
              </a:rPr>
              <a:t>21% кислород</a:t>
            </a:r>
            <a:r>
              <a:rPr lang="uz-Cyrl-UZ" sz="1800" dirty="0">
                <a:solidFill>
                  <a:srgbClr val="000000"/>
                </a:solidFill>
                <a:latin typeface="Times New Roman" pitchFamily="18" charset="0"/>
                <a:cs typeface="Times New Roman" pitchFamily="18" charset="0"/>
              </a:rPr>
              <a:t> мавжуд бўлгани туфайли,  битта метан молекуласи тўлиқ ёниши учун ўнта ҳаво молекуласи керак, ҳаво (кислород) етишмаганда, яъни тўлиқ ёнмаганлик натижасида СО – углерод могооксиди ҳосил бўлади, ва улар ҳавони ифлослантиради.</a:t>
            </a:r>
            <a:endParaRPr lang="ru-RU" sz="1800" dirty="0">
              <a:solidFill>
                <a:srgbClr val="000000"/>
              </a:solidFill>
              <a:latin typeface="Times New Roman" pitchFamily="18" charset="0"/>
              <a:ea typeface="ヒラギノ角ゴ Pro W3"/>
              <a:cs typeface="ヒラギノ角ゴ Pro W3"/>
            </a:endParaRPr>
          </a:p>
        </p:txBody>
      </p:sp>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00063" y="1071563"/>
            <a:ext cx="8001000" cy="915987"/>
          </a:xfrm>
          <a:prstGeom prst="rect">
            <a:avLst/>
          </a:prstGeom>
          <a:noFill/>
          <a:ln w="9525">
            <a:noFill/>
            <a:miter lim="800000"/>
            <a:headEnd/>
            <a:tailEnd/>
          </a:ln>
        </p:spPr>
        <p:txBody>
          <a:bodyPr anchor="ctr">
            <a:spAutoFit/>
          </a:bodyPr>
          <a:lstStyle/>
          <a:p>
            <a:pPr algn="just" eaLnBrk="0" hangingPunct="0"/>
            <a:r>
              <a:rPr lang="ru-RU" sz="1800" dirty="0">
                <a:latin typeface="Times New Roman" pitchFamily="18" charset="0"/>
                <a:cs typeface="Times New Roman" pitchFamily="18" charset="0"/>
              </a:rPr>
              <a:t>	</a:t>
            </a:r>
            <a:r>
              <a:rPr lang="uz-Cyrl-UZ" sz="1800" dirty="0">
                <a:latin typeface="Times New Roman" pitchFamily="18" charset="0"/>
                <a:cs typeface="Times New Roman" pitchFamily="18" charset="0"/>
              </a:rPr>
              <a:t>Ҳозирги пайтда атроф-муҳитнинг  ифлослантирилиши кенг қулоч ёймоқда. Иссиқлик энергетика сектор чиқиндиларининг миқдори автомобиль транспортидан кейин иккинчи ўринни эгаллайди. </a:t>
            </a:r>
            <a:r>
              <a:rPr lang="ru-RU" sz="1800" dirty="0">
                <a:latin typeface="Times New Roman" pitchFamily="18" charset="0"/>
                <a:cs typeface="Times New Roman" pitchFamily="18" charset="0"/>
              </a:rPr>
              <a:t> </a:t>
            </a:r>
            <a:endParaRPr lang="ru-RU" sz="1800" dirty="0"/>
          </a:p>
        </p:txBody>
      </p:sp>
      <p:sp>
        <p:nvSpPr>
          <p:cNvPr id="6147" name="Rectangle 3"/>
          <p:cNvSpPr>
            <a:spLocks noChangeArrowheads="1"/>
          </p:cNvSpPr>
          <p:nvPr/>
        </p:nvSpPr>
        <p:spPr bwMode="auto">
          <a:xfrm>
            <a:off x="571500" y="5392738"/>
            <a:ext cx="7858125" cy="1130300"/>
          </a:xfrm>
          <a:prstGeom prst="rect">
            <a:avLst/>
          </a:prstGeom>
          <a:noFill/>
          <a:ln w="9525">
            <a:noFill/>
            <a:miter lim="800000"/>
            <a:headEnd/>
            <a:tailEnd/>
          </a:ln>
        </p:spPr>
        <p:txBody>
          <a:bodyPr anchor="ctr">
            <a:spAutoFit/>
          </a:bodyPr>
          <a:lstStyle/>
          <a:p>
            <a:pPr algn="just" eaLnBrk="0" hangingPunct="0"/>
            <a:r>
              <a:rPr lang="ru-RU" dirty="0">
                <a:latin typeface="Times New Roman" pitchFamily="18" charset="0"/>
                <a:cs typeface="Times New Roman" pitchFamily="18" charset="0"/>
              </a:rPr>
              <a:t>	</a:t>
            </a:r>
            <a:r>
              <a:rPr lang="uz-Cyrl-UZ" dirty="0">
                <a:latin typeface="Times New Roman" pitchFamily="18" charset="0"/>
                <a:cs typeface="Times New Roman" pitchFamily="18" charset="0"/>
              </a:rPr>
              <a:t>Шу сабабали қозон конструкциясини такомиллаштириш, бунда ёқилғи ресурсларининг тўлиқ ёнишини таъминлаш ёрдамида ёниш маҳсулотларида зарарли моддаларни камайтириш муаммоси долзарб аҳамиятга эга</a:t>
            </a:r>
            <a:r>
              <a:rPr lang="ru-RU" sz="1800" dirty="0">
                <a:latin typeface="Times New Roman" pitchFamily="18" charset="0"/>
                <a:cs typeface="Times New Roman" pitchFamily="18" charset="0"/>
              </a:rPr>
              <a:t>.</a:t>
            </a:r>
            <a:r>
              <a:rPr lang="uz-Cyrl-UZ" sz="1800" dirty="0">
                <a:latin typeface="Times New Roman" pitchFamily="18" charset="0"/>
                <a:cs typeface="Times New Roman" pitchFamily="18" charset="0"/>
              </a:rPr>
              <a:t> Асосий ифлослантирувчи моддалар </a:t>
            </a:r>
            <a:r>
              <a:rPr lang="ru-RU" sz="1800" dirty="0">
                <a:latin typeface="Times New Roman" pitchFamily="18" charset="0"/>
                <a:cs typeface="Times New Roman" pitchFamily="18" charset="0"/>
              </a:rPr>
              <a:t>(СО, N</a:t>
            </a:r>
            <a:r>
              <a:rPr lang="en-US" sz="1800" dirty="0">
                <a:latin typeface="Times New Roman" pitchFamily="18" charset="0"/>
                <a:cs typeface="Times New Roman" pitchFamily="18" charset="0"/>
              </a:rPr>
              <a:t>o</a:t>
            </a:r>
            <a:r>
              <a:rPr lang="ru-RU" sz="1800" dirty="0" err="1">
                <a:latin typeface="Times New Roman" pitchFamily="18" charset="0"/>
                <a:cs typeface="Times New Roman" pitchFamily="18" charset="0"/>
              </a:rPr>
              <a:t>x</a:t>
            </a:r>
            <a:r>
              <a:rPr lang="uz-Cyrl-UZ" sz="1800" dirty="0">
                <a:latin typeface="Times New Roman" pitchFamily="18" charset="0"/>
                <a:cs typeface="Times New Roman" pitchFamily="18" charset="0"/>
              </a:rPr>
              <a:t> ва б.</a:t>
            </a:r>
            <a:r>
              <a:rPr lang="ru-RU" sz="1800" dirty="0">
                <a:latin typeface="Times New Roman" pitchFamily="18" charset="0"/>
                <a:cs typeface="Times New Roman" pitchFamily="18" charset="0"/>
              </a:rPr>
              <a:t>). </a:t>
            </a:r>
          </a:p>
        </p:txBody>
      </p:sp>
      <p:sp>
        <p:nvSpPr>
          <p:cNvPr id="6148" name="Rectangle 2"/>
          <p:cNvSpPr>
            <a:spLocks noChangeArrowheads="1"/>
          </p:cNvSpPr>
          <p:nvPr/>
        </p:nvSpPr>
        <p:spPr bwMode="auto">
          <a:xfrm>
            <a:off x="1428750" y="430213"/>
            <a:ext cx="6572250" cy="396875"/>
          </a:xfrm>
          <a:prstGeom prst="rect">
            <a:avLst/>
          </a:prstGeom>
          <a:noFill/>
          <a:ln w="9525">
            <a:noFill/>
            <a:miter lim="800000"/>
            <a:headEnd/>
            <a:tailEnd/>
          </a:ln>
        </p:spPr>
        <p:txBody>
          <a:bodyPr anchor="ctr">
            <a:spAutoFit/>
          </a:bodyPr>
          <a:lstStyle/>
          <a:p>
            <a:pPr algn="ctr" eaLnBrk="0" hangingPunct="0"/>
            <a:r>
              <a:rPr lang="uz-Cyrl-UZ" sz="2000" b="1" dirty="0">
                <a:latin typeface="Times New Roman" pitchFamily="18" charset="0"/>
                <a:cs typeface="Times New Roman" pitchFamily="18" charset="0"/>
              </a:rPr>
              <a:t>Тутун газлар таркибидаги  зарарли моддалар  </a:t>
            </a:r>
            <a:endParaRPr lang="ru-RU" sz="2000" b="1" dirty="0">
              <a:latin typeface="Times New Roman" pitchFamily="18" charset="0"/>
              <a:cs typeface="Times New Roman" pitchFamily="18" charset="0"/>
            </a:endParaRPr>
          </a:p>
        </p:txBody>
      </p:sp>
      <p:pic>
        <p:nvPicPr>
          <p:cNvPr id="6149" name="Picture 6"/>
          <p:cNvPicPr>
            <a:picLocks noChangeAspect="1" noChangeArrowheads="1"/>
          </p:cNvPicPr>
          <p:nvPr/>
        </p:nvPicPr>
        <p:blipFill>
          <a:blip r:embed="rId2" cstate="print"/>
          <a:srcRect/>
          <a:stretch>
            <a:fillRect/>
          </a:stretch>
        </p:blipFill>
        <p:spPr bwMode="auto">
          <a:xfrm>
            <a:off x="2143125" y="1989138"/>
            <a:ext cx="5072063"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42938" y="214313"/>
            <a:ext cx="7793037" cy="357187"/>
          </a:xfrm>
        </p:spPr>
        <p:txBody>
          <a:bodyPr/>
          <a:lstStyle/>
          <a:p>
            <a:pPr eaLnBrk="1" hangingPunct="1"/>
            <a:r>
              <a:rPr lang="uz-Cyrl-UZ" sz="2000" b="1" dirty="0" smtClean="0">
                <a:latin typeface="Times New Roman" pitchFamily="18" charset="0"/>
                <a:cs typeface="Times New Roman" pitchFamily="18" charset="0"/>
              </a:rPr>
              <a:t>Энергия самарали қозоннинг таърифи </a:t>
            </a:r>
            <a:r>
              <a:rPr lang="ru-RU" sz="2000" b="1" dirty="0" smtClean="0">
                <a:latin typeface="Times New Roman" pitchFamily="18" charset="0"/>
                <a:cs typeface="Times New Roman" pitchFamily="18" charset="0"/>
              </a:rPr>
              <a:t>:</a:t>
            </a:r>
          </a:p>
        </p:txBody>
      </p:sp>
      <p:sp>
        <p:nvSpPr>
          <p:cNvPr id="7171" name="Rectangle 3"/>
          <p:cNvSpPr>
            <a:spLocks noGrp="1" noChangeArrowheads="1"/>
          </p:cNvSpPr>
          <p:nvPr>
            <p:ph idx="1"/>
          </p:nvPr>
        </p:nvSpPr>
        <p:spPr>
          <a:xfrm>
            <a:off x="357188" y="642938"/>
            <a:ext cx="8643937" cy="3143250"/>
          </a:xfrm>
        </p:spPr>
        <p:txBody>
          <a:bodyPr/>
          <a:lstStyle/>
          <a:p>
            <a:pPr algn="just" eaLnBrk="1" hangingPunct="1">
              <a:lnSpc>
                <a:spcPct val="80000"/>
              </a:lnSpc>
            </a:pPr>
            <a:r>
              <a:rPr lang="uz-Cyrl-UZ" sz="1600" dirty="0" smtClean="0">
                <a:latin typeface="Times New Roman" pitchFamily="18" charset="0"/>
                <a:cs typeface="Times New Roman" pitchFamily="18" charset="0"/>
              </a:rPr>
              <a:t>Табиий газдан фойдаланган ҳолда ишловчи э</a:t>
            </a:r>
            <a:r>
              <a:rPr lang="ru-RU" sz="1600" dirty="0" err="1" smtClean="0">
                <a:latin typeface="Times New Roman" pitchFamily="18" charset="0"/>
                <a:cs typeface="Times New Roman" pitchFamily="18" charset="0"/>
              </a:rPr>
              <a:t>нерг</a:t>
            </a:r>
            <a:r>
              <a:rPr lang="uz-Cyrl-UZ" sz="1600" dirty="0" smtClean="0">
                <a:latin typeface="Times New Roman" pitchFamily="18" charset="0"/>
                <a:cs typeface="Times New Roman" pitchFamily="18" charset="0"/>
              </a:rPr>
              <a:t>ия самарали қозон  уч қисмдан иборат: </a:t>
            </a:r>
          </a:p>
          <a:p>
            <a:pPr algn="just" eaLnBrk="1" hangingPunct="1">
              <a:lnSpc>
                <a:spcPct val="80000"/>
              </a:lnSpc>
            </a:pPr>
            <a:r>
              <a:rPr lang="ru-RU" sz="1600" dirty="0" smtClean="0">
                <a:latin typeface="Times New Roman" pitchFamily="18" charset="0"/>
                <a:cs typeface="Times New Roman" pitchFamily="18" charset="0"/>
              </a:rPr>
              <a:t>а) </a:t>
            </a:r>
            <a:r>
              <a:rPr lang="uz-Cyrl-UZ" sz="1600" dirty="0" smtClean="0">
                <a:latin typeface="Times New Roman" pitchFamily="18" charset="0"/>
                <a:cs typeface="Times New Roman" pitchFamily="18" charset="0"/>
              </a:rPr>
              <a:t>қозоннинг юқори  қисмлари оддий пўлатдан ясалган</a:t>
            </a:r>
            <a:r>
              <a:rPr lang="ru-RU" sz="1600" dirty="0" smtClean="0">
                <a:latin typeface="Times New Roman" pitchFamily="18" charset="0"/>
                <a:cs typeface="Times New Roman" pitchFamily="18" charset="0"/>
              </a:rPr>
              <a:t>. </a:t>
            </a:r>
          </a:p>
          <a:p>
            <a:pPr algn="just" eaLnBrk="1" hangingPunct="1">
              <a:lnSpc>
                <a:spcPct val="80000"/>
              </a:lnSpc>
            </a:pPr>
            <a:r>
              <a:rPr lang="ru-RU" sz="1600" dirty="0" smtClean="0">
                <a:latin typeface="Times New Roman" pitchFamily="18" charset="0"/>
                <a:cs typeface="Times New Roman" pitchFamily="18" charset="0"/>
              </a:rPr>
              <a:t>б) </a:t>
            </a:r>
            <a:r>
              <a:rPr lang="uz-Cyrl-UZ" sz="1600" dirty="0" smtClean="0">
                <a:latin typeface="Times New Roman" pitchFamily="18" charset="0"/>
                <a:cs typeface="Times New Roman" pitchFamily="18" charset="0"/>
              </a:rPr>
              <a:t>ички қувурнинг “бирламчи ёки қуйи контури” оддий пўлатдан ясалган</a:t>
            </a:r>
            <a:r>
              <a:rPr lang="ru-RU" sz="1600" dirty="0" smtClean="0">
                <a:latin typeface="Times New Roman" pitchFamily="18" charset="0"/>
                <a:cs typeface="Times New Roman" pitchFamily="18" charset="0"/>
              </a:rPr>
              <a:t>;</a:t>
            </a:r>
          </a:p>
          <a:p>
            <a:pPr algn="just" eaLnBrk="1" hangingPunct="1">
              <a:lnSpc>
                <a:spcPct val="80000"/>
              </a:lnSpc>
            </a:pPr>
            <a:r>
              <a:rPr lang="ru-RU" sz="1600" dirty="0" smtClean="0">
                <a:latin typeface="Times New Roman" pitchFamily="18" charset="0"/>
                <a:cs typeface="Times New Roman" pitchFamily="18" charset="0"/>
              </a:rPr>
              <a:t>в) </a:t>
            </a:r>
            <a:r>
              <a:rPr lang="uz-Cyrl-UZ" sz="1600" dirty="0" smtClean="0">
                <a:latin typeface="Times New Roman" pitchFamily="18" charset="0"/>
                <a:cs typeface="Times New Roman" pitchFamily="18" charset="0"/>
              </a:rPr>
              <a:t>ички қувурнинг  </a:t>
            </a:r>
            <a:r>
              <a:rPr lang="ru-RU" sz="1600" dirty="0" smtClean="0">
                <a:latin typeface="Times New Roman" pitchFamily="18" charset="0"/>
                <a:cs typeface="Times New Roman" pitchFamily="18" charset="0"/>
              </a:rPr>
              <a:t>«</a:t>
            </a:r>
            <a:r>
              <a:rPr lang="uz-Cyrl-UZ" sz="1600" dirty="0" smtClean="0">
                <a:latin typeface="Times New Roman" pitchFamily="18" charset="0"/>
                <a:cs typeface="Times New Roman" pitchFamily="18" charset="0"/>
              </a:rPr>
              <a:t>иккиламчи ёки юқори  </a:t>
            </a:r>
            <a:r>
              <a:rPr lang="ru-RU" sz="1600" dirty="0" smtClean="0">
                <a:latin typeface="Times New Roman" pitchFamily="18" charset="0"/>
                <a:cs typeface="Times New Roman" pitchFamily="18" charset="0"/>
              </a:rPr>
              <a:t>контур</a:t>
            </a:r>
            <a:r>
              <a:rPr lang="uz-Cyrl-UZ" sz="1600" dirty="0" smtClean="0">
                <a:latin typeface="Times New Roman" pitchFamily="18" charset="0"/>
                <a:cs typeface="Times New Roman" pitchFamily="18" charset="0"/>
              </a:rPr>
              <a:t>и</a:t>
            </a:r>
            <a:r>
              <a:rPr lang="ru-RU" sz="1600" dirty="0" smtClean="0">
                <a:latin typeface="Times New Roman" pitchFamily="18" charset="0"/>
                <a:cs typeface="Times New Roman" pitchFamily="18" charset="0"/>
              </a:rPr>
              <a:t>»</a:t>
            </a:r>
            <a:r>
              <a:rPr lang="uz-Cyrl-UZ" sz="1600" dirty="0" smtClean="0">
                <a:latin typeface="Times New Roman" pitchFamily="18" charset="0"/>
                <a:cs typeface="Times New Roman" pitchFamily="18" charset="0"/>
              </a:rPr>
              <a:t> мисдан ясалади</a:t>
            </a:r>
            <a:r>
              <a:rPr lang="ru-RU" sz="1600" dirty="0" smtClean="0">
                <a:latin typeface="Times New Roman" pitchFamily="18" charset="0"/>
                <a:cs typeface="Times New Roman" pitchFamily="18" charset="0"/>
              </a:rPr>
              <a:t>.</a:t>
            </a:r>
            <a:r>
              <a:rPr lang="uz-Cyrl-UZ" sz="1600" dirty="0" smtClean="0">
                <a:latin typeface="Times New Roman" pitchFamily="18" charset="0"/>
                <a:cs typeface="Times New Roman" pitchFamily="18" charset="0"/>
              </a:rPr>
              <a:t> Ҳар икки контурнинг к</a:t>
            </a:r>
            <a:r>
              <a:rPr lang="ru-RU" sz="1600" dirty="0" err="1" smtClean="0">
                <a:latin typeface="Times New Roman" pitchFamily="18" charset="0"/>
                <a:cs typeface="Times New Roman" pitchFamily="18" charset="0"/>
              </a:rPr>
              <a:t>ожух</a:t>
            </a:r>
            <a:r>
              <a:rPr lang="uz-Cyrl-UZ" sz="1600" dirty="0" smtClean="0">
                <a:latin typeface="Times New Roman" pitchFamily="18" charset="0"/>
                <a:cs typeface="Times New Roman" pitchFamily="18" charset="0"/>
              </a:rPr>
              <a:t>и оддий пўлатдан ясалади</a:t>
            </a:r>
            <a:r>
              <a:rPr lang="ru-RU" sz="1600" dirty="0" smtClean="0">
                <a:latin typeface="Times New Roman" pitchFamily="18" charset="0"/>
                <a:cs typeface="Times New Roman" pitchFamily="18" charset="0"/>
              </a:rPr>
              <a:t>.</a:t>
            </a:r>
          </a:p>
          <a:p>
            <a:pPr algn="just" eaLnBrk="1" hangingPunct="1">
              <a:lnSpc>
                <a:spcPct val="80000"/>
              </a:lnSpc>
            </a:pPr>
            <a:r>
              <a:rPr lang="uz-Cyrl-UZ" sz="1600" dirty="0" smtClean="0">
                <a:latin typeface="Times New Roman" pitchFamily="18" charset="0"/>
                <a:cs typeface="Times New Roman" pitchFamily="18" charset="0"/>
              </a:rPr>
              <a:t>Пўлат қувурлар юқори ҳарорат таъсирига чидамли бўлгани, шунингдек иситишнинг ёпиқ тизимида кам зарарланиши (занглаши) туфайли қуйи контурда 20 мм диаметрли заглушкалар пайвандланади.    </a:t>
            </a:r>
            <a:endParaRPr lang="ru-RU" sz="1600" dirty="0" smtClean="0">
              <a:latin typeface="Times New Roman" pitchFamily="18" charset="0"/>
              <a:cs typeface="Times New Roman" pitchFamily="18" charset="0"/>
            </a:endParaRPr>
          </a:p>
          <a:p>
            <a:pPr algn="just" eaLnBrk="1" hangingPunct="1">
              <a:lnSpc>
                <a:spcPct val="80000"/>
              </a:lnSpc>
            </a:pPr>
            <a:r>
              <a:rPr lang="uz-Cyrl-UZ" sz="1600" dirty="0" smtClean="0">
                <a:latin typeface="Times New Roman" pitchFamily="18" charset="0"/>
                <a:cs typeface="Times New Roman" pitchFamily="18" charset="0"/>
              </a:rPr>
              <a:t>Ҳар икки </a:t>
            </a:r>
            <a:r>
              <a:rPr lang="ru-RU" sz="1600" dirty="0" smtClean="0">
                <a:latin typeface="Times New Roman" pitchFamily="18" charset="0"/>
                <a:cs typeface="Times New Roman" pitchFamily="18" charset="0"/>
              </a:rPr>
              <a:t>контур</a:t>
            </a:r>
            <a:r>
              <a:rPr lang="uz-Cyrl-UZ" sz="1600" dirty="0" smtClean="0">
                <a:latin typeface="Times New Roman" pitchFamily="18" charset="0"/>
                <a:cs typeface="Times New Roman" pitchFamily="18" charset="0"/>
              </a:rPr>
              <a:t> ўзаро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фланц</a:t>
            </a:r>
            <a:r>
              <a:rPr lang="uz-Cyrl-UZ" sz="1600" dirty="0" smtClean="0">
                <a:latin typeface="Times New Roman" pitchFamily="18" charset="0"/>
                <a:cs typeface="Times New Roman" pitchFamily="18" charset="0"/>
              </a:rPr>
              <a:t> билан бирлаштирилади</a:t>
            </a:r>
            <a:r>
              <a:rPr lang="ru-RU" sz="1600" dirty="0" smtClean="0">
                <a:latin typeface="Times New Roman" pitchFamily="18" charset="0"/>
                <a:cs typeface="Times New Roman" pitchFamily="18" charset="0"/>
              </a:rPr>
              <a:t>,</a:t>
            </a:r>
            <a:r>
              <a:rPr lang="uz-Cyrl-UZ" sz="1600" dirty="0" smtClean="0">
                <a:latin typeface="Times New Roman" pitchFamily="18" charset="0"/>
                <a:cs typeface="Times New Roman" pitchFamily="18" charset="0"/>
              </a:rPr>
              <a:t> иккиламчи юқори контур мўри билан ушбу фланц ёрдамида бирлаштирилади, бунда даврий равишда қувурнинг ичини тозалаш кўзда тутилган. </a:t>
            </a:r>
            <a:r>
              <a:rPr lang="ru-RU" sz="1600" dirty="0" smtClean="0">
                <a:latin typeface="Times New Roman" pitchFamily="18" charset="0"/>
                <a:cs typeface="Times New Roman" pitchFamily="18" charset="0"/>
              </a:rPr>
              <a:t> </a:t>
            </a:r>
          </a:p>
        </p:txBody>
      </p:sp>
      <p:sp>
        <p:nvSpPr>
          <p:cNvPr id="4" name="Rectangle 7"/>
          <p:cNvSpPr txBox="1">
            <a:spLocks noChangeArrowheads="1"/>
          </p:cNvSpPr>
          <p:nvPr/>
        </p:nvSpPr>
        <p:spPr>
          <a:xfrm>
            <a:off x="500063" y="3786188"/>
            <a:ext cx="7793037" cy="549275"/>
          </a:xfrm>
          <a:prstGeom prst="rect">
            <a:avLst/>
          </a:prstGeom>
        </p:spPr>
        <p:txBody>
          <a:bodyPr anchor="b">
            <a:normAutofit/>
          </a:bodyPr>
          <a:lstStyle/>
          <a:p>
            <a:pPr algn="ctr"/>
            <a:r>
              <a:rPr lang="uz-Cyrl-UZ" sz="2000" b="1" dirty="0">
                <a:solidFill>
                  <a:srgbClr val="FF4995"/>
                </a:solidFill>
                <a:effectLst>
                  <a:outerShdw blurRad="38100" dist="38100" dir="2700000" algn="tl">
                    <a:srgbClr val="C0C0C0"/>
                  </a:outerShdw>
                </a:effectLst>
                <a:latin typeface="Times New Roman" pitchFamily="18" charset="0"/>
                <a:cs typeface="Times New Roman" pitchFamily="18" charset="0"/>
              </a:rPr>
              <a:t>Қозонни тайёрлаш  жараёни </a:t>
            </a:r>
            <a:endParaRPr lang="ru-RU" sz="2000" b="1" dirty="0">
              <a:solidFill>
                <a:srgbClr val="FF4995"/>
              </a:solidFill>
              <a:effectLst>
                <a:outerShdw blurRad="38100" dist="38100" dir="2700000" algn="tl">
                  <a:srgbClr val="C0C0C0"/>
                </a:outerShdw>
              </a:effectLst>
              <a:latin typeface="Times New Roman" pitchFamily="18" charset="0"/>
              <a:cs typeface="Times New Roman" pitchFamily="18" charset="0"/>
            </a:endParaRPr>
          </a:p>
        </p:txBody>
      </p:sp>
      <p:pic>
        <p:nvPicPr>
          <p:cNvPr id="7173" name="Picture 5" descr="DSC00572"/>
          <p:cNvPicPr>
            <a:picLocks noChangeAspect="1" noChangeArrowheads="1"/>
          </p:cNvPicPr>
          <p:nvPr/>
        </p:nvPicPr>
        <p:blipFill>
          <a:blip r:embed="rId2" cstate="print"/>
          <a:srcRect/>
          <a:stretch>
            <a:fillRect/>
          </a:stretch>
        </p:blipFill>
        <p:spPr bwMode="auto">
          <a:xfrm>
            <a:off x="1643063" y="4643438"/>
            <a:ext cx="2286000" cy="1830387"/>
          </a:xfrm>
          <a:prstGeom prst="rect">
            <a:avLst/>
          </a:prstGeom>
          <a:noFill/>
          <a:ln w="9525">
            <a:noFill/>
            <a:miter lim="800000"/>
            <a:headEnd/>
            <a:tailEnd/>
          </a:ln>
        </p:spPr>
      </p:pic>
      <p:pic>
        <p:nvPicPr>
          <p:cNvPr id="7174" name="Picture 6" descr="DSC00571"/>
          <p:cNvPicPr>
            <a:picLocks noChangeAspect="1" noChangeArrowheads="1"/>
          </p:cNvPicPr>
          <p:nvPr/>
        </p:nvPicPr>
        <p:blipFill>
          <a:blip r:embed="rId3" cstate="print"/>
          <a:srcRect/>
          <a:stretch>
            <a:fillRect/>
          </a:stretch>
        </p:blipFill>
        <p:spPr bwMode="auto">
          <a:xfrm>
            <a:off x="4143375" y="4643438"/>
            <a:ext cx="2428875" cy="1884362"/>
          </a:xfrm>
          <a:prstGeom prst="rect">
            <a:avLst/>
          </a:prstGeom>
          <a:noFill/>
          <a:ln w="9525">
            <a:noFill/>
            <a:miter lim="800000"/>
            <a:headEnd/>
            <a:tailEnd/>
          </a:ln>
        </p:spPr>
      </p:pic>
      <p:pic>
        <p:nvPicPr>
          <p:cNvPr id="7175" name="Picture 8" descr="DSC00579"/>
          <p:cNvPicPr>
            <a:picLocks noChangeAspect="1" noChangeArrowheads="1"/>
          </p:cNvPicPr>
          <p:nvPr/>
        </p:nvPicPr>
        <p:blipFill>
          <a:blip r:embed="rId4" cstate="print"/>
          <a:srcRect r="121"/>
          <a:stretch>
            <a:fillRect/>
          </a:stretch>
        </p:blipFill>
        <p:spPr bwMode="auto">
          <a:xfrm>
            <a:off x="7072313" y="3786188"/>
            <a:ext cx="1914525" cy="2643187"/>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00125" y="500063"/>
            <a:ext cx="7793038" cy="838200"/>
          </a:xfrm>
        </p:spPr>
        <p:txBody>
          <a:bodyPr/>
          <a:lstStyle/>
          <a:p>
            <a:pPr eaLnBrk="1" hangingPunct="1"/>
            <a:r>
              <a:rPr lang="uz-Cyrl-UZ" sz="2000" b="1" dirty="0" smtClean="0">
                <a:latin typeface="Times New Roman" pitchFamily="18" charset="0"/>
                <a:cs typeface="Times New Roman" pitchFamily="18" charset="0"/>
              </a:rPr>
              <a:t>Энергия самарали қозонни монтаж қилиш ва синаш жараёни  </a:t>
            </a:r>
            <a:endParaRPr lang="ru-RU" sz="2000" b="1" dirty="0" smtClean="0">
              <a:latin typeface="Times New Roman" pitchFamily="18" charset="0"/>
              <a:cs typeface="Times New Roman" pitchFamily="18" charset="0"/>
            </a:endParaRPr>
          </a:p>
        </p:txBody>
      </p:sp>
      <p:pic>
        <p:nvPicPr>
          <p:cNvPr id="8195" name="Picture 4" descr="DSC00587"/>
          <p:cNvPicPr>
            <a:picLocks noChangeAspect="1" noChangeArrowheads="1"/>
          </p:cNvPicPr>
          <p:nvPr/>
        </p:nvPicPr>
        <p:blipFill>
          <a:blip r:embed="rId2" cstate="print"/>
          <a:srcRect r="141"/>
          <a:stretch>
            <a:fillRect/>
          </a:stretch>
        </p:blipFill>
        <p:spPr bwMode="auto">
          <a:xfrm>
            <a:off x="1116013" y="1773238"/>
            <a:ext cx="3960812" cy="4895850"/>
          </a:xfrm>
          <a:prstGeom prst="rect">
            <a:avLst/>
          </a:prstGeom>
          <a:noFill/>
          <a:ln w="9525">
            <a:noFill/>
            <a:miter lim="800000"/>
            <a:headEnd/>
            <a:tailEnd/>
          </a:ln>
        </p:spPr>
      </p:pic>
      <p:pic>
        <p:nvPicPr>
          <p:cNvPr id="8196" name="Picture 5" descr="Новый рисунок"/>
          <p:cNvPicPr>
            <a:picLocks noChangeAspect="1" noChangeArrowheads="1"/>
          </p:cNvPicPr>
          <p:nvPr/>
        </p:nvPicPr>
        <p:blipFill>
          <a:blip r:embed="rId3" cstate="print"/>
          <a:srcRect/>
          <a:stretch>
            <a:fillRect/>
          </a:stretch>
        </p:blipFill>
        <p:spPr bwMode="auto">
          <a:xfrm>
            <a:off x="5508625" y="1773238"/>
            <a:ext cx="2232025" cy="4824412"/>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57250" y="214313"/>
            <a:ext cx="7793038" cy="766762"/>
          </a:xfrm>
        </p:spPr>
        <p:txBody>
          <a:bodyPr/>
          <a:lstStyle/>
          <a:p>
            <a:pPr eaLnBrk="1" hangingPunct="1"/>
            <a:r>
              <a:rPr lang="uz-Cyrl-UZ" sz="2000" b="1" dirty="0" smtClean="0">
                <a:latin typeface="Times New Roman" pitchFamily="18" charset="0"/>
                <a:cs typeface="Times New Roman" pitchFamily="18" charset="0"/>
              </a:rPr>
              <a:t>Оддий қозоннинг ФИК ни ошириш бўйича қўшимча чоралар</a:t>
            </a:r>
            <a:endParaRPr lang="ru-RU" sz="2000" b="1" dirty="0" smtClean="0">
              <a:latin typeface="Times New Roman" pitchFamily="18" charset="0"/>
              <a:cs typeface="Times New Roman" pitchFamily="18" charset="0"/>
            </a:endParaRPr>
          </a:p>
        </p:txBody>
      </p:sp>
      <p:sp>
        <p:nvSpPr>
          <p:cNvPr id="9219" name="Rectangle 3"/>
          <p:cNvSpPr>
            <a:spLocks noGrp="1" noChangeArrowheads="1"/>
          </p:cNvSpPr>
          <p:nvPr>
            <p:ph idx="1"/>
          </p:nvPr>
        </p:nvSpPr>
        <p:spPr>
          <a:xfrm>
            <a:off x="214313" y="1071563"/>
            <a:ext cx="8183562" cy="5500687"/>
          </a:xfrm>
        </p:spPr>
        <p:txBody>
          <a:bodyPr/>
          <a:lstStyle/>
          <a:p>
            <a:pPr algn="just" eaLnBrk="1" hangingPunct="1"/>
            <a:r>
              <a:rPr lang="uz-Cyrl-UZ" sz="1600" dirty="0" smtClean="0">
                <a:latin typeface="Times New Roman" pitchFamily="18" charset="0"/>
                <a:cs typeface="Times New Roman" pitchFamily="18" charset="0"/>
              </a:rPr>
              <a:t>Тутун газларидан иссиқликни максимал олиш ҳисобидан ҳар қандай иситиш ускунасида ёқилғини тежашга эришиш мумкин. </a:t>
            </a:r>
            <a:endParaRPr lang="ru-RU" sz="1600" dirty="0" smtClean="0">
              <a:latin typeface="Times New Roman" pitchFamily="18" charset="0"/>
              <a:cs typeface="Times New Roman" pitchFamily="18" charset="0"/>
            </a:endParaRPr>
          </a:p>
          <a:p>
            <a:pPr algn="just" eaLnBrk="1" hangingPunct="1"/>
            <a:r>
              <a:rPr lang="uz-Cyrl-UZ" sz="1600" dirty="0" smtClean="0">
                <a:latin typeface="Times New Roman" pitchFamily="18" charset="0"/>
                <a:cs typeface="Times New Roman" pitchFamily="18" charset="0"/>
              </a:rPr>
              <a:t>Тутун чиқаргич иссиқлигини максимал тутиш ва бу орқали иситиш усукналарининг ФИК ни ошириш мақсадида биз оддий қозонлар мўриларига иссиқлик алмашгични ўрнатиш таклиф қилинмоқда. </a:t>
            </a:r>
          </a:p>
          <a:p>
            <a:pPr algn="just" eaLnBrk="1" hangingPunct="1"/>
            <a:r>
              <a:rPr lang="uz-Cyrl-UZ" sz="1600" dirty="0" smtClean="0">
                <a:latin typeface="Times New Roman" pitchFamily="18" charset="0"/>
                <a:cs typeface="Times New Roman" pitchFamily="18" charset="0"/>
              </a:rPr>
              <a:t>Пўлат иссиқлик алмашгичнинг кожухини </a:t>
            </a:r>
            <a:r>
              <a:rPr lang="ru-RU" sz="1600" dirty="0" smtClean="0">
                <a:latin typeface="Times New Roman" pitchFamily="18" charset="0"/>
                <a:cs typeface="Times New Roman" pitchFamily="18" charset="0"/>
              </a:rPr>
              <a:t>200-250 мм</a:t>
            </a:r>
            <a:r>
              <a:rPr lang="uz-Cyrl-UZ" sz="1600" dirty="0" smtClean="0">
                <a:latin typeface="Times New Roman" pitchFamily="18" charset="0"/>
                <a:cs typeface="Times New Roman" pitchFamily="18" charset="0"/>
              </a:rPr>
              <a:t> диаметрлик оддий қувурдан (зангламайдиган ёки руҳланган) қувурдан ясаш мумкин. </a:t>
            </a:r>
            <a:r>
              <a:rPr lang="ru-RU" sz="16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Иссиқлик алмашгичнинг тахминий узунлиги бир ёки бир ярим метрни ташкил этади. Кожух ичида оддий пўлатдан  кўплаб қувурлар пайвандланади </a:t>
            </a:r>
            <a:r>
              <a:rPr lang="ru-RU" sz="1600" dirty="0" smtClean="0">
                <a:latin typeface="Times New Roman" pitchFamily="18" charset="0"/>
                <a:cs typeface="Times New Roman" pitchFamily="18" charset="0"/>
              </a:rPr>
              <a:t>(Ø20 </a:t>
            </a:r>
            <a:r>
              <a:rPr lang="uz-Cyrl-UZ" sz="1600" dirty="0" smtClean="0">
                <a:latin typeface="Times New Roman" pitchFamily="18" charset="0"/>
                <a:cs typeface="Times New Roman" pitchFamily="18" charset="0"/>
              </a:rPr>
              <a:t>ёки</a:t>
            </a:r>
            <a:r>
              <a:rPr lang="ru-RU" sz="1600" dirty="0" smtClean="0">
                <a:latin typeface="Times New Roman" pitchFamily="18" charset="0"/>
                <a:cs typeface="Times New Roman" pitchFamily="18" charset="0"/>
              </a:rPr>
              <a:t> 25 мм).</a:t>
            </a:r>
            <a:r>
              <a:rPr lang="uz-Cyrl-UZ" sz="1600" dirty="0" smtClean="0">
                <a:latin typeface="Times New Roman" pitchFamily="18" charset="0"/>
                <a:cs typeface="Times New Roman" pitchFamily="18" charset="0"/>
              </a:rPr>
              <a:t> Кожух диаметри ва узунлиги ўлчамининг ҳисоб-китоби, шунингдек қувурларнинг ўлчами, узунлиги ва сони муайян усулбиёт асосида ўрнатилади. Қувурлараро масофа 5-10 мм ни ташкил этади.  </a:t>
            </a:r>
            <a:r>
              <a:rPr lang="ru-RU" sz="1600" dirty="0" smtClean="0">
                <a:latin typeface="Times New Roman" pitchFamily="18" charset="0"/>
                <a:cs typeface="Times New Roman" pitchFamily="18" charset="0"/>
              </a:rPr>
              <a:t> </a:t>
            </a:r>
          </a:p>
          <a:p>
            <a:pPr algn="just" eaLnBrk="1" hangingPunct="1"/>
            <a:r>
              <a:rPr lang="uz-Cyrl-UZ" sz="1600" dirty="0" smtClean="0">
                <a:latin typeface="Times New Roman" pitchFamily="18" charset="0"/>
                <a:cs typeface="Times New Roman" pitchFamily="18" charset="0"/>
              </a:rPr>
              <a:t>Шу тарзда, майда  қувурлар ичида мўридан иссиқ ҳаво оқими ҳаракатланади, қувурлараро ҳудудда сув ҳаракатланади ва газ-сув тизимида иссиқлик алмашиниуви содир бўлади.  </a:t>
            </a:r>
            <a:r>
              <a:rPr lang="ru-RU" sz="1600" dirty="0" smtClean="0">
                <a:latin typeface="Times New Roman" pitchFamily="18" charset="0"/>
                <a:cs typeface="Times New Roman" pitchFamily="18" charset="0"/>
              </a:rPr>
              <a:t> </a:t>
            </a:r>
          </a:p>
          <a:p>
            <a:pPr algn="just" eaLnBrk="1" hangingPunct="1"/>
            <a:r>
              <a:rPr lang="uz-Cyrl-UZ" sz="1600" dirty="0" smtClean="0">
                <a:latin typeface="Times New Roman" pitchFamily="18" charset="0"/>
                <a:cs typeface="Times New Roman" pitchFamily="18" charset="0"/>
              </a:rPr>
              <a:t>Бундан ташқари, биз мис иссиқлик алмашгични йиғиш ниятидамиз. Узун иссиқлик алмашгичнинг ички қувурлари 20 мм диаметрлик мисдан ясалади, иссиқлик алмашгич 1 метрга тенг, 150 мм диаметрлик кожух оддий пўлатдан ясалади. </a:t>
            </a:r>
            <a:r>
              <a:rPr lang="ru-RU" sz="1600" dirty="0" smtClean="0">
                <a:latin typeface="Times New Roman" pitchFamily="18" charset="0"/>
                <a:cs typeface="Times New Roman" pitchFamily="18" charset="0"/>
              </a:rPr>
              <a:t> </a:t>
            </a:r>
          </a:p>
        </p:txBody>
      </p:sp>
      <p:pic>
        <p:nvPicPr>
          <p:cNvPr id="9220" name="Picture 4"/>
          <p:cNvPicPr>
            <a:picLocks noChangeAspect="1" noChangeArrowheads="1"/>
          </p:cNvPicPr>
          <p:nvPr/>
        </p:nvPicPr>
        <p:blipFill>
          <a:blip r:embed="rId2" cstate="print"/>
          <a:srcRect r="9"/>
          <a:stretch>
            <a:fillRect/>
          </a:stretch>
        </p:blipFill>
        <p:spPr bwMode="auto">
          <a:xfrm>
            <a:off x="8335963" y="4071938"/>
            <a:ext cx="808037" cy="2071687"/>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10" descr="DSC00421"/>
          <p:cNvPicPr>
            <a:picLocks noChangeAspect="1" noChangeArrowheads="1"/>
          </p:cNvPicPr>
          <p:nvPr/>
        </p:nvPicPr>
        <p:blipFill>
          <a:blip r:embed="rId2" cstate="print"/>
          <a:srcRect/>
          <a:stretch>
            <a:fillRect/>
          </a:stretch>
        </p:blipFill>
        <p:spPr bwMode="auto">
          <a:xfrm>
            <a:off x="179388" y="115888"/>
            <a:ext cx="3816350" cy="3025775"/>
          </a:xfrm>
          <a:prstGeom prst="rect">
            <a:avLst/>
          </a:prstGeom>
          <a:noFill/>
          <a:ln w="9525">
            <a:noFill/>
            <a:miter lim="800000"/>
            <a:headEnd/>
            <a:tailEnd/>
          </a:ln>
        </p:spPr>
      </p:pic>
      <p:pic>
        <p:nvPicPr>
          <p:cNvPr id="10243" name="Picture 12" descr="DSC00422"/>
          <p:cNvPicPr>
            <a:picLocks noChangeAspect="1" noChangeArrowheads="1"/>
          </p:cNvPicPr>
          <p:nvPr/>
        </p:nvPicPr>
        <p:blipFill>
          <a:blip r:embed="rId3" cstate="print"/>
          <a:srcRect/>
          <a:stretch>
            <a:fillRect/>
          </a:stretch>
        </p:blipFill>
        <p:spPr bwMode="auto">
          <a:xfrm>
            <a:off x="2627313" y="2060575"/>
            <a:ext cx="3600450" cy="3097213"/>
          </a:xfrm>
          <a:prstGeom prst="rect">
            <a:avLst/>
          </a:prstGeom>
          <a:noFill/>
          <a:ln w="9525">
            <a:noFill/>
            <a:miter lim="800000"/>
            <a:headEnd/>
            <a:tailEnd/>
          </a:ln>
        </p:spPr>
      </p:pic>
      <p:pic>
        <p:nvPicPr>
          <p:cNvPr id="10244" name="Picture 13" descr="DSC00420"/>
          <p:cNvPicPr>
            <a:picLocks noChangeAspect="1" noChangeArrowheads="1"/>
          </p:cNvPicPr>
          <p:nvPr/>
        </p:nvPicPr>
        <p:blipFill>
          <a:blip r:embed="rId4" cstate="print"/>
          <a:srcRect/>
          <a:stretch>
            <a:fillRect/>
          </a:stretch>
        </p:blipFill>
        <p:spPr bwMode="auto">
          <a:xfrm>
            <a:off x="5508625" y="3789363"/>
            <a:ext cx="3384550" cy="2976562"/>
          </a:xfrm>
          <a:prstGeom prst="rect">
            <a:avLst/>
          </a:prstGeom>
          <a:noFill/>
          <a:ln w="9525">
            <a:noFill/>
            <a:miter lim="800000"/>
            <a:headEnd/>
            <a:tailEnd/>
          </a:ln>
        </p:spPr>
      </p:pic>
      <p:sp>
        <p:nvSpPr>
          <p:cNvPr id="10245" name="Rectangle 16"/>
          <p:cNvSpPr>
            <a:spLocks noGrp="1" noChangeArrowheads="1"/>
          </p:cNvSpPr>
          <p:nvPr>
            <p:ph type="title"/>
          </p:nvPr>
        </p:nvSpPr>
        <p:spPr>
          <a:xfrm>
            <a:off x="4140200" y="214313"/>
            <a:ext cx="4803775" cy="911225"/>
          </a:xfrm>
        </p:spPr>
        <p:txBody>
          <a:bodyPr/>
          <a:lstStyle/>
          <a:p>
            <a:pPr eaLnBrk="1" hangingPunct="1"/>
            <a:r>
              <a:rPr lang="uz-Cyrl-UZ" sz="2000" b="1" dirty="0" smtClean="0">
                <a:latin typeface="Times New Roman" pitchFamily="18" charset="0"/>
                <a:cs typeface="Times New Roman" pitchFamily="18" charset="0"/>
              </a:rPr>
              <a:t>Мис иссиқлик алмашгични тайёрлаш жараёни</a:t>
            </a:r>
            <a:endParaRPr lang="ru-RU" sz="2000" b="1" dirty="0" smtClean="0">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1072</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Тема Office</vt:lpstr>
      <vt:lpstr>Қуйи Амударё  минтақаси ўрмон массивлари кесилишининг олдини олишга йўналтирилган  хусусий уйлар ва коттежларда энергияни тежовчи иситиш тизимлари   </vt:lpstr>
      <vt:lpstr>Муаммонинг долзарблиги:</vt:lpstr>
      <vt:lpstr>Энергосберегающие отопительные системы</vt:lpstr>
      <vt:lpstr>Тутун чиқарувчи иссиқлик ускуналари ҳароратини ўлчаш  </vt:lpstr>
      <vt:lpstr>Slide 5</vt:lpstr>
      <vt:lpstr>Энергия самарали қозоннинг таърифи :</vt:lpstr>
      <vt:lpstr>Энергия самарали қозонни монтаж қилиш ва синаш жараёни  </vt:lpstr>
      <vt:lpstr>Оддий қозоннинг ФИК ни ошириш бўйича қўшимча чоралар</vt:lpstr>
      <vt:lpstr>Мис иссиқлик алмашгични тайёрлаш жараёни</vt:lpstr>
      <vt:lpstr>1-тадбир. “Ресурсларни тежовчи иситиш тизими” кўргазмали кўчма стендни монтаж қилиш, бунда такомиллаштирилган тизимларнинг энергия самарадорлигини таққослаш ва намойиш қилиш мақсади кўзланади     </vt:lpstr>
      <vt:lpstr>2-тадбир. Энергия сарфи ва қўшимча иссиқлик олишнинг мониторинги  </vt:lpstr>
      <vt:lpstr>       3 тадбир.  Тайёрлаш лойиҳасида синовдан ўтган энергияни тежовчи қозон қувватини танлаш бўйича ҳисоб-китобларни амалга ошириш, бунда уни УрДУ талабалар уйига ёки ўқув хўжалигида жойлашган икки қаватли бинога ўрнатиш кўзда тутилган            </vt:lpstr>
      <vt:lpstr>Иқтисодий самарадорлиги </vt:lpstr>
      <vt:lpstr>Slide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Энергосберегающие отопительные системы в частных домах и коттеджей для предотвращения вырубки лесных массивов Нижнеамударьинского региона</dc:title>
  <dc:creator>User</dc:creator>
  <cp:lastModifiedBy>makhsad.bauetdinov</cp:lastModifiedBy>
  <cp:revision>63</cp:revision>
  <dcterms:created xsi:type="dcterms:W3CDTF">2013-07-02T05:56:15Z</dcterms:created>
  <dcterms:modified xsi:type="dcterms:W3CDTF">2013-09-19T11:48:02Z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1119635</vt:lpwstr>
  </property>
  <property fmtid="{D5CDD505-2E9C-101B-9397-08002B2CF9AE}" pid="3" name="NXPowerLiteSettings">
    <vt:lpwstr>F7000400038000</vt:lpwstr>
  </property>
  <property fmtid="{D5CDD505-2E9C-101B-9397-08002B2CF9AE}" pid="4" name="NXPowerLiteVersion">
    <vt:lpwstr>D5.0.6</vt:lpwstr>
  </property>
</Properties>
</file>