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57" r:id="rId3"/>
    <p:sldId id="276" r:id="rId4"/>
    <p:sldId id="259" r:id="rId5"/>
    <p:sldId id="261" r:id="rId6"/>
    <p:sldId id="262" r:id="rId7"/>
    <p:sldId id="263" r:id="rId8"/>
    <p:sldId id="266" r:id="rId9"/>
    <p:sldId id="277" r:id="rId10"/>
    <p:sldId id="267" r:id="rId11"/>
    <p:sldId id="268" r:id="rId12"/>
    <p:sldId id="278" r:id="rId13"/>
    <p:sldId id="269" r:id="rId14"/>
    <p:sldId id="279" r:id="rId15"/>
    <p:sldId id="270" r:id="rId16"/>
    <p:sldId id="280" r:id="rId17"/>
    <p:sldId id="271" r:id="rId18"/>
    <p:sldId id="281" r:id="rId19"/>
    <p:sldId id="272" r:id="rId20"/>
    <p:sldId id="273" r:id="rId21"/>
    <p:sldId id="282" r:id="rId22"/>
    <p:sldId id="274" r:id="rId23"/>
    <p:sldId id="283" r:id="rId24"/>
    <p:sldId id="284" r:id="rId25"/>
    <p:sldId id="275" r:id="rId26"/>
    <p:sldId id="285" r:id="rId27"/>
    <p:sldId id="286"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08"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defRPr/>
            </a:pPr>
            <a:endParaRPr lang="ru-RU"/>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ABCD0A3F-F61E-4EE8-A4EB-42471E316711}" type="slidenum">
              <a:rPr lang="ru-RU" smtClean="0"/>
              <a:pPr>
                <a:defRPr/>
              </a:pPr>
              <a:t>‹#›</a:t>
            </a:fld>
            <a:endParaRPr lang="ru-RU"/>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ru-RU"/>
          </a:p>
        </p:txBody>
      </p:sp>
      <p:sp>
        <p:nvSpPr>
          <p:cNvPr id="5" name="Footer Placeholder 4"/>
          <p:cNvSpPr>
            <a:spLocks noGrp="1"/>
          </p:cNvSpPr>
          <p:nvPr>
            <p:ph type="ftr" sz="quarter" idx="11"/>
          </p:nvPr>
        </p:nvSpPr>
        <p:spPr/>
        <p:txBody>
          <a:bodyPr/>
          <a:lstStyle>
            <a:extLst/>
          </a:lstStyle>
          <a:p>
            <a:pPr>
              <a:defRPr/>
            </a:pPr>
            <a:endParaRPr lang="ru-RU"/>
          </a:p>
        </p:txBody>
      </p:sp>
      <p:sp>
        <p:nvSpPr>
          <p:cNvPr id="6" name="Slide Number Placeholder 5"/>
          <p:cNvSpPr>
            <a:spLocks noGrp="1"/>
          </p:cNvSpPr>
          <p:nvPr>
            <p:ph type="sldNum" sz="quarter" idx="12"/>
          </p:nvPr>
        </p:nvSpPr>
        <p:spPr/>
        <p:txBody>
          <a:bodyPr/>
          <a:lstStyle>
            <a:extLst/>
          </a:lstStyle>
          <a:p>
            <a:pPr>
              <a:defRPr/>
            </a:pPr>
            <a:fld id="{ABCD0A3F-F61E-4EE8-A4EB-42471E316711}"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ru-RU"/>
          </a:p>
        </p:txBody>
      </p:sp>
      <p:sp>
        <p:nvSpPr>
          <p:cNvPr id="5" name="Footer Placeholder 4"/>
          <p:cNvSpPr>
            <a:spLocks noGrp="1"/>
          </p:cNvSpPr>
          <p:nvPr>
            <p:ph type="ftr" sz="quarter" idx="11"/>
          </p:nvPr>
        </p:nvSpPr>
        <p:spPr/>
        <p:txBody>
          <a:bodyPr/>
          <a:lstStyle>
            <a:extLst/>
          </a:lstStyle>
          <a:p>
            <a:pPr>
              <a:defRPr/>
            </a:pPr>
            <a:endParaRPr lang="ru-RU"/>
          </a:p>
        </p:txBody>
      </p:sp>
      <p:sp>
        <p:nvSpPr>
          <p:cNvPr id="6" name="Slide Number Placeholder 5"/>
          <p:cNvSpPr>
            <a:spLocks noGrp="1"/>
          </p:cNvSpPr>
          <p:nvPr>
            <p:ph type="sldNum" sz="quarter" idx="12"/>
          </p:nvPr>
        </p:nvSpPr>
        <p:spPr/>
        <p:txBody>
          <a:bodyPr/>
          <a:lstStyle>
            <a:extLst/>
          </a:lstStyle>
          <a:p>
            <a:pPr>
              <a:defRPr/>
            </a:pPr>
            <a:fld id="{ABCD0A3F-F61E-4EE8-A4EB-42471E316711}"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9336CA7-CFBF-4154-AA19-DDC5E8B0131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ru-RU"/>
          </a:p>
        </p:txBody>
      </p:sp>
      <p:sp>
        <p:nvSpPr>
          <p:cNvPr id="5" name="Footer Placeholder 4"/>
          <p:cNvSpPr>
            <a:spLocks noGrp="1"/>
          </p:cNvSpPr>
          <p:nvPr>
            <p:ph type="ftr" sz="quarter" idx="11"/>
          </p:nvPr>
        </p:nvSpPr>
        <p:spPr/>
        <p:txBody>
          <a:bodyPr/>
          <a:lstStyle>
            <a:extLst/>
          </a:lstStyle>
          <a:p>
            <a:pPr>
              <a:defRPr/>
            </a:pPr>
            <a:endParaRPr lang="ru-RU"/>
          </a:p>
        </p:txBody>
      </p:sp>
      <p:sp>
        <p:nvSpPr>
          <p:cNvPr id="6" name="Slide Number Placeholder 5"/>
          <p:cNvSpPr>
            <a:spLocks noGrp="1"/>
          </p:cNvSpPr>
          <p:nvPr>
            <p:ph type="sldNum" sz="quarter" idx="12"/>
          </p:nvPr>
        </p:nvSpPr>
        <p:spPr/>
        <p:txBody>
          <a:bodyPr/>
          <a:lstStyle>
            <a:extLst/>
          </a:lstStyle>
          <a:p>
            <a:pPr>
              <a:defRPr/>
            </a:pPr>
            <a:fld id="{ABCD0A3F-F61E-4EE8-A4EB-42471E31671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defRPr/>
            </a:pPr>
            <a:endParaRPr lang="ru-RU"/>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ABCD0A3F-F61E-4EE8-A4EB-42471E316711}" type="slidenum">
              <a:rPr lang="ru-RU" smtClean="0"/>
              <a:pPr>
                <a:defRPr/>
              </a:pPr>
              <a:t>‹#›</a:t>
            </a:fld>
            <a:endParaRPr lang="ru-RU"/>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ru-RU"/>
          </a:p>
        </p:txBody>
      </p:sp>
      <p:sp>
        <p:nvSpPr>
          <p:cNvPr id="6" name="Footer Placeholder 5"/>
          <p:cNvSpPr>
            <a:spLocks noGrp="1"/>
          </p:cNvSpPr>
          <p:nvPr>
            <p:ph type="ftr" sz="quarter" idx="11"/>
          </p:nvPr>
        </p:nvSpPr>
        <p:spPr/>
        <p:txBody>
          <a:bodyPr/>
          <a:lstStyle>
            <a:extLst/>
          </a:lstStyle>
          <a:p>
            <a:pPr>
              <a:defRPr/>
            </a:pPr>
            <a:endParaRPr lang="ru-RU"/>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ABCD0A3F-F61E-4EE8-A4EB-42471E316711}" type="slidenum">
              <a:rPr lang="ru-RU" smtClean="0"/>
              <a:pPr>
                <a:defRPr/>
              </a:pPr>
              <a:t>‹#›</a:t>
            </a:fld>
            <a:endParaRPr lang="ru-RU"/>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ru-RU"/>
          </a:p>
        </p:txBody>
      </p:sp>
      <p:sp>
        <p:nvSpPr>
          <p:cNvPr id="8" name="Footer Placeholder 7"/>
          <p:cNvSpPr>
            <a:spLocks noGrp="1"/>
          </p:cNvSpPr>
          <p:nvPr>
            <p:ph type="ftr" sz="quarter" idx="11"/>
          </p:nvPr>
        </p:nvSpPr>
        <p:spPr/>
        <p:txBody>
          <a:bodyPr/>
          <a:lstStyle>
            <a:extLst/>
          </a:lstStyle>
          <a:p>
            <a:pPr>
              <a:defRPr/>
            </a:pPr>
            <a:endParaRPr lang="ru-RU"/>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ABCD0A3F-F61E-4EE8-A4EB-42471E316711}"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ru-RU"/>
          </a:p>
        </p:txBody>
      </p:sp>
      <p:sp>
        <p:nvSpPr>
          <p:cNvPr id="4" name="Footer Placeholder 3"/>
          <p:cNvSpPr>
            <a:spLocks noGrp="1"/>
          </p:cNvSpPr>
          <p:nvPr>
            <p:ph type="ftr" sz="quarter" idx="11"/>
          </p:nvPr>
        </p:nvSpPr>
        <p:spPr/>
        <p:txBody>
          <a:bodyPr/>
          <a:lstStyle>
            <a:extLst/>
          </a:lstStyle>
          <a:p>
            <a:pPr>
              <a:defRPr/>
            </a:pPr>
            <a:endParaRPr lang="ru-RU"/>
          </a:p>
        </p:txBody>
      </p:sp>
      <p:sp>
        <p:nvSpPr>
          <p:cNvPr id="5" name="Slide Number Placeholder 4"/>
          <p:cNvSpPr>
            <a:spLocks noGrp="1"/>
          </p:cNvSpPr>
          <p:nvPr>
            <p:ph type="sldNum" sz="quarter" idx="12"/>
          </p:nvPr>
        </p:nvSpPr>
        <p:spPr/>
        <p:txBody>
          <a:bodyPr/>
          <a:lstStyle>
            <a:extLst/>
          </a:lstStyle>
          <a:p>
            <a:pPr>
              <a:defRPr/>
            </a:pPr>
            <a:fld id="{ABCD0A3F-F61E-4EE8-A4EB-42471E316711}" type="slidenum">
              <a:rPr lang="ru-RU" smtClean="0"/>
              <a:pPr>
                <a:defRPr/>
              </a:pPr>
              <a:t>‹#›</a:t>
            </a:fld>
            <a:endParaRPr lang="ru-RU"/>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ru-RU"/>
          </a:p>
        </p:txBody>
      </p:sp>
      <p:sp>
        <p:nvSpPr>
          <p:cNvPr id="3" name="Footer Placeholder 2"/>
          <p:cNvSpPr>
            <a:spLocks noGrp="1"/>
          </p:cNvSpPr>
          <p:nvPr>
            <p:ph type="ftr" sz="quarter" idx="11"/>
          </p:nvPr>
        </p:nvSpPr>
        <p:spPr/>
        <p:txBody>
          <a:bodyPr/>
          <a:lstStyle>
            <a:extLst/>
          </a:lstStyle>
          <a:p>
            <a:pPr>
              <a:defRPr/>
            </a:pPr>
            <a:endParaRPr lang="ru-RU"/>
          </a:p>
        </p:txBody>
      </p:sp>
      <p:sp>
        <p:nvSpPr>
          <p:cNvPr id="4" name="Slide Number Placeholder 3"/>
          <p:cNvSpPr>
            <a:spLocks noGrp="1"/>
          </p:cNvSpPr>
          <p:nvPr>
            <p:ph type="sldNum" sz="quarter" idx="12"/>
          </p:nvPr>
        </p:nvSpPr>
        <p:spPr/>
        <p:txBody>
          <a:bodyPr/>
          <a:lstStyle>
            <a:extLst/>
          </a:lstStyle>
          <a:p>
            <a:pPr>
              <a:defRPr/>
            </a:pPr>
            <a:fld id="{ABCD0A3F-F61E-4EE8-A4EB-42471E316711}"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defRPr/>
            </a:pPr>
            <a:endParaRPr lang="ru-RU"/>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ABCD0A3F-F61E-4EE8-A4EB-42471E316711}" type="slidenum">
              <a:rPr lang="ru-RU" smtClean="0"/>
              <a:pPr>
                <a:defRPr/>
              </a:pPr>
              <a:t>‹#›</a:t>
            </a:fld>
            <a:endParaRPr lang="ru-RU"/>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defRPr/>
            </a:pPr>
            <a:endParaRPr lang="ru-RU"/>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ABCD0A3F-F61E-4EE8-A4EB-42471E316711}" type="slidenum">
              <a:rPr lang="ru-RU" smtClean="0"/>
              <a:pPr>
                <a:defRPr/>
              </a:pPr>
              <a:t>‹#›</a:t>
            </a:fld>
            <a:endParaRPr lang="ru-RU"/>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ru-RU"/>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ru-RU"/>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ABCD0A3F-F61E-4EE8-A4EB-42471E316711}" type="slidenum">
              <a:rPr lang="ru-RU" smtClean="0"/>
              <a:pPr>
                <a:defRPr/>
              </a:pPr>
              <a:t>‹#›</a:t>
            </a:fld>
            <a:endParaRPr lang="ru-RU"/>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uz-Cyrl-UZ" sz="4000" dirty="0" smtClean="0"/>
              <a:t>Ерларни фито</a:t>
            </a:r>
            <a:r>
              <a:rPr lang="ru-RU" sz="4000" dirty="0" smtClean="0"/>
              <a:t>мелиорация </a:t>
            </a:r>
            <a:r>
              <a:rPr lang="uz-Cyrl-UZ" sz="4000" dirty="0" smtClean="0"/>
              <a:t>қилиш орқали қўшимча даромад олиш ва тупроқнинг унумдорлигини яхшилаш  </a:t>
            </a:r>
            <a:endParaRPr lang="ru-RU" sz="4000" dirty="0" smtClean="0"/>
          </a:p>
        </p:txBody>
      </p:sp>
      <p:sp>
        <p:nvSpPr>
          <p:cNvPr id="2051" name="Rectangle 3"/>
          <p:cNvSpPr>
            <a:spLocks noGrp="1" noChangeArrowheads="1"/>
          </p:cNvSpPr>
          <p:nvPr>
            <p:ph type="subTitle" idx="1"/>
          </p:nvPr>
        </p:nvSpPr>
        <p:spPr>
          <a:xfrm>
            <a:off x="1476375" y="4508500"/>
            <a:ext cx="6400800" cy="1752600"/>
          </a:xfrm>
        </p:spPr>
        <p:txBody>
          <a:bodyPr/>
          <a:lstStyle/>
          <a:p>
            <a:pPr eaLnBrk="1" hangingPunct="1"/>
            <a:r>
              <a:rPr lang="ru-RU" sz="2800" b="1" smtClean="0"/>
              <a:t>А.Тилеумуратов</a:t>
            </a:r>
          </a:p>
          <a:p>
            <a:pPr eaLnBrk="1" hangingPunct="1"/>
            <a:r>
              <a:rPr lang="ru-RU" sz="2800" b="1" smtClean="0"/>
              <a:t>биологи</a:t>
            </a:r>
            <a:r>
              <a:rPr lang="uz-Cyrl-UZ" sz="2800" b="1" smtClean="0"/>
              <a:t>я фанлари номзоди </a:t>
            </a:r>
            <a:endParaRPr lang="ru-RU" sz="2800" b="1"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defRPr/>
            </a:pPr>
            <a:r>
              <a:rPr lang="ru-RU" dirty="0" err="1" smtClean="0"/>
              <a:t>Усул</a:t>
            </a:r>
            <a:r>
              <a:rPr lang="ru-RU" dirty="0" smtClean="0"/>
              <a:t> </a:t>
            </a:r>
            <a:r>
              <a:rPr lang="ru-RU" dirty="0" err="1" smtClean="0"/>
              <a:t>моҳияти</a:t>
            </a:r>
            <a:endParaRPr lang="ru-RU" dirty="0" smtClean="0"/>
          </a:p>
        </p:txBody>
      </p:sp>
      <p:sp>
        <p:nvSpPr>
          <p:cNvPr id="24579" name="Rectangle 3"/>
          <p:cNvSpPr>
            <a:spLocks noGrp="1" noChangeArrowheads="1"/>
          </p:cNvSpPr>
          <p:nvPr>
            <p:ph idx="1"/>
          </p:nvPr>
        </p:nvSpPr>
        <p:spPr/>
        <p:txBody>
          <a:bodyPr/>
          <a:lstStyle/>
          <a:p>
            <a:pPr eaLnBrk="1" hangingPunct="1"/>
            <a:r>
              <a:rPr lang="uz-Cyrl-UZ" sz="2400" b="1" dirty="0" smtClean="0"/>
              <a:t>Мавжуд алмашлаб экиш таркибига (пахта, буғдой) дуккакли экинларни киритишдан иборат. </a:t>
            </a:r>
            <a:endParaRPr lang="ru-RU" sz="2400" b="1" dirty="0" smtClean="0"/>
          </a:p>
          <a:p>
            <a:pPr eaLnBrk="1" hangingPunct="1"/>
            <a:r>
              <a:rPr lang="uz-Cyrl-UZ" sz="2400" b="1" dirty="0" smtClean="0"/>
              <a:t>Асосий экинлар (пахта) экиш оралиғида дуккакли-бошоқли аралашмани экиш ва кузги буғдой қатламига бедани қўшиб экиш усулларидан фойдаланилган.</a:t>
            </a:r>
            <a:endParaRPr lang="ru-RU" sz="2400" b="1" dirty="0" smtClean="0"/>
          </a:p>
          <a:p>
            <a:pPr eaLnBrk="1" hangingPunct="1"/>
            <a:r>
              <a:rPr lang="ru-RU" sz="2400" b="1" dirty="0" smtClean="0"/>
              <a:t>Технология</a:t>
            </a:r>
            <a:r>
              <a:rPr lang="uz-Cyrl-UZ" sz="2400" b="1" dirty="0" smtClean="0"/>
              <a:t>га кўра узлуксиз занжирга риоя қилиш керак, бунда тупроқ ҳар доим жонли ўсимлик қатлами остида бўлади ва органика билан таъминлайди.</a:t>
            </a:r>
            <a:endParaRPr lang="ru-RU" sz="2400" b="1"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1223963" y="765175"/>
            <a:ext cx="7920037" cy="6001643"/>
          </a:xfrm>
          <a:prstGeom prst="rect">
            <a:avLst/>
          </a:prstGeom>
          <a:noFill/>
          <a:ln w="9525">
            <a:noFill/>
            <a:miter lim="800000"/>
            <a:headEnd/>
            <a:tailEnd/>
          </a:ln>
          <a:effectLst/>
        </p:spPr>
        <p:txBody>
          <a:bodyPr>
            <a:spAutoFit/>
          </a:bodyPr>
          <a:lstStyle/>
          <a:p>
            <a:r>
              <a:rPr lang="ru-RU" sz="2400" dirty="0"/>
              <a:t>1-</a:t>
            </a:r>
            <a:r>
              <a:rPr lang="uz-Cyrl-UZ" sz="2400" dirty="0"/>
              <a:t>йил</a:t>
            </a:r>
            <a:endParaRPr lang="ru-RU" sz="2400" dirty="0"/>
          </a:p>
          <a:p>
            <a:r>
              <a:rPr lang="uz-Cyrl-UZ" sz="2400" dirty="0"/>
              <a:t>Пахтани экиш ва йиғиб олиш</a:t>
            </a:r>
            <a:r>
              <a:rPr lang="ru-RU" sz="2400" dirty="0"/>
              <a:t>.</a:t>
            </a:r>
            <a:r>
              <a:rPr lang="uz-Cyrl-UZ" sz="2400" dirty="0"/>
              <a:t> Пахтадан сўнг, дуккакли-бошоқли аралашма экилган</a:t>
            </a:r>
            <a:r>
              <a:rPr lang="ru-RU" sz="2400" dirty="0"/>
              <a:t>.</a:t>
            </a:r>
            <a:r>
              <a:rPr lang="uz-Cyrl-UZ" sz="2400" dirty="0"/>
              <a:t> Ушбу ҳолатда бу </a:t>
            </a:r>
            <a:r>
              <a:rPr lang="ru-RU" sz="2400" dirty="0"/>
              <a:t>тритикале + </a:t>
            </a:r>
            <a:r>
              <a:rPr lang="uz-Cyrl-UZ" sz="2400" dirty="0"/>
              <a:t>кузги нўхот аралашмаси, айни пайтда аралашма таркиби бошқача вариантда ҳам бўлиши мумкин. Аралашма илдиз тизими ўсиши ва май ойининг бошида ўтлар ўриб олингач қолган ўсимлик қолдиқларининг келгуси ҳайдалиши ҳисобига тупроқни органика билан бойитади. Ўриб олинган кўкатлар чорва учун яхши озуқа ҳисобланади. Ҳосилдорлик гектаридан 100 центнергача бўлган миқдорни ташкил этади, ушбу ҳолатда гектаридан </a:t>
            </a:r>
            <a:r>
              <a:rPr lang="ru-RU" sz="2400" dirty="0"/>
              <a:t>50,7-56,1 </a:t>
            </a:r>
            <a:r>
              <a:rPr lang="ru-RU" sz="2400" dirty="0" err="1"/>
              <a:t>ц</a:t>
            </a:r>
            <a:r>
              <a:rPr lang="uz-Cyrl-UZ" sz="2400" dirty="0"/>
              <a:t> ҳосил олинган.</a:t>
            </a:r>
            <a:endParaRPr lang="ru-RU" sz="2400" dirty="0"/>
          </a:p>
          <a:p>
            <a:endParaRPr lang="ru-RU" sz="2400" b="1" dirty="0">
              <a:effectLst>
                <a:outerShdw blurRad="38100" dist="38100" dir="2700000" algn="tl">
                  <a:srgbClr val="000000"/>
                </a:outerShdw>
              </a:effectLst>
            </a:endParaRPr>
          </a:p>
          <a:p>
            <a:endParaRPr lang="ru-RU" sz="2400" b="1" dirty="0">
              <a:effectLst>
                <a:outerShdw blurRad="38100" dist="38100" dir="2700000" algn="tl">
                  <a:srgbClr val="000000"/>
                </a:outerShdw>
              </a:effectLst>
            </a:endParaRPr>
          </a:p>
          <a:p>
            <a:endParaRPr lang="ru-RU" sz="2400" dirty="0">
              <a:effectLst>
                <a:outerShdw blurRad="38100" dist="38100" dir="2700000" algn="tl">
                  <a:srgbClr val="000000"/>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684213" y="549275"/>
            <a:ext cx="7632700" cy="5016758"/>
          </a:xfrm>
          <a:prstGeom prst="rect">
            <a:avLst/>
          </a:prstGeom>
          <a:noFill/>
          <a:ln w="9525">
            <a:noFill/>
            <a:miter lim="800000"/>
            <a:headEnd/>
            <a:tailEnd/>
          </a:ln>
          <a:effectLst/>
        </p:spPr>
        <p:txBody>
          <a:bodyPr>
            <a:spAutoFit/>
          </a:bodyPr>
          <a:lstStyle/>
          <a:p>
            <a:r>
              <a:rPr lang="ru-RU" sz="2000" dirty="0"/>
              <a:t>2 </a:t>
            </a:r>
            <a:r>
              <a:rPr lang="uz-Cyrl-UZ" sz="2000" dirty="0"/>
              <a:t>йил</a:t>
            </a:r>
            <a:endParaRPr lang="ru-RU" sz="2000" dirty="0"/>
          </a:p>
          <a:p>
            <a:r>
              <a:rPr lang="uz-Cyrl-UZ" sz="2000" dirty="0"/>
              <a:t>Май ойининг бошида ўсимлик массаси ўриб олингач, яна 2 йил давомида пахта экилади. 2 йилги ҳосил йиғиб олингач, кузда кузги буғдой экилади.  </a:t>
            </a:r>
            <a:endParaRPr lang="ru-RU" sz="2000" dirty="0"/>
          </a:p>
          <a:p>
            <a:endParaRPr lang="ru-RU" sz="2000" dirty="0"/>
          </a:p>
          <a:p>
            <a:r>
              <a:rPr lang="ru-RU" sz="2000" dirty="0"/>
              <a:t>3 </a:t>
            </a:r>
            <a:r>
              <a:rPr lang="uz-Cyrl-UZ" sz="2000" dirty="0"/>
              <a:t>йил</a:t>
            </a:r>
            <a:endParaRPr lang="ru-RU" sz="2000" dirty="0"/>
          </a:p>
          <a:p>
            <a:r>
              <a:rPr lang="uz-Cyrl-UZ" sz="2000" dirty="0"/>
              <a:t>Сўнгра баҳорда, буғдой экилган далага беда экилади, у ҳам азотни тутиб қолиш ва ўсимлик қолдиқлари мавжудлиги ҳисобидан  тупроқни органика билан бойитади. Асосий экинга (буғдойга) зарар етказмаслик учун беда баҳорда экилади. Буғдой ўриб олингач, фермер 2 марта беда ҳосилини олади, тупроқ эса тутилган азот ва кенг тарқалган илдиз тизими шаклидаги  органика билан тўйинади, доимий ўсимлик қатлами билан ҳимояланади, бу эса тупроқдан буғланишни ва тупроқ шўрланишини камайтиради. Қишда қайта кузги экинлар экилади.  </a:t>
            </a:r>
            <a:r>
              <a:rPr lang="ru-RU" sz="20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611560" y="188640"/>
            <a:ext cx="7632700" cy="6124754"/>
          </a:xfrm>
          <a:prstGeom prst="rect">
            <a:avLst/>
          </a:prstGeom>
          <a:noFill/>
          <a:ln w="9525">
            <a:noFill/>
            <a:miter lim="800000"/>
            <a:headEnd/>
            <a:tailEnd/>
          </a:ln>
          <a:effectLst/>
        </p:spPr>
        <p:txBody>
          <a:bodyPr>
            <a:spAutoFit/>
          </a:bodyPr>
          <a:lstStyle/>
          <a:p>
            <a:r>
              <a:rPr lang="ru-RU" sz="2800" b="1" dirty="0"/>
              <a:t>4 </a:t>
            </a:r>
            <a:r>
              <a:rPr lang="uz-Cyrl-UZ" sz="2800" b="1" dirty="0"/>
              <a:t>йил </a:t>
            </a:r>
            <a:endParaRPr lang="ru-RU" sz="2800" b="1" dirty="0"/>
          </a:p>
          <a:p>
            <a:r>
              <a:rPr lang="uz-Cyrl-UZ" sz="2800" dirty="0"/>
              <a:t>Кузги буғдойни йиғиб олиш</a:t>
            </a:r>
            <a:r>
              <a:rPr lang="ru-RU" sz="2800" dirty="0"/>
              <a:t>.</a:t>
            </a:r>
            <a:r>
              <a:rPr lang="uz-Cyrl-UZ" sz="2800" dirty="0"/>
              <a:t> Икки марта беда ҳосилини олиш</a:t>
            </a:r>
            <a:r>
              <a:rPr lang="ru-RU" sz="2800" dirty="0"/>
              <a:t>.</a:t>
            </a:r>
            <a:r>
              <a:rPr lang="uz-Cyrl-UZ" sz="2800" dirty="0"/>
              <a:t> Беда қишга қолдирилади</a:t>
            </a:r>
            <a:r>
              <a:rPr lang="ru-RU" sz="2800" dirty="0"/>
              <a:t>.</a:t>
            </a:r>
          </a:p>
          <a:p>
            <a:endParaRPr lang="ru-RU" sz="2800" dirty="0"/>
          </a:p>
          <a:p>
            <a:endParaRPr lang="ru-RU" sz="2800" b="1" dirty="0" smtClean="0"/>
          </a:p>
          <a:p>
            <a:endParaRPr lang="ru-RU" sz="2800" b="1" dirty="0" smtClean="0"/>
          </a:p>
          <a:p>
            <a:endParaRPr lang="ru-RU" sz="2800" b="1" dirty="0" smtClean="0"/>
          </a:p>
          <a:p>
            <a:endParaRPr lang="ru-RU" sz="2800" b="1" dirty="0" smtClean="0"/>
          </a:p>
          <a:p>
            <a:endParaRPr lang="ru-RU" sz="2800" b="1" dirty="0" smtClean="0"/>
          </a:p>
          <a:p>
            <a:r>
              <a:rPr lang="ru-RU" sz="2800" b="1" dirty="0" smtClean="0"/>
              <a:t>5 </a:t>
            </a:r>
            <a:r>
              <a:rPr lang="uz-Cyrl-UZ" sz="2800" b="1" dirty="0"/>
              <a:t>йил</a:t>
            </a:r>
            <a:endParaRPr lang="ru-RU" sz="2800" b="1" dirty="0"/>
          </a:p>
          <a:p>
            <a:r>
              <a:rPr lang="ru-RU" sz="2800" dirty="0"/>
              <a:t> </a:t>
            </a:r>
            <a:r>
              <a:rPr lang="uz-Cyrl-UZ" sz="2800" dirty="0"/>
              <a:t>Буғдойни ўриб олиш</a:t>
            </a:r>
            <a:r>
              <a:rPr lang="ru-RU" sz="2800" dirty="0"/>
              <a:t>.</a:t>
            </a:r>
            <a:r>
              <a:rPr lang="uz-Cyrl-UZ" sz="2800" dirty="0"/>
              <a:t> Пахта экиш ва ушбу схема биринчи босқичдан бошлаб, давом эттирилади. </a:t>
            </a:r>
            <a:r>
              <a:rPr lang="ru-RU" sz="2800" dirty="0"/>
              <a:t> </a:t>
            </a:r>
          </a:p>
        </p:txBody>
      </p:sp>
      <p:pic>
        <p:nvPicPr>
          <p:cNvPr id="3" name="Picture 2"/>
          <p:cNvPicPr>
            <a:picLocks noChangeAspect="1" noChangeArrowheads="1"/>
          </p:cNvPicPr>
          <p:nvPr/>
        </p:nvPicPr>
        <p:blipFill>
          <a:blip r:embed="rId2" cstate="print"/>
          <a:srcRect/>
          <a:stretch>
            <a:fillRect/>
          </a:stretch>
        </p:blipFill>
        <p:spPr bwMode="auto">
          <a:xfrm>
            <a:off x="215008" y="1916832"/>
            <a:ext cx="8749480" cy="259228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404813"/>
            <a:ext cx="8229600" cy="1371600"/>
          </a:xfrm>
        </p:spPr>
        <p:txBody>
          <a:bodyPr/>
          <a:lstStyle/>
          <a:p>
            <a:pPr eaLnBrk="1" hangingPunct="1"/>
            <a:r>
              <a:rPr lang="uz-Cyrl-UZ" smtClean="0"/>
              <a:t>Лойиҳа натижалари </a:t>
            </a:r>
            <a:endParaRPr lang="ru-RU" smtClean="0"/>
          </a:p>
        </p:txBody>
      </p:sp>
      <p:sp>
        <p:nvSpPr>
          <p:cNvPr id="29699" name="Rectangle 3"/>
          <p:cNvSpPr>
            <a:spLocks noGrp="1" noChangeArrowheads="1"/>
          </p:cNvSpPr>
          <p:nvPr>
            <p:ph idx="1"/>
          </p:nvPr>
        </p:nvSpPr>
        <p:spPr/>
        <p:txBody>
          <a:bodyPr/>
          <a:lstStyle/>
          <a:p>
            <a:pPr eaLnBrk="1" hangingPunct="1">
              <a:lnSpc>
                <a:spcPct val="90000"/>
              </a:lnSpc>
              <a:buFont typeface="Wingdings" pitchFamily="2" charset="2"/>
              <a:buNone/>
            </a:pPr>
            <a:r>
              <a:rPr lang="uz-Cyrl-UZ" sz="2400" b="1" smtClean="0"/>
              <a:t>ОРАЛИҚ ЭКИШ </a:t>
            </a:r>
            <a:endParaRPr lang="ru-RU" sz="2400" b="1" smtClean="0"/>
          </a:p>
          <a:p>
            <a:pPr eaLnBrk="1" hangingPunct="1">
              <a:lnSpc>
                <a:spcPct val="90000"/>
              </a:lnSpc>
            </a:pPr>
            <a:r>
              <a:rPr lang="uz-Cyrl-UZ" sz="2400" b="1" smtClean="0"/>
              <a:t>Дуккакли-бошоқли аралашма экилган далада тузларнинг таркиби </a:t>
            </a:r>
            <a:r>
              <a:rPr lang="ru-RU" sz="2400" b="1" smtClean="0"/>
              <a:t>хлор-ион</a:t>
            </a:r>
            <a:r>
              <a:rPr lang="uz-Cyrl-UZ" sz="2400" b="1" smtClean="0"/>
              <a:t> бўйича </a:t>
            </a:r>
            <a:r>
              <a:rPr lang="ru-RU" sz="2400" b="1" smtClean="0"/>
              <a:t> 0,002%</a:t>
            </a:r>
            <a:r>
              <a:rPr lang="uz-Cyrl-UZ" sz="2400" b="1" smtClean="0"/>
              <a:t> га ва зич қолдиқ бўйича </a:t>
            </a:r>
            <a:r>
              <a:rPr lang="ru-RU" sz="2400" b="1" smtClean="0"/>
              <a:t> 0,04% </a:t>
            </a:r>
            <a:r>
              <a:rPr lang="uz-Cyrl-UZ" sz="2400" b="1" smtClean="0"/>
              <a:t>га қисқартирилди. </a:t>
            </a:r>
            <a:endParaRPr lang="ru-RU" sz="2400" b="1" smtClean="0"/>
          </a:p>
          <a:p>
            <a:pPr eaLnBrk="1" hangingPunct="1">
              <a:lnSpc>
                <a:spcPct val="90000"/>
              </a:lnSpc>
            </a:pPr>
            <a:r>
              <a:rPr lang="ru-RU" sz="2400" b="1" smtClean="0"/>
              <a:t>Использование тритикале</a:t>
            </a:r>
            <a:r>
              <a:rPr lang="uz-Cyrl-UZ" sz="2400" b="1" smtClean="0"/>
              <a:t>дан яшил ўғит сифатида фойдаланиш  пахтанинг мақбул ўсиши ва ривожланишини таъминлади. </a:t>
            </a:r>
            <a:r>
              <a:rPr lang="ru-RU" sz="2400" b="1" smtClean="0"/>
              <a:t> </a:t>
            </a:r>
            <a:r>
              <a:rPr lang="uz-Cyrl-UZ" sz="2400" b="1" smtClean="0"/>
              <a:t>Хусусан, намойиш майдонида ҳосил  элементлари миқдори</a:t>
            </a:r>
            <a:r>
              <a:rPr lang="ru-RU" sz="2400" b="1" smtClean="0"/>
              <a:t> </a:t>
            </a:r>
            <a:r>
              <a:rPr lang="uz-Cyrl-UZ" sz="2400" b="1" smtClean="0"/>
              <a:t>август ойининг бошида 11,2 донани, назорат майдонида эса 10,8 донани  ташкил этди</a:t>
            </a:r>
            <a:r>
              <a:rPr lang="ru-RU" sz="2400" b="1" smtClean="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404813"/>
            <a:ext cx="8229600" cy="1371600"/>
          </a:xfrm>
        </p:spPr>
        <p:txBody>
          <a:bodyPr>
            <a:normAutofit/>
          </a:bodyPr>
          <a:lstStyle/>
          <a:p>
            <a:pPr>
              <a:defRPr/>
            </a:pPr>
            <a:r>
              <a:rPr lang="ru-RU" dirty="0" err="1" smtClean="0"/>
              <a:t>Лойиҳа натижалари</a:t>
            </a:r>
            <a:endParaRPr lang="ru-RU" dirty="0" smtClean="0"/>
          </a:p>
        </p:txBody>
      </p:sp>
      <p:sp>
        <p:nvSpPr>
          <p:cNvPr id="30723" name="Rectangle 3"/>
          <p:cNvSpPr>
            <a:spLocks noGrp="1" noChangeArrowheads="1"/>
          </p:cNvSpPr>
          <p:nvPr>
            <p:ph type="body" sz="half" idx="1"/>
          </p:nvPr>
        </p:nvSpPr>
        <p:spPr>
          <a:xfrm>
            <a:off x="468313" y="1989138"/>
            <a:ext cx="8435975" cy="4114800"/>
          </a:xfrm>
        </p:spPr>
        <p:txBody>
          <a:bodyPr/>
          <a:lstStyle/>
          <a:p>
            <a:pPr eaLnBrk="1" hangingPunct="1">
              <a:buFont typeface="Wingdings" pitchFamily="2" charset="2"/>
              <a:buNone/>
            </a:pPr>
            <a:r>
              <a:rPr lang="uz-Cyrl-UZ" sz="1800" b="1" smtClean="0"/>
              <a:t>Оралиқ экинларининг пахта ҳосилдорлигига таъсири,</a:t>
            </a:r>
            <a:r>
              <a:rPr lang="ru-RU" sz="1800" b="1" smtClean="0"/>
              <a:t> ц/га</a:t>
            </a:r>
          </a:p>
          <a:p>
            <a:pPr eaLnBrk="1" hangingPunct="1">
              <a:buFont typeface="Wingdings" pitchFamily="2" charset="2"/>
              <a:buNone/>
            </a:pPr>
            <a:endParaRPr lang="ru-RU" sz="1800" smtClean="0"/>
          </a:p>
        </p:txBody>
      </p:sp>
      <p:graphicFrame>
        <p:nvGraphicFramePr>
          <p:cNvPr id="26666" name="Group 42"/>
          <p:cNvGraphicFramePr>
            <a:graphicFrameLocks noGrp="1"/>
          </p:cNvGraphicFramePr>
          <p:nvPr>
            <p:ph sz="half" idx="2"/>
          </p:nvPr>
        </p:nvGraphicFramePr>
        <p:xfrm>
          <a:off x="684213" y="2420938"/>
          <a:ext cx="8002587" cy="3322320"/>
        </p:xfrm>
        <a:graphic>
          <a:graphicData uri="http://schemas.openxmlformats.org/drawingml/2006/table">
            <a:tbl>
              <a:tblPr/>
              <a:tblGrid>
                <a:gridCol w="2374900"/>
                <a:gridCol w="1800225"/>
                <a:gridCol w="2305050"/>
                <a:gridCol w="1522412"/>
              </a:tblGrid>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dirty="0" smtClean="0">
                          <a:ln>
                            <a:noFill/>
                          </a:ln>
                          <a:solidFill>
                            <a:schemeClr val="tx1"/>
                          </a:solidFill>
                          <a:effectLst/>
                          <a:latin typeface="Tahoma" pitchFamily="34" charset="0"/>
                          <a:cs typeface="Arial" charset="0"/>
                        </a:rPr>
                        <a:t>П</a:t>
                      </a:r>
                      <a:r>
                        <a:rPr kumimoji="0" lang="uz-Cyrl-UZ" sz="2000" b="0" i="0" u="none" strike="noStrike" cap="none" normalizeH="0" baseline="0" dirty="0" smtClean="0">
                          <a:ln>
                            <a:noFill/>
                          </a:ln>
                          <a:solidFill>
                            <a:schemeClr val="tx1"/>
                          </a:solidFill>
                          <a:effectLst/>
                          <a:latin typeface="Tahoma" pitchFamily="34" charset="0"/>
                          <a:cs typeface="Arial" charset="0"/>
                        </a:rPr>
                        <a:t>ахта майдони </a:t>
                      </a:r>
                      <a:endParaRPr kumimoji="0" lang="ru-RU" sz="2000" b="0" i="0" u="none" strike="noStrike" cap="none" normalizeH="0" baseline="0" dirty="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smtClean="0">
                          <a:ln>
                            <a:noFill/>
                          </a:ln>
                          <a:solidFill>
                            <a:schemeClr val="tx1"/>
                          </a:solidFill>
                          <a:effectLst/>
                          <a:latin typeface="Tahoma" pitchFamily="34" charset="0"/>
                          <a:cs typeface="Arial" charset="0"/>
                        </a:rPr>
                        <a:t>«Даулет» </a:t>
                      </a:r>
                      <a:r>
                        <a:rPr kumimoji="0" lang="uz-Cyrl-UZ" sz="2000" b="0" i="0" u="none" strike="noStrike" cap="none" normalizeH="0" baseline="0" smtClean="0">
                          <a:ln>
                            <a:noFill/>
                          </a:ln>
                          <a:solidFill>
                            <a:schemeClr val="tx1"/>
                          </a:solidFill>
                          <a:effectLst/>
                          <a:latin typeface="Tahoma" pitchFamily="34" charset="0"/>
                          <a:cs typeface="Arial" charset="0"/>
                        </a:rPr>
                        <a:t>ф</a:t>
                      </a:r>
                      <a:r>
                        <a:rPr kumimoji="0" lang="ru-RU" sz="2000" b="0" i="0" u="none" strike="noStrike" cap="none" normalizeH="0" baseline="0" smtClean="0">
                          <a:ln>
                            <a:noFill/>
                          </a:ln>
                          <a:solidFill>
                            <a:schemeClr val="tx1"/>
                          </a:solidFill>
                          <a:effectLst/>
                          <a:latin typeface="Tahoma" pitchFamily="34" charset="0"/>
                          <a:cs typeface="Arial" charset="0"/>
                        </a:rPr>
                        <a:t>/х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smtClean="0">
                          <a:ln>
                            <a:noFill/>
                          </a:ln>
                          <a:solidFill>
                            <a:schemeClr val="tx1"/>
                          </a:solidFill>
                          <a:effectLst/>
                          <a:latin typeface="Tahoma" pitchFamily="34" charset="0"/>
                          <a:cs typeface="Arial" charset="0"/>
                        </a:rPr>
                        <a:t> «Таумурат бий»</a:t>
                      </a:r>
                      <a:r>
                        <a:rPr kumimoji="0" lang="uz-Cyrl-UZ" sz="2000" b="0" i="0" u="none" strike="noStrike" cap="none" normalizeH="0" baseline="0" smtClean="0">
                          <a:ln>
                            <a:noFill/>
                          </a:ln>
                          <a:solidFill>
                            <a:schemeClr val="tx1"/>
                          </a:solidFill>
                          <a:effectLst/>
                          <a:latin typeface="Tahoma" pitchFamily="34" charset="0"/>
                          <a:cs typeface="Arial" charset="0"/>
                        </a:rPr>
                        <a:t> ф</a:t>
                      </a:r>
                      <a:r>
                        <a:rPr kumimoji="0" lang="ru-RU" sz="2000" b="0" i="0" u="none" strike="noStrike" cap="none" normalizeH="0" baseline="0" smtClean="0">
                          <a:ln>
                            <a:noFill/>
                          </a:ln>
                          <a:solidFill>
                            <a:schemeClr val="tx1"/>
                          </a:solidFill>
                          <a:effectLst/>
                          <a:latin typeface="Tahoma" pitchFamily="34" charset="0"/>
                          <a:cs typeface="Arial" charset="0"/>
                        </a:rPr>
                        <a:t>/х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z-Cyrl-UZ" sz="2000" b="0" i="0" u="none" strike="noStrike" cap="none" normalizeH="0" baseline="0" smtClean="0">
                          <a:ln>
                            <a:noFill/>
                          </a:ln>
                          <a:solidFill>
                            <a:schemeClr val="tx1"/>
                          </a:solidFill>
                          <a:effectLst/>
                          <a:latin typeface="Tahoma" pitchFamily="34" charset="0"/>
                          <a:cs typeface="Arial" charset="0"/>
                        </a:rPr>
                        <a:t>Ўртача </a:t>
                      </a:r>
                      <a:endParaRPr kumimoji="0" lang="ru-RU" sz="20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1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z-Cyrl-UZ" sz="2000" b="0" i="0" u="none" strike="noStrike" cap="none" normalizeH="0" baseline="0" dirty="0" smtClean="0">
                          <a:ln>
                            <a:noFill/>
                          </a:ln>
                          <a:solidFill>
                            <a:schemeClr val="tx1"/>
                          </a:solidFill>
                          <a:effectLst/>
                          <a:latin typeface="Tahoma" pitchFamily="34" charset="0"/>
                          <a:cs typeface="Arial" charset="0"/>
                        </a:rPr>
                        <a:t>Намойиш майдони, у ерга “яшил ўғит” берилган</a:t>
                      </a:r>
                      <a:endParaRPr kumimoji="0" lang="ru-RU" sz="2000" b="0" i="0" u="none" strike="noStrike" cap="none" normalizeH="0" baseline="0" dirty="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smtClean="0">
                          <a:ln>
                            <a:noFill/>
                          </a:ln>
                          <a:solidFill>
                            <a:schemeClr val="tx1"/>
                          </a:solidFill>
                          <a:effectLst/>
                          <a:latin typeface="Tahoma" pitchFamily="34" charset="0"/>
                          <a:cs typeface="Arial" charset="0"/>
                        </a:rPr>
                        <a:t>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smtClean="0">
                          <a:ln>
                            <a:noFill/>
                          </a:ln>
                          <a:solidFill>
                            <a:schemeClr val="tx1"/>
                          </a:solidFill>
                          <a:effectLst/>
                          <a:latin typeface="Tahoma" pitchFamily="34" charset="0"/>
                          <a:cs typeface="Arial" charset="0"/>
                        </a:rPr>
                        <a:t>31,5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smtClean="0">
                          <a:ln>
                            <a:noFill/>
                          </a:ln>
                          <a:solidFill>
                            <a:schemeClr val="tx1"/>
                          </a:solidFill>
                          <a:effectLst/>
                          <a:latin typeface="Tahoma" pitchFamily="34" charset="0"/>
                          <a:cs typeface="Arial" charset="0"/>
                        </a:rPr>
                        <a:t>32,0</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0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1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z-Cyrl-UZ" sz="2000" b="0" i="0" u="none" strike="noStrike" cap="none" normalizeH="0" baseline="0" dirty="0" smtClean="0">
                          <a:ln>
                            <a:noFill/>
                          </a:ln>
                          <a:solidFill>
                            <a:schemeClr val="tx1"/>
                          </a:solidFill>
                          <a:effectLst/>
                          <a:latin typeface="Tahoma" pitchFamily="34" charset="0"/>
                          <a:cs typeface="Arial" charset="0"/>
                        </a:rPr>
                        <a:t>Доимий равишда пахта етиштириладиган дала </a:t>
                      </a:r>
                      <a:endParaRPr kumimoji="0" lang="ru-RU" sz="2000" b="0" i="0" u="none" strike="noStrike" cap="none" normalizeH="0" baseline="0" dirty="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dirty="0" smtClean="0">
                          <a:ln>
                            <a:noFill/>
                          </a:ln>
                          <a:solidFill>
                            <a:schemeClr val="tx1"/>
                          </a:solidFill>
                          <a:effectLst/>
                          <a:latin typeface="Tahoma" pitchFamily="34" charset="0"/>
                          <a:cs typeface="Arial" charset="0"/>
                        </a:rPr>
                        <a:t>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dirty="0" smtClean="0">
                          <a:ln>
                            <a:noFill/>
                          </a:ln>
                          <a:solidFill>
                            <a:schemeClr val="tx1"/>
                          </a:solidFill>
                          <a:effectLst/>
                          <a:latin typeface="Tahoma" pitchFamily="34" charset="0"/>
                          <a:cs typeface="Arial" charset="0"/>
                        </a:rPr>
                        <a:t>29,7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dirty="0" smtClean="0">
                          <a:ln>
                            <a:noFill/>
                          </a:ln>
                          <a:solidFill>
                            <a:schemeClr val="tx1"/>
                          </a:solidFill>
                          <a:effectLst/>
                          <a:latin typeface="Tahoma" pitchFamily="34" charset="0"/>
                          <a:cs typeface="Arial" charset="0"/>
                        </a:rPr>
                        <a:t>29,9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pPr eaLnBrk="1" hangingPunct="1"/>
            <a:r>
              <a:rPr lang="uz-Cyrl-UZ" b="1" smtClean="0"/>
              <a:t>Тупроқнинг емирилиши </a:t>
            </a:r>
            <a:endParaRPr lang="ru-RU" b="1" smtClean="0"/>
          </a:p>
        </p:txBody>
      </p:sp>
      <p:sp>
        <p:nvSpPr>
          <p:cNvPr id="13315" name="Rectangle 3"/>
          <p:cNvSpPr>
            <a:spLocks noGrp="1" noChangeArrowheads="1"/>
          </p:cNvSpPr>
          <p:nvPr>
            <p:ph idx="1"/>
          </p:nvPr>
        </p:nvSpPr>
        <p:spPr>
          <a:xfrm>
            <a:off x="468313" y="1628775"/>
            <a:ext cx="8229600" cy="4114800"/>
          </a:xfrm>
        </p:spPr>
        <p:txBody>
          <a:bodyPr/>
          <a:lstStyle/>
          <a:p>
            <a:pPr eaLnBrk="1" hangingPunct="1">
              <a:lnSpc>
                <a:spcPct val="80000"/>
              </a:lnSpc>
              <a:buFont typeface="Wingdings" pitchFamily="2" charset="2"/>
              <a:buNone/>
            </a:pPr>
            <a:endParaRPr lang="ru-RU" sz="1600" smtClean="0"/>
          </a:p>
          <a:p>
            <a:pPr eaLnBrk="1" hangingPunct="1">
              <a:lnSpc>
                <a:spcPct val="80000"/>
              </a:lnSpc>
            </a:pPr>
            <a:r>
              <a:rPr lang="uz-Cyrl-UZ" sz="2000" b="1" smtClean="0"/>
              <a:t>Амударёдан сув келиб тушиши қисқариши оқибатида Орол бўйи ҳудуди дельтасида ҳам, суғориладиган ерларида ҳам жадал саҳроланиш жараёни бошланди.  </a:t>
            </a:r>
          </a:p>
          <a:p>
            <a:pPr eaLnBrk="1" hangingPunct="1">
              <a:lnSpc>
                <a:spcPct val="80000"/>
              </a:lnSpc>
            </a:pPr>
            <a:r>
              <a:rPr lang="uz-Cyrl-UZ" sz="2000" b="1" smtClean="0"/>
              <a:t>1980 йилда суғориладиган ерларнинг майдони 540,0 минг гектарни, 2011 йилда эса 286,0 минг гектардан камроқ майдонни ташкил этган. Сўнгги ўн йилликларда ўрта ва кучли шўрланган ерлар ўрта ҳисобда </a:t>
            </a:r>
            <a:r>
              <a:rPr lang="ru-RU" sz="2000" b="1" smtClean="0"/>
              <a:t>14,6-22,5 %</a:t>
            </a:r>
            <a:r>
              <a:rPr lang="uz-Cyrl-UZ" sz="2000" b="1" smtClean="0"/>
              <a:t> фоизга ошиб бормоқда. 1999-2011 йилларда Қорақалпоғистон Республикаси  суғориладиган ерларининг балл-бонитети 5 баллга тушиб кетди. Тупроқнинг емирилиши энг аввало, сув тақчиллиги ва қишлоқ хўжалиги экинларини етиштириш технологияларининг  такомиллаштирилмаслиги билан боғлиқ. </a:t>
            </a:r>
          </a:p>
          <a:p>
            <a:pPr eaLnBrk="1" hangingPunct="1">
              <a:lnSpc>
                <a:spcPct val="80000"/>
              </a:lnSpc>
              <a:buFont typeface="Wingdings" pitchFamily="2" charset="2"/>
              <a:buNone/>
            </a:pPr>
            <a:endParaRPr lang="uz-Cyrl-UZ" sz="2000" b="1" smtClean="0"/>
          </a:p>
          <a:p>
            <a:pPr eaLnBrk="1" hangingPunct="1">
              <a:lnSpc>
                <a:spcPct val="80000"/>
              </a:lnSpc>
            </a:pPr>
            <a:endParaRPr lang="uz-Cyrl-UZ" sz="2000" b="1" smtClean="0"/>
          </a:p>
          <a:p>
            <a:pPr eaLnBrk="1" hangingPunct="1">
              <a:lnSpc>
                <a:spcPct val="80000"/>
              </a:lnSpc>
            </a:pPr>
            <a:endParaRPr lang="ru-RU" sz="2000" b="1"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defRPr/>
            </a:pPr>
            <a:r>
              <a:rPr lang="ru-RU" dirty="0" err="1" smtClean="0"/>
              <a:t>Лойиҳа натижалари</a:t>
            </a:r>
            <a:endParaRPr lang="ru-RU" dirty="0" smtClean="0"/>
          </a:p>
        </p:txBody>
      </p:sp>
      <p:sp>
        <p:nvSpPr>
          <p:cNvPr id="32771" name="Rectangle 3"/>
          <p:cNvSpPr>
            <a:spLocks noGrp="1" noChangeArrowheads="1"/>
          </p:cNvSpPr>
          <p:nvPr>
            <p:ph idx="1"/>
          </p:nvPr>
        </p:nvSpPr>
        <p:spPr>
          <a:xfrm>
            <a:off x="457200" y="1981200"/>
            <a:ext cx="8229600" cy="2816225"/>
          </a:xfrm>
        </p:spPr>
        <p:txBody>
          <a:bodyPr/>
          <a:lstStyle/>
          <a:p>
            <a:pPr eaLnBrk="1" hangingPunct="1">
              <a:lnSpc>
                <a:spcPct val="80000"/>
              </a:lnSpc>
              <a:buFont typeface="Wingdings" pitchFamily="2" charset="2"/>
              <a:buNone/>
            </a:pPr>
            <a:r>
              <a:rPr lang="uz-Cyrl-UZ" sz="2800" b="1" dirty="0" smtClean="0"/>
              <a:t>АРАЛАШ ЭКИШ </a:t>
            </a:r>
            <a:endParaRPr lang="ru-RU" sz="2800" b="1" dirty="0" smtClean="0"/>
          </a:p>
          <a:p>
            <a:pPr eaLnBrk="1" hangingPunct="1">
              <a:lnSpc>
                <a:spcPct val="80000"/>
              </a:lnSpc>
            </a:pPr>
            <a:r>
              <a:rPr lang="uz-Cyrl-UZ" sz="2800" b="1" dirty="0" smtClean="0"/>
              <a:t>Тупроқнинг ўсимлик билан тўлиқ қопланиши тупроқ намлиги буғланишини камайтирди</a:t>
            </a:r>
            <a:r>
              <a:rPr lang="ru-RU" sz="2800" b="1" dirty="0" smtClean="0"/>
              <a:t>,</a:t>
            </a:r>
            <a:r>
              <a:rPr lang="uz-Cyrl-UZ" sz="2800" b="1" dirty="0" smtClean="0"/>
              <a:t> шу туфайли биз суғориш учун сув сарфини одатдаги технологияга нисбатан </a:t>
            </a:r>
            <a:r>
              <a:rPr lang="ru-RU" sz="2800" b="1" dirty="0" smtClean="0"/>
              <a:t>735 м3/га</a:t>
            </a:r>
            <a:r>
              <a:rPr lang="uz-Cyrl-UZ" sz="2800" b="1" dirty="0" smtClean="0"/>
              <a:t> қисқартиришга эришдик, яъни 7% суғориш суви тежалган</a:t>
            </a:r>
            <a:endParaRPr lang="ru-RU" sz="28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hangingPunct="1">
              <a:defRPr/>
            </a:pPr>
            <a:r>
              <a:rPr lang="ru-RU" dirty="0" err="1" smtClean="0"/>
              <a:t>Лойиҳа натижалари</a:t>
            </a:r>
            <a:endParaRPr lang="ru-RU" dirty="0" smtClean="0"/>
          </a:p>
        </p:txBody>
      </p:sp>
      <p:sp>
        <p:nvSpPr>
          <p:cNvPr id="33795" name="Rectangle 3"/>
          <p:cNvSpPr>
            <a:spLocks noGrp="1" noChangeArrowheads="1"/>
          </p:cNvSpPr>
          <p:nvPr>
            <p:ph idx="1"/>
          </p:nvPr>
        </p:nvSpPr>
        <p:spPr>
          <a:xfrm>
            <a:off x="457200" y="1981200"/>
            <a:ext cx="8229600" cy="3608388"/>
          </a:xfrm>
        </p:spPr>
        <p:txBody>
          <a:bodyPr/>
          <a:lstStyle/>
          <a:p>
            <a:pPr eaLnBrk="1" hangingPunct="1">
              <a:lnSpc>
                <a:spcPct val="90000"/>
              </a:lnSpc>
              <a:buFont typeface="Wingdings" pitchFamily="2" charset="2"/>
              <a:buNone/>
            </a:pPr>
            <a:r>
              <a:rPr lang="uz-Cyrl-UZ" sz="2400" b="1" smtClean="0"/>
              <a:t>АРАЛАШ ЭКИШ </a:t>
            </a:r>
            <a:endParaRPr lang="ru-RU" sz="2400" b="1" smtClean="0"/>
          </a:p>
          <a:p>
            <a:pPr eaLnBrk="1" hangingPunct="1">
              <a:lnSpc>
                <a:spcPct val="90000"/>
              </a:lnSpc>
            </a:pPr>
            <a:r>
              <a:rPr lang="uz-Cyrl-UZ" sz="2400" b="1" smtClean="0"/>
              <a:t>Аралаш экин экилган далада буғдой ҳосилдорлиги </a:t>
            </a:r>
            <a:r>
              <a:rPr lang="ru-RU" sz="2400" b="1" smtClean="0"/>
              <a:t>41,2-41,5 ц/га</a:t>
            </a:r>
            <a:r>
              <a:rPr lang="uz-Cyrl-UZ" sz="2400" b="1" smtClean="0"/>
              <a:t> ни ташкил этди</a:t>
            </a:r>
            <a:endParaRPr lang="ru-RU" sz="2400" b="1" smtClean="0"/>
          </a:p>
          <a:p>
            <a:pPr eaLnBrk="1" hangingPunct="1">
              <a:lnSpc>
                <a:spcPct val="90000"/>
              </a:lnSpc>
            </a:pPr>
            <a:r>
              <a:rPr lang="uz-Cyrl-UZ" sz="2400" b="1" smtClean="0"/>
              <a:t>Оддий технология қўлланган далада буғдой ҳосили </a:t>
            </a:r>
            <a:r>
              <a:rPr lang="ru-RU" sz="2400" b="1" smtClean="0"/>
              <a:t>38,6 ц/га</a:t>
            </a:r>
            <a:r>
              <a:rPr lang="uz-Cyrl-UZ" sz="2400" b="1" smtClean="0"/>
              <a:t>  ни ташкил этди  </a:t>
            </a:r>
            <a:endParaRPr lang="ru-RU" sz="2400" b="1" smtClean="0"/>
          </a:p>
          <a:p>
            <a:pPr eaLnBrk="1" hangingPunct="1">
              <a:lnSpc>
                <a:spcPct val="90000"/>
              </a:lnSpc>
            </a:pPr>
            <a:r>
              <a:rPr lang="uz-Cyrl-UZ" sz="2400" b="1" smtClean="0"/>
              <a:t>Иккинчи ўримда беда пичани ҳосили </a:t>
            </a:r>
            <a:r>
              <a:rPr lang="ru-RU" sz="2400" b="1" smtClean="0"/>
              <a:t>27,5ц/га</a:t>
            </a:r>
            <a:r>
              <a:rPr lang="uz-Cyrl-UZ" sz="2400" b="1" smtClean="0"/>
              <a:t> ни ташкил этди</a:t>
            </a:r>
            <a:endParaRPr lang="ru-RU" sz="2400" b="1" smtClean="0"/>
          </a:p>
          <a:p>
            <a:pPr eaLnBrk="1" hangingPunct="1">
              <a:lnSpc>
                <a:spcPct val="90000"/>
              </a:lnSpc>
            </a:pPr>
            <a:r>
              <a:rPr lang="uz-Cyrl-UZ" sz="2400" b="1" smtClean="0"/>
              <a:t>Мавсум бўйича умумий ўрим </a:t>
            </a:r>
            <a:r>
              <a:rPr lang="ru-RU" sz="2400" b="1" smtClean="0"/>
              <a:t> 46,3-47,3ц/га</a:t>
            </a:r>
            <a:r>
              <a:rPr lang="uz-Cyrl-UZ" sz="2400" b="1" smtClean="0"/>
              <a:t> ни ташкил этди</a:t>
            </a:r>
            <a:endParaRPr lang="ru-RU" sz="2400" b="1" smtClean="0"/>
          </a:p>
          <a:p>
            <a:pPr eaLnBrk="1" hangingPunct="1">
              <a:lnSpc>
                <a:spcPct val="90000"/>
              </a:lnSpc>
            </a:pPr>
            <a:endParaRPr lang="ru-RU" sz="2400" b="1"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81000"/>
            <a:ext cx="8229600" cy="887413"/>
          </a:xfrm>
        </p:spPr>
        <p:txBody>
          <a:bodyPr/>
          <a:lstStyle/>
          <a:p>
            <a:pPr eaLnBrk="1" hangingPunct="1">
              <a:defRPr/>
            </a:pPr>
            <a:r>
              <a:rPr lang="ru-RU" sz="3200" b="1" dirty="0" smtClean="0">
                <a:latin typeface="Times New Roman" pitchFamily="18" charset="0"/>
              </a:rPr>
              <a:t>Лазерная планировка</a:t>
            </a:r>
          </a:p>
        </p:txBody>
      </p:sp>
      <p:pic>
        <p:nvPicPr>
          <p:cNvPr id="8195" name="Picture 4"/>
          <p:cNvPicPr>
            <a:picLocks noChangeAspect="1" noChangeArrowheads="1"/>
          </p:cNvPicPr>
          <p:nvPr/>
        </p:nvPicPr>
        <p:blipFill>
          <a:blip r:embed="rId2" cstate="print"/>
          <a:srcRect/>
          <a:stretch>
            <a:fillRect/>
          </a:stretch>
        </p:blipFill>
        <p:spPr bwMode="auto">
          <a:xfrm>
            <a:off x="827088" y="1268413"/>
            <a:ext cx="7129462"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a:defRPr/>
            </a:pPr>
            <a:r>
              <a:rPr lang="ru-RU" dirty="0" smtClean="0"/>
              <a:t>ХУЛОСАЛАР </a:t>
            </a:r>
          </a:p>
        </p:txBody>
      </p:sp>
      <p:sp>
        <p:nvSpPr>
          <p:cNvPr id="34819" name="Rectangle 3"/>
          <p:cNvSpPr>
            <a:spLocks noGrp="1" noChangeArrowheads="1"/>
          </p:cNvSpPr>
          <p:nvPr>
            <p:ph idx="1"/>
          </p:nvPr>
        </p:nvSpPr>
        <p:spPr>
          <a:xfrm>
            <a:off x="457200" y="1981200"/>
            <a:ext cx="8229600" cy="3608388"/>
          </a:xfrm>
        </p:spPr>
        <p:txBody>
          <a:bodyPr>
            <a:normAutofit lnSpcReduction="10000"/>
          </a:bodyPr>
          <a:lstStyle/>
          <a:p>
            <a:pPr eaLnBrk="1" hangingPunct="1">
              <a:lnSpc>
                <a:spcPct val="80000"/>
              </a:lnSpc>
            </a:pPr>
            <a:r>
              <a:rPr lang="uz-Cyrl-UZ" sz="2800" b="1" dirty="0" smtClean="0"/>
              <a:t>Пахта далаларида оралиқ экинларига ишлов бериш бир пайтда </a:t>
            </a:r>
            <a:r>
              <a:rPr lang="ru-RU" sz="2800" b="1" dirty="0" smtClean="0"/>
              <a:t>50,7-56,1</a:t>
            </a:r>
            <a:r>
              <a:rPr lang="uz-Cyrl-UZ" sz="2800" b="1" dirty="0" smtClean="0"/>
              <a:t> </a:t>
            </a:r>
            <a:r>
              <a:rPr lang="ru-RU" sz="2800" b="1" dirty="0" err="1" smtClean="0"/>
              <a:t>ц</a:t>
            </a:r>
            <a:r>
              <a:rPr lang="ru-RU" sz="2800" b="1" dirty="0" smtClean="0"/>
              <a:t>/га</a:t>
            </a:r>
            <a:r>
              <a:rPr lang="uz-Cyrl-UZ" sz="2800" b="1" dirty="0" smtClean="0"/>
              <a:t> кўк масса ва </a:t>
            </a:r>
            <a:r>
              <a:rPr lang="ru-RU" sz="2800" b="1" dirty="0" smtClean="0"/>
              <a:t>31,5-32,5ц/га </a:t>
            </a:r>
            <a:r>
              <a:rPr lang="uz-Cyrl-UZ" sz="2800" b="1" dirty="0" smtClean="0"/>
              <a:t>пахта хом ашёсини олиш имконини берди. Бунда фойда ўрта ҳисобда икки участка бўйича </a:t>
            </a:r>
            <a:r>
              <a:rPr lang="ru-RU" sz="2800" b="1" dirty="0" smtClean="0"/>
              <a:t> 831974 с</a:t>
            </a:r>
            <a:r>
              <a:rPr lang="uz-Cyrl-UZ" sz="2800" b="1" dirty="0" smtClean="0"/>
              <a:t>ў</a:t>
            </a:r>
            <a:r>
              <a:rPr lang="ru-RU" sz="2800" b="1" dirty="0" smtClean="0"/>
              <a:t>м/га</a:t>
            </a:r>
            <a:r>
              <a:rPr lang="uz-Cyrl-UZ" sz="2800" b="1" dirty="0" smtClean="0"/>
              <a:t> ни ташкил этди.</a:t>
            </a:r>
            <a:endParaRPr lang="ru-RU" sz="2800" b="1" dirty="0" smtClean="0"/>
          </a:p>
          <a:p>
            <a:pPr eaLnBrk="1" hangingPunct="1">
              <a:lnSpc>
                <a:spcPct val="80000"/>
              </a:lnSpc>
            </a:pPr>
            <a:endParaRPr lang="uz-Cyrl-UZ" sz="2800" b="1" dirty="0" smtClean="0"/>
          </a:p>
          <a:p>
            <a:pPr eaLnBrk="1" hangingPunct="1">
              <a:lnSpc>
                <a:spcPct val="80000"/>
              </a:lnSpc>
            </a:pPr>
            <a:r>
              <a:rPr lang="uz-Cyrl-UZ" sz="2800" b="1" dirty="0" smtClean="0"/>
              <a:t>Кузги буғдой беда билан аралаштириб экилганда беда етиштириш харажатлари бедани кузни буғдой билан бирга экиш ҳисобидан </a:t>
            </a:r>
            <a:r>
              <a:rPr lang="ru-RU" sz="2800" b="1" dirty="0" smtClean="0"/>
              <a:t>434372 с</a:t>
            </a:r>
            <a:r>
              <a:rPr lang="uz-Cyrl-UZ" sz="2800" b="1" dirty="0" smtClean="0"/>
              <a:t>ў</a:t>
            </a:r>
            <a:r>
              <a:rPr lang="ru-RU" sz="2800" b="1" dirty="0" smtClean="0"/>
              <a:t>м/га </a:t>
            </a:r>
            <a:r>
              <a:rPr lang="uz-Cyrl-UZ" sz="2800" b="1" dirty="0" smtClean="0"/>
              <a:t> қисқартирилди. </a:t>
            </a:r>
            <a:endParaRPr lang="ru-RU" sz="2800" b="1"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GB" b="1" dirty="0" smtClean="0">
              <a:solidFill>
                <a:schemeClr val="hlink"/>
              </a:solidFill>
              <a:effectLst>
                <a:outerShdw blurRad="38100" dist="38100" dir="2700000" algn="tl">
                  <a:srgbClr val="000000"/>
                </a:outerShdw>
              </a:effectLst>
            </a:endParaRPr>
          </a:p>
          <a:p>
            <a:pPr>
              <a:buNone/>
            </a:pPr>
            <a:endParaRPr lang="en-GB" b="1" dirty="0" smtClean="0">
              <a:solidFill>
                <a:schemeClr val="hlink"/>
              </a:solidFill>
              <a:effectLst>
                <a:outerShdw blurRad="38100" dist="38100" dir="2700000" algn="tl">
                  <a:srgbClr val="000000"/>
                </a:outerShdw>
              </a:effectLst>
            </a:endParaRPr>
          </a:p>
          <a:p>
            <a:pPr>
              <a:buNone/>
            </a:pPr>
            <a:endParaRPr lang="en-GB" b="1" dirty="0" smtClean="0">
              <a:solidFill>
                <a:schemeClr val="hlink"/>
              </a:solidFill>
              <a:effectLst>
                <a:outerShdw blurRad="38100" dist="38100" dir="2700000" algn="tl">
                  <a:srgbClr val="000000"/>
                </a:outerShdw>
              </a:effectLst>
            </a:endParaRPr>
          </a:p>
          <a:p>
            <a:pPr>
              <a:buNone/>
            </a:pPr>
            <a:r>
              <a:rPr lang="en-GB" b="1" i="1" dirty="0" smtClean="0">
                <a:solidFill>
                  <a:schemeClr val="hlink"/>
                </a:solidFill>
                <a:effectLst>
                  <a:outerShdw blurRad="38100" dist="38100" dir="2700000" algn="tl">
                    <a:srgbClr val="000000"/>
                  </a:outerShdw>
                </a:effectLst>
              </a:rPr>
              <a:t>              </a:t>
            </a:r>
            <a:r>
              <a:rPr lang="uz-Cyrl-UZ" b="1" i="1" dirty="0" smtClean="0">
                <a:solidFill>
                  <a:schemeClr val="hlink"/>
                </a:solidFill>
                <a:effectLst>
                  <a:outerShdw blurRad="38100" dist="38100" dir="2700000" algn="tl">
                    <a:srgbClr val="000000"/>
                  </a:outerShdw>
                </a:effectLst>
              </a:rPr>
              <a:t>ЭЪТИБОРИНГИЗ УЧУН РАҲМАТ</a:t>
            </a:r>
            <a:r>
              <a:rPr lang="ru-RU" b="1" i="1" dirty="0" smtClean="0">
                <a:solidFill>
                  <a:schemeClr val="hlink"/>
                </a:solidFill>
                <a:effectLst>
                  <a:outerShdw blurRad="38100" dist="38100" dir="2700000" algn="tl">
                    <a:srgbClr val="000000"/>
                  </a:outerShdw>
                </a:effectLst>
              </a:rPr>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G_0775"/>
          <p:cNvPicPr>
            <a:picLocks noGrp="1" noChangeAspect="1" noChangeArrowheads="1"/>
          </p:cNvPicPr>
          <p:nvPr>
            <p:ph idx="1"/>
          </p:nvPr>
        </p:nvPicPr>
        <p:blipFill>
          <a:blip r:embed="rId2" cstate="print"/>
          <a:srcRect/>
          <a:stretch>
            <a:fillRect/>
          </a:stretch>
        </p:blipFill>
        <p:spPr>
          <a:xfrm>
            <a:off x="250825" y="55563"/>
            <a:ext cx="8489950" cy="6802437"/>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Line 166"/>
          <p:cNvSpPr>
            <a:spLocks noChangeShapeType="1"/>
          </p:cNvSpPr>
          <p:nvPr/>
        </p:nvSpPr>
        <p:spPr bwMode="auto">
          <a:xfrm>
            <a:off x="3884613" y="1497013"/>
            <a:ext cx="0" cy="0"/>
          </a:xfrm>
          <a:prstGeom prst="line">
            <a:avLst/>
          </a:prstGeom>
          <a:noFill/>
          <a:ln w="12700" cap="rnd">
            <a:solidFill>
              <a:srgbClr val="000000"/>
            </a:solidFill>
            <a:round/>
            <a:headEnd/>
            <a:tailEnd/>
          </a:ln>
        </p:spPr>
        <p:txBody>
          <a:bodyPr/>
          <a:lstStyle/>
          <a:p>
            <a:endParaRPr lang="ru-RU"/>
          </a:p>
        </p:txBody>
      </p:sp>
      <p:graphicFrame>
        <p:nvGraphicFramePr>
          <p:cNvPr id="16495" name="Group 111"/>
          <p:cNvGraphicFramePr>
            <a:graphicFrameLocks noGrp="1"/>
          </p:cNvGraphicFramePr>
          <p:nvPr/>
        </p:nvGraphicFramePr>
        <p:xfrm>
          <a:off x="285750" y="1143000"/>
          <a:ext cx="8604250" cy="4843146"/>
        </p:xfrm>
        <a:graphic>
          <a:graphicData uri="http://schemas.openxmlformats.org/drawingml/2006/table">
            <a:tbl>
              <a:tblPr/>
              <a:tblGrid>
                <a:gridCol w="1331913"/>
                <a:gridCol w="1454150"/>
                <a:gridCol w="922337"/>
                <a:gridCol w="935038"/>
                <a:gridCol w="1008062"/>
                <a:gridCol w="936625"/>
                <a:gridCol w="1152525"/>
                <a:gridCol w="863600"/>
              </a:tblGrid>
              <a:tr h="336550">
                <a:tc rowSpan="3">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Йиллар</a:t>
                      </a:r>
                      <a:endParaRPr kumimoji="0" lang="ru-RU" sz="18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Суғориладиган ерлар майдони</a:t>
                      </a:r>
                      <a:r>
                        <a:rPr kumimoji="0" lang="ru-RU"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uz-Cyrl-UZ"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минг</a:t>
                      </a:r>
                      <a:r>
                        <a:rPr kumimoji="0" lang="ru-RU"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uz-Cyrl-UZ"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г</a:t>
                      </a:r>
                      <a:r>
                        <a:rPr kumimoji="0" lang="ru-RU"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а</a:t>
                      </a:r>
                      <a:endParaRPr kumimoji="0" lang="ru-RU" sz="18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Тупроқнинг шўрланиши бўйича </a:t>
                      </a:r>
                      <a:endParaRPr kumimoji="0" lang="ru-RU" sz="18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39788">
                <a:tc vMerge="1">
                  <a:txBody>
                    <a:bodyPr/>
                    <a:lstStyle/>
                    <a:p>
                      <a:endParaRPr lang="ru-RU"/>
                    </a:p>
                  </a:txBody>
                  <a:tcPr/>
                </a:tc>
                <a:tc v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Кам шўрланган</a:t>
                      </a:r>
                      <a:endParaRPr kumimoji="0" lang="ru-RU" sz="18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Ўртача шўрланган</a:t>
                      </a:r>
                      <a:endParaRPr kumimoji="0" lang="ru-RU" sz="18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Кучли ва ўрта шўрланган</a:t>
                      </a:r>
                      <a:endParaRPr kumimoji="0" lang="ru-RU" sz="18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8895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минг</a:t>
                      </a:r>
                      <a:r>
                        <a:rPr kumimoji="0" lang="ru-RU"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га</a:t>
                      </a:r>
                      <a:endParaRPr kumimoji="0" lang="ru-RU" sz="18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endParaRPr kumimoji="0" lang="ru-RU" sz="18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минг</a:t>
                      </a:r>
                      <a:r>
                        <a:rPr kumimoji="0" lang="ru-RU"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га</a:t>
                      </a:r>
                      <a:endParaRPr kumimoji="0" lang="ru-RU" sz="18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endParaRPr kumimoji="0" lang="ru-RU" sz="18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минг</a:t>
                      </a:r>
                      <a:r>
                        <a:rPr kumimoji="0" lang="ru-RU"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га</a:t>
                      </a:r>
                      <a:endParaRPr kumimoji="0" lang="ru-RU" sz="18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endParaRPr kumimoji="0" lang="ru-RU" sz="18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1997</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500,9</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200,5</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59,9</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162,3</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32,4</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48,1</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9,6</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1998</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500,0</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282,4</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56,4</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168,7</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33,7</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48,9</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9,8</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1999</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500,8</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205,7</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61,0</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152,4</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30,4</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42,7</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8,6</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2000</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500,1</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293,7</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59,7</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158,3</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31,7</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48,1</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9,6</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2001</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501,2</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265,8</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93,1</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172,0</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34,4</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62,3</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12,6</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2010</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500,2</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243,5</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48,7</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192,2</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38,4</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64,5</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12,9</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5838">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2010 </a:t>
                      </a:r>
                      <a:r>
                        <a:rPr kumimoji="0" lang="uz-Cyrl-UZ"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й</a:t>
                      </a: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r>
                        <a:rPr kumimoji="0" lang="uz-Cyrl-UZ"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да 1997 йилга нисбатан </a:t>
                      </a: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99,8</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37,0</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118,4</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134,1</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endParaRPr kumimoji="0" lang="ru-RU" sz="1600" b="1"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75" name="Rectangle 496"/>
          <p:cNvSpPr>
            <a:spLocks noChangeArrowheads="1"/>
          </p:cNvSpPr>
          <p:nvPr/>
        </p:nvSpPr>
        <p:spPr bwMode="auto">
          <a:xfrm>
            <a:off x="342900" y="117475"/>
            <a:ext cx="8845550" cy="641350"/>
          </a:xfrm>
          <a:prstGeom prst="rect">
            <a:avLst/>
          </a:prstGeom>
          <a:noFill/>
          <a:ln w="9525">
            <a:noFill/>
            <a:miter lim="800000"/>
            <a:headEnd/>
            <a:tailEnd/>
          </a:ln>
        </p:spPr>
        <p:txBody>
          <a:bodyPr wrap="none" anchor="ctr">
            <a:spAutoFit/>
          </a:bodyPr>
          <a:lstStyle/>
          <a:p>
            <a:pPr algn="ctr"/>
            <a:r>
              <a:rPr lang="uz-Cyrl-UZ" b="1">
                <a:latin typeface="Arial" charset="0"/>
              </a:rPr>
              <a:t> 1997-2010 йилларда Қорақалпоғистон Республикаси суғориладиган ерлари</a:t>
            </a:r>
          </a:p>
          <a:p>
            <a:pPr algn="ctr"/>
            <a:r>
              <a:rPr lang="uz-Cyrl-UZ" b="1">
                <a:latin typeface="Arial" charset="0"/>
              </a:rPr>
              <a:t> шўрланишининг ўзгариши д</a:t>
            </a:r>
            <a:r>
              <a:rPr lang="ru-RU" b="1">
                <a:latin typeface="Arial" charset="0"/>
              </a:rPr>
              <a:t>инамика</a:t>
            </a:r>
            <a:r>
              <a:rPr lang="uz-Cyrl-UZ" b="1">
                <a:latin typeface="Arial" charset="0"/>
              </a:rPr>
              <a:t>си</a:t>
            </a:r>
            <a:endParaRPr lang="ru-RU" b="1">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36" name="Group 128"/>
          <p:cNvGraphicFramePr>
            <a:graphicFrameLocks noGrp="1"/>
          </p:cNvGraphicFramePr>
          <p:nvPr/>
        </p:nvGraphicFramePr>
        <p:xfrm>
          <a:off x="0" y="765175"/>
          <a:ext cx="9144000" cy="5715642"/>
        </p:xfrm>
        <a:graphic>
          <a:graphicData uri="http://schemas.openxmlformats.org/drawingml/2006/table">
            <a:tbl>
              <a:tblPr/>
              <a:tblGrid>
                <a:gridCol w="539750"/>
                <a:gridCol w="1965325"/>
                <a:gridCol w="1933575"/>
                <a:gridCol w="2090738"/>
                <a:gridCol w="1700212"/>
                <a:gridCol w="914400"/>
              </a:tblGrid>
              <a:tr h="357188">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туманлар</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1990 </a:t>
                      </a: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й.</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2000 </a:t>
                      </a: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й</a:t>
                      </a: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2010 </a:t>
                      </a: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й</a:t>
                      </a: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Амудар</a:t>
                      </a: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ё</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51</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46</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45</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-6</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Беруний</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50</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43</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43</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-7</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Қораўзак</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42</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41</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40</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Кегейли</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43</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39</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39</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Қў</a:t>
                      </a: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н</a:t>
                      </a: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ғирод</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40</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37</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35</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6</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Қонликўл </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40</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38</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36</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7</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М</a:t>
                      </a: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ў</a:t>
                      </a: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йн</a:t>
                      </a: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оқ</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40</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37</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35</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8</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Нукус</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40</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37</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36</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9</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Х</a:t>
                      </a: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ў</a:t>
                      </a: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жайли</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43</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41</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40</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10</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Шуманай</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45</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39</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38</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-7</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11</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Чимб</a:t>
                      </a: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о</a:t>
                      </a: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й</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41</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41</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39</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12</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Тахтак</a:t>
                      </a: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ў</a:t>
                      </a: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пир</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44</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40</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40</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13</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Т</a:t>
                      </a: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ў</a:t>
                      </a: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ртк</a:t>
                      </a: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ўл</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51</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50</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48</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14</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Элликкалъа</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49</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42</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41</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-6</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uz-Cyrl-UZ"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жами</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44</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41</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39</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a:t>
                      </a:r>
                      <a:endParaRPr kumimoji="0" lang="ru-RU"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530" name="Rectangle 641"/>
          <p:cNvSpPr>
            <a:spLocks noChangeArrowheads="1"/>
          </p:cNvSpPr>
          <p:nvPr/>
        </p:nvSpPr>
        <p:spPr bwMode="auto">
          <a:xfrm>
            <a:off x="400050" y="44450"/>
            <a:ext cx="8201025" cy="825500"/>
          </a:xfrm>
          <a:prstGeom prst="rect">
            <a:avLst/>
          </a:prstGeom>
          <a:noFill/>
          <a:ln w="9525">
            <a:noFill/>
            <a:miter lim="800000"/>
            <a:headEnd/>
            <a:tailEnd/>
          </a:ln>
        </p:spPr>
        <p:txBody>
          <a:bodyPr wrap="none" anchor="ctr">
            <a:spAutoFit/>
          </a:bodyPr>
          <a:lstStyle/>
          <a:p>
            <a:pPr algn="ctr"/>
            <a:r>
              <a:rPr lang="uz-Cyrl-UZ" sz="1600" b="1">
                <a:latin typeface="Arial" charset="0"/>
              </a:rPr>
              <a:t>1999-2010 йилларда Қорақалпоғистон Республикаси туманлари бўйича тупроқ </a:t>
            </a:r>
          </a:p>
          <a:p>
            <a:pPr algn="ctr"/>
            <a:r>
              <a:rPr lang="uz-Cyrl-UZ" sz="1600" b="1">
                <a:latin typeface="Arial" charset="0"/>
              </a:rPr>
              <a:t>балл бонитетининг ўзгариши дина</a:t>
            </a:r>
            <a:r>
              <a:rPr lang="ru-RU" sz="1600" b="1">
                <a:latin typeface="Arial" charset="0"/>
              </a:rPr>
              <a:t>мика</a:t>
            </a:r>
            <a:r>
              <a:rPr lang="uz-Cyrl-UZ" sz="1600" b="1">
                <a:latin typeface="Arial" charset="0"/>
              </a:rPr>
              <a:t>си</a:t>
            </a:r>
            <a:endParaRPr lang="ru-RU" sz="1600">
              <a:latin typeface="Arial" charset="0"/>
            </a:endParaRPr>
          </a:p>
          <a:p>
            <a:pPr algn="ctr" eaLnBrk="0" hangingPunct="0"/>
            <a:endParaRPr lang="ru-RU" sz="160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defRPr/>
            </a:pPr>
            <a:r>
              <a:rPr lang="ru-RU" dirty="0" err="1" smtClean="0"/>
              <a:t>Муаммони</a:t>
            </a:r>
            <a:r>
              <a:rPr lang="ru-RU" dirty="0" smtClean="0"/>
              <a:t> </a:t>
            </a:r>
            <a:r>
              <a:rPr lang="ru-RU" dirty="0" err="1" smtClean="0"/>
              <a:t>ечиш</a:t>
            </a:r>
            <a:r>
              <a:rPr lang="ru-RU" dirty="0" smtClean="0"/>
              <a:t> </a:t>
            </a:r>
            <a:r>
              <a:rPr lang="ru-RU" dirty="0" err="1" smtClean="0"/>
              <a:t>учун</a:t>
            </a:r>
            <a:endParaRPr lang="ru-RU" dirty="0" smtClean="0"/>
          </a:p>
        </p:txBody>
      </p:sp>
      <p:sp>
        <p:nvSpPr>
          <p:cNvPr id="18435" name="Rectangle 3"/>
          <p:cNvSpPr>
            <a:spLocks noGrp="1" noChangeArrowheads="1"/>
          </p:cNvSpPr>
          <p:nvPr>
            <p:ph idx="1"/>
          </p:nvPr>
        </p:nvSpPr>
        <p:spPr/>
        <p:txBody>
          <a:bodyPr/>
          <a:lstStyle/>
          <a:p>
            <a:pPr eaLnBrk="1" hangingPunct="1">
              <a:buNone/>
            </a:pPr>
            <a:r>
              <a:rPr lang="en-GB" sz="2800" dirty="0" smtClean="0"/>
              <a:t>     </a:t>
            </a:r>
            <a:r>
              <a:rPr lang="uz-Cyrl-UZ" sz="2800" dirty="0" smtClean="0"/>
              <a:t>Лойиҳа орқали ерларни лазерли текислаш ва суғоришнинг турли технологияларини синаб кўриш, сувни тежаш учун асос ҳисобланадиган қишлоқ хўжалиги экинларининг қурғоқчиликка чидамли навларини жорий этиш орқали суғориладиган ерлардан нооқилона фойдаланишга қарши кураш усуллари намойиш қилинган. </a:t>
            </a:r>
          </a:p>
          <a:p>
            <a:pPr eaLnBrk="1" hangingPunct="1">
              <a:buNone/>
            </a:pPr>
            <a:r>
              <a:rPr lang="uz-Cyrl-UZ" sz="2800" dirty="0" smtClean="0"/>
              <a:t> </a:t>
            </a:r>
            <a:endParaRPr lang="ru-RU" sz="2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9552" y="260648"/>
            <a:ext cx="8229600" cy="1368152"/>
          </a:xfrm>
        </p:spPr>
        <p:txBody>
          <a:bodyPr>
            <a:normAutofit fontScale="90000"/>
          </a:bodyPr>
          <a:lstStyle/>
          <a:p>
            <a:pPr>
              <a:defRPr/>
            </a:pPr>
            <a:r>
              <a:rPr lang="ru-RU" dirty="0" err="1" smtClean="0"/>
              <a:t>Лойиҳанинг вазифалари</a:t>
            </a:r>
            <a:r>
              <a:rPr lang="ru-RU" dirty="0" smtClean="0"/>
              <a:t/>
            </a:r>
            <a:br>
              <a:rPr lang="ru-RU" dirty="0" smtClean="0"/>
            </a:br>
            <a:endParaRPr lang="ru-RU" dirty="0" smtClean="0"/>
          </a:p>
        </p:txBody>
      </p:sp>
      <p:sp>
        <p:nvSpPr>
          <p:cNvPr id="19459" name="Rectangle 3"/>
          <p:cNvSpPr>
            <a:spLocks noGrp="1" noChangeArrowheads="1"/>
          </p:cNvSpPr>
          <p:nvPr>
            <p:ph idx="1"/>
          </p:nvPr>
        </p:nvSpPr>
        <p:spPr/>
        <p:txBody>
          <a:bodyPr/>
          <a:lstStyle/>
          <a:p>
            <a:pPr eaLnBrk="1" hangingPunct="1">
              <a:lnSpc>
                <a:spcPct val="90000"/>
              </a:lnSpc>
            </a:pPr>
            <a:r>
              <a:rPr lang="uz-Cyrl-UZ" sz="2800" b="1" dirty="0" smtClean="0"/>
              <a:t>Кегейли тумани </a:t>
            </a:r>
            <a:r>
              <a:rPr lang="ru-RU" sz="2800" b="1" dirty="0" smtClean="0"/>
              <a:t>«</a:t>
            </a:r>
            <a:r>
              <a:rPr lang="ru-RU" sz="2800" b="1" dirty="0" err="1" smtClean="0"/>
              <a:t>Даулет</a:t>
            </a:r>
            <a:r>
              <a:rPr lang="ru-RU" sz="2800" b="1" dirty="0" smtClean="0"/>
              <a:t>»</a:t>
            </a:r>
            <a:r>
              <a:rPr lang="uz-Cyrl-UZ" sz="2800" b="1" dirty="0" smtClean="0"/>
              <a:t> фермер хўжалиги ва Қоникўл тумани </a:t>
            </a:r>
            <a:r>
              <a:rPr lang="ru-RU" sz="2800" b="1" dirty="0" smtClean="0"/>
              <a:t>«</a:t>
            </a:r>
            <a:r>
              <a:rPr lang="ru-RU" sz="2800" b="1" dirty="0" err="1" smtClean="0"/>
              <a:t>Таумурат</a:t>
            </a:r>
            <a:r>
              <a:rPr lang="ru-RU" sz="2800" b="1" dirty="0" smtClean="0"/>
              <a:t> </a:t>
            </a:r>
            <a:r>
              <a:rPr lang="ru-RU" sz="2800" b="1" dirty="0" err="1" smtClean="0"/>
              <a:t>бий</a:t>
            </a:r>
            <a:r>
              <a:rPr lang="ru-RU" sz="2800" b="1" dirty="0" smtClean="0"/>
              <a:t>» </a:t>
            </a:r>
            <a:r>
              <a:rPr lang="uz-Cyrl-UZ" sz="2800" b="1" dirty="0" smtClean="0"/>
              <a:t>фермер хўжаликлари далаларида оралиқ экинларни экиш</a:t>
            </a:r>
            <a:endParaRPr lang="ru-RU" sz="2800" b="1" dirty="0" smtClean="0"/>
          </a:p>
          <a:p>
            <a:pPr eaLnBrk="1" hangingPunct="1">
              <a:lnSpc>
                <a:spcPct val="90000"/>
              </a:lnSpc>
            </a:pPr>
            <a:r>
              <a:rPr lang="uz-Cyrl-UZ" sz="2800" b="1" dirty="0" smtClean="0"/>
              <a:t>Беда ва кузги буғдойни бир пайтда экиш</a:t>
            </a:r>
            <a:endParaRPr lang="ru-RU" sz="2800" b="1" dirty="0" smtClean="0"/>
          </a:p>
          <a:p>
            <a:pPr eaLnBrk="1" hangingPunct="1">
              <a:lnSpc>
                <a:spcPct val="90000"/>
              </a:lnSpc>
            </a:pPr>
            <a:r>
              <a:rPr lang="uz-Cyrl-UZ" sz="2800" b="1" dirty="0" smtClean="0"/>
              <a:t>Фермерлар, ҳокимликлар ходимларига натижаларни намойиш қилиш</a:t>
            </a:r>
            <a:endParaRPr lang="ru-RU" sz="2800" b="1" dirty="0" smtClean="0"/>
          </a:p>
          <a:p>
            <a:pPr eaLnBrk="1" hangingPunct="1">
              <a:lnSpc>
                <a:spcPct val="90000"/>
              </a:lnSpc>
            </a:pPr>
            <a:r>
              <a:rPr lang="uz-Cyrl-UZ" sz="2800" b="1" dirty="0" smtClean="0"/>
              <a:t>Усулдан фойдаланиш бўйича қўлланмани ишлаб чиқиш</a:t>
            </a:r>
            <a:endParaRPr lang="ru-RU" sz="2800"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defRPr/>
            </a:pPr>
            <a:r>
              <a:rPr lang="ru-RU" sz="4000" dirty="0" err="1" smtClean="0"/>
              <a:t>Нимага</a:t>
            </a:r>
            <a:r>
              <a:rPr lang="ru-RU" sz="4000" dirty="0" smtClean="0"/>
              <a:t> </a:t>
            </a:r>
            <a:r>
              <a:rPr lang="ru-RU" sz="4000" dirty="0" err="1" smtClean="0"/>
              <a:t>ва</a:t>
            </a:r>
            <a:r>
              <a:rPr lang="ru-RU" sz="4000" dirty="0" smtClean="0"/>
              <a:t> </a:t>
            </a:r>
            <a:r>
              <a:rPr lang="ru-RU" sz="4000" dirty="0" err="1" smtClean="0"/>
              <a:t>нима</a:t>
            </a:r>
            <a:r>
              <a:rPr lang="ru-RU" sz="4000" dirty="0" smtClean="0"/>
              <a:t> </a:t>
            </a:r>
            <a:r>
              <a:rPr lang="ru-RU" sz="4000" dirty="0" err="1" smtClean="0"/>
              <a:t>учун</a:t>
            </a:r>
            <a:r>
              <a:rPr lang="ru-RU" sz="4000" dirty="0" smtClean="0"/>
              <a:t> </a:t>
            </a:r>
            <a:r>
              <a:rPr lang="ru-RU" sz="4000" dirty="0" err="1" smtClean="0"/>
              <a:t>керак</a:t>
            </a:r>
            <a:r>
              <a:rPr lang="ru-RU" sz="4000" dirty="0" smtClean="0"/>
              <a:t> </a:t>
            </a:r>
            <a:r>
              <a:rPr lang="ru-RU" sz="4000" dirty="0" err="1" smtClean="0"/>
              <a:t>бу</a:t>
            </a:r>
            <a:r>
              <a:rPr lang="ru-RU" sz="4000" dirty="0" smtClean="0"/>
              <a:t> </a:t>
            </a:r>
            <a:r>
              <a:rPr lang="ru-RU" sz="4000" dirty="0" err="1" smtClean="0"/>
              <a:t>усул</a:t>
            </a:r>
            <a:r>
              <a:rPr lang="ru-RU" sz="4000" dirty="0" smtClean="0"/>
              <a:t>?</a:t>
            </a:r>
          </a:p>
        </p:txBody>
      </p:sp>
      <p:sp>
        <p:nvSpPr>
          <p:cNvPr id="23555" name="Rectangle 3"/>
          <p:cNvSpPr>
            <a:spLocks noGrp="1" noChangeArrowheads="1"/>
          </p:cNvSpPr>
          <p:nvPr>
            <p:ph idx="1"/>
          </p:nvPr>
        </p:nvSpPr>
        <p:spPr>
          <a:xfrm>
            <a:off x="457200" y="1196752"/>
            <a:ext cx="8229600" cy="4929411"/>
          </a:xfrm>
        </p:spPr>
        <p:txBody>
          <a:bodyPr>
            <a:normAutofit/>
          </a:bodyPr>
          <a:lstStyle/>
          <a:p>
            <a:pPr eaLnBrk="1" hangingPunct="1">
              <a:lnSpc>
                <a:spcPct val="80000"/>
              </a:lnSpc>
            </a:pPr>
            <a:endParaRPr lang="ru-RU" sz="1800" dirty="0" smtClean="0"/>
          </a:p>
          <a:p>
            <a:pPr eaLnBrk="1" hangingPunct="1">
              <a:lnSpc>
                <a:spcPct val="80000"/>
              </a:lnSpc>
            </a:pPr>
            <a:r>
              <a:rPr lang="uz-Cyrl-UZ" sz="2400" b="1" dirty="0" smtClean="0"/>
              <a:t>Узоқ вақт давомида барча жойларда фақат буғдой ва пахта етиштириш (алмашлаб экиш тизимисиз) тупроқни ориқлатади ва ҳосилдорликнинг пасайишига олиб келади</a:t>
            </a:r>
            <a:r>
              <a:rPr lang="ru-RU" sz="2400" b="1" dirty="0" smtClean="0"/>
              <a:t>.</a:t>
            </a:r>
          </a:p>
          <a:p>
            <a:pPr eaLnBrk="1" hangingPunct="1">
              <a:lnSpc>
                <a:spcPct val="80000"/>
              </a:lnSpc>
            </a:pPr>
            <a:endParaRPr lang="en-GB" sz="2400" b="1" dirty="0" smtClean="0"/>
          </a:p>
          <a:p>
            <a:pPr eaLnBrk="1" hangingPunct="1">
              <a:lnSpc>
                <a:spcPct val="80000"/>
              </a:lnSpc>
            </a:pPr>
            <a:endParaRPr lang="en-GB" sz="2400" b="1" dirty="0" smtClean="0"/>
          </a:p>
          <a:p>
            <a:pPr eaLnBrk="1" hangingPunct="1">
              <a:lnSpc>
                <a:spcPct val="80000"/>
              </a:lnSpc>
            </a:pPr>
            <a:endParaRPr lang="en-GB" sz="2400" b="1" dirty="0" smtClean="0"/>
          </a:p>
          <a:p>
            <a:pPr eaLnBrk="1" hangingPunct="1">
              <a:lnSpc>
                <a:spcPct val="80000"/>
              </a:lnSpc>
            </a:pPr>
            <a:endParaRPr lang="en-GB" sz="2400" b="1" dirty="0" smtClean="0"/>
          </a:p>
          <a:p>
            <a:pPr eaLnBrk="1" hangingPunct="1">
              <a:lnSpc>
                <a:spcPct val="80000"/>
              </a:lnSpc>
            </a:pPr>
            <a:endParaRPr lang="en-GB" sz="2400" b="1" dirty="0" smtClean="0"/>
          </a:p>
          <a:p>
            <a:pPr eaLnBrk="1" hangingPunct="1">
              <a:lnSpc>
                <a:spcPct val="80000"/>
              </a:lnSpc>
            </a:pPr>
            <a:endParaRPr lang="en-GB" sz="2400" b="1" dirty="0" smtClean="0"/>
          </a:p>
          <a:p>
            <a:pPr eaLnBrk="1" hangingPunct="1">
              <a:lnSpc>
                <a:spcPct val="80000"/>
              </a:lnSpc>
            </a:pPr>
            <a:r>
              <a:rPr lang="uz-Cyrl-UZ" sz="2400" b="1" dirty="0" smtClean="0"/>
              <a:t>Ф</a:t>
            </a:r>
            <a:r>
              <a:rPr lang="ru-RU" sz="2400" b="1" dirty="0" err="1" smtClean="0"/>
              <a:t>итомелиораци</a:t>
            </a:r>
            <a:r>
              <a:rPr lang="uz-Cyrl-UZ" sz="2400" b="1" dirty="0" smtClean="0"/>
              <a:t>я усулидан фойдаланиш </a:t>
            </a:r>
            <a:r>
              <a:rPr lang="ru-RU" sz="2400" b="1" dirty="0" smtClean="0"/>
              <a:t> </a:t>
            </a:r>
            <a:r>
              <a:rPr lang="uz-Cyrl-UZ" sz="2400" b="1" dirty="0" smtClean="0"/>
              <a:t>ер ва сув ресурсларидан ноқилона фойдаланиш, иккиламчи шўрланиш ва тупроқ унумдорлиги пасайиши муаммоларини ҳал қилишга ёрдам беради.  </a:t>
            </a:r>
          </a:p>
          <a:p>
            <a:pPr eaLnBrk="1" hangingPunct="1">
              <a:lnSpc>
                <a:spcPct val="80000"/>
              </a:lnSpc>
              <a:buFont typeface="Wingdings" pitchFamily="2" charset="2"/>
              <a:buNone/>
            </a:pPr>
            <a:endParaRPr lang="ru-RU" sz="2400" b="1" dirty="0" smtClean="0"/>
          </a:p>
        </p:txBody>
      </p:sp>
      <p:pic>
        <p:nvPicPr>
          <p:cNvPr id="4" name="Picture 135"/>
          <p:cNvPicPr>
            <a:picLocks noChangeAspect="1" noChangeArrowheads="1"/>
          </p:cNvPicPr>
          <p:nvPr/>
        </p:nvPicPr>
        <p:blipFill>
          <a:blip r:embed="rId2" cstate="print"/>
          <a:srcRect/>
          <a:stretch>
            <a:fillRect/>
          </a:stretch>
        </p:blipFill>
        <p:spPr bwMode="auto">
          <a:xfrm>
            <a:off x="683568" y="2492896"/>
            <a:ext cx="3168352" cy="2016224"/>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5148064" y="2492896"/>
            <a:ext cx="3240360" cy="201622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256</TotalTime>
  <Words>1033</Words>
  <Application>Microsoft Office PowerPoint</Application>
  <PresentationFormat>On-screen Show (4:3)</PresentationFormat>
  <Paragraphs>251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Foundry</vt:lpstr>
      <vt:lpstr>Ерларни фитомелиорация қилиш орқали қўшимча даромад олиш ва тупроқнинг унумдорлигини яхшилаш  </vt:lpstr>
      <vt:lpstr>Тупроқнинг емирилиши </vt:lpstr>
      <vt:lpstr>Slide 3</vt:lpstr>
      <vt:lpstr>Slide 4</vt:lpstr>
      <vt:lpstr>Slide 5</vt:lpstr>
      <vt:lpstr>Муаммони ечиш учун</vt:lpstr>
      <vt:lpstr>Лойиҳанинг вазифалари </vt:lpstr>
      <vt:lpstr>Нимага ва нима учун керак бу усул?</vt:lpstr>
      <vt:lpstr>Slide 9</vt:lpstr>
      <vt:lpstr>Усул моҳияти</vt:lpstr>
      <vt:lpstr>Slide 11</vt:lpstr>
      <vt:lpstr>Slide 12</vt:lpstr>
      <vt:lpstr>Slide 13</vt:lpstr>
      <vt:lpstr>Slide 14</vt:lpstr>
      <vt:lpstr>Slide 15</vt:lpstr>
      <vt:lpstr>Slide 16</vt:lpstr>
      <vt:lpstr>Лойиҳа натижалари </vt:lpstr>
      <vt:lpstr>Slide 18</vt:lpstr>
      <vt:lpstr>Лойиҳа натижалари</vt:lpstr>
      <vt:lpstr>Лойиҳа натижалари</vt:lpstr>
      <vt:lpstr>Slide 21</vt:lpstr>
      <vt:lpstr>Лойиҳа натижалари</vt:lpstr>
      <vt:lpstr>Slide 23</vt:lpstr>
      <vt:lpstr>Лазерная планировка</vt:lpstr>
      <vt:lpstr>ХУЛОСАЛАР </vt:lpstr>
      <vt:lpstr>Slide 26</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Фитомелиорация земель с получением дополнительного дохода и улучшение продуктивности земель</dc:title>
  <dc:creator>Гулнара Жапакова</dc:creator>
  <cp:lastModifiedBy>makhsad.bauetdinov</cp:lastModifiedBy>
  <cp:revision>11</cp:revision>
  <dcterms:created xsi:type="dcterms:W3CDTF">2013-08-01T06:46:51Z</dcterms:created>
  <dcterms:modified xsi:type="dcterms:W3CDTF">2013-09-17T12:51:11Z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1539386</vt:lpwstr>
  </property>
  <property fmtid="{D5CDD505-2E9C-101B-9397-08002B2CF9AE}" pid="3" name="NXPowerLiteSettings">
    <vt:lpwstr>F7000400038000</vt:lpwstr>
  </property>
  <property fmtid="{D5CDD505-2E9C-101B-9397-08002B2CF9AE}" pid="4" name="NXPowerLiteVersion">
    <vt:lpwstr>D5.0.6</vt:lpwstr>
  </property>
</Properties>
</file>