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40"/>
  </p:notesMasterIdLst>
  <p:handoutMasterIdLst>
    <p:handoutMasterId r:id="rId41"/>
  </p:handoutMasterIdLst>
  <p:sldIdLst>
    <p:sldId id="256" r:id="rId2"/>
    <p:sldId id="423" r:id="rId3"/>
    <p:sldId id="531" r:id="rId4"/>
    <p:sldId id="515" r:id="rId5"/>
    <p:sldId id="516" r:id="rId6"/>
    <p:sldId id="517" r:id="rId7"/>
    <p:sldId id="518" r:id="rId8"/>
    <p:sldId id="519" r:id="rId9"/>
    <p:sldId id="552" r:id="rId10"/>
    <p:sldId id="553" r:id="rId11"/>
    <p:sldId id="546" r:id="rId12"/>
    <p:sldId id="521" r:id="rId13"/>
    <p:sldId id="522" r:id="rId14"/>
    <p:sldId id="523" r:id="rId15"/>
    <p:sldId id="554" r:id="rId16"/>
    <p:sldId id="524" r:id="rId17"/>
    <p:sldId id="555" r:id="rId18"/>
    <p:sldId id="525" r:id="rId19"/>
    <p:sldId id="541" r:id="rId20"/>
    <p:sldId id="532" r:id="rId21"/>
    <p:sldId id="543" r:id="rId22"/>
    <p:sldId id="544" r:id="rId23"/>
    <p:sldId id="545" r:id="rId24"/>
    <p:sldId id="548" r:id="rId25"/>
    <p:sldId id="549" r:id="rId26"/>
    <p:sldId id="550" r:id="rId27"/>
    <p:sldId id="536" r:id="rId28"/>
    <p:sldId id="534" r:id="rId29"/>
    <p:sldId id="535" r:id="rId30"/>
    <p:sldId id="529" r:id="rId31"/>
    <p:sldId id="537" r:id="rId32"/>
    <p:sldId id="526" r:id="rId33"/>
    <p:sldId id="530" r:id="rId34"/>
    <p:sldId id="527" r:id="rId35"/>
    <p:sldId id="540" r:id="rId36"/>
    <p:sldId id="551" r:id="rId37"/>
    <p:sldId id="528" r:id="rId38"/>
    <p:sldId id="556" r:id="rId39"/>
  </p:sldIdLst>
  <p:sldSz cx="9144000" cy="6858000" type="screen4x3"/>
  <p:notesSz cx="6735763" cy="9869488"/>
  <p:defaultTextStyle>
    <a:defPPr>
      <a:defRPr lang="ru-RU"/>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E70727"/>
    <a:srgbClr val="E806ED"/>
    <a:srgbClr val="DF1E0F"/>
    <a:srgbClr val="99DB23"/>
    <a:srgbClr val="3325EF"/>
    <a:srgbClr val="2015FF"/>
    <a:srgbClr val="0099FF"/>
    <a:srgbClr val="B945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126" autoAdjust="0"/>
    <p:restoredTop sz="98295" autoAdjust="0"/>
  </p:normalViewPr>
  <p:slideViewPr>
    <p:cSldViewPr>
      <p:cViewPr>
        <p:scale>
          <a:sx n="66" d="100"/>
          <a:sy n="66" d="100"/>
        </p:scale>
        <p:origin x="-2214" y="-112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133123"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DA1F2FFC-67C0-482E-8FD1-A6E1984D5A47}" type="datetimeFigureOut">
              <a:rPr lang="ru-RU"/>
              <a:pPr>
                <a:defRPr/>
              </a:pPr>
              <a:t>17.09.2013</a:t>
            </a:fld>
            <a:endParaRPr lang="ru-RU"/>
          </a:p>
        </p:txBody>
      </p:sp>
      <p:sp>
        <p:nvSpPr>
          <p:cNvPr id="133124"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133125"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51FB6D7-CFDD-4BB8-B996-8AA51C125BC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92163"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3599A0BB-873B-4C1B-8649-49FA13AC72AB}" type="datetimeFigureOut">
              <a:rPr lang="ru-RU"/>
              <a:pPr>
                <a:defRPr/>
              </a:pPr>
              <a:t>17.09.2013</a:t>
            </a:fld>
            <a:endParaRPr lang="ru-RU"/>
          </a:p>
        </p:txBody>
      </p:sp>
      <p:sp>
        <p:nvSpPr>
          <p:cNvPr id="13316"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2166"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92167"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5641DB-2FF6-4AC3-8CB8-1D17FC57063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81A20AB-DD6A-47C4-8FA2-0503DB0DB31B}" type="slidenum">
              <a:rPr lang="ru-RU" smtClean="0"/>
              <a:pPr/>
              <a:t>1</a:t>
            </a:fld>
            <a:endParaRPr lang="ru-RU"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408E982-325D-4403-8F29-3E63F3EFEDF8}"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15E533B-F05D-407A-A5DF-EE3D7F7A1E1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F3D3479-14EE-40A1-99A3-7ABC4D15BFD6}"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1D74AEB-C1B9-4402-9523-A104B1950849}"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4837AD5-6745-42B4-9EAC-13AC90D2487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FA6B5B-7F15-4D7E-ACEB-344337DE9746}"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2161093A-AB68-4C62-B1B1-23564C692C1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414BFEE8-153B-4EC5-A84C-452EA99FB591}"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5E1817F0-9391-4281-98DF-E1DB5C7164E5}"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E8FFDFA-9C2F-4EB4-AC71-A720A67F4741}"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F1F618D-B374-40C3-8A59-1A79A03EB5F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C590DC7-79BA-4017-B76A-73462181E18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9"/>
          <p:cNvSpPr>
            <a:spLocks noChangeArrowheads="1"/>
          </p:cNvSpPr>
          <p:nvPr/>
        </p:nvSpPr>
        <p:spPr bwMode="auto">
          <a:xfrm>
            <a:off x="684213" y="260350"/>
            <a:ext cx="8064500" cy="6264275"/>
          </a:xfrm>
          <a:prstGeom prst="rect">
            <a:avLst/>
          </a:prstGeom>
          <a:solidFill>
            <a:schemeClr val="bg1"/>
          </a:solidFill>
          <a:ln w="9525">
            <a:noFill/>
            <a:miter lim="800000"/>
            <a:headEnd/>
            <a:tailEnd/>
          </a:ln>
        </p:spPr>
        <p:txBody>
          <a:bodyPr anchor="ctr"/>
          <a:lstStyle/>
          <a:p>
            <a:pPr algn="ctr">
              <a:lnSpc>
                <a:spcPct val="120000"/>
              </a:lnSpc>
              <a:spcBef>
                <a:spcPct val="100000"/>
              </a:spcBef>
            </a:pPr>
            <a:r>
              <a:rPr lang="ru-RU" b="1" dirty="0">
                <a:latin typeface="Arial" charset="0"/>
                <a:cs typeface="Arial" charset="0"/>
              </a:rPr>
              <a:t>Н.Халилов</a:t>
            </a:r>
          </a:p>
          <a:p>
            <a:pPr algn="ctr">
              <a:lnSpc>
                <a:spcPct val="120000"/>
              </a:lnSpc>
              <a:spcBef>
                <a:spcPct val="100000"/>
              </a:spcBef>
            </a:pPr>
            <a:r>
              <a:rPr lang="uz-Cyrl-UZ" sz="2800" b="1" dirty="0">
                <a:latin typeface="Arial" charset="0"/>
                <a:cs typeface="Arial" charset="0"/>
              </a:rPr>
              <a:t>Самарқанд вилояти шароитида жадал ем-хашакка оид  экинларни алмашлаб экишда ерларни лазерли текислаш технологиясини ва тупроқни ҳимоялаш деҳқончилигини жорий этиш орқали иссиқхона газлари чиқарилишини қисқартириш ва ерларнинг ҳолатини яхшилаш  </a:t>
            </a:r>
            <a:endParaRPr lang="ru-RU" sz="2800" dirty="0"/>
          </a:p>
        </p:txBody>
      </p:sp>
      <p:sp>
        <p:nvSpPr>
          <p:cNvPr id="15362" name="Rectangle 9"/>
          <p:cNvSpPr>
            <a:spLocks noChangeArrowheads="1"/>
          </p:cNvSpPr>
          <p:nvPr/>
        </p:nvSpPr>
        <p:spPr bwMode="auto">
          <a:xfrm>
            <a:off x="1187450" y="5589588"/>
            <a:ext cx="7129463" cy="792162"/>
          </a:xfrm>
          <a:prstGeom prst="rect">
            <a:avLst/>
          </a:prstGeom>
          <a:solidFill>
            <a:schemeClr val="bg1"/>
          </a:solidFill>
          <a:ln w="9525">
            <a:noFill/>
            <a:miter lim="800000"/>
            <a:headEnd/>
            <a:tailEnd/>
          </a:ln>
        </p:spPr>
        <p:txBody>
          <a:bodyPr anchor="ctr"/>
          <a:lstStyle/>
          <a:p>
            <a:pPr algn="ctr">
              <a:lnSpc>
                <a:spcPct val="120000"/>
              </a:lnSpc>
              <a:spcBef>
                <a:spcPct val="100000"/>
              </a:spcBef>
            </a:pPr>
            <a:r>
              <a:rPr lang="ru-RU" b="1" i="1">
                <a:solidFill>
                  <a:srgbClr val="DF1E0F"/>
                </a:solidFill>
              </a:rPr>
              <a:t>Самарканд-</a:t>
            </a:r>
            <a:r>
              <a:rPr lang="uz-Cyrl-UZ" b="1" i="1">
                <a:solidFill>
                  <a:srgbClr val="DF1E0F"/>
                </a:solidFill>
              </a:rPr>
              <a:t>2013</a:t>
            </a:r>
            <a:endParaRPr lang="ru-RU" b="1" i="1">
              <a:solidFill>
                <a:srgbClr val="DF1E0F"/>
              </a:solidFill>
            </a:endParaRPr>
          </a:p>
        </p:txBody>
      </p:sp>
    </p:spTree>
  </p:cSld>
  <p:clrMapOvr>
    <a:masterClrMapping/>
  </p:clrMapOvr>
  <p:transition advTm="74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p>
        </p:txBody>
      </p:sp>
      <p:sp>
        <p:nvSpPr>
          <p:cNvPr id="25602" name="Content Placeholder 2"/>
          <p:cNvSpPr>
            <a:spLocks noGrp="1"/>
          </p:cNvSpPr>
          <p:nvPr>
            <p:ph idx="1"/>
          </p:nvPr>
        </p:nvSpPr>
        <p:spPr/>
        <p:txBody>
          <a:bodyPr/>
          <a:lstStyle/>
          <a:p>
            <a:r>
              <a:rPr lang="uz-Cyrl-UZ" smtClean="0">
                <a:latin typeface="Arial" charset="0"/>
              </a:rPr>
              <a:t>1-чизмада кўрсатилган тартибда мавжуд алмашлаб экиш таркибига (кузги буғдой, маккажўхори) </a:t>
            </a:r>
            <a:r>
              <a:rPr lang="uz-Cyrl-UZ" b="1" i="1" smtClean="0">
                <a:latin typeface="Arial" charset="0"/>
              </a:rPr>
              <a:t>қисқа ротацияли 4-та далали алмашлаб экишни</a:t>
            </a:r>
            <a:r>
              <a:rPr lang="uz-Cyrl-UZ" smtClean="0">
                <a:latin typeface="Arial" charset="0"/>
              </a:rPr>
              <a:t> жорий этиш орқали кўпроқ ем-хашак олинади. </a:t>
            </a:r>
            <a:r>
              <a:rPr lang="ru-RU" smtClean="0">
                <a:latin typeface="Arial" charset="0"/>
              </a:rPr>
              <a:t> </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ctrTitle"/>
          </p:nvPr>
        </p:nvSpPr>
        <p:spPr>
          <a:xfrm>
            <a:off x="104775" y="190500"/>
            <a:ext cx="8982075" cy="430213"/>
          </a:xfrm>
        </p:spPr>
        <p:txBody>
          <a:bodyPr>
            <a:normAutofit/>
          </a:bodyPr>
          <a:lstStyle/>
          <a:p>
            <a:r>
              <a:rPr lang="uz-Cyrl-UZ" sz="2200" b="1" smtClean="0">
                <a:latin typeface="Arial" charset="0"/>
              </a:rPr>
              <a:t>4-та далали ем-хашак алмашлаб экиш чизмаси  </a:t>
            </a:r>
            <a:endParaRPr lang="ru-RU" sz="2200" b="1" smtClean="0">
              <a:latin typeface="Arial" charset="0"/>
            </a:endParaRPr>
          </a:p>
        </p:txBody>
      </p:sp>
      <p:sp>
        <p:nvSpPr>
          <p:cNvPr id="4" name="Subtitle 3"/>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26628" name="Picture 4"/>
          <p:cNvPicPr>
            <a:picLocks noChangeAspect="1" noChangeArrowheads="1"/>
          </p:cNvPicPr>
          <p:nvPr/>
        </p:nvPicPr>
        <p:blipFill>
          <a:blip r:embed="rId2" cstate="print"/>
          <a:srcRect/>
          <a:stretch>
            <a:fillRect/>
          </a:stretch>
        </p:blipFill>
        <p:spPr bwMode="auto">
          <a:xfrm>
            <a:off x="323528" y="764704"/>
            <a:ext cx="8064896" cy="56886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7" name="Rectangle 3"/>
          <p:cNvSpPr>
            <a:spLocks noGrp="1" noChangeArrowheads="1"/>
          </p:cNvSpPr>
          <p:nvPr>
            <p:ph type="subTitle" idx="1"/>
          </p:nvPr>
        </p:nvSpPr>
        <p:spPr>
          <a:xfrm>
            <a:off x="395288" y="476250"/>
            <a:ext cx="8139112" cy="6121400"/>
          </a:xfrm>
        </p:spPr>
        <p:txBody>
          <a:bodyPr>
            <a:normAutofit/>
          </a:bodyPr>
          <a:lstStyle/>
          <a:p>
            <a:pPr>
              <a:lnSpc>
                <a:spcPct val="90000"/>
              </a:lnSpc>
            </a:pPr>
            <a:r>
              <a:rPr lang="ru-RU" sz="2400" dirty="0" smtClean="0">
                <a:solidFill>
                  <a:schemeClr val="tx1"/>
                </a:solidFill>
                <a:latin typeface="Arial" charset="0"/>
              </a:rPr>
              <a:t>О</a:t>
            </a:r>
            <a:r>
              <a:rPr lang="uz-Cyrl-UZ" sz="2400" dirty="0" smtClean="0">
                <a:solidFill>
                  <a:schemeClr val="tx1"/>
                </a:solidFill>
                <a:latin typeface="Arial" charset="0"/>
              </a:rPr>
              <a:t>датда </a:t>
            </a:r>
            <a:r>
              <a:rPr lang="ru-RU" sz="2400" dirty="0" smtClean="0">
                <a:solidFill>
                  <a:schemeClr val="tx1"/>
                </a:solidFill>
                <a:latin typeface="Arial" charset="0"/>
              </a:rPr>
              <a:t> фермер</a:t>
            </a:r>
            <a:r>
              <a:rPr lang="uz-Cyrl-UZ" sz="2400" dirty="0" smtClean="0">
                <a:solidFill>
                  <a:schemeClr val="tx1"/>
                </a:solidFill>
                <a:latin typeface="Arial" charset="0"/>
              </a:rPr>
              <a:t> хўжаликлари экинларни алмаштириб туради, бунда  </a:t>
            </a:r>
            <a:r>
              <a:rPr lang="ru-RU" sz="2400" dirty="0" smtClean="0">
                <a:solidFill>
                  <a:schemeClr val="tx1"/>
                </a:solidFill>
                <a:latin typeface="Arial" charset="0"/>
              </a:rPr>
              <a:t> 50% </a:t>
            </a:r>
            <a:r>
              <a:rPr lang="uz-Cyrl-UZ" sz="2400" dirty="0" smtClean="0">
                <a:solidFill>
                  <a:schemeClr val="tx1"/>
                </a:solidFill>
                <a:latin typeface="Arial" charset="0"/>
              </a:rPr>
              <a:t>буғдой ва</a:t>
            </a:r>
            <a:r>
              <a:rPr lang="ru-RU" sz="2400" dirty="0" smtClean="0">
                <a:solidFill>
                  <a:schemeClr val="tx1"/>
                </a:solidFill>
                <a:latin typeface="Arial" charset="0"/>
              </a:rPr>
              <a:t> 50% </a:t>
            </a:r>
            <a:r>
              <a:rPr lang="uz-Cyrl-UZ" sz="2400" dirty="0" smtClean="0">
                <a:solidFill>
                  <a:schemeClr val="tx1"/>
                </a:solidFill>
                <a:latin typeface="Arial" charset="0"/>
              </a:rPr>
              <a:t>маккажўхоридан уруғлик учун фойдаланилади</a:t>
            </a:r>
            <a:r>
              <a:rPr lang="ru-RU" sz="2400" dirty="0" smtClean="0">
                <a:solidFill>
                  <a:schemeClr val="tx1"/>
                </a:solidFill>
                <a:latin typeface="Arial" charset="0"/>
              </a:rPr>
              <a:t>.</a:t>
            </a:r>
            <a:r>
              <a:rPr lang="uz-Cyrl-UZ" sz="2400" dirty="0" smtClean="0">
                <a:solidFill>
                  <a:schemeClr val="tx1"/>
                </a:solidFill>
                <a:latin typeface="Arial" charset="0"/>
              </a:rPr>
              <a:t> Анъанавий фойдаланиладиган алмашлаб экишда (назорат) кузги буғдой ёки арпа экилади; кузги буғдой ёки арпа ҳосилдорлиги </a:t>
            </a:r>
            <a:r>
              <a:rPr lang="ru-RU" sz="2400" dirty="0" smtClean="0">
                <a:solidFill>
                  <a:schemeClr val="tx1"/>
                </a:solidFill>
                <a:latin typeface="Arial" charset="0"/>
              </a:rPr>
              <a:t> 40 </a:t>
            </a:r>
            <a:r>
              <a:rPr lang="ru-RU" sz="2400" dirty="0" err="1" smtClean="0">
                <a:solidFill>
                  <a:schemeClr val="tx1"/>
                </a:solidFill>
                <a:latin typeface="Arial" charset="0"/>
              </a:rPr>
              <a:t>ц</a:t>
            </a:r>
            <a:r>
              <a:rPr lang="ru-RU" sz="2400" dirty="0" smtClean="0">
                <a:solidFill>
                  <a:schemeClr val="tx1"/>
                </a:solidFill>
                <a:latin typeface="Arial" charset="0"/>
              </a:rPr>
              <a:t>/га</a:t>
            </a:r>
            <a:r>
              <a:rPr lang="uz-Cyrl-UZ" sz="2400" dirty="0" smtClean="0">
                <a:solidFill>
                  <a:schemeClr val="tx1"/>
                </a:solidFill>
                <a:latin typeface="Arial" charset="0"/>
              </a:rPr>
              <a:t> ни ташкил этса</a:t>
            </a:r>
            <a:r>
              <a:rPr lang="ru-RU" sz="2400" dirty="0" smtClean="0">
                <a:solidFill>
                  <a:schemeClr val="tx1"/>
                </a:solidFill>
                <a:latin typeface="Arial" charset="0"/>
              </a:rPr>
              <a:t>,</a:t>
            </a:r>
            <a:r>
              <a:rPr lang="uz-Cyrl-UZ" sz="2400" dirty="0" smtClean="0">
                <a:solidFill>
                  <a:schemeClr val="tx1"/>
                </a:solidFill>
                <a:latin typeface="Arial" charset="0"/>
              </a:rPr>
              <a:t> 1 гектар майдондан </a:t>
            </a:r>
            <a:r>
              <a:rPr lang="ru-RU" sz="2400" dirty="0" smtClean="0">
                <a:solidFill>
                  <a:schemeClr val="tx1"/>
                </a:solidFill>
                <a:latin typeface="Arial" charset="0"/>
              </a:rPr>
              <a:t> 40 </a:t>
            </a:r>
            <a:r>
              <a:rPr lang="ru-RU" sz="2400" dirty="0" err="1" smtClean="0">
                <a:solidFill>
                  <a:schemeClr val="tx1"/>
                </a:solidFill>
                <a:latin typeface="Arial" charset="0"/>
              </a:rPr>
              <a:t>ц</a:t>
            </a:r>
            <a:r>
              <a:rPr lang="ru-RU" sz="2400" dirty="0" smtClean="0">
                <a:solidFill>
                  <a:schemeClr val="tx1"/>
                </a:solidFill>
                <a:latin typeface="Arial" charset="0"/>
              </a:rPr>
              <a:t>/га </a:t>
            </a:r>
            <a:r>
              <a:rPr lang="ru-RU" sz="2400" dirty="0" err="1" smtClean="0">
                <a:solidFill>
                  <a:schemeClr val="tx1"/>
                </a:solidFill>
                <a:latin typeface="Arial" charset="0"/>
              </a:rPr>
              <a:t>х</a:t>
            </a:r>
            <a:r>
              <a:rPr lang="ru-RU" sz="2400" dirty="0" smtClean="0">
                <a:solidFill>
                  <a:schemeClr val="tx1"/>
                </a:solidFill>
                <a:latin typeface="Arial" charset="0"/>
              </a:rPr>
              <a:t> 120 е.</a:t>
            </a:r>
            <a:r>
              <a:rPr lang="uz-Cyrl-UZ" sz="2400" dirty="0" smtClean="0">
                <a:solidFill>
                  <a:schemeClr val="tx1"/>
                </a:solidFill>
                <a:latin typeface="Arial" charset="0"/>
              </a:rPr>
              <a:t>б.</a:t>
            </a:r>
            <a:r>
              <a:rPr lang="ru-RU" sz="2400" dirty="0" smtClean="0">
                <a:solidFill>
                  <a:schemeClr val="tx1"/>
                </a:solidFill>
                <a:latin typeface="Arial" charset="0"/>
              </a:rPr>
              <a:t> = 4 800 </a:t>
            </a:r>
            <a:r>
              <a:rPr lang="uz-Cyrl-UZ" sz="2400" dirty="0" smtClean="0">
                <a:solidFill>
                  <a:schemeClr val="tx1"/>
                </a:solidFill>
                <a:latin typeface="Arial" charset="0"/>
              </a:rPr>
              <a:t>ем хашак бирлиги олинади. Маккажўхори уруғлик учун етиштирилганида одатда </a:t>
            </a:r>
            <a:r>
              <a:rPr lang="ru-RU" sz="2400" dirty="0" smtClean="0">
                <a:solidFill>
                  <a:schemeClr val="tx1"/>
                </a:solidFill>
                <a:latin typeface="Arial" charset="0"/>
              </a:rPr>
              <a:t> 40 </a:t>
            </a:r>
            <a:r>
              <a:rPr lang="ru-RU" sz="2400" dirty="0" err="1" smtClean="0">
                <a:solidFill>
                  <a:schemeClr val="tx1"/>
                </a:solidFill>
                <a:latin typeface="Arial" charset="0"/>
              </a:rPr>
              <a:t>ц</a:t>
            </a:r>
            <a:r>
              <a:rPr lang="ru-RU" sz="2400" dirty="0" smtClean="0">
                <a:solidFill>
                  <a:schemeClr val="tx1"/>
                </a:solidFill>
                <a:latin typeface="Arial" charset="0"/>
              </a:rPr>
              <a:t>/га </a:t>
            </a:r>
            <a:r>
              <a:rPr lang="ru-RU" sz="2400" dirty="0" err="1" smtClean="0">
                <a:solidFill>
                  <a:schemeClr val="tx1"/>
                </a:solidFill>
                <a:latin typeface="Arial" charset="0"/>
              </a:rPr>
              <a:t>х</a:t>
            </a:r>
            <a:r>
              <a:rPr lang="ru-RU" sz="2400" dirty="0" smtClean="0">
                <a:solidFill>
                  <a:schemeClr val="tx1"/>
                </a:solidFill>
                <a:latin typeface="Arial" charset="0"/>
              </a:rPr>
              <a:t> 134 </a:t>
            </a:r>
            <a:r>
              <a:rPr lang="uz-Cyrl-UZ" sz="2400" dirty="0" smtClean="0">
                <a:solidFill>
                  <a:schemeClr val="tx1"/>
                </a:solidFill>
                <a:latin typeface="Arial" charset="0"/>
              </a:rPr>
              <a:t>е</a:t>
            </a:r>
            <a:r>
              <a:rPr lang="ru-RU" sz="2400" dirty="0" smtClean="0">
                <a:solidFill>
                  <a:schemeClr val="tx1"/>
                </a:solidFill>
                <a:latin typeface="Arial" charset="0"/>
              </a:rPr>
              <a:t>.</a:t>
            </a:r>
            <a:r>
              <a:rPr lang="uz-Cyrl-UZ" sz="2400" dirty="0" smtClean="0">
                <a:solidFill>
                  <a:schemeClr val="tx1"/>
                </a:solidFill>
                <a:latin typeface="Arial" charset="0"/>
              </a:rPr>
              <a:t>б</a:t>
            </a:r>
            <a:r>
              <a:rPr lang="ru-RU" sz="2400" dirty="0" smtClean="0">
                <a:solidFill>
                  <a:schemeClr val="tx1"/>
                </a:solidFill>
                <a:latin typeface="Arial" charset="0"/>
              </a:rPr>
              <a:t>.= 5 360</a:t>
            </a:r>
            <a:r>
              <a:rPr lang="uz-Cyrl-UZ" sz="2400" dirty="0" smtClean="0">
                <a:solidFill>
                  <a:schemeClr val="tx1"/>
                </a:solidFill>
                <a:latin typeface="Arial" charset="0"/>
              </a:rPr>
              <a:t> ем-хашак бирлиги ва тегишли ҳажмда барг-банд массаси олинади:  </a:t>
            </a:r>
            <a:r>
              <a:rPr lang="ru-RU" sz="2400" dirty="0" smtClean="0">
                <a:solidFill>
                  <a:schemeClr val="tx1"/>
                </a:solidFill>
                <a:latin typeface="Arial" charset="0"/>
              </a:rPr>
              <a:t> 60 </a:t>
            </a:r>
            <a:r>
              <a:rPr lang="ru-RU" sz="2400" dirty="0" err="1" smtClean="0">
                <a:solidFill>
                  <a:schemeClr val="tx1"/>
                </a:solidFill>
                <a:latin typeface="Arial" charset="0"/>
              </a:rPr>
              <a:t>ц</a:t>
            </a:r>
            <a:r>
              <a:rPr lang="ru-RU" sz="2400" dirty="0" smtClean="0">
                <a:solidFill>
                  <a:schemeClr val="tx1"/>
                </a:solidFill>
                <a:latin typeface="Arial" charset="0"/>
              </a:rPr>
              <a:t>/га </a:t>
            </a:r>
            <a:r>
              <a:rPr lang="ru-RU" sz="2400" dirty="0" err="1" smtClean="0">
                <a:solidFill>
                  <a:schemeClr val="tx1"/>
                </a:solidFill>
                <a:latin typeface="Arial" charset="0"/>
              </a:rPr>
              <a:t>х</a:t>
            </a:r>
            <a:r>
              <a:rPr lang="ru-RU" sz="2400" dirty="0" smtClean="0">
                <a:solidFill>
                  <a:schemeClr val="tx1"/>
                </a:solidFill>
                <a:latin typeface="Arial" charset="0"/>
              </a:rPr>
              <a:t> 37 е.</a:t>
            </a:r>
            <a:r>
              <a:rPr lang="uz-Cyrl-UZ" sz="2400" dirty="0" smtClean="0">
                <a:solidFill>
                  <a:schemeClr val="tx1"/>
                </a:solidFill>
                <a:latin typeface="Arial" charset="0"/>
              </a:rPr>
              <a:t>б.</a:t>
            </a:r>
            <a:r>
              <a:rPr lang="ru-RU" sz="2400" dirty="0" smtClean="0">
                <a:solidFill>
                  <a:schemeClr val="tx1"/>
                </a:solidFill>
                <a:latin typeface="Arial" charset="0"/>
              </a:rPr>
              <a:t> = 2 220 е.</a:t>
            </a:r>
            <a:r>
              <a:rPr lang="uz-Cyrl-UZ" sz="2400" dirty="0" smtClean="0">
                <a:solidFill>
                  <a:schemeClr val="tx1"/>
                </a:solidFill>
                <a:latin typeface="Arial" charset="0"/>
              </a:rPr>
              <a:t>б.</a:t>
            </a:r>
            <a:r>
              <a:rPr lang="ru-RU" sz="2400" dirty="0" smtClean="0">
                <a:solidFill>
                  <a:schemeClr val="tx1"/>
                </a:solidFill>
                <a:latin typeface="Arial" charset="0"/>
              </a:rPr>
              <a:t>,</a:t>
            </a:r>
            <a:r>
              <a:rPr lang="uz-Cyrl-UZ" sz="2400" dirty="0" smtClean="0">
                <a:solidFill>
                  <a:schemeClr val="tx1"/>
                </a:solidFill>
                <a:latin typeface="Arial" charset="0"/>
              </a:rPr>
              <a:t> ва улар биргаликда </a:t>
            </a:r>
            <a:r>
              <a:rPr lang="ru-RU" sz="2400" dirty="0" smtClean="0">
                <a:solidFill>
                  <a:schemeClr val="tx1"/>
                </a:solidFill>
                <a:latin typeface="Arial" charset="0"/>
              </a:rPr>
              <a:t> 7 580 е.</a:t>
            </a:r>
            <a:r>
              <a:rPr lang="uz-Cyrl-UZ" sz="2400" dirty="0" smtClean="0">
                <a:solidFill>
                  <a:schemeClr val="tx1"/>
                </a:solidFill>
                <a:latin typeface="Arial" charset="0"/>
              </a:rPr>
              <a:t>б.ни ташкил этади. Кўпинча</a:t>
            </a:r>
            <a:r>
              <a:rPr lang="ru-RU" sz="2400" dirty="0" smtClean="0">
                <a:solidFill>
                  <a:schemeClr val="tx1"/>
                </a:solidFill>
                <a:latin typeface="Arial" charset="0"/>
              </a:rPr>
              <a:t>,</a:t>
            </a:r>
            <a:r>
              <a:rPr lang="uz-Cyrl-UZ" sz="2400" dirty="0" smtClean="0">
                <a:solidFill>
                  <a:schemeClr val="tx1"/>
                </a:solidFill>
                <a:latin typeface="Arial" charset="0"/>
              </a:rPr>
              <a:t> кузги буғдой ёки арпа, маккажўхори ўриб олингач, дала бўш қолдирилади. Шу тарзда таққосланадиган рақам (назорат)</a:t>
            </a:r>
            <a:r>
              <a:rPr lang="ru-RU" sz="2400" dirty="0" smtClean="0">
                <a:solidFill>
                  <a:schemeClr val="tx1"/>
                </a:solidFill>
                <a:latin typeface="Arial" charset="0"/>
              </a:rPr>
              <a:t> - </a:t>
            </a:r>
            <a:r>
              <a:rPr lang="ru-RU" sz="2400" b="1" dirty="0" smtClean="0">
                <a:solidFill>
                  <a:schemeClr val="tx1"/>
                </a:solidFill>
                <a:latin typeface="Arial" charset="0"/>
              </a:rPr>
              <a:t>7 580 е.</a:t>
            </a:r>
            <a:r>
              <a:rPr lang="uz-Cyrl-UZ" sz="2400" b="1" dirty="0" smtClean="0">
                <a:solidFill>
                  <a:schemeClr val="tx1"/>
                </a:solidFill>
                <a:latin typeface="Arial" charset="0"/>
              </a:rPr>
              <a:t>б.</a:t>
            </a:r>
            <a:endParaRPr lang="ru-RU" sz="2400" b="1" dirty="0" smtClean="0">
              <a:solidFill>
                <a:schemeClr val="tx1"/>
              </a:solidFill>
              <a:latin typeface="Arial" charset="0"/>
            </a:endParaRPr>
          </a:p>
          <a:p>
            <a:pPr>
              <a:lnSpc>
                <a:spcPct val="90000"/>
              </a:lnSpc>
            </a:pPr>
            <a:endParaRPr lang="ru-RU" sz="2400" b="1" dirty="0" smtClean="0">
              <a:solidFill>
                <a:srgbClr val="898989"/>
              </a:solidFill>
              <a:latin typeface="Arial" charset="0"/>
            </a:endParaRPr>
          </a:p>
          <a:p>
            <a:pPr>
              <a:lnSpc>
                <a:spcPct val="90000"/>
              </a:lnSpc>
            </a:pPr>
            <a:endParaRPr lang="ru-RU" sz="2400" b="1" dirty="0" smtClean="0">
              <a:solidFill>
                <a:srgbClr val="898989"/>
              </a:solidFill>
              <a:latin typeface="Arial" charset="0"/>
            </a:endParaRPr>
          </a:p>
          <a:p>
            <a:pPr>
              <a:lnSpc>
                <a:spcPct val="90000"/>
              </a:lnSpc>
            </a:pPr>
            <a:endParaRPr lang="ru-RU" sz="2400" b="1" dirty="0" smtClean="0">
              <a:solidFill>
                <a:srgbClr val="898989"/>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subTitle" idx="1"/>
          </p:nvPr>
        </p:nvSpPr>
        <p:spPr>
          <a:xfrm>
            <a:off x="539750" y="549275"/>
            <a:ext cx="8353425" cy="5975350"/>
          </a:xfrm>
        </p:spPr>
        <p:txBody>
          <a:bodyPr>
            <a:normAutofit/>
          </a:bodyPr>
          <a:lstStyle/>
          <a:p>
            <a:pPr>
              <a:lnSpc>
                <a:spcPct val="80000"/>
              </a:lnSpc>
            </a:pPr>
            <a:r>
              <a:rPr lang="uz-Cyrl-UZ" sz="2600" b="1" dirty="0" smtClean="0">
                <a:solidFill>
                  <a:schemeClr val="tx1"/>
                </a:solidFill>
                <a:latin typeface="Arial" charset="0"/>
              </a:rPr>
              <a:t>Юқорида баён этилган 4 та далали жадал алмашлаб экиш 1 йил давомида қуйидаги ҳажмда маҳсулот олиш имконини беради:   </a:t>
            </a:r>
            <a:endParaRPr lang="ru-RU" sz="2600" b="1" dirty="0" smtClean="0">
              <a:solidFill>
                <a:schemeClr val="tx1"/>
              </a:solidFill>
              <a:latin typeface="Arial" charset="0"/>
            </a:endParaRPr>
          </a:p>
          <a:p>
            <a:pPr>
              <a:lnSpc>
                <a:spcPct val="80000"/>
              </a:lnSpc>
            </a:pPr>
            <a:r>
              <a:rPr lang="ru-RU" sz="2600" b="1" dirty="0" smtClean="0">
                <a:solidFill>
                  <a:schemeClr val="tx1"/>
                </a:solidFill>
                <a:latin typeface="Arial" charset="0"/>
              </a:rPr>
              <a:t>1-</a:t>
            </a:r>
            <a:r>
              <a:rPr lang="uz-Cyrl-UZ" sz="2600" b="1" dirty="0" smtClean="0">
                <a:solidFill>
                  <a:schemeClr val="tx1"/>
                </a:solidFill>
                <a:latin typeface="Arial" charset="0"/>
              </a:rPr>
              <a:t>нчи </a:t>
            </a:r>
            <a:r>
              <a:rPr lang="ru-RU" sz="2600" b="1" dirty="0" smtClean="0">
                <a:solidFill>
                  <a:schemeClr val="tx1"/>
                </a:solidFill>
                <a:latin typeface="Arial" charset="0"/>
              </a:rPr>
              <a:t>1 г</a:t>
            </a:r>
            <a:r>
              <a:rPr lang="uz-Cyrl-UZ" sz="2600" b="1" dirty="0" smtClean="0">
                <a:solidFill>
                  <a:schemeClr val="tx1"/>
                </a:solidFill>
                <a:latin typeface="Arial" charset="0"/>
              </a:rPr>
              <a:t>ектарлик дала</a:t>
            </a:r>
            <a:r>
              <a:rPr lang="ru-RU" sz="2600" b="1" dirty="0" smtClean="0">
                <a:solidFill>
                  <a:schemeClr val="tx1"/>
                </a:solidFill>
                <a:latin typeface="Arial" charset="0"/>
              </a:rPr>
              <a:t>: 6 000 е</a:t>
            </a:r>
            <a:r>
              <a:rPr lang="uz-Cyrl-UZ" sz="2600" b="1" dirty="0" smtClean="0">
                <a:solidFill>
                  <a:schemeClr val="tx1"/>
                </a:solidFill>
                <a:latin typeface="Arial" charset="0"/>
              </a:rPr>
              <a:t>.б.</a:t>
            </a:r>
            <a:r>
              <a:rPr lang="ru-RU" sz="2600" b="1" dirty="0" smtClean="0">
                <a:solidFill>
                  <a:schemeClr val="tx1"/>
                </a:solidFill>
                <a:latin typeface="Arial" charset="0"/>
              </a:rPr>
              <a:t> + 8 040 + 2 520 + 5 000 = 21 560 е</a:t>
            </a:r>
            <a:r>
              <a:rPr lang="uz-Cyrl-UZ" sz="2600" b="1" dirty="0" smtClean="0">
                <a:solidFill>
                  <a:schemeClr val="tx1"/>
                </a:solidFill>
                <a:latin typeface="Arial" charset="0"/>
              </a:rPr>
              <a:t>.б.</a:t>
            </a:r>
            <a:endParaRPr lang="ru-RU" sz="2600" b="1" dirty="0" smtClean="0">
              <a:solidFill>
                <a:schemeClr val="tx1"/>
              </a:solidFill>
              <a:latin typeface="Arial" charset="0"/>
            </a:endParaRPr>
          </a:p>
          <a:p>
            <a:pPr>
              <a:lnSpc>
                <a:spcPct val="80000"/>
              </a:lnSpc>
            </a:pPr>
            <a:r>
              <a:rPr lang="ru-RU" sz="2600" b="1" dirty="0" smtClean="0">
                <a:solidFill>
                  <a:schemeClr val="tx1"/>
                </a:solidFill>
                <a:latin typeface="Arial" charset="0"/>
              </a:rPr>
              <a:t>2-</a:t>
            </a:r>
            <a:r>
              <a:rPr lang="uz-Cyrl-UZ" sz="2600" b="1" dirty="0" smtClean="0">
                <a:solidFill>
                  <a:schemeClr val="tx1"/>
                </a:solidFill>
                <a:latin typeface="Arial" charset="0"/>
              </a:rPr>
              <a:t>нчи 1 гектарлик дала</a:t>
            </a:r>
            <a:r>
              <a:rPr lang="ru-RU" sz="2600" b="1" dirty="0" smtClean="0">
                <a:solidFill>
                  <a:schemeClr val="tx1"/>
                </a:solidFill>
                <a:latin typeface="Arial" charset="0"/>
              </a:rPr>
              <a:t>: 11 000 + 6 000 = 17 000 е.</a:t>
            </a:r>
            <a:r>
              <a:rPr lang="uz-Cyrl-UZ" sz="2600" b="1" dirty="0" smtClean="0">
                <a:solidFill>
                  <a:schemeClr val="tx1"/>
                </a:solidFill>
                <a:latin typeface="Arial" charset="0"/>
              </a:rPr>
              <a:t>б.</a:t>
            </a:r>
            <a:endParaRPr lang="ru-RU" sz="2600" b="1" dirty="0" smtClean="0">
              <a:solidFill>
                <a:schemeClr val="tx1"/>
              </a:solidFill>
              <a:latin typeface="Arial" charset="0"/>
            </a:endParaRPr>
          </a:p>
          <a:p>
            <a:pPr>
              <a:lnSpc>
                <a:spcPct val="80000"/>
              </a:lnSpc>
            </a:pPr>
            <a:r>
              <a:rPr lang="ru-RU" sz="2600" b="1" dirty="0" smtClean="0">
                <a:solidFill>
                  <a:schemeClr val="tx1"/>
                </a:solidFill>
                <a:latin typeface="Arial" charset="0"/>
              </a:rPr>
              <a:t>3-</a:t>
            </a:r>
            <a:r>
              <a:rPr lang="uz-Cyrl-UZ" sz="2600" b="1" dirty="0" smtClean="0">
                <a:solidFill>
                  <a:schemeClr val="tx1"/>
                </a:solidFill>
                <a:latin typeface="Arial" charset="0"/>
              </a:rPr>
              <a:t>нчи 1 гектарлик дала:</a:t>
            </a:r>
            <a:r>
              <a:rPr lang="ru-RU" sz="2600" b="1" dirty="0" smtClean="0">
                <a:solidFill>
                  <a:schemeClr val="tx1"/>
                </a:solidFill>
                <a:latin typeface="Arial" charset="0"/>
              </a:rPr>
              <a:t> 18 400 + 2 760 + 6 300 = 27 460 е.</a:t>
            </a:r>
            <a:r>
              <a:rPr lang="uz-Cyrl-UZ" sz="2600" b="1" dirty="0" smtClean="0">
                <a:solidFill>
                  <a:schemeClr val="tx1"/>
                </a:solidFill>
                <a:latin typeface="Arial" charset="0"/>
              </a:rPr>
              <a:t>б.</a:t>
            </a:r>
            <a:endParaRPr lang="ru-RU" sz="2600" b="1" dirty="0" smtClean="0">
              <a:solidFill>
                <a:schemeClr val="tx1"/>
              </a:solidFill>
              <a:latin typeface="Arial" charset="0"/>
            </a:endParaRPr>
          </a:p>
          <a:p>
            <a:pPr>
              <a:lnSpc>
                <a:spcPct val="80000"/>
              </a:lnSpc>
            </a:pPr>
            <a:r>
              <a:rPr lang="ru-RU" sz="2600" b="1" dirty="0" smtClean="0">
                <a:solidFill>
                  <a:schemeClr val="tx1"/>
                </a:solidFill>
                <a:latin typeface="Arial" charset="0"/>
              </a:rPr>
              <a:t>4-</a:t>
            </a:r>
            <a:r>
              <a:rPr lang="uz-Cyrl-UZ" sz="2600" b="1" dirty="0" smtClean="0">
                <a:solidFill>
                  <a:schemeClr val="tx1"/>
                </a:solidFill>
                <a:latin typeface="Arial" charset="0"/>
              </a:rPr>
              <a:t>нчи 1</a:t>
            </a:r>
            <a:r>
              <a:rPr lang="ru-RU" sz="2600" b="1" dirty="0" smtClean="0">
                <a:solidFill>
                  <a:schemeClr val="tx1"/>
                </a:solidFill>
                <a:latin typeface="Arial" charset="0"/>
              </a:rPr>
              <a:t> г</a:t>
            </a:r>
            <a:r>
              <a:rPr lang="uz-Cyrl-UZ" sz="2600" b="1" dirty="0" smtClean="0">
                <a:solidFill>
                  <a:schemeClr val="tx1"/>
                </a:solidFill>
                <a:latin typeface="Arial" charset="0"/>
              </a:rPr>
              <a:t>ектарлик дала</a:t>
            </a:r>
            <a:r>
              <a:rPr lang="ru-RU" sz="2600" b="1" dirty="0" smtClean="0">
                <a:solidFill>
                  <a:schemeClr val="tx1"/>
                </a:solidFill>
                <a:latin typeface="Arial" charset="0"/>
              </a:rPr>
              <a:t>: 10 720 + 3 360 + 6 000 = 20 080 е.</a:t>
            </a:r>
            <a:r>
              <a:rPr lang="uz-Cyrl-UZ" sz="2600" b="1" dirty="0" smtClean="0">
                <a:solidFill>
                  <a:schemeClr val="tx1"/>
                </a:solidFill>
                <a:latin typeface="Arial" charset="0"/>
              </a:rPr>
              <a:t>б.</a:t>
            </a:r>
            <a:endParaRPr lang="ru-RU" sz="2600" b="1" dirty="0" smtClean="0">
              <a:solidFill>
                <a:schemeClr val="tx1"/>
              </a:solidFill>
              <a:latin typeface="Arial" charset="0"/>
            </a:endParaRPr>
          </a:p>
          <a:p>
            <a:pPr>
              <a:lnSpc>
                <a:spcPct val="80000"/>
              </a:lnSpc>
            </a:pPr>
            <a:r>
              <a:rPr lang="uz-Cyrl-UZ" sz="2600" b="1" dirty="0" smtClean="0">
                <a:solidFill>
                  <a:schemeClr val="tx1"/>
                </a:solidFill>
                <a:latin typeface="Arial" charset="0"/>
              </a:rPr>
              <a:t>Жами </a:t>
            </a:r>
            <a:r>
              <a:rPr lang="ru-RU" sz="2600" b="1" dirty="0" smtClean="0">
                <a:solidFill>
                  <a:schemeClr val="tx1"/>
                </a:solidFill>
                <a:latin typeface="Arial" charset="0"/>
              </a:rPr>
              <a:t> 4 г</a:t>
            </a:r>
            <a:r>
              <a:rPr lang="uz-Cyrl-UZ" sz="2600" b="1" dirty="0" smtClean="0">
                <a:solidFill>
                  <a:schemeClr val="tx1"/>
                </a:solidFill>
                <a:latin typeface="Arial" charset="0"/>
              </a:rPr>
              <a:t>ектардан</a:t>
            </a:r>
            <a:r>
              <a:rPr lang="ru-RU" sz="2600" b="1" dirty="0" smtClean="0">
                <a:solidFill>
                  <a:schemeClr val="tx1"/>
                </a:solidFill>
                <a:latin typeface="Arial" charset="0"/>
              </a:rPr>
              <a:t>: 21 560 е.</a:t>
            </a:r>
            <a:r>
              <a:rPr lang="uz-Cyrl-UZ" sz="2600" b="1" dirty="0" smtClean="0">
                <a:solidFill>
                  <a:schemeClr val="tx1"/>
                </a:solidFill>
                <a:latin typeface="Arial" charset="0"/>
              </a:rPr>
              <a:t>б. </a:t>
            </a:r>
            <a:r>
              <a:rPr lang="ru-RU" sz="2600" b="1" dirty="0" smtClean="0">
                <a:solidFill>
                  <a:schemeClr val="tx1"/>
                </a:solidFill>
                <a:latin typeface="Arial" charset="0"/>
              </a:rPr>
              <a:t>+ 17 000 е</a:t>
            </a:r>
            <a:r>
              <a:rPr lang="uz-Cyrl-UZ" sz="2600" b="1" dirty="0" smtClean="0">
                <a:solidFill>
                  <a:schemeClr val="tx1"/>
                </a:solidFill>
                <a:latin typeface="Arial" charset="0"/>
              </a:rPr>
              <a:t>.б.</a:t>
            </a:r>
            <a:r>
              <a:rPr lang="ru-RU" sz="2600" b="1" dirty="0" smtClean="0">
                <a:solidFill>
                  <a:schemeClr val="tx1"/>
                </a:solidFill>
                <a:latin typeface="Arial" charset="0"/>
              </a:rPr>
              <a:t> + 27 460 е.</a:t>
            </a:r>
            <a:r>
              <a:rPr lang="uz-Cyrl-UZ" sz="2600" b="1" dirty="0" smtClean="0">
                <a:solidFill>
                  <a:schemeClr val="tx1"/>
                </a:solidFill>
                <a:latin typeface="Arial" charset="0"/>
              </a:rPr>
              <a:t>б. </a:t>
            </a:r>
            <a:r>
              <a:rPr lang="ru-RU" sz="2600" b="1" dirty="0" smtClean="0">
                <a:solidFill>
                  <a:schemeClr val="tx1"/>
                </a:solidFill>
                <a:latin typeface="Arial" charset="0"/>
              </a:rPr>
              <a:t>+ 20 080 е.</a:t>
            </a:r>
            <a:r>
              <a:rPr lang="uz-Cyrl-UZ" sz="2600" b="1" dirty="0" smtClean="0">
                <a:solidFill>
                  <a:schemeClr val="tx1"/>
                </a:solidFill>
                <a:latin typeface="Arial" charset="0"/>
              </a:rPr>
              <a:t>б. </a:t>
            </a:r>
            <a:r>
              <a:rPr lang="ru-RU" sz="2600" b="1" dirty="0" smtClean="0">
                <a:solidFill>
                  <a:schemeClr val="tx1"/>
                </a:solidFill>
                <a:latin typeface="Arial" charset="0"/>
              </a:rPr>
              <a:t>= 86 100</a:t>
            </a:r>
            <a:r>
              <a:rPr lang="uz-Cyrl-UZ" sz="2600" b="1" dirty="0" smtClean="0">
                <a:solidFill>
                  <a:schemeClr val="tx1"/>
                </a:solidFill>
                <a:latin typeface="Arial" charset="0"/>
              </a:rPr>
              <a:t> </a:t>
            </a:r>
            <a:r>
              <a:rPr lang="ru-RU" sz="2600" b="1" dirty="0" smtClean="0">
                <a:solidFill>
                  <a:schemeClr val="tx1"/>
                </a:solidFill>
                <a:latin typeface="Arial" charset="0"/>
              </a:rPr>
              <a:t>е.</a:t>
            </a:r>
            <a:r>
              <a:rPr lang="uz-Cyrl-UZ" sz="2600" b="1" dirty="0" smtClean="0">
                <a:solidFill>
                  <a:schemeClr val="tx1"/>
                </a:solidFill>
                <a:latin typeface="Arial" charset="0"/>
              </a:rPr>
              <a:t>б.</a:t>
            </a:r>
            <a:endParaRPr lang="ru-RU" sz="2600" b="1" dirty="0" smtClean="0">
              <a:solidFill>
                <a:schemeClr val="tx1"/>
              </a:solidFill>
              <a:latin typeface="Arial" charset="0"/>
            </a:endParaRPr>
          </a:p>
          <a:p>
            <a:pPr>
              <a:lnSpc>
                <a:spcPct val="80000"/>
              </a:lnSpc>
            </a:pPr>
            <a:r>
              <a:rPr lang="uz-Cyrl-UZ" sz="2600" b="1" dirty="0" smtClean="0">
                <a:solidFill>
                  <a:schemeClr val="tx1"/>
                </a:solidFill>
                <a:latin typeface="Arial" charset="0"/>
              </a:rPr>
              <a:t>Ўрта ҳисобда 4 та далали алмашлаб экишда 1 гектар ердан  </a:t>
            </a:r>
            <a:r>
              <a:rPr lang="ru-RU" sz="2600" b="1" dirty="0" smtClean="0">
                <a:solidFill>
                  <a:schemeClr val="tx1"/>
                </a:solidFill>
                <a:latin typeface="Arial" charset="0"/>
              </a:rPr>
              <a:t>86 100 е.</a:t>
            </a:r>
            <a:r>
              <a:rPr lang="uz-Cyrl-UZ" sz="2600" b="1" dirty="0" smtClean="0">
                <a:solidFill>
                  <a:schemeClr val="tx1"/>
                </a:solidFill>
                <a:latin typeface="Arial" charset="0"/>
              </a:rPr>
              <a:t>б.</a:t>
            </a:r>
            <a:r>
              <a:rPr lang="ru-RU" sz="2600" b="1" dirty="0" smtClean="0">
                <a:solidFill>
                  <a:schemeClr val="tx1"/>
                </a:solidFill>
                <a:latin typeface="Arial" charset="0"/>
              </a:rPr>
              <a:t>/4 га = 21 525 е.</a:t>
            </a:r>
            <a:r>
              <a:rPr lang="uz-Cyrl-UZ" sz="2600" b="1" dirty="0" smtClean="0">
                <a:solidFill>
                  <a:schemeClr val="tx1"/>
                </a:solidFill>
                <a:latin typeface="Arial" charset="0"/>
              </a:rPr>
              <a:t>б. олинади.</a:t>
            </a:r>
            <a:endParaRPr lang="ru-RU" sz="2600" b="1" dirty="0" smtClean="0">
              <a:solidFill>
                <a:schemeClr val="tx1"/>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subTitle" idx="1"/>
          </p:nvPr>
        </p:nvSpPr>
        <p:spPr>
          <a:xfrm>
            <a:off x="123825" y="620713"/>
            <a:ext cx="8912225" cy="6126162"/>
          </a:xfrm>
        </p:spPr>
        <p:txBody>
          <a:bodyPr>
            <a:normAutofit/>
          </a:bodyPr>
          <a:lstStyle/>
          <a:p>
            <a:pPr>
              <a:lnSpc>
                <a:spcPct val="90000"/>
              </a:lnSpc>
            </a:pPr>
            <a:r>
              <a:rPr lang="uz-Cyrl-UZ" sz="3600" b="1" i="1" dirty="0" smtClean="0">
                <a:solidFill>
                  <a:schemeClr val="tx1"/>
                </a:solidFill>
                <a:latin typeface="Arial" charset="0"/>
              </a:rPr>
              <a:t>Амалда</a:t>
            </a:r>
            <a:r>
              <a:rPr lang="ru-RU" sz="3600" b="1" i="1" dirty="0" smtClean="0">
                <a:solidFill>
                  <a:schemeClr val="tx1"/>
                </a:solidFill>
                <a:latin typeface="Arial" charset="0"/>
              </a:rPr>
              <a:t>,</a:t>
            </a:r>
            <a:r>
              <a:rPr lang="uz-Cyrl-UZ" sz="3600" b="1" i="1" dirty="0" smtClean="0">
                <a:solidFill>
                  <a:schemeClr val="tx1"/>
                </a:solidFill>
                <a:latin typeface="Arial" charset="0"/>
              </a:rPr>
              <a:t> </a:t>
            </a:r>
            <a:r>
              <a:rPr lang="ru-RU" sz="3600" b="1" i="1" dirty="0" smtClean="0">
                <a:solidFill>
                  <a:schemeClr val="tx1"/>
                </a:solidFill>
                <a:latin typeface="Arial" charset="0"/>
              </a:rPr>
              <a:t> 1 г</a:t>
            </a:r>
            <a:r>
              <a:rPr lang="uz-Cyrl-UZ" sz="3600" b="1" i="1" dirty="0" smtClean="0">
                <a:solidFill>
                  <a:schemeClr val="tx1"/>
                </a:solidFill>
                <a:latin typeface="Arial" charset="0"/>
              </a:rPr>
              <a:t>ектар майдонда </a:t>
            </a:r>
            <a:r>
              <a:rPr lang="ru-RU" sz="3600" b="1" i="1" dirty="0" smtClean="0">
                <a:solidFill>
                  <a:schemeClr val="tx1"/>
                </a:solidFill>
                <a:latin typeface="Arial" charset="0"/>
              </a:rPr>
              <a:t>21 525</a:t>
            </a:r>
            <a:r>
              <a:rPr lang="uz-Cyrl-UZ" sz="3600" b="1" i="1" dirty="0" smtClean="0">
                <a:solidFill>
                  <a:schemeClr val="tx1"/>
                </a:solidFill>
                <a:latin typeface="Arial" charset="0"/>
              </a:rPr>
              <a:t> </a:t>
            </a:r>
            <a:r>
              <a:rPr lang="ru-RU" sz="3600" b="1" i="1" dirty="0" smtClean="0">
                <a:solidFill>
                  <a:schemeClr val="tx1"/>
                </a:solidFill>
                <a:latin typeface="Arial" charset="0"/>
              </a:rPr>
              <a:t>е.</a:t>
            </a:r>
            <a:r>
              <a:rPr lang="uz-Cyrl-UZ" sz="3600" b="1" i="1" dirty="0" smtClean="0">
                <a:solidFill>
                  <a:schemeClr val="tx1"/>
                </a:solidFill>
                <a:latin typeface="Arial" charset="0"/>
              </a:rPr>
              <a:t>б. етиштирилади, бу эса мавжуд ем-хашак алмашлаб экишига нисбатан </a:t>
            </a:r>
            <a:r>
              <a:rPr lang="ru-RU" sz="3600" b="1" i="1" dirty="0" smtClean="0">
                <a:solidFill>
                  <a:schemeClr val="tx1"/>
                </a:solidFill>
                <a:latin typeface="Arial" charset="0"/>
              </a:rPr>
              <a:t>2,8</a:t>
            </a:r>
            <a:r>
              <a:rPr lang="uz-Cyrl-UZ" sz="3600" b="1" i="1" dirty="0" smtClean="0">
                <a:solidFill>
                  <a:schemeClr val="tx1"/>
                </a:solidFill>
                <a:latin typeface="Arial" charset="0"/>
              </a:rPr>
              <a:t> маротабадан кўп </a:t>
            </a:r>
            <a:r>
              <a:rPr lang="ru-RU" sz="3600" b="1" i="1" dirty="0" smtClean="0">
                <a:solidFill>
                  <a:schemeClr val="tx1"/>
                </a:solidFill>
                <a:latin typeface="Arial" charset="0"/>
              </a:rPr>
              <a:t>(7 580 е</a:t>
            </a:r>
            <a:r>
              <a:rPr lang="ru-RU" sz="3600" dirty="0" smtClean="0">
                <a:solidFill>
                  <a:schemeClr val="tx1"/>
                </a:solidFill>
                <a:latin typeface="Arial" charset="0"/>
              </a:rPr>
              <a:t>.</a:t>
            </a:r>
            <a:r>
              <a:rPr lang="uz-Cyrl-UZ" sz="3600" dirty="0" smtClean="0">
                <a:solidFill>
                  <a:schemeClr val="tx1"/>
                </a:solidFill>
                <a:latin typeface="Arial" charset="0"/>
              </a:rPr>
              <a:t>б.</a:t>
            </a:r>
            <a:r>
              <a:rPr lang="ru-RU" sz="3600" dirty="0" smtClean="0">
                <a:solidFill>
                  <a:schemeClr val="tx1"/>
                </a:solidFill>
                <a:latin typeface="Arial" charset="0"/>
              </a:rPr>
              <a:t>).</a:t>
            </a:r>
            <a:r>
              <a:rPr lang="uz-Cyrl-UZ" sz="3600" dirty="0" smtClean="0">
                <a:solidFill>
                  <a:schemeClr val="tx1"/>
                </a:solidFill>
                <a:latin typeface="Arial" charset="0"/>
              </a:rPr>
              <a:t> Бундай тафовутга ҳосилнинг ҳажмини кўпайтириш, экинлар диверсификацияси ва алмашлаб экишни такрорий, ангизга экиладиган экинлар эвазига бойитиш ҳисобидан эришилади.</a:t>
            </a:r>
            <a:endParaRPr lang="ru-RU" sz="3600" dirty="0" smtClean="0">
              <a:solidFill>
                <a:schemeClr val="tx1"/>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fontScale="90000"/>
          </a:bodyPr>
          <a:lstStyle/>
          <a:p>
            <a:r>
              <a:rPr lang="uz-Cyrl-UZ" sz="4000" smtClean="0">
                <a:latin typeface="Arial" charset="0"/>
              </a:rPr>
              <a:t>Тупроқ таркибини қандай қилиб яхшилаш мумкин?</a:t>
            </a:r>
            <a:endParaRPr lang="en-US" sz="4000" smtClean="0"/>
          </a:p>
        </p:txBody>
      </p:sp>
      <p:pic>
        <p:nvPicPr>
          <p:cNvPr id="4" name="Picture 2" descr="C:\Documents and Settings\makhsad.bauetdinov\My Documents\Downloads\Улучшение почвы.jpg"/>
          <p:cNvPicPr>
            <a:picLocks noGrp="1" noChangeAspect="1" noChangeArrowheads="1"/>
          </p:cNvPicPr>
          <p:nvPr>
            <p:ph idx="1"/>
          </p:nvPr>
        </p:nvPicPr>
        <p:blipFill>
          <a:blip r:embed="rId2" cstate="print"/>
          <a:stretch>
            <a:fillRect/>
          </a:stretch>
        </p:blipFill>
        <p:spPr bwMode="auto">
          <a:xfrm>
            <a:off x="3619500" y="3148806"/>
            <a:ext cx="1905000" cy="14287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subTitle" idx="1"/>
          </p:nvPr>
        </p:nvSpPr>
        <p:spPr>
          <a:xfrm>
            <a:off x="611188" y="476250"/>
            <a:ext cx="7923212" cy="5543550"/>
          </a:xfrm>
        </p:spPr>
        <p:txBody>
          <a:bodyPr>
            <a:normAutofit/>
          </a:bodyPr>
          <a:lstStyle/>
          <a:p>
            <a:pPr>
              <a:lnSpc>
                <a:spcPct val="90000"/>
              </a:lnSpc>
            </a:pPr>
            <a:r>
              <a:rPr lang="uz-Cyrl-UZ" sz="2600" b="1" i="1" smtClean="0">
                <a:solidFill>
                  <a:schemeClr val="tx1"/>
                </a:solidFill>
                <a:latin typeface="Arial" charset="0"/>
              </a:rPr>
              <a:t>Яхши сифатли тупроқ  </a:t>
            </a:r>
          </a:p>
          <a:p>
            <a:pPr>
              <a:lnSpc>
                <a:spcPct val="90000"/>
              </a:lnSpc>
            </a:pPr>
            <a:r>
              <a:rPr lang="uz-Cyrl-UZ" sz="2600" smtClean="0">
                <a:solidFill>
                  <a:schemeClr val="tx1"/>
                </a:solidFill>
                <a:latin typeface="Arial" charset="0"/>
              </a:rPr>
              <a:t>Қўшимча ҳосил олишдан ташқари, тупроқ сифатини яхшилаш ва унинг емирилишини тўхтатиш  муҳим аҳамиятга эга. Буни пулли ифодада ҳисоб-китоб қилиш мушкул, айни пайтда </a:t>
            </a:r>
          </a:p>
          <a:p>
            <a:pPr algn="l">
              <a:lnSpc>
                <a:spcPct val="90000"/>
              </a:lnSpc>
            </a:pPr>
            <a:r>
              <a:rPr lang="uz-Cyrl-UZ" sz="2600" smtClean="0">
                <a:solidFill>
                  <a:schemeClr val="tx1"/>
                </a:solidFill>
                <a:latin typeface="Arial" charset="0"/>
              </a:rPr>
              <a:t>шундай услубиёт ва тажрибалар борки, улар ёрдамида тупроқнинг қўшимча балл-бонитети қанча қўшимча ҳосил беришини аниқлаш мумкин. </a:t>
            </a:r>
          </a:p>
          <a:p>
            <a:pPr>
              <a:lnSpc>
                <a:spcPct val="90000"/>
              </a:lnSpc>
            </a:pPr>
            <a:r>
              <a:rPr lang="uz-Cyrl-UZ" sz="2600" smtClean="0">
                <a:solidFill>
                  <a:schemeClr val="tx1"/>
                </a:solidFill>
                <a:latin typeface="Arial" charset="0"/>
              </a:rPr>
              <a:t>Амалда тупроққа қанчалик сифатли ишлов берилса, экотизим шунчалик соғлом ва барқарор</a:t>
            </a:r>
            <a:r>
              <a:rPr lang="ru-RU" sz="2600" smtClean="0">
                <a:solidFill>
                  <a:schemeClr val="tx1"/>
                </a:solidFill>
                <a:latin typeface="Arial" charset="0"/>
              </a:rPr>
              <a:t>,</a:t>
            </a:r>
            <a:r>
              <a:rPr lang="uz-Cyrl-UZ" sz="2600" smtClean="0">
                <a:solidFill>
                  <a:schemeClr val="tx1"/>
                </a:solidFill>
                <a:latin typeface="Arial" charset="0"/>
              </a:rPr>
              <a:t> келгусида фермерларнинг ҳосили шунчалик мўл бўлади, демак, мамлакатнинг озиқ-овқат хавфсизлиги шунчалик юқори бўлади.  </a:t>
            </a:r>
          </a:p>
          <a:p>
            <a:pPr>
              <a:lnSpc>
                <a:spcPct val="90000"/>
              </a:lnSpc>
            </a:pPr>
            <a:r>
              <a:rPr lang="ru-RU" sz="2600" smtClean="0">
                <a:solidFill>
                  <a:schemeClr val="tx1"/>
                </a:solidFill>
                <a:latin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rmAutofit fontScale="90000"/>
          </a:bodyPr>
          <a:lstStyle/>
          <a:p>
            <a:r>
              <a:rPr lang="uz-Cyrl-UZ" sz="4000" smtClean="0">
                <a:latin typeface="Arial" charset="0"/>
              </a:rPr>
              <a:t>Тупроқнинг сифати қандай яхшиланади?</a:t>
            </a:r>
            <a:endParaRPr lang="en-US" sz="4000" smtClean="0"/>
          </a:p>
        </p:txBody>
      </p:sp>
      <p:pic>
        <p:nvPicPr>
          <p:cNvPr id="4" name="Picture 2" descr="G:\SGP\Pictures\Projects\Urgench laser levering\KRASS experience\pic 044.jpg"/>
          <p:cNvPicPr>
            <a:picLocks noGrp="1" noChangeAspect="1" noChangeArrowheads="1"/>
          </p:cNvPicPr>
          <p:nvPr>
            <p:ph idx="1"/>
          </p:nvPr>
        </p:nvPicPr>
        <p:blipFill>
          <a:blip r:embed="rId2" cstate="print"/>
          <a:stretch>
            <a:fillRect/>
          </a:stretch>
        </p:blipFill>
        <p:spPr bwMode="auto">
          <a:xfrm>
            <a:off x="620762" y="1600200"/>
            <a:ext cx="7902475" cy="45259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subTitle" idx="1"/>
          </p:nvPr>
        </p:nvSpPr>
        <p:spPr>
          <a:xfrm>
            <a:off x="611188" y="404813"/>
            <a:ext cx="7947025" cy="5626100"/>
          </a:xfrm>
        </p:spPr>
        <p:txBody>
          <a:bodyPr/>
          <a:lstStyle/>
          <a:p>
            <a:pPr>
              <a:lnSpc>
                <a:spcPct val="80000"/>
              </a:lnSpc>
            </a:pPr>
            <a:r>
              <a:rPr lang="uz-Cyrl-UZ" sz="2600" smtClean="0">
                <a:solidFill>
                  <a:schemeClr val="tx1"/>
                </a:solidFill>
                <a:latin typeface="Arial" charset="0"/>
              </a:rPr>
              <a:t>Тупроқнинг сифати қуйидаги омиллар ҳисобидан яхшиланади:  </a:t>
            </a:r>
          </a:p>
          <a:p>
            <a:pPr>
              <a:lnSpc>
                <a:spcPct val="80000"/>
              </a:lnSpc>
            </a:pPr>
            <a:r>
              <a:rPr lang="uz-Cyrl-UZ" sz="2600" b="1" i="1" smtClean="0">
                <a:solidFill>
                  <a:schemeClr val="tx1"/>
                </a:solidFill>
                <a:latin typeface="Arial" charset="0"/>
              </a:rPr>
              <a:t>Тупроқни ҳимояловчи деҳқончилик технологияси – нолга тенг экиш усулидан фойдаланиш</a:t>
            </a:r>
            <a:r>
              <a:rPr lang="ru-RU" sz="2600" b="1" i="1" smtClean="0">
                <a:solidFill>
                  <a:schemeClr val="tx1"/>
                </a:solidFill>
                <a:latin typeface="Arial" charset="0"/>
              </a:rPr>
              <a:t>.</a:t>
            </a:r>
            <a:r>
              <a:rPr lang="uz-Cyrl-UZ" sz="2600" b="1" i="1" smtClean="0">
                <a:solidFill>
                  <a:schemeClr val="tx1"/>
                </a:solidFill>
                <a:latin typeface="Arial" charset="0"/>
              </a:rPr>
              <a:t> </a:t>
            </a:r>
            <a:r>
              <a:rPr lang="uz-Cyrl-UZ" sz="2600" smtClean="0">
                <a:solidFill>
                  <a:schemeClr val="tx1"/>
                </a:solidFill>
                <a:latin typeface="Arial" charset="0"/>
              </a:rPr>
              <a:t>Ушбу </a:t>
            </a:r>
            <a:r>
              <a:rPr lang="ru-RU" sz="2600" smtClean="0">
                <a:solidFill>
                  <a:schemeClr val="tx1"/>
                </a:solidFill>
                <a:latin typeface="Arial" charset="0"/>
              </a:rPr>
              <a:t> технология</a:t>
            </a:r>
            <a:r>
              <a:rPr lang="uz-Cyrl-UZ" sz="2600" smtClean="0">
                <a:solidFill>
                  <a:schemeClr val="tx1"/>
                </a:solidFill>
                <a:latin typeface="Arial" charset="0"/>
              </a:rPr>
              <a:t> сарф-харажатларни </a:t>
            </a:r>
            <a:r>
              <a:rPr lang="ru-RU" sz="2600" smtClean="0">
                <a:solidFill>
                  <a:schemeClr val="tx1"/>
                </a:solidFill>
                <a:latin typeface="Arial" charset="0"/>
              </a:rPr>
              <a:t> 30-40%</a:t>
            </a:r>
            <a:r>
              <a:rPr lang="uz-Cyrl-UZ" sz="2600" smtClean="0">
                <a:solidFill>
                  <a:schemeClr val="tx1"/>
                </a:solidFill>
                <a:latin typeface="Arial" charset="0"/>
              </a:rPr>
              <a:t> га қисқартиради</a:t>
            </a:r>
            <a:r>
              <a:rPr lang="ru-RU" sz="2600" smtClean="0">
                <a:solidFill>
                  <a:schemeClr val="tx1"/>
                </a:solidFill>
                <a:latin typeface="Arial" charset="0"/>
              </a:rPr>
              <a:t>.</a:t>
            </a:r>
            <a:r>
              <a:rPr lang="uz-Cyrl-UZ" sz="2600" smtClean="0">
                <a:solidFill>
                  <a:schemeClr val="tx1"/>
                </a:solidFill>
                <a:latin typeface="Arial" charset="0"/>
              </a:rPr>
              <a:t> Энг муҳими, ушбу технология тупроқнинг микрофаунасини тиклаш, демак унинг ҳосилдорлигини ошириш имконини беради</a:t>
            </a:r>
            <a:r>
              <a:rPr lang="ru-RU" sz="2600" smtClean="0">
                <a:solidFill>
                  <a:schemeClr val="tx1"/>
                </a:solidFill>
                <a:latin typeface="Arial" charset="0"/>
              </a:rPr>
              <a:t>.</a:t>
            </a:r>
            <a:r>
              <a:rPr lang="uz-Cyrl-UZ" sz="2600" smtClean="0">
                <a:solidFill>
                  <a:schemeClr val="tx1"/>
                </a:solidFill>
                <a:latin typeface="Arial" charset="0"/>
              </a:rPr>
              <a:t> Ушбу технологиянинг айрим </a:t>
            </a:r>
            <a:r>
              <a:rPr lang="ru-RU" sz="2600" smtClean="0">
                <a:solidFill>
                  <a:schemeClr val="tx1"/>
                </a:solidFill>
                <a:latin typeface="Arial" charset="0"/>
              </a:rPr>
              <a:t> элемент</a:t>
            </a:r>
            <a:r>
              <a:rPr lang="uz-Cyrl-UZ" sz="2600" smtClean="0">
                <a:solidFill>
                  <a:schemeClr val="tx1"/>
                </a:solidFill>
                <a:latin typeface="Arial" charset="0"/>
              </a:rPr>
              <a:t>лари қуйида қайд қилинган</a:t>
            </a:r>
            <a:r>
              <a:rPr lang="ru-RU" sz="2600" smtClean="0">
                <a:solidFill>
                  <a:schemeClr val="tx1"/>
                </a:solidFill>
                <a:latin typeface="Arial" charset="0"/>
              </a:rPr>
              <a:t>.</a:t>
            </a:r>
          </a:p>
          <a:p>
            <a:pPr>
              <a:lnSpc>
                <a:spcPct val="80000"/>
              </a:lnSpc>
            </a:pPr>
            <a:r>
              <a:rPr lang="uz-Cyrl-UZ" sz="2600" b="1" i="1" smtClean="0">
                <a:solidFill>
                  <a:schemeClr val="tx1"/>
                </a:solidFill>
                <a:latin typeface="Arial" charset="0"/>
              </a:rPr>
              <a:t>Ангиздаги қолдиқларни му</a:t>
            </a:r>
            <a:r>
              <a:rPr lang="ru-RU" sz="2600" b="1" i="1" smtClean="0">
                <a:solidFill>
                  <a:schemeClr val="tx1"/>
                </a:solidFill>
                <a:latin typeface="Arial" charset="0"/>
              </a:rPr>
              <a:t>льчир</a:t>
            </a:r>
            <a:r>
              <a:rPr lang="uz-Cyrl-UZ" sz="2600" b="1" i="1" smtClean="0">
                <a:solidFill>
                  <a:schemeClr val="tx1"/>
                </a:solidFill>
                <a:latin typeface="Arial" charset="0"/>
              </a:rPr>
              <a:t>лаш </a:t>
            </a:r>
            <a:r>
              <a:rPr lang="ru-RU" sz="2600" b="1" i="1" smtClean="0">
                <a:solidFill>
                  <a:schemeClr val="tx1"/>
                </a:solidFill>
                <a:latin typeface="Arial" charset="0"/>
              </a:rPr>
              <a:t> </a:t>
            </a:r>
            <a:r>
              <a:rPr lang="uz-Cyrl-UZ" sz="2600" smtClean="0">
                <a:solidFill>
                  <a:schemeClr val="tx1"/>
                </a:solidFill>
                <a:latin typeface="Arial" charset="0"/>
              </a:rPr>
              <a:t>тупроққа </a:t>
            </a:r>
            <a:r>
              <a:rPr lang="uz-Cyrl-UZ" sz="2600" b="1" i="1" smtClean="0">
                <a:solidFill>
                  <a:schemeClr val="tx1"/>
                </a:solidFill>
                <a:latin typeface="Arial" charset="0"/>
              </a:rPr>
              <a:t> </a:t>
            </a:r>
            <a:r>
              <a:rPr lang="ru-RU" sz="2600" smtClean="0">
                <a:solidFill>
                  <a:schemeClr val="tx1"/>
                </a:solidFill>
                <a:latin typeface="Arial" charset="0"/>
              </a:rPr>
              <a:t>органик</a:t>
            </a:r>
            <a:r>
              <a:rPr lang="uz-Cyrl-UZ" sz="2600" smtClean="0">
                <a:solidFill>
                  <a:schemeClr val="tx1"/>
                </a:solidFill>
                <a:latin typeface="Arial" charset="0"/>
              </a:rPr>
              <a:t>ани қайтариш</a:t>
            </a:r>
            <a:r>
              <a:rPr lang="ru-RU" sz="2600" smtClean="0">
                <a:solidFill>
                  <a:schemeClr val="tx1"/>
                </a:solidFill>
                <a:latin typeface="Arial" charset="0"/>
              </a:rPr>
              <a:t>,</a:t>
            </a:r>
            <a:r>
              <a:rPr lang="uz-Cyrl-UZ" sz="2600" smtClean="0">
                <a:solidFill>
                  <a:schemeClr val="tx1"/>
                </a:solidFill>
                <a:latin typeface="Arial" charset="0"/>
              </a:rPr>
              <a:t> бунда тупроқ таркибида чириндиларни кўпайтириш, уни яхшилаш имконини беради</a:t>
            </a:r>
            <a:r>
              <a:rPr lang="ru-RU" sz="2600" smtClean="0">
                <a:solidFill>
                  <a:schemeClr val="tx1"/>
                </a:solidFill>
                <a:latin typeface="Arial"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ctrTitle"/>
          </p:nvPr>
        </p:nvSpPr>
        <p:spPr>
          <a:xfrm>
            <a:off x="52388" y="119063"/>
            <a:ext cx="9050337" cy="404812"/>
          </a:xfrm>
        </p:spPr>
        <p:txBody>
          <a:bodyPr>
            <a:normAutofit fontScale="90000"/>
          </a:bodyPr>
          <a:lstStyle/>
          <a:p>
            <a:r>
              <a:rPr lang="uz-Cyrl-UZ" sz="2200" b="1" smtClean="0">
                <a:latin typeface="Arial" charset="0"/>
              </a:rPr>
              <a:t>Ангизда экишда маккажўхори кўкатлари</a:t>
            </a:r>
            <a:endParaRPr lang="ru-RU" sz="2200" b="1" smtClean="0">
              <a:latin typeface="Arial" charset="0"/>
            </a:endParaRPr>
          </a:p>
        </p:txBody>
      </p:sp>
      <p:pic>
        <p:nvPicPr>
          <p:cNvPr id="3" name="Picture 5" descr="lll"/>
          <p:cNvPicPr>
            <a:picLocks noChangeAspect="1" noChangeArrowheads="1"/>
          </p:cNvPicPr>
          <p:nvPr/>
        </p:nvPicPr>
        <p:blipFill>
          <a:blip r:embed="rId2" cstate="print"/>
          <a:srcRect/>
          <a:stretch>
            <a:fillRect/>
          </a:stretch>
        </p:blipFill>
        <p:spPr bwMode="auto">
          <a:xfrm>
            <a:off x="0" y="588963"/>
            <a:ext cx="9144000" cy="62690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65" name="Rectangle 9"/>
          <p:cNvSpPr>
            <a:spLocks noChangeArrowheads="1"/>
          </p:cNvSpPr>
          <p:nvPr/>
        </p:nvSpPr>
        <p:spPr bwMode="auto">
          <a:xfrm>
            <a:off x="1042988" y="404813"/>
            <a:ext cx="6705600" cy="5616575"/>
          </a:xfrm>
          <a:prstGeom prst="rect">
            <a:avLst/>
          </a:prstGeom>
          <a:solidFill>
            <a:schemeClr val="bg1"/>
          </a:solidFill>
          <a:ln w="9525">
            <a:noFill/>
            <a:miter lim="800000"/>
            <a:headEnd/>
            <a:tailEnd/>
          </a:ln>
        </p:spPr>
        <p:txBody>
          <a:bodyPr anchor="ctr"/>
          <a:lstStyle/>
          <a:p>
            <a:pPr algn="ctr">
              <a:lnSpc>
                <a:spcPct val="120000"/>
              </a:lnSpc>
              <a:spcBef>
                <a:spcPct val="100000"/>
              </a:spcBef>
            </a:pPr>
            <a:r>
              <a:rPr lang="uz-Cyrl-UZ" b="1">
                <a:latin typeface="Arial" charset="0"/>
                <a:cs typeface="Arial" charset="0"/>
              </a:rPr>
              <a:t>Ҳозирги пайтда республикада чорвачиликка ихтисослашган фермер хўжаликлари учун шартли битта чорва бошига 0,33 гектар суғориладиган ер майдони ажратилган.</a:t>
            </a:r>
            <a:endParaRPr lang="ru-RU"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additive="base">
                                        <p:cTn id="7" dur="500" fill="hold"/>
                                        <p:tgtEl>
                                          <p:spTgt spid="96265"/>
                                        </p:tgtEl>
                                        <p:attrNameLst>
                                          <p:attrName>ppt_x</p:attrName>
                                        </p:attrNameLst>
                                      </p:cBhvr>
                                      <p:tavLst>
                                        <p:tav tm="0">
                                          <p:val>
                                            <p:strVal val="0-#ppt_w/2"/>
                                          </p:val>
                                        </p:tav>
                                        <p:tav tm="100000">
                                          <p:val>
                                            <p:strVal val="#ppt_x"/>
                                          </p:val>
                                        </p:tav>
                                      </p:tavLst>
                                    </p:anim>
                                    <p:anim calcmode="lin" valueType="num">
                                      <p:cBhvr additive="base">
                                        <p:cTn id="8" dur="500" fill="hold"/>
                                        <p:tgtEl>
                                          <p:spTgt spid="962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type="subTitle" idx="1"/>
          </p:nvPr>
        </p:nvSpPr>
        <p:spPr>
          <a:xfrm>
            <a:off x="684213" y="404813"/>
            <a:ext cx="7850187" cy="5614987"/>
          </a:xfrm>
        </p:spPr>
        <p:txBody>
          <a:bodyPr>
            <a:normAutofit/>
          </a:bodyPr>
          <a:lstStyle/>
          <a:p>
            <a:r>
              <a:rPr lang="uz-Cyrl-UZ" sz="2900" dirty="0" smtClean="0">
                <a:solidFill>
                  <a:schemeClr val="tx1"/>
                </a:solidFill>
                <a:latin typeface="Arial" charset="0"/>
              </a:rPr>
              <a:t>Мантиқан, фермерлардан сарф-харажатларга оид савол тушиши мумкин. Амалиётлар сони ортгандек туюлади, демак, харажатлар ҳам кўпаяди</a:t>
            </a:r>
            <a:r>
              <a:rPr lang="ru-RU" sz="2900" dirty="0" smtClean="0">
                <a:solidFill>
                  <a:schemeClr val="tx1"/>
                </a:solidFill>
                <a:latin typeface="Arial" charset="0"/>
              </a:rPr>
              <a:t>.</a:t>
            </a:r>
            <a:r>
              <a:rPr lang="uz-Cyrl-UZ" sz="2900" dirty="0" smtClean="0">
                <a:solidFill>
                  <a:schemeClr val="tx1"/>
                </a:solidFill>
                <a:latin typeface="Arial" charset="0"/>
              </a:rPr>
              <a:t> Даромадлар қанчалик харажатларни қоплайди. Лойиҳа доирасида технология тўлиқ иқтисодий таҳлил қилингач,бу саволга жавоб олинади. Ваҳоланки, ҳозир ҳам ишонч билан шуни айтиш мумкинки, даромадлилик сальдоси ижобий бўлади.</a:t>
            </a:r>
            <a:r>
              <a:rPr lang="ru-RU" sz="2900" dirty="0" smtClean="0">
                <a:solidFill>
                  <a:schemeClr val="tx1"/>
                </a:solidFill>
                <a:latin typeface="Arial" charset="0"/>
              </a:rPr>
              <a:t> </a:t>
            </a:r>
          </a:p>
          <a:p>
            <a:endParaRPr lang="ru-RU" dirty="0" smtClean="0">
              <a:solidFill>
                <a:schemeClr val="tx1"/>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ctrTitle"/>
          </p:nvPr>
        </p:nvSpPr>
        <p:spPr>
          <a:xfrm>
            <a:off x="1054100" y="190500"/>
            <a:ext cx="7480300" cy="430213"/>
          </a:xfrm>
        </p:spPr>
        <p:txBody>
          <a:bodyPr>
            <a:normAutofit/>
          </a:bodyPr>
          <a:lstStyle/>
          <a:p>
            <a:r>
              <a:rPr lang="uz-Cyrl-UZ" sz="2200" b="1" smtClean="0">
                <a:latin typeface="Arial" charset="0"/>
              </a:rPr>
              <a:t>Л</a:t>
            </a:r>
            <a:r>
              <a:rPr lang="ru-RU" sz="2200" b="1" smtClean="0">
                <a:latin typeface="Arial" charset="0"/>
              </a:rPr>
              <a:t>азер</a:t>
            </a:r>
            <a:r>
              <a:rPr lang="uz-Cyrl-UZ" sz="2200" b="1" smtClean="0">
                <a:latin typeface="Arial" charset="0"/>
              </a:rPr>
              <a:t>ли текислагични ўрнатиш</a:t>
            </a:r>
            <a:endParaRPr lang="ru-RU" sz="2200" b="1" smtClean="0">
              <a:latin typeface="Arial" charset="0"/>
            </a:endParaRPr>
          </a:p>
        </p:txBody>
      </p:sp>
      <p:pic>
        <p:nvPicPr>
          <p:cNvPr id="3" name="Picture 4" descr="20130813_111252"/>
          <p:cNvPicPr>
            <a:picLocks noChangeAspect="1" noChangeArrowheads="1"/>
          </p:cNvPicPr>
          <p:nvPr/>
        </p:nvPicPr>
        <p:blipFill>
          <a:blip r:embed="rId2" cstate="print"/>
          <a:srcRect/>
          <a:stretch>
            <a:fillRect/>
          </a:stretch>
        </p:blipFill>
        <p:spPr bwMode="auto">
          <a:xfrm>
            <a:off x="39688" y="671513"/>
            <a:ext cx="9085262" cy="61864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85725" y="190500"/>
            <a:ext cx="9045575" cy="430213"/>
          </a:xfrm>
        </p:spPr>
        <p:txBody>
          <a:bodyPr>
            <a:normAutofit/>
          </a:bodyPr>
          <a:lstStyle/>
          <a:p>
            <a:r>
              <a:rPr lang="uz-Cyrl-UZ" sz="2200" b="1" smtClean="0">
                <a:latin typeface="Arial" charset="0"/>
              </a:rPr>
              <a:t>Далани лазерли текислагич ёрдамида текислаш</a:t>
            </a:r>
            <a:endParaRPr lang="ru-RU" sz="2200" b="1" smtClean="0">
              <a:latin typeface="Arial" charset="0"/>
            </a:endParaRPr>
          </a:p>
        </p:txBody>
      </p:sp>
      <p:pic>
        <p:nvPicPr>
          <p:cNvPr id="3" name="Picture 4" descr="20130813_111328"/>
          <p:cNvPicPr>
            <a:picLocks noChangeAspect="1" noChangeArrowheads="1"/>
          </p:cNvPicPr>
          <p:nvPr/>
        </p:nvPicPr>
        <p:blipFill>
          <a:blip r:embed="rId2" cstate="print"/>
          <a:srcRect/>
          <a:stretch>
            <a:fillRect/>
          </a:stretch>
        </p:blipFill>
        <p:spPr bwMode="auto">
          <a:xfrm>
            <a:off x="12700" y="1052736"/>
            <a:ext cx="9113838" cy="578621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92075" y="115888"/>
            <a:ext cx="8953500" cy="574675"/>
          </a:xfrm>
        </p:spPr>
        <p:txBody>
          <a:bodyPr>
            <a:normAutofit/>
          </a:bodyPr>
          <a:lstStyle/>
          <a:p>
            <a:r>
              <a:rPr lang="uz-Cyrl-UZ" sz="2200" b="1" smtClean="0">
                <a:latin typeface="Arial" charset="0"/>
              </a:rPr>
              <a:t>Чорвачиликка ихтисослашган фермерлар билан с</a:t>
            </a:r>
            <a:r>
              <a:rPr lang="ru-RU" sz="2200" b="1" smtClean="0">
                <a:latin typeface="Arial" charset="0"/>
              </a:rPr>
              <a:t>еминар</a:t>
            </a:r>
          </a:p>
        </p:txBody>
      </p:sp>
      <p:pic>
        <p:nvPicPr>
          <p:cNvPr id="3" name="Picture 4" descr="20130813_114513"/>
          <p:cNvPicPr>
            <a:picLocks noChangeAspect="1" noChangeArrowheads="1"/>
          </p:cNvPicPr>
          <p:nvPr/>
        </p:nvPicPr>
        <p:blipFill>
          <a:blip r:embed="rId2" cstate="print"/>
          <a:srcRect/>
          <a:stretch>
            <a:fillRect/>
          </a:stretch>
        </p:blipFill>
        <p:spPr bwMode="auto">
          <a:xfrm>
            <a:off x="31750" y="831850"/>
            <a:ext cx="9094788" cy="6045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ctrTitle"/>
          </p:nvPr>
        </p:nvSpPr>
        <p:spPr>
          <a:xfrm>
            <a:off x="190500" y="190500"/>
            <a:ext cx="8953500" cy="506413"/>
          </a:xfrm>
        </p:spPr>
        <p:txBody>
          <a:bodyPr>
            <a:normAutofit fontScale="90000"/>
          </a:bodyPr>
          <a:lstStyle/>
          <a:p>
            <a:r>
              <a:rPr lang="uz-Cyrl-UZ" sz="3400" b="1" smtClean="0">
                <a:latin typeface="Arial" charset="0"/>
              </a:rPr>
              <a:t>Ф</a:t>
            </a:r>
            <a:r>
              <a:rPr lang="ru-RU" sz="3400" b="1" smtClean="0">
                <a:latin typeface="Arial" charset="0"/>
              </a:rPr>
              <a:t>ермер</a:t>
            </a:r>
            <a:r>
              <a:rPr lang="uz-Cyrl-UZ" sz="3400" b="1" smtClean="0">
                <a:latin typeface="Arial" charset="0"/>
              </a:rPr>
              <a:t>лар билан суҳбат </a:t>
            </a:r>
            <a:endParaRPr lang="ru-RU" sz="3400" b="1" smtClean="0">
              <a:latin typeface="Arial" charset="0"/>
            </a:endParaRPr>
          </a:p>
        </p:txBody>
      </p:sp>
      <p:pic>
        <p:nvPicPr>
          <p:cNvPr id="3" name="Picture 4" descr="20130813_115807"/>
          <p:cNvPicPr>
            <a:picLocks noChangeAspect="1" noChangeArrowheads="1"/>
          </p:cNvPicPr>
          <p:nvPr/>
        </p:nvPicPr>
        <p:blipFill>
          <a:blip r:embed="rId2" cstate="print"/>
          <a:srcRect/>
          <a:stretch>
            <a:fillRect/>
          </a:stretch>
        </p:blipFill>
        <p:spPr bwMode="auto">
          <a:xfrm>
            <a:off x="0" y="781050"/>
            <a:ext cx="9101138" cy="60769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p:nvPr>
        </p:nvSpPr>
        <p:spPr>
          <a:xfrm>
            <a:off x="0" y="0"/>
            <a:ext cx="9144000" cy="614363"/>
          </a:xfrm>
        </p:spPr>
        <p:txBody>
          <a:bodyPr>
            <a:normAutofit fontScale="90000"/>
          </a:bodyPr>
          <a:lstStyle/>
          <a:p>
            <a:r>
              <a:rPr lang="uz-Cyrl-UZ" sz="2300" b="1" smtClean="0">
                <a:latin typeface="Arial" charset="0"/>
              </a:rPr>
              <a:t>4 та далали жадал алмашлаб экишнинг аҳамияти ҳақида суҳбат</a:t>
            </a:r>
            <a:endParaRPr lang="ru-RU" sz="2300" b="1" smtClean="0">
              <a:latin typeface="Arial" charset="0"/>
            </a:endParaRPr>
          </a:p>
        </p:txBody>
      </p:sp>
      <p:pic>
        <p:nvPicPr>
          <p:cNvPr id="3" name="Picture 4" descr="20130813_115620"/>
          <p:cNvPicPr>
            <a:picLocks noChangeAspect="1" noChangeArrowheads="1"/>
          </p:cNvPicPr>
          <p:nvPr/>
        </p:nvPicPr>
        <p:blipFill>
          <a:blip r:embed="rId2" cstate="print"/>
          <a:srcRect/>
          <a:stretch>
            <a:fillRect/>
          </a:stretch>
        </p:blipFill>
        <p:spPr bwMode="auto">
          <a:xfrm>
            <a:off x="0" y="646113"/>
            <a:ext cx="9142413" cy="621188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0" y="188913"/>
            <a:ext cx="9144000" cy="422275"/>
          </a:xfrm>
        </p:spPr>
        <p:txBody>
          <a:bodyPr>
            <a:normAutofit fontScale="90000"/>
          </a:bodyPr>
          <a:lstStyle/>
          <a:p>
            <a:r>
              <a:rPr lang="uz-Cyrl-UZ" sz="2200" b="1" smtClean="0">
                <a:latin typeface="Arial" charset="0"/>
              </a:rPr>
              <a:t>Лазерли текислагичнинг иш тартибини тушунтириш</a:t>
            </a:r>
            <a:endParaRPr lang="ru-RU" sz="3400" smtClean="0">
              <a:latin typeface="Arial" charset="0"/>
            </a:endParaRPr>
          </a:p>
        </p:txBody>
      </p:sp>
      <p:pic>
        <p:nvPicPr>
          <p:cNvPr id="3" name="Picture 4" descr="20130813_114634"/>
          <p:cNvPicPr>
            <a:picLocks noChangeAspect="1" noChangeArrowheads="1"/>
          </p:cNvPicPr>
          <p:nvPr/>
        </p:nvPicPr>
        <p:blipFill>
          <a:blip r:embed="rId2" cstate="print"/>
          <a:srcRect/>
          <a:stretch>
            <a:fillRect/>
          </a:stretch>
        </p:blipFill>
        <p:spPr bwMode="auto">
          <a:xfrm>
            <a:off x="-12700" y="908719"/>
            <a:ext cx="9158288" cy="592070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ctrTitle"/>
          </p:nvPr>
        </p:nvSpPr>
        <p:spPr>
          <a:xfrm>
            <a:off x="165100" y="133350"/>
            <a:ext cx="8839200" cy="496888"/>
          </a:xfrm>
        </p:spPr>
        <p:txBody>
          <a:bodyPr/>
          <a:lstStyle/>
          <a:p>
            <a:r>
              <a:rPr lang="uz-Cyrl-UZ" sz="2400" b="1" smtClean="0">
                <a:latin typeface="Arial" charset="0"/>
              </a:rPr>
              <a:t>Ангизда экилган маккажўхорилар </a:t>
            </a:r>
            <a:endParaRPr lang="ru-RU" sz="2400" b="1" smtClean="0">
              <a:latin typeface="Arial" charset="0"/>
            </a:endParaRPr>
          </a:p>
        </p:txBody>
      </p:sp>
      <p:pic>
        <p:nvPicPr>
          <p:cNvPr id="3" name="Picture 6" descr="fg"/>
          <p:cNvPicPr>
            <a:picLocks noChangeAspect="1" noChangeArrowheads="1"/>
          </p:cNvPicPr>
          <p:nvPr/>
        </p:nvPicPr>
        <p:blipFill>
          <a:blip r:embed="rId2" cstate="print"/>
          <a:srcRect/>
          <a:stretch>
            <a:fillRect/>
          </a:stretch>
        </p:blipFill>
        <p:spPr bwMode="auto">
          <a:xfrm>
            <a:off x="19050" y="782638"/>
            <a:ext cx="9147175" cy="60563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1524000" y="190500"/>
            <a:ext cx="7010400" cy="574675"/>
          </a:xfrm>
        </p:spPr>
        <p:txBody>
          <a:bodyPr>
            <a:normAutofit fontScale="90000"/>
          </a:bodyPr>
          <a:lstStyle/>
          <a:p>
            <a:r>
              <a:rPr lang="uz-Cyrl-UZ" sz="2000" b="1" smtClean="0">
                <a:latin typeface="Arial" charset="0"/>
              </a:rPr>
              <a:t>Хашаки лавлаги </a:t>
            </a:r>
            <a:r>
              <a:rPr lang="ru-RU" sz="2000" b="1" smtClean="0">
                <a:latin typeface="Arial" charset="0"/>
              </a:rPr>
              <a:t>(</a:t>
            </a:r>
            <a:r>
              <a:rPr lang="uz-Cyrl-UZ" sz="2000" b="1" smtClean="0">
                <a:latin typeface="Arial" charset="0"/>
              </a:rPr>
              <a:t>Ў</a:t>
            </a:r>
            <a:r>
              <a:rPr lang="ru-RU" sz="2000" b="1" smtClean="0">
                <a:latin typeface="Arial" charset="0"/>
              </a:rPr>
              <a:t>збек</a:t>
            </a:r>
            <a:r>
              <a:rPr lang="uz-Cyrl-UZ" sz="2000" b="1" smtClean="0">
                <a:latin typeface="Arial" charset="0"/>
              </a:rPr>
              <a:t>истон ярим қанд лавлагиси нави</a:t>
            </a:r>
            <a:r>
              <a:rPr lang="ru-RU" sz="2000" b="1" smtClean="0">
                <a:latin typeface="Arial" charset="0"/>
              </a:rPr>
              <a:t>)</a:t>
            </a:r>
          </a:p>
        </p:txBody>
      </p:sp>
      <p:sp>
        <p:nvSpPr>
          <p:cNvPr id="382979"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en-US" smtClean="0">
              <a:latin typeface="Arial" charset="0"/>
            </a:endParaRPr>
          </a:p>
        </p:txBody>
      </p:sp>
      <p:pic>
        <p:nvPicPr>
          <p:cNvPr id="4" name="Picture 4" descr="P1030484"/>
          <p:cNvPicPr>
            <a:picLocks noChangeAspect="1" noChangeArrowheads="1"/>
          </p:cNvPicPr>
          <p:nvPr/>
        </p:nvPicPr>
        <p:blipFill>
          <a:blip r:embed="rId2" cstate="print"/>
          <a:srcRect/>
          <a:stretch>
            <a:fillRect/>
          </a:stretch>
        </p:blipFill>
        <p:spPr bwMode="auto">
          <a:xfrm>
            <a:off x="395288" y="908050"/>
            <a:ext cx="8424862" cy="540067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p:nvPr>
        </p:nvSpPr>
        <p:spPr>
          <a:xfrm>
            <a:off x="92075" y="190500"/>
            <a:ext cx="8953500" cy="414338"/>
          </a:xfrm>
        </p:spPr>
        <p:txBody>
          <a:bodyPr>
            <a:normAutofit fontScale="90000"/>
          </a:bodyPr>
          <a:lstStyle/>
          <a:p>
            <a:r>
              <a:rPr lang="uz-Cyrl-UZ" sz="2500" b="1" smtClean="0">
                <a:latin typeface="Arial" charset="0"/>
              </a:rPr>
              <a:t>Кузги экинлар йиғиб олингандан сўнг </a:t>
            </a:r>
            <a:endParaRPr lang="ru-RU" sz="2500" b="1" smtClean="0">
              <a:latin typeface="Arial" charset="0"/>
            </a:endParaRPr>
          </a:p>
        </p:txBody>
      </p:sp>
      <p:sp>
        <p:nvSpPr>
          <p:cNvPr id="384003" name="Rectangle 3"/>
          <p:cNvSpPr>
            <a:spLocks noGrp="1" noChangeArrowheads="1"/>
          </p:cNvSpPr>
          <p:nvPr>
            <p:ph type="subTitle" idx="1"/>
          </p:nvPr>
        </p:nvSpPr>
        <p:spPr>
          <a:xfrm>
            <a:off x="1116013" y="1844675"/>
            <a:ext cx="7010400" cy="4114800"/>
          </a:xfrm>
        </p:spPr>
        <p:txBody>
          <a:bodyPr rtlCol="0">
            <a:normAutofit/>
          </a:bodyPr>
          <a:lstStyle/>
          <a:p>
            <a:pPr fontAlgn="auto">
              <a:spcAft>
                <a:spcPts val="0"/>
              </a:spcAft>
              <a:buFont typeface="Arial" pitchFamily="34" charset="0"/>
              <a:buNone/>
              <a:defRPr/>
            </a:pPr>
            <a:endParaRPr lang="en-US" smtClean="0">
              <a:latin typeface="Arial" charset="0"/>
            </a:endParaRPr>
          </a:p>
        </p:txBody>
      </p:sp>
      <p:pic>
        <p:nvPicPr>
          <p:cNvPr id="4" name="Picture 4" descr="IMG_0678"/>
          <p:cNvPicPr>
            <a:picLocks noChangeAspect="1" noChangeArrowheads="1"/>
          </p:cNvPicPr>
          <p:nvPr/>
        </p:nvPicPr>
        <p:blipFill>
          <a:blip r:embed="rId2" cstate="print"/>
          <a:srcRect/>
          <a:stretch>
            <a:fillRect/>
          </a:stretch>
        </p:blipFill>
        <p:spPr bwMode="auto">
          <a:xfrm>
            <a:off x="1588" y="635000"/>
            <a:ext cx="9115425" cy="62023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type="subTitle" idx="1"/>
          </p:nvPr>
        </p:nvSpPr>
        <p:spPr>
          <a:xfrm>
            <a:off x="684213" y="476250"/>
            <a:ext cx="7874000" cy="5554663"/>
          </a:xfrm>
        </p:spPr>
        <p:txBody>
          <a:bodyPr>
            <a:normAutofit/>
          </a:bodyPr>
          <a:lstStyle/>
          <a:p>
            <a:pPr>
              <a:lnSpc>
                <a:spcPct val="110000"/>
              </a:lnSpc>
              <a:spcBef>
                <a:spcPct val="100000"/>
              </a:spcBef>
              <a:buFontTx/>
              <a:buNone/>
            </a:pPr>
            <a:r>
              <a:rPr lang="uz-Cyrl-UZ" sz="2600" b="1" smtClean="0">
                <a:solidFill>
                  <a:schemeClr val="tx1"/>
                </a:solidFill>
                <a:latin typeface="Arial" charset="0"/>
              </a:rPr>
              <a:t>Аммо фермер хўжаликлари   қишлоқ хўжалигини юритиш шароитида янги агро технологиялар ва инновациялардан камдан кам ҳолларда фойдаланади, ерга ишлов беришнинг эскирган технологиялари ва техникаси воситасида кузги арпа ва маккажўхорини етиштиришни давом эттирмоқда. Ушбу анъанавий технология 1 гектарга 4500-5000 озуқа бирлиши етиштирилишини таъминлайди.</a:t>
            </a:r>
            <a:endParaRPr lang="ru-RU" sz="2600" b="1" smtClean="0">
              <a:solidFill>
                <a:schemeClr val="tx1"/>
              </a:solidFill>
              <a:latin typeface="Arial" charset="0"/>
            </a:endParaRPr>
          </a:p>
          <a:p>
            <a:pPr>
              <a:lnSpc>
                <a:spcPct val="90000"/>
              </a:lnSpc>
            </a:pPr>
            <a:endParaRPr lang="ru-RU" sz="2100" smtClean="0">
              <a:solidFill>
                <a:srgbClr val="898989"/>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11188" y="404813"/>
            <a:ext cx="7777162" cy="5632311"/>
          </a:xfrm>
          <a:prstGeom prst="rect">
            <a:avLst/>
          </a:prstGeom>
          <a:noFill/>
          <a:ln w="9525">
            <a:noFill/>
            <a:miter lim="800000"/>
            <a:headEnd/>
            <a:tailEnd/>
          </a:ln>
        </p:spPr>
        <p:txBody>
          <a:bodyPr>
            <a:spAutoFit/>
          </a:bodyPr>
          <a:lstStyle/>
          <a:p>
            <a:pPr eaLnBrk="0" hangingPunct="0">
              <a:lnSpc>
                <a:spcPct val="80000"/>
              </a:lnSpc>
              <a:spcBef>
                <a:spcPct val="20000"/>
              </a:spcBef>
              <a:buClr>
                <a:schemeClr val="tx1"/>
              </a:buClr>
              <a:buSzPct val="70000"/>
            </a:pPr>
            <a:r>
              <a:rPr lang="ru-RU" sz="3000" dirty="0" smtClean="0"/>
              <a:t>Технологи</a:t>
            </a:r>
            <a:r>
              <a:rPr lang="uz-Cyrl-UZ" sz="3000" dirty="0"/>
              <a:t>я шу тарзда йўлга қўйилганки, тупроқ ҳар доим яшил қатлам билан қопланган, бу эса унга соя ташлайди, тупроқ қизиб кетишини сусайтиради, минераллашган сизот сувлари кўтарилишини камайтиради. Сусайтирилган қизитиш ҳам намнинг қуйига йўналтирилишига хизмат қилади, бу эса суғориш суви тузларни чуқурроққа ювиб туширишига ёрдам беради,  бу эса тупроқнинг зарарли тузлардан холи бўлишишга, тегишли равишда суғоришга сувнинг камроқ сарфланишига хизмат қилади. Тупроқ юзасига доимий соя солиш  тамойилидан Қорақалпоғистонда фитомелиорация бўйича лойиҳада ҳам фойдаланилган.  </a:t>
            </a:r>
            <a:r>
              <a:rPr lang="ru-RU" sz="30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ctrTitle"/>
          </p:nvPr>
        </p:nvSpPr>
        <p:spPr>
          <a:xfrm>
            <a:off x="1084263" y="85725"/>
            <a:ext cx="7010400" cy="501650"/>
          </a:xfrm>
        </p:spPr>
        <p:txBody>
          <a:bodyPr/>
          <a:lstStyle/>
          <a:p>
            <a:r>
              <a:rPr lang="uz-Cyrl-UZ" sz="2400" b="1" smtClean="0">
                <a:latin typeface="Arial" charset="0"/>
              </a:rPr>
              <a:t>Сояни такрорий экиш </a:t>
            </a:r>
            <a:r>
              <a:rPr lang="ru-RU" sz="2400" b="1" smtClean="0">
                <a:latin typeface="Arial" charset="0"/>
              </a:rPr>
              <a:t>(Орзу</a:t>
            </a:r>
            <a:r>
              <a:rPr lang="uz-Cyrl-UZ" sz="2400" b="1" smtClean="0">
                <a:latin typeface="Arial" charset="0"/>
              </a:rPr>
              <a:t> нави</a:t>
            </a:r>
            <a:r>
              <a:rPr lang="ru-RU" sz="2400" b="1" smtClean="0">
                <a:latin typeface="Arial" charset="0"/>
              </a:rPr>
              <a:t>)</a:t>
            </a:r>
          </a:p>
        </p:txBody>
      </p:sp>
      <p:pic>
        <p:nvPicPr>
          <p:cNvPr id="3" name="Picture 5" descr="IMG_8881"/>
          <p:cNvPicPr>
            <a:picLocks noChangeAspect="1" noChangeArrowheads="1"/>
          </p:cNvPicPr>
          <p:nvPr/>
        </p:nvPicPr>
        <p:blipFill>
          <a:blip r:embed="rId2" cstate="print"/>
          <a:stretch>
            <a:fillRect/>
          </a:stretch>
        </p:blipFill>
        <p:spPr bwMode="auto">
          <a:xfrm>
            <a:off x="19050" y="688975"/>
            <a:ext cx="9174163" cy="61372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Grp="1" noChangeArrowheads="1"/>
          </p:cNvSpPr>
          <p:nvPr>
            <p:ph type="subTitle" idx="1"/>
          </p:nvPr>
        </p:nvSpPr>
        <p:spPr>
          <a:xfrm>
            <a:off x="684213" y="549275"/>
            <a:ext cx="7850187" cy="5470525"/>
          </a:xfrm>
        </p:spPr>
        <p:txBody>
          <a:bodyPr>
            <a:normAutofit/>
          </a:bodyPr>
          <a:lstStyle/>
          <a:p>
            <a:pPr marL="571500" indent="-571500">
              <a:lnSpc>
                <a:spcPct val="70000"/>
              </a:lnSpc>
            </a:pPr>
            <a:r>
              <a:rPr lang="uz-Cyrl-UZ" sz="3600" dirty="0" smtClean="0">
                <a:solidFill>
                  <a:schemeClr val="tx1"/>
                </a:solidFill>
                <a:latin typeface="Arial" charset="0"/>
              </a:rPr>
              <a:t>Ерларни л</a:t>
            </a:r>
            <a:r>
              <a:rPr lang="ru-RU" sz="3600" dirty="0" err="1" smtClean="0">
                <a:solidFill>
                  <a:schemeClr val="tx1"/>
                </a:solidFill>
                <a:latin typeface="Arial" charset="0"/>
              </a:rPr>
              <a:t>азер</a:t>
            </a:r>
            <a:r>
              <a:rPr lang="uz-Cyrl-UZ" sz="3600" dirty="0" smtClean="0">
                <a:solidFill>
                  <a:schemeClr val="tx1"/>
                </a:solidFill>
                <a:latin typeface="Arial" charset="0"/>
              </a:rPr>
              <a:t>ли текислаш</a:t>
            </a:r>
            <a:r>
              <a:rPr lang="ru-RU" sz="3600" dirty="0" smtClean="0">
                <a:solidFill>
                  <a:schemeClr val="tx1"/>
                </a:solidFill>
                <a:latin typeface="Arial" charset="0"/>
              </a:rPr>
              <a:t>,</a:t>
            </a:r>
            <a:r>
              <a:rPr lang="uz-Cyrl-UZ" sz="3600" dirty="0" smtClean="0">
                <a:solidFill>
                  <a:schemeClr val="tx1"/>
                </a:solidFill>
                <a:latin typeface="Arial" charset="0"/>
              </a:rPr>
              <a:t> сувни тежашдан ташқари, тупроқда тузлар йиғилишининг олдини олиш имконини беради;  Алмашлаб экишда кенг тарқалган, зич ўрилган илдиз тизмига эга  дуккакли экинларнинг бошоқли-дуккакли аралашмасидан фойдаланиш шудгорлаш қатламида илдиз қолдиқларини жамлаш, тупроқни органик моддалар билан тўйинтириш имконини беради</a:t>
            </a:r>
            <a:r>
              <a:rPr lang="ru-RU" sz="3600" dirty="0" smtClean="0">
                <a:solidFill>
                  <a:schemeClr val="tx1"/>
                </a:solidFill>
                <a:latin typeface="Arial"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Rectangle 3"/>
          <p:cNvSpPr>
            <a:spLocks noGrp="1" noChangeArrowheads="1"/>
          </p:cNvSpPr>
          <p:nvPr>
            <p:ph type="subTitle" idx="1"/>
          </p:nvPr>
        </p:nvSpPr>
        <p:spPr>
          <a:xfrm>
            <a:off x="539750" y="549275"/>
            <a:ext cx="7994650" cy="5470525"/>
          </a:xfrm>
        </p:spPr>
        <p:txBody>
          <a:bodyPr>
            <a:normAutofit/>
          </a:bodyPr>
          <a:lstStyle/>
          <a:p>
            <a:pPr>
              <a:lnSpc>
                <a:spcPct val="90000"/>
              </a:lnSpc>
            </a:pPr>
            <a:r>
              <a:rPr lang="uz-Cyrl-UZ" sz="2800" dirty="0" smtClean="0">
                <a:solidFill>
                  <a:schemeClr val="tx1"/>
                </a:solidFill>
                <a:latin typeface="Arial" charset="0"/>
              </a:rPr>
              <a:t>Ушбу илдиз қолдиклари намни ва қишқи ёғинларни яхшироқ жамлашга шарт-шароит яратади, айни пайтда шамол ва сув эрозиясидан ишончли ҳимоя воситаси ҳисобланади</a:t>
            </a:r>
            <a:r>
              <a:rPr lang="ru-RU" sz="2800" dirty="0" smtClean="0">
                <a:solidFill>
                  <a:schemeClr val="tx1"/>
                </a:solidFill>
                <a:latin typeface="Arial" charset="0"/>
              </a:rPr>
              <a:t>.</a:t>
            </a:r>
            <a:r>
              <a:rPr lang="uz-Cyrl-UZ" sz="2800" dirty="0" smtClean="0">
                <a:solidFill>
                  <a:schemeClr val="tx1"/>
                </a:solidFill>
                <a:latin typeface="Arial" charset="0"/>
              </a:rPr>
              <a:t> Бундай қолдиқларнинг жамланиши илдиз жойлашган қатламда тупроқнинг сув-физик хоссаларини яхшилайди, намликнинг ортиқча буғланиши ва шўрланишдан ҳимоялайди.</a:t>
            </a:r>
            <a:r>
              <a:rPr lang="ru-RU" sz="2800" dirty="0" smtClean="0">
                <a:solidFill>
                  <a:schemeClr val="tx1"/>
                </a:solidFill>
                <a:latin typeface="Arial" charset="0"/>
              </a:rPr>
              <a:t> </a:t>
            </a:r>
          </a:p>
          <a:p>
            <a:pPr>
              <a:lnSpc>
                <a:spcPct val="90000"/>
              </a:lnSpc>
            </a:pPr>
            <a:r>
              <a:rPr lang="uz-Cyrl-UZ" sz="2800" dirty="0" smtClean="0">
                <a:solidFill>
                  <a:schemeClr val="tx1"/>
                </a:solidFill>
                <a:latin typeface="Arial" charset="0"/>
              </a:rPr>
              <a:t>Дуккакли экинлардан фойдаланиш тугунчаклар бактериялари томонидан атмосфера азоти тўпланишини оширади, айни пайтда тупроқ унумдорлигини яхшилайди</a:t>
            </a:r>
            <a:r>
              <a:rPr lang="uz-Cyrl-UZ" sz="2800" dirty="0" smtClean="0">
                <a:solidFill>
                  <a:srgbClr val="898989"/>
                </a:solidFill>
                <a:latin typeface="Arial" charset="0"/>
              </a:rPr>
              <a:t>.</a:t>
            </a:r>
            <a:endParaRPr lang="ru-RU" sz="2800" dirty="0" smtClean="0">
              <a:solidFill>
                <a:srgbClr val="898989"/>
              </a:solidFill>
              <a:latin typeface="Arial" charset="0"/>
            </a:endParaRPr>
          </a:p>
          <a:p>
            <a:pPr>
              <a:lnSpc>
                <a:spcPct val="90000"/>
              </a:lnSpc>
            </a:pPr>
            <a:endParaRPr lang="ru-RU" sz="2800" dirty="0" smtClean="0">
              <a:solidFill>
                <a:srgbClr val="898989"/>
              </a:solidFill>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1" name="Rectangle 3"/>
          <p:cNvSpPr>
            <a:spLocks noGrp="1" noChangeArrowheads="1"/>
          </p:cNvSpPr>
          <p:nvPr>
            <p:ph type="subTitle" idx="1"/>
          </p:nvPr>
        </p:nvSpPr>
        <p:spPr>
          <a:xfrm>
            <a:off x="539750" y="333375"/>
            <a:ext cx="7994650" cy="5686425"/>
          </a:xfrm>
        </p:spPr>
        <p:txBody>
          <a:bodyPr>
            <a:normAutofit/>
          </a:bodyPr>
          <a:lstStyle/>
          <a:p>
            <a:r>
              <a:rPr lang="uz-Cyrl-UZ" dirty="0" smtClean="0">
                <a:solidFill>
                  <a:schemeClr val="tx1"/>
                </a:solidFill>
                <a:latin typeface="Arial" charset="0"/>
              </a:rPr>
              <a:t>Бундан ташкари</a:t>
            </a:r>
            <a:r>
              <a:rPr lang="ru-RU" dirty="0" smtClean="0">
                <a:solidFill>
                  <a:schemeClr val="tx1"/>
                </a:solidFill>
                <a:latin typeface="Arial" charset="0"/>
              </a:rPr>
              <a:t>,</a:t>
            </a:r>
            <a:r>
              <a:rPr lang="uz-Cyrl-UZ" dirty="0" smtClean="0">
                <a:solidFill>
                  <a:schemeClr val="tx1"/>
                </a:solidFill>
                <a:latin typeface="Arial" charset="0"/>
              </a:rPr>
              <a:t> ушбу </a:t>
            </a:r>
            <a:r>
              <a:rPr lang="ru-RU" dirty="0" smtClean="0">
                <a:solidFill>
                  <a:schemeClr val="tx1"/>
                </a:solidFill>
                <a:latin typeface="Arial" charset="0"/>
              </a:rPr>
              <a:t>технология</a:t>
            </a:r>
            <a:r>
              <a:rPr lang="uz-Cyrl-UZ" dirty="0" smtClean="0">
                <a:solidFill>
                  <a:schemeClr val="tx1"/>
                </a:solidFill>
                <a:latin typeface="Arial" charset="0"/>
              </a:rPr>
              <a:t> ерга ишлов беришдан атмосферага иссиқхона газлари (азот оксиди) чиқарилиши нуқтаи назаридан муҳимдир. Айни пайтда фермерларни иқлимнинг исиб кетиши ва сув тақчиллиги шароитида намликни тежовчи технологиялар ёрдамида мослашиш бўйича яхши технология бўлиб хизмат қилиши мумкин.  </a:t>
            </a:r>
            <a:r>
              <a:rPr lang="ru-RU" dirty="0" smtClean="0">
                <a:solidFill>
                  <a:schemeClr val="tx1"/>
                </a:solidFill>
                <a:latin typeface="Arial" charset="0"/>
              </a:rPr>
              <a:t> </a:t>
            </a:r>
            <a:endParaRPr lang="uz-Cyrl-UZ" dirty="0" smtClean="0">
              <a:solidFill>
                <a:schemeClr val="tx1"/>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ctrTitle"/>
          </p:nvPr>
        </p:nvSpPr>
        <p:spPr>
          <a:xfrm>
            <a:off x="261938" y="171450"/>
            <a:ext cx="8694737" cy="431800"/>
          </a:xfrm>
        </p:spPr>
        <p:txBody>
          <a:bodyPr>
            <a:normAutofit/>
          </a:bodyPr>
          <a:lstStyle/>
          <a:p>
            <a:r>
              <a:rPr lang="uz-Cyrl-UZ" sz="2200" b="1" smtClean="0">
                <a:latin typeface="Arial" charset="0"/>
              </a:rPr>
              <a:t>Уруғлик учун маккажўхори экиш </a:t>
            </a:r>
            <a:r>
              <a:rPr lang="ru-RU" sz="2200" b="1" smtClean="0">
                <a:latin typeface="Arial" charset="0"/>
              </a:rPr>
              <a:t> (</a:t>
            </a:r>
            <a:r>
              <a:rPr lang="uz-Cyrl-UZ" sz="2200" b="1" smtClean="0">
                <a:latin typeface="Arial" charset="0"/>
              </a:rPr>
              <a:t>асосий экин тури</a:t>
            </a:r>
            <a:r>
              <a:rPr lang="ru-RU" sz="2200" b="1" smtClean="0">
                <a:latin typeface="Arial" charset="0"/>
              </a:rPr>
              <a:t>)</a:t>
            </a:r>
          </a:p>
        </p:txBody>
      </p:sp>
      <p:pic>
        <p:nvPicPr>
          <p:cNvPr id="3" name="Picture 5" descr="ma"/>
          <p:cNvPicPr>
            <a:picLocks noChangeAspect="1" noChangeArrowheads="1"/>
          </p:cNvPicPr>
          <p:nvPr/>
        </p:nvPicPr>
        <p:blipFill>
          <a:blip r:embed="rId2" cstate="print"/>
          <a:srcRect/>
          <a:stretch>
            <a:fillRect/>
          </a:stretch>
        </p:blipFill>
        <p:spPr bwMode="auto">
          <a:xfrm>
            <a:off x="0" y="863600"/>
            <a:ext cx="9194800" cy="598646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ctrTitle"/>
          </p:nvPr>
        </p:nvSpPr>
        <p:spPr>
          <a:xfrm>
            <a:off x="190500" y="44450"/>
            <a:ext cx="8096250" cy="401638"/>
          </a:xfrm>
        </p:spPr>
        <p:txBody>
          <a:bodyPr>
            <a:normAutofit fontScale="90000"/>
          </a:bodyPr>
          <a:lstStyle/>
          <a:p>
            <a:r>
              <a:rPr lang="uz-Cyrl-UZ" sz="3400" smtClean="0">
                <a:latin typeface="Arial" charset="0"/>
              </a:rPr>
              <a:t>Уруғлик маккажўхори</a:t>
            </a:r>
            <a:endParaRPr lang="ru-RU" sz="3400" smtClean="0">
              <a:latin typeface="Arial" charset="0"/>
            </a:endParaRPr>
          </a:p>
        </p:txBody>
      </p:sp>
      <p:sp>
        <p:nvSpPr>
          <p:cNvPr id="52226" name="Rectangle 5"/>
          <p:cNvSpPr>
            <a:spLocks noChangeArrowheads="1"/>
          </p:cNvSpPr>
          <p:nvPr/>
        </p:nvSpPr>
        <p:spPr bwMode="auto">
          <a:xfrm>
            <a:off x="971550" y="0"/>
            <a:ext cx="7010400" cy="628650"/>
          </a:xfrm>
          <a:prstGeom prst="rect">
            <a:avLst/>
          </a:prstGeom>
          <a:noFill/>
          <a:ln w="9525">
            <a:noFill/>
            <a:miter lim="800000"/>
            <a:headEnd/>
            <a:tailEnd/>
          </a:ln>
        </p:spPr>
        <p:txBody>
          <a:bodyPr anchor="ctr"/>
          <a:lstStyle/>
          <a:p>
            <a:pPr eaLnBrk="0" hangingPunct="0"/>
            <a:endParaRPr lang="en-US" sz="3800">
              <a:solidFill>
                <a:schemeClr val="tx2"/>
              </a:solidFill>
              <a:latin typeface="Arial" charset="0"/>
            </a:endParaRPr>
          </a:p>
        </p:txBody>
      </p:sp>
      <p:pic>
        <p:nvPicPr>
          <p:cNvPr id="4" name="Picture 4" descr="IMG_8870"/>
          <p:cNvPicPr>
            <a:picLocks noChangeAspect="1" noChangeArrowheads="1"/>
          </p:cNvPicPr>
          <p:nvPr/>
        </p:nvPicPr>
        <p:blipFill>
          <a:blip r:embed="rId2" cstate="print"/>
          <a:srcRect/>
          <a:stretch>
            <a:fillRect/>
          </a:stretch>
        </p:blipFill>
        <p:spPr bwMode="auto">
          <a:xfrm>
            <a:off x="0" y="588963"/>
            <a:ext cx="9110663" cy="626903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subTitle" idx="1"/>
          </p:nvPr>
        </p:nvSpPr>
        <p:spPr>
          <a:xfrm>
            <a:off x="611188" y="620713"/>
            <a:ext cx="7923212" cy="5399087"/>
          </a:xfrm>
        </p:spPr>
        <p:txBody>
          <a:bodyPr>
            <a:normAutofit/>
          </a:bodyPr>
          <a:lstStyle/>
          <a:p>
            <a:pPr>
              <a:lnSpc>
                <a:spcPct val="90000"/>
              </a:lnSpc>
              <a:buFont typeface="Wingdings" pitchFamily="2" charset="2"/>
              <a:buNone/>
            </a:pPr>
            <a:r>
              <a:rPr lang="uz-Cyrl-UZ" sz="3100" b="1" dirty="0" smtClean="0">
                <a:solidFill>
                  <a:schemeClr val="tx1"/>
                </a:solidFill>
                <a:latin typeface="Arial" charset="0"/>
              </a:rPr>
              <a:t>Ушбу т</a:t>
            </a:r>
            <a:r>
              <a:rPr lang="ru-RU" sz="3100" b="1" dirty="0" err="1" smtClean="0">
                <a:solidFill>
                  <a:schemeClr val="tx1"/>
                </a:solidFill>
                <a:latin typeface="Arial" charset="0"/>
              </a:rPr>
              <a:t>ехнология</a:t>
            </a:r>
            <a:r>
              <a:rPr lang="ru-RU" sz="3100" b="1" dirty="0" smtClean="0">
                <a:solidFill>
                  <a:schemeClr val="tx1"/>
                </a:solidFill>
                <a:latin typeface="Arial" charset="0"/>
              </a:rPr>
              <a:t>:</a:t>
            </a:r>
          </a:p>
          <a:p>
            <a:pPr>
              <a:lnSpc>
                <a:spcPct val="90000"/>
              </a:lnSpc>
            </a:pPr>
            <a:r>
              <a:rPr lang="uz-Cyrl-UZ" sz="3100" dirty="0" smtClean="0">
                <a:solidFill>
                  <a:schemeClr val="tx1"/>
                </a:solidFill>
                <a:latin typeface="Arial" charset="0"/>
              </a:rPr>
              <a:t>Келгусида тупроқ унумдорлигини сақлаш, тиклаш ва ошириш, уни шамол ва сув эрозиясидан сақлаш; 1 гектар суғориладиган ерлардан даромад/унумдорликни кўпайтириш, айни пайтда чорвачилик учун зарур ем-хашак тайёрлаш;</a:t>
            </a:r>
            <a:endParaRPr lang="ru-RU" sz="3100" dirty="0" smtClean="0">
              <a:solidFill>
                <a:schemeClr val="tx1"/>
              </a:solidFill>
              <a:latin typeface="Arial" charset="0"/>
            </a:endParaRPr>
          </a:p>
          <a:p>
            <a:pPr>
              <a:lnSpc>
                <a:spcPct val="90000"/>
              </a:lnSpc>
            </a:pPr>
            <a:r>
              <a:rPr lang="uz-Cyrl-UZ" sz="3100" dirty="0" smtClean="0">
                <a:solidFill>
                  <a:schemeClr val="tx1"/>
                </a:solidFill>
                <a:latin typeface="Arial" charset="0"/>
              </a:rPr>
              <a:t>бир қатор омиллар ҳисобига (суғориш сувини, ёқилғи-мойлаш мутериалларини камайтириш, кўламини тежаш имкониятини беради.</a:t>
            </a:r>
            <a:endParaRPr lang="ru-RU" sz="3100" dirty="0" smtClean="0">
              <a:solidFill>
                <a:schemeClr val="tx1"/>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ru-RU" b="1" dirty="0" smtClean="0">
              <a:solidFill>
                <a:srgbClr val="DF1E0F"/>
              </a:solidFill>
              <a:latin typeface="Arial" charset="0"/>
            </a:endParaRPr>
          </a:p>
          <a:p>
            <a:pPr>
              <a:buNone/>
            </a:pPr>
            <a:endParaRPr lang="ru-RU" b="1" dirty="0" smtClean="0">
              <a:solidFill>
                <a:srgbClr val="DF1E0F"/>
              </a:solidFill>
              <a:latin typeface="Arial" charset="0"/>
            </a:endParaRPr>
          </a:p>
          <a:p>
            <a:pPr>
              <a:buNone/>
            </a:pPr>
            <a:r>
              <a:rPr lang="ru-RU" b="1" dirty="0" smtClean="0">
                <a:solidFill>
                  <a:srgbClr val="DF1E0F"/>
                </a:solidFill>
                <a:latin typeface="Arial" charset="0"/>
              </a:rPr>
              <a:t>            </a:t>
            </a:r>
            <a:r>
              <a:rPr lang="ru-RU" b="1" dirty="0" err="1" smtClean="0">
                <a:solidFill>
                  <a:srgbClr val="DF1E0F"/>
                </a:solidFill>
                <a:latin typeface="Arial" charset="0"/>
              </a:rPr>
              <a:t>Эътиборингиз</a:t>
            </a:r>
            <a:r>
              <a:rPr lang="ru-RU" b="1" dirty="0" smtClean="0">
                <a:solidFill>
                  <a:srgbClr val="DF1E0F"/>
                </a:solidFill>
                <a:latin typeface="Arial" charset="0"/>
              </a:rPr>
              <a:t> </a:t>
            </a:r>
            <a:r>
              <a:rPr lang="ru-RU" b="1" dirty="0" err="1" smtClean="0">
                <a:solidFill>
                  <a:srgbClr val="DF1E0F"/>
                </a:solidFill>
                <a:latin typeface="Arial" charset="0"/>
              </a:rPr>
              <a:t>учун</a:t>
            </a:r>
            <a:r>
              <a:rPr lang="ru-RU" b="1" dirty="0" smtClean="0">
                <a:solidFill>
                  <a:srgbClr val="DF1E0F"/>
                </a:solidFill>
                <a:latin typeface="Arial" charset="0"/>
              </a:rPr>
              <a:t> </a:t>
            </a:r>
            <a:r>
              <a:rPr lang="ru-RU" b="1" dirty="0" err="1" smtClean="0">
                <a:solidFill>
                  <a:srgbClr val="DF1E0F"/>
                </a:solidFill>
                <a:latin typeface="Arial" charset="0"/>
              </a:rPr>
              <a:t>ра</a:t>
            </a:r>
            <a:r>
              <a:rPr lang="uz-Cyrl-UZ" b="1" dirty="0" smtClean="0">
                <a:solidFill>
                  <a:srgbClr val="DF1E0F"/>
                </a:solidFill>
                <a:latin typeface="Arial" charset="0"/>
              </a:rPr>
              <a:t>ҳмат</a:t>
            </a:r>
            <a:r>
              <a:rPr lang="ru-RU" b="1" dirty="0" smtClean="0">
                <a:solidFill>
                  <a:srgbClr val="DF1E0F"/>
                </a:solidFill>
                <a:latin typeface="Arial"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subTitle" idx="1"/>
          </p:nvPr>
        </p:nvSpPr>
        <p:spPr>
          <a:xfrm>
            <a:off x="755650" y="549275"/>
            <a:ext cx="7778750" cy="5470525"/>
          </a:xfrm>
        </p:spPr>
        <p:txBody>
          <a:bodyPr>
            <a:normAutofit/>
          </a:bodyPr>
          <a:lstStyle/>
          <a:p>
            <a:pPr>
              <a:buFont typeface="Wingdings" pitchFamily="2" charset="2"/>
              <a:buNone/>
            </a:pPr>
            <a:r>
              <a:rPr lang="uz-Cyrl-UZ" sz="3600" smtClean="0">
                <a:solidFill>
                  <a:schemeClr val="tx1"/>
                </a:solidFill>
                <a:latin typeface="Arial" charset="0"/>
              </a:rPr>
              <a:t> Жами республика бўйича чорвачилик фермер хўжаликлари ва қишлоқ хўжалиги корхоналари ихтиёрида </a:t>
            </a:r>
            <a:r>
              <a:rPr lang="ru-RU" sz="3600" smtClean="0">
                <a:solidFill>
                  <a:schemeClr val="tx1"/>
                </a:solidFill>
                <a:latin typeface="Arial" charset="0"/>
              </a:rPr>
              <a:t>150,000 га</a:t>
            </a:r>
            <a:r>
              <a:rPr lang="uz-Cyrl-UZ" sz="3600" smtClean="0">
                <a:solidFill>
                  <a:schemeClr val="tx1"/>
                </a:solidFill>
                <a:latin typeface="Arial" charset="0"/>
              </a:rPr>
              <a:t> суғориладиган ер майдонлари бор. Таклиф қилинаётган ёндашувдан ана шу майдонларда фойдаланиш имконияти мавжуд.</a:t>
            </a:r>
            <a:endParaRPr lang="ru-RU" sz="3600" smtClean="0">
              <a:solidFill>
                <a:schemeClr val="tx1"/>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Rectangle 3"/>
          <p:cNvSpPr>
            <a:spLocks noGrp="1" noChangeArrowheads="1"/>
          </p:cNvSpPr>
          <p:nvPr>
            <p:ph type="subTitle" idx="1"/>
          </p:nvPr>
        </p:nvSpPr>
        <p:spPr>
          <a:xfrm>
            <a:off x="1042988" y="476250"/>
            <a:ext cx="7296150" cy="1944688"/>
          </a:xfrm>
        </p:spPr>
        <p:txBody>
          <a:bodyPr>
            <a:normAutofit/>
          </a:bodyPr>
          <a:lstStyle/>
          <a:p>
            <a:pPr>
              <a:lnSpc>
                <a:spcPct val="70000"/>
              </a:lnSpc>
            </a:pPr>
            <a:r>
              <a:rPr lang="uz-Cyrl-UZ" sz="2700" smtClean="0">
                <a:solidFill>
                  <a:schemeClr val="tx1"/>
                </a:solidFill>
                <a:latin typeface="Arial" charset="0"/>
              </a:rPr>
              <a:t>Етиштирилаётган озуқа ҳажми ва сифатига кўра талабларга жавоб бермайди. Шу сабабли кўплаб фермер хўжаликларида кўпинча соғин сигирлар учун протеин бўйича мувозанатланган ем-хашак  етишмайди. </a:t>
            </a:r>
            <a:endParaRPr lang="ru-RU" sz="2700" smtClean="0">
              <a:solidFill>
                <a:schemeClr val="tx1"/>
              </a:solidFill>
              <a:latin typeface="Arial" charset="0"/>
            </a:endParaRPr>
          </a:p>
        </p:txBody>
      </p:sp>
      <p:pic>
        <p:nvPicPr>
          <p:cNvPr id="3" name="Picture 3"/>
          <p:cNvPicPr>
            <a:picLocks noChangeAspect="1" noChangeArrowheads="1"/>
          </p:cNvPicPr>
          <p:nvPr/>
        </p:nvPicPr>
        <p:blipFill>
          <a:blip r:embed="rId2" cstate="print"/>
          <a:srcRect/>
          <a:stretch>
            <a:fillRect/>
          </a:stretch>
        </p:blipFill>
        <p:spPr bwMode="auto">
          <a:xfrm>
            <a:off x="1187624" y="2492896"/>
            <a:ext cx="6696744" cy="3672408"/>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93" name="Rectangle 49"/>
          <p:cNvSpPr>
            <a:spLocks noGrp="1" noChangeArrowheads="1"/>
          </p:cNvSpPr>
          <p:nvPr>
            <p:ph type="ctrTitle"/>
          </p:nvPr>
        </p:nvSpPr>
        <p:spPr>
          <a:xfrm>
            <a:off x="323850" y="190500"/>
            <a:ext cx="8820150" cy="358775"/>
          </a:xfrm>
        </p:spPr>
        <p:txBody>
          <a:bodyPr>
            <a:normAutofit fontScale="90000"/>
          </a:bodyPr>
          <a:lstStyle/>
          <a:p>
            <a:r>
              <a:rPr lang="uz-Cyrl-UZ" sz="2200" smtClean="0">
                <a:latin typeface="Arial" charset="0"/>
              </a:rPr>
              <a:t>Ем-хашакка оид экинлар етиштириладиган майдон  </a:t>
            </a:r>
            <a:br>
              <a:rPr lang="uz-Cyrl-UZ" sz="2200" smtClean="0">
                <a:latin typeface="Arial" charset="0"/>
              </a:rPr>
            </a:br>
            <a:r>
              <a:rPr lang="uz-Cyrl-UZ" sz="1300" smtClean="0">
                <a:latin typeface="Arial" charset="0"/>
              </a:rPr>
              <a:t>Манба</a:t>
            </a:r>
            <a:r>
              <a:rPr lang="ru-RU" sz="1300" smtClean="0">
                <a:latin typeface="Arial" charset="0"/>
              </a:rPr>
              <a:t>:</a:t>
            </a:r>
            <a:r>
              <a:rPr lang="uz-Cyrl-UZ" sz="1300" smtClean="0">
                <a:latin typeface="Arial" charset="0"/>
              </a:rPr>
              <a:t> Ўзбекистон қишлоқ хўжалиги, </a:t>
            </a:r>
            <a:r>
              <a:rPr lang="ru-RU" sz="1300" smtClean="0">
                <a:latin typeface="Arial" charset="0"/>
              </a:rPr>
              <a:t> статисти</a:t>
            </a:r>
            <a:r>
              <a:rPr lang="uz-Cyrl-UZ" sz="1300" smtClean="0">
                <a:latin typeface="Arial" charset="0"/>
              </a:rPr>
              <a:t>к тўлам</a:t>
            </a:r>
            <a:r>
              <a:rPr lang="ru-RU" sz="1300" smtClean="0">
                <a:latin typeface="Arial" charset="0"/>
              </a:rPr>
              <a:t>. Т</a:t>
            </a:r>
            <a:r>
              <a:rPr lang="uz-Cyrl-UZ" sz="1300" smtClean="0">
                <a:latin typeface="Arial" charset="0"/>
              </a:rPr>
              <a:t>о</a:t>
            </a:r>
            <a:r>
              <a:rPr lang="ru-RU" sz="1300" smtClean="0">
                <a:latin typeface="Arial" charset="0"/>
              </a:rPr>
              <a:t>шкент 2011.</a:t>
            </a:r>
            <a:r>
              <a:rPr lang="ru-RU" sz="3400" smtClean="0">
                <a:latin typeface="Arial" charset="0"/>
              </a:rPr>
              <a:t> </a:t>
            </a:r>
          </a:p>
        </p:txBody>
      </p:sp>
      <p:graphicFrame>
        <p:nvGraphicFramePr>
          <p:cNvPr id="21563" name="Group 59"/>
          <p:cNvGraphicFramePr>
            <a:graphicFrameLocks noGrp="1"/>
          </p:cNvGraphicFramePr>
          <p:nvPr>
            <p:ph idx="4294967295"/>
          </p:nvPr>
        </p:nvGraphicFramePr>
        <p:xfrm>
          <a:off x="0" y="1268413"/>
          <a:ext cx="8712200" cy="5063427"/>
        </p:xfrm>
        <a:graphic>
          <a:graphicData uri="http://schemas.openxmlformats.org/drawingml/2006/table">
            <a:tbl>
              <a:tblPr/>
              <a:tblGrid>
                <a:gridCol w="4757738"/>
                <a:gridCol w="887412"/>
                <a:gridCol w="1089025"/>
                <a:gridCol w="1087438"/>
                <a:gridCol w="890587"/>
              </a:tblGrid>
              <a:tr h="1503363">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2000" b="0" i="0" u="none" strike="noStrike" cap="none" normalizeH="0" baseline="0" smtClean="0">
                          <a:ln>
                            <a:noFill/>
                          </a:ln>
                          <a:solidFill>
                            <a:schemeClr val="tx2"/>
                          </a:solidFill>
                          <a:effectLst/>
                          <a:latin typeface="Arial" charset="0"/>
                        </a:rPr>
                        <a:t>                                          </a:t>
                      </a:r>
                      <a:r>
                        <a:rPr kumimoji="0" lang="uz-Cyrl-UZ" sz="1400" b="0" i="0" u="none" strike="noStrike" cap="none" normalizeH="0" baseline="0" smtClean="0">
                          <a:ln>
                            <a:noFill/>
                          </a:ln>
                          <a:solidFill>
                            <a:schemeClr val="tx2"/>
                          </a:solidFill>
                          <a:effectLst/>
                          <a:latin typeface="Arial" charset="0"/>
                        </a:rPr>
                        <a:t>йиллар</a:t>
                      </a:r>
                      <a:endParaRPr kumimoji="0" lang="ru-RU" sz="14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ru-RU" sz="20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uz-Cyrl-UZ" sz="1400" b="0" i="0" u="none" strike="noStrike" cap="none" normalizeH="0" baseline="0" smtClean="0">
                          <a:ln>
                            <a:noFill/>
                          </a:ln>
                          <a:solidFill>
                            <a:schemeClr val="tx2"/>
                          </a:solidFill>
                          <a:effectLst/>
                          <a:latin typeface="Arial" charset="0"/>
                        </a:rPr>
                        <a:t>Р</a:t>
                      </a:r>
                      <a:r>
                        <a:rPr kumimoji="0" lang="ru-RU" sz="1400" b="0" i="0" u="none" strike="noStrike" cap="none" normalizeH="0" baseline="0" smtClean="0">
                          <a:ln>
                            <a:noFill/>
                          </a:ln>
                          <a:solidFill>
                            <a:schemeClr val="tx2"/>
                          </a:solidFill>
                          <a:effectLst/>
                          <a:latin typeface="Arial" charset="0"/>
                        </a:rPr>
                        <a:t>еспублик</a:t>
                      </a:r>
                      <a:r>
                        <a:rPr kumimoji="0" lang="uz-Cyrl-UZ" sz="1400" b="0" i="0" u="none" strike="noStrike" cap="none" normalizeH="0" baseline="0" smtClean="0">
                          <a:ln>
                            <a:noFill/>
                          </a:ln>
                          <a:solidFill>
                            <a:schemeClr val="tx2"/>
                          </a:solidFill>
                          <a:effectLst/>
                          <a:latin typeface="Arial" charset="0"/>
                        </a:rPr>
                        <a:t>а бўйича майдони</a:t>
                      </a:r>
                      <a:endParaRPr kumimoji="0" lang="ru-RU" sz="1400" b="0"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ru-RU" sz="20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uz-Cyrl-UZ" sz="1800" b="1" i="0" u="none" strike="noStrike" cap="none" normalizeH="0" baseline="0" smtClean="0">
                          <a:ln>
                            <a:noFill/>
                          </a:ln>
                          <a:solidFill>
                            <a:schemeClr val="tx2"/>
                          </a:solidFill>
                          <a:effectLst/>
                          <a:latin typeface="Arial" charset="0"/>
                        </a:rPr>
                        <a:t>Ем-хашакка оид экинлар етиштириладиган умумий майдон</a:t>
                      </a:r>
                      <a:endParaRPr kumimoji="0" lang="ru-RU" sz="1800" b="1"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302,5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320,4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uz-Cyrl-UZ" sz="1800" b="0" i="0" u="none" strike="noStrike" cap="none" normalizeH="0" baseline="0" smtClean="0">
                          <a:ln>
                            <a:noFill/>
                          </a:ln>
                          <a:solidFill>
                            <a:schemeClr val="tx2"/>
                          </a:solidFill>
                          <a:effectLst/>
                          <a:latin typeface="Arial" charset="0"/>
                        </a:rPr>
                        <a:t>Фермер хўжаликларининг ем-хашакка оид экинлар етиштириладиган майдони</a:t>
                      </a:r>
                      <a:endParaRPr kumimoji="0" lang="ru-RU" sz="18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197,4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189,5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211,9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238,3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1" i="0" u="none" strike="noStrike" cap="none" normalizeH="0" baseline="0" smtClean="0">
                          <a:ln>
                            <a:noFill/>
                          </a:ln>
                          <a:solidFill>
                            <a:schemeClr val="tx2"/>
                          </a:solidFill>
                          <a:effectLst/>
                          <a:latin typeface="Arial" charset="0"/>
                        </a:rPr>
                        <a:t> Самар</a:t>
                      </a:r>
                      <a:r>
                        <a:rPr kumimoji="0" lang="uz-Cyrl-UZ" sz="1800" b="1" i="0" u="none" strike="noStrike" cap="none" normalizeH="0" baseline="0" smtClean="0">
                          <a:ln>
                            <a:noFill/>
                          </a:ln>
                          <a:solidFill>
                            <a:schemeClr val="tx2"/>
                          </a:solidFill>
                          <a:effectLst/>
                          <a:latin typeface="Arial" charset="0"/>
                        </a:rPr>
                        <a:t>қ</a:t>
                      </a:r>
                      <a:r>
                        <a:rPr kumimoji="0" lang="ru-RU" sz="1800" b="1" i="0" u="none" strike="noStrike" cap="none" normalizeH="0" baseline="0" smtClean="0">
                          <a:ln>
                            <a:noFill/>
                          </a:ln>
                          <a:solidFill>
                            <a:schemeClr val="tx2"/>
                          </a:solidFill>
                          <a:effectLst/>
                          <a:latin typeface="Arial" charset="0"/>
                        </a:rPr>
                        <a:t>анд</a:t>
                      </a:r>
                      <a:r>
                        <a:rPr kumimoji="0" lang="uz-Cyrl-UZ" sz="1800" b="1" i="0" u="none" strike="noStrike" cap="none" normalizeH="0" baseline="0" smtClean="0">
                          <a:ln>
                            <a:noFill/>
                          </a:ln>
                          <a:solidFill>
                            <a:schemeClr val="tx2"/>
                          </a:solidFill>
                          <a:effectLst/>
                          <a:latin typeface="Arial" charset="0"/>
                        </a:rPr>
                        <a:t> вилояти бўйича </a:t>
                      </a:r>
                      <a:endParaRPr kumimoji="0" lang="ru-RU" sz="1800" b="1"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uz-Cyrl-UZ" sz="1800" b="1" i="0" u="none" strike="noStrike" cap="none" normalizeH="0" baseline="0" smtClean="0">
                          <a:ln>
                            <a:noFill/>
                          </a:ln>
                          <a:solidFill>
                            <a:schemeClr val="tx2"/>
                          </a:solidFill>
                          <a:effectLst/>
                          <a:latin typeface="Arial" charset="0"/>
                        </a:rPr>
                        <a:t>Ем-хашакка оид экинлар етиштириладиган умумий майдон</a:t>
                      </a:r>
                      <a:endParaRPr kumimoji="0" lang="ru-RU" sz="1800" b="1" i="0" u="none" strike="noStrike" cap="none" normalizeH="0" baseline="0" smtClean="0">
                        <a:ln>
                          <a:noFill/>
                        </a:ln>
                        <a:solidFill>
                          <a:schemeClr val="tx2"/>
                        </a:solidFill>
                        <a:effectLst/>
                        <a:latin typeface="Arial" charset="0"/>
                      </a:endParaRPr>
                    </a:p>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endParaRPr kumimoji="0" lang="ru-RU" sz="18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36,7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uz-Cyrl-UZ" sz="1800" b="0" i="0" u="none" strike="noStrike" cap="none" normalizeH="0" baseline="0" smtClean="0">
                          <a:ln>
                            <a:noFill/>
                          </a:ln>
                          <a:solidFill>
                            <a:schemeClr val="tx2"/>
                          </a:solidFill>
                          <a:effectLst/>
                          <a:latin typeface="Arial" charset="0"/>
                        </a:rPr>
                        <a:t>Фермер хўжаликларининг ем-хашакка оид экинлар етиштириладиган майдони</a:t>
                      </a:r>
                      <a:endParaRPr kumimoji="0" lang="ru-RU" sz="18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21,5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18,7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70000"/>
                        <a:buFont typeface="Wingdings" pitchFamily="2" charset="2"/>
                        <a:buNone/>
                        <a:tabLst/>
                      </a:pPr>
                      <a:r>
                        <a:rPr kumimoji="0" lang="ru-RU" sz="1800" b="0" i="0" u="none" strike="noStrike" cap="none" normalizeH="0" baseline="0" smtClean="0">
                          <a:ln>
                            <a:noFill/>
                          </a:ln>
                          <a:solidFill>
                            <a:schemeClr val="tx2"/>
                          </a:solidFill>
                          <a:effectLst/>
                          <a:latin typeface="Arial" charset="0"/>
                        </a:rPr>
                        <a:t>15,0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subTitle" idx="1"/>
          </p:nvPr>
        </p:nvSpPr>
        <p:spPr>
          <a:xfrm>
            <a:off x="611188" y="404813"/>
            <a:ext cx="8208962" cy="6048375"/>
          </a:xfrm>
        </p:spPr>
        <p:txBody>
          <a:bodyPr>
            <a:normAutofit/>
          </a:bodyPr>
          <a:lstStyle/>
          <a:p>
            <a:pPr>
              <a:lnSpc>
                <a:spcPct val="90000"/>
              </a:lnSpc>
            </a:pPr>
            <a:r>
              <a:rPr lang="ru-RU" sz="2600" smtClean="0">
                <a:solidFill>
                  <a:schemeClr val="tx1"/>
                </a:solidFill>
                <a:latin typeface="Arial" charset="0"/>
              </a:rPr>
              <a:t>Самар</a:t>
            </a:r>
            <a:r>
              <a:rPr lang="uz-Cyrl-UZ" sz="2600" smtClean="0">
                <a:solidFill>
                  <a:schemeClr val="tx1"/>
                </a:solidFill>
                <a:latin typeface="Arial" charset="0"/>
              </a:rPr>
              <a:t>қ</a:t>
            </a:r>
            <a:r>
              <a:rPr lang="ru-RU" sz="2600" smtClean="0">
                <a:solidFill>
                  <a:schemeClr val="tx1"/>
                </a:solidFill>
                <a:latin typeface="Arial" charset="0"/>
              </a:rPr>
              <a:t>анд</a:t>
            </a:r>
            <a:r>
              <a:rPr lang="uz-Cyrl-UZ" sz="2600" smtClean="0">
                <a:solidFill>
                  <a:schemeClr val="tx1"/>
                </a:solidFill>
                <a:latin typeface="Arial" charset="0"/>
              </a:rPr>
              <a:t> қишлоқ хўжалиги институти томонидан ГЭЖ КГД кўмагида, фермерлар кенгашининг Пойариқ тумани бўлими ва  </a:t>
            </a:r>
            <a:r>
              <a:rPr lang="ru-RU" sz="2600" smtClean="0">
                <a:solidFill>
                  <a:schemeClr val="tx1"/>
                </a:solidFill>
                <a:latin typeface="Arial" charset="0"/>
              </a:rPr>
              <a:t>«Файзуллаев Азиз А.»</a:t>
            </a:r>
            <a:r>
              <a:rPr lang="uz-Cyrl-UZ" sz="2600" smtClean="0">
                <a:solidFill>
                  <a:schemeClr val="tx1"/>
                </a:solidFill>
                <a:latin typeface="Arial" charset="0"/>
              </a:rPr>
              <a:t> фермер хўжалиги билан яқин ҳамкорликда ем-хашак етиштириш учун ерлардан янада самарали фойдаланиш технологиясини жорий қилиш таклиф этилди. Бунда айни пайтда тупроқнинг унумдорлигини тиклаш ва келгуси емирилишининг олдини олиш кўзда тутилади. Ушбу технология ГЭЖ КГД доирасида синовдан ўтказилган, унинг натижалари бундай технологияни Ўзбекистоннинг асосий ердан фойдаланувчилари орасида оммалаштиришга эътибор қаратишни тақозо этади.   </a:t>
            </a:r>
            <a:r>
              <a:rPr lang="ru-RU" sz="2600" smtClean="0">
                <a:solidFill>
                  <a:schemeClr val="tx1"/>
                </a:solidFill>
                <a:latin typeface="Arial" charset="0"/>
              </a:rPr>
              <a:t> </a:t>
            </a:r>
            <a:endParaRPr lang="uz-Cyrl-UZ" sz="2600" smtClean="0">
              <a:solidFill>
                <a:schemeClr val="tx1"/>
              </a:solidFill>
              <a:latin typeface="Arial" charset="0"/>
            </a:endParaRPr>
          </a:p>
          <a:p>
            <a:pPr>
              <a:lnSpc>
                <a:spcPct val="90000"/>
              </a:lnSpc>
            </a:pPr>
            <a:endParaRPr lang="ru-RU" sz="2600" smtClean="0">
              <a:solidFill>
                <a:schemeClr val="tx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subTitle" idx="1"/>
          </p:nvPr>
        </p:nvSpPr>
        <p:spPr>
          <a:xfrm>
            <a:off x="1524000" y="549275"/>
            <a:ext cx="7010400" cy="5470525"/>
          </a:xfrm>
        </p:spPr>
        <p:txBody>
          <a:bodyPr>
            <a:normAutofit/>
          </a:bodyPr>
          <a:lstStyle/>
          <a:p>
            <a:pPr>
              <a:lnSpc>
                <a:spcPct val="80000"/>
              </a:lnSpc>
            </a:pPr>
            <a:r>
              <a:rPr lang="uz-Cyrl-UZ" sz="2400" dirty="0" smtClean="0">
                <a:solidFill>
                  <a:schemeClr val="tx1"/>
                </a:solidFill>
                <a:latin typeface="Arial" charset="0"/>
              </a:rPr>
              <a:t>Ушбу т</a:t>
            </a:r>
            <a:r>
              <a:rPr lang="ru-RU" sz="2400" dirty="0" err="1" smtClean="0">
                <a:solidFill>
                  <a:schemeClr val="tx1"/>
                </a:solidFill>
                <a:latin typeface="Arial" charset="0"/>
              </a:rPr>
              <a:t>ехнологи</a:t>
            </a:r>
            <a:r>
              <a:rPr lang="uz-Cyrl-UZ" sz="2400" dirty="0" smtClean="0">
                <a:solidFill>
                  <a:schemeClr val="tx1"/>
                </a:solidFill>
                <a:latin typeface="Arial" charset="0"/>
              </a:rPr>
              <a:t>янинг 2 та таркибий қисми мавжуд</a:t>
            </a:r>
            <a:r>
              <a:rPr lang="ru-RU" sz="2400" dirty="0" smtClean="0">
                <a:solidFill>
                  <a:schemeClr val="tx1"/>
                </a:solidFill>
                <a:latin typeface="Arial" charset="0"/>
              </a:rPr>
              <a:t>: </a:t>
            </a: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r>
              <a:rPr lang="uz-Cyrl-UZ" sz="2400" dirty="0" smtClean="0">
                <a:solidFill>
                  <a:schemeClr val="tx1"/>
                </a:solidFill>
                <a:latin typeface="Arial" charset="0"/>
              </a:rPr>
              <a:t>Ем-хашакнинг кўплиги ва тупроқнинг яхшиланиши</a:t>
            </a:r>
            <a:r>
              <a:rPr lang="ru-RU" sz="2400" dirty="0" smtClean="0">
                <a:solidFill>
                  <a:schemeClr val="tx1"/>
                </a:solidFill>
                <a:latin typeface="Arial" charset="0"/>
              </a:rPr>
              <a:t>. </a:t>
            </a: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endParaRPr lang="ru-RU" sz="2400" dirty="0" smtClean="0">
              <a:solidFill>
                <a:schemeClr val="tx1"/>
              </a:solidFill>
              <a:latin typeface="Arial" charset="0"/>
            </a:endParaRPr>
          </a:p>
          <a:p>
            <a:pPr>
              <a:lnSpc>
                <a:spcPct val="80000"/>
              </a:lnSpc>
            </a:pPr>
            <a:r>
              <a:rPr lang="uz-Cyrl-UZ" sz="2400" dirty="0" smtClean="0">
                <a:solidFill>
                  <a:schemeClr val="tx1"/>
                </a:solidFill>
                <a:latin typeface="Arial" charset="0"/>
              </a:rPr>
              <a:t>Биз ана шу жиҳатларни ёритиб беришга ҳаракат қиламиз. </a:t>
            </a:r>
            <a:r>
              <a:rPr lang="ru-RU" sz="2400" dirty="0" smtClean="0">
                <a:solidFill>
                  <a:schemeClr val="tx1"/>
                </a:solidFill>
                <a:latin typeface="Arial" charset="0"/>
              </a:rPr>
              <a:t> </a:t>
            </a:r>
            <a:endParaRPr lang="ru-RU" sz="2400" b="1" i="1" dirty="0" smtClean="0">
              <a:solidFill>
                <a:schemeClr val="tx1"/>
              </a:solidFill>
              <a:latin typeface="Arial" charset="0"/>
            </a:endParaRPr>
          </a:p>
        </p:txBody>
      </p:sp>
      <p:sp>
        <p:nvSpPr>
          <p:cNvPr id="3" name="Down Arrow 2"/>
          <p:cNvSpPr/>
          <p:nvPr/>
        </p:nvSpPr>
        <p:spPr>
          <a:xfrm>
            <a:off x="4644008" y="1196752"/>
            <a:ext cx="485775" cy="79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2" descr="C:\Documents and Settings\makhsad.bauetdinov\My Documents\Downloads\0311_155948.jpg"/>
          <p:cNvPicPr>
            <a:picLocks noChangeAspect="1" noChangeArrowheads="1"/>
          </p:cNvPicPr>
          <p:nvPr/>
        </p:nvPicPr>
        <p:blipFill>
          <a:blip r:embed="rId2" cstate="print"/>
          <a:srcRect/>
          <a:stretch>
            <a:fillRect/>
          </a:stretch>
        </p:blipFill>
        <p:spPr bwMode="auto">
          <a:xfrm>
            <a:off x="683568" y="2564904"/>
            <a:ext cx="3456384" cy="2661022"/>
          </a:xfrm>
          <a:prstGeom prst="rect">
            <a:avLst/>
          </a:prstGeom>
          <a:noFill/>
        </p:spPr>
      </p:pic>
      <p:pic>
        <p:nvPicPr>
          <p:cNvPr id="5" name="Picture 3" descr="C:\Documents and Settings\makhsad.bauetdinov\My Documents\Downloads\i.jpg"/>
          <p:cNvPicPr>
            <a:picLocks noChangeAspect="1" noChangeArrowheads="1"/>
          </p:cNvPicPr>
          <p:nvPr/>
        </p:nvPicPr>
        <p:blipFill>
          <a:blip r:embed="rId3" cstate="print"/>
          <a:srcRect/>
          <a:stretch>
            <a:fillRect/>
          </a:stretch>
        </p:blipFill>
        <p:spPr bwMode="auto">
          <a:xfrm>
            <a:off x="4716016" y="2564904"/>
            <a:ext cx="3600400" cy="259228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uz-Cyrl-UZ" sz="4000" b="1" i="1" smtClean="0">
                <a:latin typeface="Arial" charset="0"/>
              </a:rPr>
              <a:t>Кўпроқ ем-хашак </a:t>
            </a:r>
            <a:r>
              <a:rPr lang="ru-RU" sz="4000" smtClean="0">
                <a:latin typeface="Arial" charset="0"/>
              </a:rPr>
              <a:t/>
            </a:r>
            <a:br>
              <a:rPr lang="ru-RU" sz="4000" smtClean="0">
                <a:latin typeface="Arial" charset="0"/>
              </a:rPr>
            </a:br>
            <a:endParaRPr lang="en-US" sz="4000" smtClean="0"/>
          </a:p>
        </p:txBody>
      </p:sp>
      <p:pic>
        <p:nvPicPr>
          <p:cNvPr id="4" name="Content Placeholder 3"/>
          <p:cNvPicPr>
            <a:picLocks noGrp="1" noChangeAspect="1" noChangeArrowheads="1"/>
          </p:cNvPicPr>
          <p:nvPr>
            <p:ph idx="1"/>
          </p:nvPr>
        </p:nvPicPr>
        <p:blipFill>
          <a:blip r:embed="rId2" cstate="print"/>
          <a:stretch>
            <a:fillRect/>
          </a:stretch>
        </p:blipFill>
        <p:spPr bwMode="auto">
          <a:xfrm>
            <a:off x="535451" y="1600200"/>
            <a:ext cx="8073097"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4674</TotalTime>
  <Words>1277</Words>
  <Application>Microsoft Office PowerPoint</Application>
  <PresentationFormat>On-screen Show (4:3)</PresentationFormat>
  <Paragraphs>98</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Ем-хашакка оид экинлар етиштириладиган майдон   Манба: Ўзбекистон қишлоқ хўжалиги,  статистик тўлам. Тошкент 2011. </vt:lpstr>
      <vt:lpstr>Slide 7</vt:lpstr>
      <vt:lpstr>Slide 8</vt:lpstr>
      <vt:lpstr>Кўпроқ ем-хашак  </vt:lpstr>
      <vt:lpstr>Slide 10</vt:lpstr>
      <vt:lpstr>4-та далали ем-хашак алмашлаб экиш чизмаси  </vt:lpstr>
      <vt:lpstr>Slide 12</vt:lpstr>
      <vt:lpstr>Slide 13</vt:lpstr>
      <vt:lpstr>Slide 14</vt:lpstr>
      <vt:lpstr>Тупроқ таркибини қандай қилиб яхшилаш мумкин?</vt:lpstr>
      <vt:lpstr>Slide 16</vt:lpstr>
      <vt:lpstr>Тупроқнинг сифати қандай яхшиланади?</vt:lpstr>
      <vt:lpstr>Slide 18</vt:lpstr>
      <vt:lpstr>Ангизда экишда маккажўхори кўкатлари</vt:lpstr>
      <vt:lpstr>Slide 20</vt:lpstr>
      <vt:lpstr>Лазерли текислагични ўрнатиш</vt:lpstr>
      <vt:lpstr>Далани лазерли текислагич ёрдамида текислаш</vt:lpstr>
      <vt:lpstr>Чорвачиликка ихтисослашган фермерлар билан семинар</vt:lpstr>
      <vt:lpstr>Фермерлар билан суҳбат </vt:lpstr>
      <vt:lpstr>4 та далали жадал алмашлаб экишнинг аҳамияти ҳақида суҳбат</vt:lpstr>
      <vt:lpstr>Лазерли текислагичнинг иш тартибини тушунтириш</vt:lpstr>
      <vt:lpstr>Ангизда экилган маккажўхорилар </vt:lpstr>
      <vt:lpstr>Хашаки лавлаги (Ўзбекистон ярим қанд лавлагиси нави)</vt:lpstr>
      <vt:lpstr>Кузги экинлар йиғиб олингандан сўнг </vt:lpstr>
      <vt:lpstr>Slide 30</vt:lpstr>
      <vt:lpstr>Сояни такрорий экиш (Орзу нави)</vt:lpstr>
      <vt:lpstr>Slide 32</vt:lpstr>
      <vt:lpstr>Slide 33</vt:lpstr>
      <vt:lpstr>Slide 34</vt:lpstr>
      <vt:lpstr>Уруғлик учун маккажўхори экиш  (асосий экин тури)</vt:lpstr>
      <vt:lpstr>Уруғлик маккажўхори</vt:lpstr>
      <vt:lpstr>Slide 37</vt:lpstr>
      <vt:lpstr>Slide 38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Ўзбекистон Республикаси Қишлоқ ва сув хўжалиги вазирлиги Ўзбекистон Қишлоқ хўжалиги  илмий ишлаб чиқариш маркази </dc:title>
  <dc:creator>QQQ</dc:creator>
  <cp:lastModifiedBy>makhsad.bauetdinov</cp:lastModifiedBy>
  <cp:revision>400</cp:revision>
  <cp:lastPrinted>1601-01-01T00:00:00Z</cp:lastPrinted>
  <dcterms:created xsi:type="dcterms:W3CDTF">2010-08-29T11:08:11Z</dcterms:created>
  <dcterms:modified xsi:type="dcterms:W3CDTF">2013-09-17T13:13:55Z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2290172</vt:lpwstr>
  </property>
  <property fmtid="{D5CDD505-2E9C-101B-9397-08002B2CF9AE}" pid="3" name="NXPowerLiteSettings">
    <vt:lpwstr>F7000400038000</vt:lpwstr>
  </property>
  <property fmtid="{D5CDD505-2E9C-101B-9397-08002B2CF9AE}" pid="4" name="NXPowerLiteVersion">
    <vt:lpwstr>D5.0.6</vt:lpwstr>
  </property>
  <property fmtid="{D5CDD505-2E9C-101B-9397-08002B2CF9AE}" pid="5" name="Version">
    <vt:i4>7</vt:i4>
  </property>
</Properties>
</file>