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5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Layout+xml" PartName="/ppt/slideLayouts/slideLayout7.xml"/>
  <Default ContentType="image/png" Extension="png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2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71" r:id="rId25"/>
    <p:sldId id="282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0B3E6-5983-4AEB-BF71-0B4E849279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691EF-A0C9-4E7A-9144-AAA5BCACEE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8E644-AA12-44B9-9097-BA50D91546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E059E-A67D-4AFF-99BF-02CFC90087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05C098F-D953-4087-BAA8-3F523BE9E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uz-Cyrl-UZ" sz="4000" smtClean="0"/>
              <a:t>Жадал аквакультуралар т</a:t>
            </a:r>
            <a:r>
              <a:rPr lang="ru-RU" sz="4000" smtClean="0"/>
              <a:t>ехнологи</a:t>
            </a:r>
            <a:r>
              <a:rPr lang="uz-Cyrl-UZ" sz="4000" smtClean="0"/>
              <a:t>ялар</a:t>
            </a:r>
            <a:r>
              <a:rPr lang="ru-RU" sz="4000" smtClean="0"/>
              <a:t>и</a:t>
            </a:r>
            <a:r>
              <a:rPr lang="uz-Cyrl-UZ" sz="4000" smtClean="0"/>
              <a:t> ва Ўзбекистонда уларнинг истиқболлари</a:t>
            </a:r>
            <a:endParaRPr lang="ru-RU" sz="40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 sz="2000" smtClean="0"/>
          </a:p>
          <a:p>
            <a:pPr eaLnBrk="1" hangingPunct="1"/>
            <a:r>
              <a:rPr lang="ru-RU" sz="2000" smtClean="0"/>
              <a:t>Ихтиолог, </a:t>
            </a:r>
            <a:r>
              <a:rPr lang="uz-Cyrl-UZ" sz="2000" smtClean="0"/>
              <a:t>катта илмий ходим</a:t>
            </a:r>
            <a:r>
              <a:rPr lang="ru-RU" sz="2000" smtClean="0"/>
              <a:t>, б.</a:t>
            </a:r>
            <a:r>
              <a:rPr lang="uz-Cyrl-UZ" sz="2000" smtClean="0"/>
              <a:t>ф.</a:t>
            </a:r>
            <a:r>
              <a:rPr lang="ru-RU" sz="2000" smtClean="0"/>
              <a:t>н. </a:t>
            </a:r>
          </a:p>
          <a:p>
            <a:pPr eaLnBrk="1" hangingPunct="1"/>
            <a:r>
              <a:rPr lang="ru-RU" sz="2000" smtClean="0"/>
              <a:t>Б. Г. Камилов</a:t>
            </a:r>
            <a:endParaRPr lang="ru-RU" sz="200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sz="2400" b="1" smtClean="0"/>
              <a:t>Ўзбекистон балиқ хўжалигидаги ҳозирги вазиятни  умумлаштириш</a:t>
            </a:r>
            <a:endParaRPr lang="ru-RU" sz="2400" b="1" smtClean="0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z-Cyrl-UZ" sz="1600" smtClean="0"/>
              <a:t>Балиқ </a:t>
            </a:r>
            <a:r>
              <a:rPr lang="ru-RU" sz="1600" smtClean="0"/>
              <a:t> –</a:t>
            </a:r>
            <a:r>
              <a:rPr lang="uz-Cyrl-UZ" sz="1600" smtClean="0"/>
              <a:t> камёб маҳсулот </a:t>
            </a:r>
            <a:endParaRPr lang="ru-RU" sz="1600" smtClean="0"/>
          </a:p>
          <a:p>
            <a:pPr eaLnBrk="1" hangingPunct="1">
              <a:lnSpc>
                <a:spcPct val="80000"/>
              </a:lnSpc>
            </a:pPr>
            <a:r>
              <a:rPr lang="uz-Cyrl-UZ" sz="1600" smtClean="0"/>
              <a:t>Мавжуд </a:t>
            </a:r>
            <a:r>
              <a:rPr lang="ru-RU" sz="1600" smtClean="0"/>
              <a:t>технологи</a:t>
            </a:r>
            <a:r>
              <a:rPr lang="uz-Cyrl-UZ" sz="1600" smtClean="0"/>
              <a:t>ялар ёрдамида </a:t>
            </a:r>
            <a:r>
              <a:rPr lang="ru-RU" sz="1600" smtClean="0"/>
              <a:t>25 – 30</a:t>
            </a:r>
            <a:r>
              <a:rPr lang="uz-Cyrl-UZ" sz="1600" smtClean="0"/>
              <a:t> минг тонна </a:t>
            </a:r>
            <a:r>
              <a:rPr lang="ru-RU" sz="1600" smtClean="0"/>
              <a:t> </a:t>
            </a:r>
            <a:r>
              <a:rPr lang="uz-Cyrl-UZ" sz="1600" smtClean="0"/>
              <a:t>унчалик юқори сифатли бўлмаган  балиқ етиштириш мумкин</a:t>
            </a:r>
            <a:endParaRPr lang="ru-RU" sz="1600" smtClean="0"/>
          </a:p>
          <a:p>
            <a:pPr eaLnBrk="1" hangingPunct="1">
              <a:lnSpc>
                <a:spcPct val="80000"/>
              </a:lnSpc>
            </a:pPr>
            <a:r>
              <a:rPr lang="uz-Cyrl-UZ" sz="1600" smtClean="0"/>
              <a:t>Балиқ етиштириш тўлиқ хусусийлаштирилган, яъни балиқ фақат хусусий корхоналар томонидан етиштирилади</a:t>
            </a:r>
            <a:r>
              <a:rPr lang="ru-RU" sz="1600" smtClean="0"/>
              <a:t>.</a:t>
            </a:r>
            <a:r>
              <a:rPr lang="uz-Cyrl-UZ" sz="1600" smtClean="0"/>
              <a:t> </a:t>
            </a:r>
            <a:endParaRPr lang="ru-RU" sz="1600" smtClean="0"/>
          </a:p>
          <a:p>
            <a:pPr eaLnBrk="1" hangingPunct="1">
              <a:lnSpc>
                <a:spcPct val="80000"/>
              </a:lnSpc>
            </a:pPr>
            <a:r>
              <a:rPr lang="uz-Cyrl-UZ" sz="1600" smtClean="0"/>
              <a:t>Балиқ етиштириш – агробизнесда (бошқа соҳаларда ҳам) энг юқори самарали фаолият тури. </a:t>
            </a:r>
          </a:p>
          <a:p>
            <a:pPr eaLnBrk="1" hangingPunct="1">
              <a:lnSpc>
                <a:spcPct val="80000"/>
              </a:lnSpc>
            </a:pPr>
            <a:r>
              <a:rPr lang="uz-Cyrl-UZ" sz="1600" smtClean="0"/>
              <a:t>Асосий чекловлар</a:t>
            </a:r>
            <a:r>
              <a:rPr lang="ru-RU" sz="1600" smtClean="0"/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uz-Cyrl-UZ" sz="1400" smtClean="0"/>
              <a:t>Билим етишмаслиги</a:t>
            </a:r>
            <a:endParaRPr lang="ru-RU" sz="1400" smtClean="0"/>
          </a:p>
          <a:p>
            <a:pPr lvl="1" eaLnBrk="1" hangingPunct="1">
              <a:lnSpc>
                <a:spcPct val="80000"/>
              </a:lnSpc>
            </a:pPr>
            <a:r>
              <a:rPr lang="uz-Cyrl-UZ" sz="1400" smtClean="0"/>
              <a:t>Кадрлар тайёрлашнинг йўқлиги </a:t>
            </a:r>
            <a:endParaRPr lang="ru-RU" sz="1400" smtClean="0"/>
          </a:p>
          <a:p>
            <a:pPr lvl="1" eaLnBrk="1" hangingPunct="1">
              <a:lnSpc>
                <a:spcPct val="80000"/>
              </a:lnSpc>
            </a:pPr>
            <a:r>
              <a:rPr lang="uz-Cyrl-UZ" sz="1400" smtClean="0"/>
              <a:t>Лойиҳаларнинг етарли даражада молияланмаслиги  </a:t>
            </a:r>
          </a:p>
          <a:p>
            <a:pPr lvl="1" eaLnBrk="1" hangingPunct="1">
              <a:lnSpc>
                <a:spcPct val="80000"/>
              </a:lnSpc>
            </a:pPr>
            <a:r>
              <a:rPr lang="uz-Cyrl-UZ" sz="1400" smtClean="0"/>
              <a:t>И</a:t>
            </a:r>
            <a:r>
              <a:rPr lang="ru-RU" sz="1400" smtClean="0"/>
              <a:t>нфра</a:t>
            </a:r>
            <a:r>
              <a:rPr lang="uz-Cyrl-UZ" sz="1400" smtClean="0"/>
              <a:t>тузилманинг мавжуд эмаслиги</a:t>
            </a:r>
            <a:r>
              <a:rPr lang="ru-RU" sz="140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ru-RU" sz="1600" smtClean="0"/>
          </a:p>
        </p:txBody>
      </p:sp>
      <p:pic>
        <p:nvPicPr>
          <p:cNvPr id="5" name="Picture 7" descr="IMG_175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348706"/>
            <a:ext cx="4038600" cy="3028950"/>
          </a:xfr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smtClean="0"/>
              <a:t>Ривожланиш йўналишлари </a:t>
            </a:r>
            <a:endParaRPr lang="ru-RU" smtClean="0"/>
          </a:p>
        </p:txBody>
      </p:sp>
      <p:sp>
        <p:nvSpPr>
          <p:cNvPr id="12291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 </a:t>
            </a:r>
            <a:r>
              <a:rPr lang="uz-Cyrl-UZ" sz="2400" smtClean="0"/>
              <a:t>Республикада балиқ хўжалиги фақат қуйидаги омилларни ҳисобга олиш орқали ривожланади: </a:t>
            </a:r>
            <a:r>
              <a:rPr lang="ru-RU" sz="2400" smtClean="0"/>
              <a:t>   </a:t>
            </a:r>
          </a:p>
          <a:p>
            <a:pPr lvl="1" eaLnBrk="1" hangingPunct="1">
              <a:lnSpc>
                <a:spcPct val="80000"/>
              </a:lnSpc>
            </a:pPr>
            <a:r>
              <a:rPr lang="uz-Cyrl-UZ" sz="1600" b="1" smtClean="0"/>
              <a:t>Мавжуд сув ҳавзаларидан комплекс равишда  фойдаланиш</a:t>
            </a:r>
            <a:endParaRPr lang="ru-RU" sz="1600" b="1" smtClean="0"/>
          </a:p>
          <a:p>
            <a:pPr lvl="1" eaLnBrk="1" hangingPunct="1">
              <a:lnSpc>
                <a:spcPct val="80000"/>
              </a:lnSpc>
            </a:pPr>
            <a:r>
              <a:rPr lang="uz-Cyrl-UZ" sz="1600" b="1" smtClean="0"/>
              <a:t>Объектлар рўйхатини кенгайтириш </a:t>
            </a:r>
            <a:endParaRPr lang="ru-RU" sz="1600" b="1" smtClean="0"/>
          </a:p>
          <a:p>
            <a:pPr lvl="1" eaLnBrk="1" hangingPunct="1">
              <a:lnSpc>
                <a:spcPct val="80000"/>
              </a:lnSpc>
            </a:pPr>
            <a:r>
              <a:rPr lang="uz-Cyrl-UZ" sz="1600" b="1" smtClean="0"/>
              <a:t>Юқори самарадорлик </a:t>
            </a:r>
            <a:r>
              <a:rPr lang="ru-RU" sz="1600" b="1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uz-Cyrl-UZ" sz="1600" b="1" smtClean="0"/>
              <a:t>Ривожланишга и</a:t>
            </a:r>
            <a:r>
              <a:rPr lang="ru-RU" sz="1600" b="1" smtClean="0"/>
              <a:t>нвестици</a:t>
            </a:r>
            <a:r>
              <a:rPr lang="uz-Cyrl-UZ" sz="1600" b="1" smtClean="0"/>
              <a:t>ялар</a:t>
            </a:r>
            <a:endParaRPr lang="ru-RU" sz="1600" b="1" smtClean="0"/>
          </a:p>
          <a:p>
            <a:pPr lvl="1" eaLnBrk="1" hangingPunct="1">
              <a:lnSpc>
                <a:spcPct val="80000"/>
              </a:lnSpc>
            </a:pPr>
            <a:r>
              <a:rPr lang="uz-Cyrl-UZ" sz="1600" b="1" smtClean="0"/>
              <a:t>И</a:t>
            </a:r>
            <a:r>
              <a:rPr lang="ru-RU" sz="1600" b="1" smtClean="0"/>
              <a:t>нфра</a:t>
            </a:r>
            <a:r>
              <a:rPr lang="uz-Cyrl-UZ" sz="1600" b="1" smtClean="0"/>
              <a:t>тузилма ва </a:t>
            </a:r>
            <a:r>
              <a:rPr lang="ru-RU" sz="1600" b="1" smtClean="0"/>
              <a:t>сервис</a:t>
            </a:r>
            <a:r>
              <a:rPr lang="uz-Cyrl-UZ" sz="1600" b="1" smtClean="0"/>
              <a:t>нинг ривожланиши </a:t>
            </a:r>
            <a:endParaRPr lang="ru-RU" sz="1600" b="1" smtClean="0"/>
          </a:p>
          <a:p>
            <a:pPr lvl="1" eaLnBrk="1" hangingPunct="1">
              <a:lnSpc>
                <a:spcPct val="80000"/>
              </a:lnSpc>
            </a:pPr>
            <a:r>
              <a:rPr lang="ru-RU" sz="1600" b="1" smtClean="0"/>
              <a:t>Ма</a:t>
            </a:r>
            <a:r>
              <a:rPr lang="uz-Cyrl-UZ" sz="1600" b="1" smtClean="0"/>
              <a:t>ҳаллий ресурслардан энг кўп даражада фойдаланиш</a:t>
            </a:r>
            <a:endParaRPr lang="ru-RU" sz="2000" smtClean="0"/>
          </a:p>
        </p:txBody>
      </p:sp>
      <p:pic>
        <p:nvPicPr>
          <p:cNvPr id="5" name="Picture 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916832"/>
            <a:ext cx="4402832" cy="346082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uz-Cyrl-UZ" sz="2000" b="1" smtClean="0"/>
              <a:t>Ривожланиш йўналишини танлаш с</a:t>
            </a:r>
            <a:r>
              <a:rPr lang="ru-RU" sz="2000" b="1" smtClean="0"/>
              <a:t>тратегия</a:t>
            </a:r>
            <a:r>
              <a:rPr lang="uz-Cyrl-UZ" sz="2000" b="1" smtClean="0"/>
              <a:t>си </a:t>
            </a:r>
            <a:endParaRPr lang="ru-RU" sz="2000" b="1" smtClean="0"/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052513"/>
            <a:ext cx="8075612" cy="1900237"/>
          </a:xfrm>
        </p:spPr>
        <p:txBody>
          <a:bodyPr>
            <a:normAutofit fontScale="85000" lnSpcReduction="10000"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450 </a:t>
            </a:r>
            <a:r>
              <a:rPr lang="uz-Cyrl-UZ" sz="2400" dirty="0" smtClean="0"/>
              <a:t>минг</a:t>
            </a:r>
            <a:r>
              <a:rPr lang="ru-RU" sz="2400" dirty="0" smtClean="0"/>
              <a:t>.т : 2000 га : 15 000 куб. м = 15 кг/куб.м.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uz-Cyrl-UZ" sz="2400" dirty="0" smtClean="0"/>
              <a:t>Самарадорлиги </a:t>
            </a:r>
            <a:r>
              <a:rPr lang="ru-RU" sz="2400" dirty="0" smtClean="0"/>
              <a:t>15 кг/куб.м</a:t>
            </a:r>
            <a:r>
              <a:rPr lang="uz-Cyrl-UZ" sz="2400" dirty="0" smtClean="0"/>
              <a:t>  дан ортиқ бўлган т</a:t>
            </a:r>
            <a:r>
              <a:rPr lang="ru-RU" sz="2400" dirty="0" err="1" smtClean="0"/>
              <a:t>ехнологи</a:t>
            </a:r>
            <a:r>
              <a:rPr lang="uz-Cyrl-UZ" sz="2400" dirty="0" smtClean="0"/>
              <a:t>ялар зарур</a:t>
            </a:r>
            <a:r>
              <a:rPr lang="ru-RU" sz="2400" dirty="0" smtClean="0"/>
              <a:t>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uz-Cyrl-UZ" sz="2400" dirty="0" smtClean="0"/>
              <a:t>Бунга фақат жадал </a:t>
            </a:r>
            <a:r>
              <a:rPr lang="ru-RU" sz="2400" dirty="0" err="1" smtClean="0"/>
              <a:t>аквакультура</a:t>
            </a:r>
            <a:r>
              <a:rPr lang="uz-Cyrl-UZ" sz="2400" dirty="0" smtClean="0"/>
              <a:t> воситасида эришиш мумкин</a:t>
            </a:r>
            <a:r>
              <a:rPr lang="ru-RU" sz="2400" dirty="0" smtClean="0"/>
              <a:t>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sz="2400" dirty="0" smtClean="0"/>
          </a:p>
          <a:p>
            <a:pPr algn="ctr">
              <a:lnSpc>
                <a:spcPct val="90000"/>
              </a:lnSpc>
              <a:buNone/>
            </a:pPr>
            <a:r>
              <a:rPr lang="ru-RU" sz="4200" b="1" u="sng" dirty="0" err="1" smtClean="0"/>
              <a:t>Энг</a:t>
            </a:r>
            <a:r>
              <a:rPr lang="ru-RU" sz="4200" b="1" u="sng" dirty="0" smtClean="0"/>
              <a:t> </a:t>
            </a:r>
            <a:r>
              <a:rPr lang="ru-RU" sz="4200" b="1" u="sng" dirty="0" err="1" smtClean="0"/>
              <a:t>оз</a:t>
            </a:r>
            <a:r>
              <a:rPr lang="ru-RU" sz="4200" b="1" u="sng" dirty="0" smtClean="0"/>
              <a:t> </a:t>
            </a:r>
            <a:r>
              <a:rPr lang="ru-RU" sz="4200" b="1" u="sng" dirty="0" err="1" smtClean="0"/>
              <a:t>миқдор </a:t>
            </a:r>
            <a:r>
              <a:rPr lang="ru-RU" sz="4200" b="1" u="sng" dirty="0" smtClean="0"/>
              <a:t>40 кг/куб.м</a:t>
            </a:r>
            <a:endParaRPr lang="ru-RU" sz="4200" b="1" u="sng" dirty="0" smtClean="0"/>
          </a:p>
        </p:txBody>
      </p:sp>
      <p:pic>
        <p:nvPicPr>
          <p:cNvPr id="5" name="Содержимое 4" descr="рис интенсив карп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55776" y="3645024"/>
            <a:ext cx="3552825" cy="2009775"/>
          </a:xfr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sz="4000" smtClean="0"/>
              <a:t>Жадал </a:t>
            </a:r>
            <a:r>
              <a:rPr lang="ru-RU" sz="4000" smtClean="0"/>
              <a:t>аквакультура</a:t>
            </a:r>
            <a:r>
              <a:rPr lang="uz-Cyrl-UZ" sz="4000" smtClean="0"/>
              <a:t> – бу нима</a:t>
            </a:r>
            <a:r>
              <a:rPr lang="ru-RU" sz="4000" smtClean="0"/>
              <a:t>?</a:t>
            </a:r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   </a:t>
            </a:r>
            <a:r>
              <a:rPr lang="uz-Cyrl-UZ" sz="2000" smtClean="0"/>
              <a:t>Балиқ ФАҚАТ сунъий равишда бериладиган озуқа ҳисобидан семиради</a:t>
            </a:r>
            <a:r>
              <a:rPr lang="ru-RU" sz="2000" smtClean="0"/>
              <a:t>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    </a:t>
            </a:r>
            <a:r>
              <a:rPr lang="uz-Cyrl-UZ" sz="2000" smtClean="0"/>
              <a:t>Озуқа таркибида балиқ ривожи учун зарур бўлган барча озуқавий моддалар бўлиши керак</a:t>
            </a:r>
            <a:r>
              <a:rPr lang="ru-RU" sz="2000" smtClean="0"/>
              <a:t>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    </a:t>
            </a:r>
            <a:r>
              <a:rPr lang="uz-Cyrl-UZ" sz="2000" smtClean="0"/>
              <a:t>Ҳозирча Ўзбекистонда бундай озуқа мавжуд эмас </a:t>
            </a:r>
            <a:r>
              <a:rPr lang="ru-RU" sz="2000" smtClean="0"/>
              <a:t>(</a:t>
            </a:r>
            <a:r>
              <a:rPr lang="uz-Cyrl-UZ" sz="2000" smtClean="0"/>
              <a:t>МДҲ нинг бошқа давлатларда ҳам</a:t>
            </a:r>
            <a:r>
              <a:rPr lang="ru-RU" sz="2000" smtClean="0"/>
              <a:t>).</a:t>
            </a:r>
            <a:r>
              <a:rPr lang="uz-Cyrl-UZ" sz="2000" smtClean="0"/>
              <a:t> Чунки бу борада билим ва кўникма йўқ. Айни пайтда билиш, ўрганиш учун бирон-бир иш қилинмаяпти.</a:t>
            </a:r>
            <a:endParaRPr lang="ru-RU" sz="2000" smtClean="0"/>
          </a:p>
        </p:txBody>
      </p:sp>
      <p:pic>
        <p:nvPicPr>
          <p:cNvPr id="5" name="Содержимое 3" descr="Безимени-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981171"/>
            <a:ext cx="4038600" cy="3764021"/>
          </a:xfr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sz="3200" smtClean="0"/>
              <a:t>А</a:t>
            </a:r>
            <a:r>
              <a:rPr lang="ru-RU" sz="3200" smtClean="0"/>
              <a:t>квакультур</a:t>
            </a:r>
            <a:r>
              <a:rPr lang="uz-Cyrl-UZ" sz="3200" smtClean="0"/>
              <a:t>а тизимлари</a:t>
            </a:r>
            <a:endParaRPr lang="ru-RU" smtClean="0"/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dirty="0" smtClean="0"/>
              <a:t> </a:t>
            </a:r>
            <a:r>
              <a:rPr lang="uz-Cyrl-UZ" sz="2400" dirty="0" smtClean="0"/>
              <a:t>Балиқ парваришлаш тизими  </a:t>
            </a:r>
            <a:r>
              <a:rPr lang="ru-RU" sz="2400" dirty="0" smtClean="0"/>
              <a:t> </a:t>
            </a:r>
            <a:r>
              <a:rPr lang="uz-Cyrl-UZ" sz="2400" dirty="0" smtClean="0"/>
              <a:t>мавжуд имкониятлар, сув ҳавзаси, шунингдек лойиҳа мақсадларидан келиб чиқиб, танланади</a:t>
            </a:r>
            <a:r>
              <a:rPr lang="ru-RU" sz="2400" dirty="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dirty="0" smtClean="0"/>
              <a:t>    </a:t>
            </a:r>
            <a:r>
              <a:rPr lang="uz-Cyrl-UZ" sz="2400" dirty="0" smtClean="0"/>
              <a:t>Ўзбекистонга қуйидагилар кўпроқ мос келади</a:t>
            </a:r>
            <a:r>
              <a:rPr lang="ru-RU" sz="2400" dirty="0" smtClean="0"/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uz-Cyrl-UZ" sz="2400" dirty="0" smtClean="0"/>
              <a:t>Сунъий ҳовуз</a:t>
            </a:r>
            <a:endParaRPr lang="ru-RU" sz="2400" dirty="0" smtClean="0"/>
          </a:p>
          <a:p>
            <a:pPr eaLnBrk="1" hangingPunct="1">
              <a:lnSpc>
                <a:spcPct val="80000"/>
              </a:lnSpc>
            </a:pPr>
            <a:r>
              <a:rPr lang="uz-Cyrl-UZ" sz="2400" dirty="0" smtClean="0"/>
              <a:t>Оқар сувли ҳовуз</a:t>
            </a:r>
            <a:r>
              <a:rPr lang="ru-RU" sz="24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uz-Cyrl-UZ" sz="2400" dirty="0" smtClean="0"/>
              <a:t>ЁСТ</a:t>
            </a:r>
            <a:r>
              <a:rPr lang="ru-RU" sz="2400" dirty="0" smtClean="0"/>
              <a:t>.</a:t>
            </a:r>
          </a:p>
        </p:txBody>
      </p:sp>
      <p:pic>
        <p:nvPicPr>
          <p:cNvPr id="5" name="Содержимое 3" descr="температура воды в водоемах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1977804"/>
            <a:ext cx="4038600" cy="3770755"/>
          </a:xfr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uz-Cyrl-UZ" sz="4000" smtClean="0"/>
              <a:t>Балиқ парваришлаш тизимини танлаш омиллари</a:t>
            </a:r>
            <a:endParaRPr lang="ru-RU" sz="40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z-Cyrl-UZ" sz="2800" smtClean="0"/>
              <a:t>Тизимлар қуйидаги хусусиятларга эга бўлиши керак:</a:t>
            </a:r>
            <a:r>
              <a:rPr lang="ru-RU" sz="28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uz-Cyrl-UZ" sz="2800" smtClean="0">
                <a:solidFill>
                  <a:srgbClr val="FF3300"/>
                </a:solidFill>
              </a:rPr>
              <a:t>А</a:t>
            </a:r>
            <a:r>
              <a:rPr lang="ru-RU" sz="2800" smtClean="0">
                <a:solidFill>
                  <a:srgbClr val="FF3300"/>
                </a:solidFill>
              </a:rPr>
              <a:t>ммиак</a:t>
            </a:r>
            <a:r>
              <a:rPr lang="ru-RU" sz="2800" smtClean="0"/>
              <a:t>, </a:t>
            </a:r>
            <a:r>
              <a:rPr lang="ru-RU" sz="2800" smtClean="0">
                <a:solidFill>
                  <a:srgbClr val="FF3300"/>
                </a:solidFill>
              </a:rPr>
              <a:t>СО2</a:t>
            </a:r>
            <a:r>
              <a:rPr lang="ru-RU" sz="2800" smtClean="0"/>
              <a:t>,</a:t>
            </a:r>
            <a:r>
              <a:rPr lang="uz-Cyrl-UZ" sz="2800" smtClean="0"/>
              <a:t> қаттиқ жисмлар қолдиқларининг салбий таъсирини бартараф этиши</a:t>
            </a:r>
            <a:r>
              <a:rPr lang="ru-RU" sz="28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uz-Cyrl-UZ" sz="2800" smtClean="0">
                <a:solidFill>
                  <a:srgbClr val="FF3300"/>
                </a:solidFill>
              </a:rPr>
              <a:t>Суюлтирилган </a:t>
            </a:r>
            <a:r>
              <a:rPr lang="ru-RU" sz="2800" smtClean="0">
                <a:solidFill>
                  <a:srgbClr val="FF3300"/>
                </a:solidFill>
              </a:rPr>
              <a:t>кислород</a:t>
            </a:r>
            <a:r>
              <a:rPr lang="uz-Cyrl-UZ" sz="2800" smtClean="0">
                <a:solidFill>
                  <a:srgbClr val="FF3300"/>
                </a:solidFill>
              </a:rPr>
              <a:t>нинг юқори миқдорини сақлаб туриши </a:t>
            </a:r>
            <a:endParaRPr lang="ru-RU" sz="2800" smtClean="0"/>
          </a:p>
          <a:p>
            <a:pPr eaLnBrk="1" hangingPunct="1">
              <a:lnSpc>
                <a:spcPct val="80000"/>
              </a:lnSpc>
            </a:pPr>
            <a:r>
              <a:rPr lang="uz-Cyrl-UZ" sz="2800" smtClean="0"/>
              <a:t>Юқоридагилар </a:t>
            </a:r>
            <a:r>
              <a:rPr lang="ru-RU" sz="2800" smtClean="0">
                <a:solidFill>
                  <a:srgbClr val="FF3300"/>
                </a:solidFill>
              </a:rPr>
              <a:t>рН</a:t>
            </a:r>
            <a:r>
              <a:rPr lang="ru-RU" sz="2800" smtClean="0"/>
              <a:t>, </a:t>
            </a:r>
            <a:r>
              <a:rPr lang="uz-Cyrl-UZ" sz="2800" smtClean="0">
                <a:solidFill>
                  <a:srgbClr val="FF3300"/>
                </a:solidFill>
              </a:rPr>
              <a:t>ҳарорат билан, </a:t>
            </a:r>
            <a:r>
              <a:rPr lang="ru-RU" sz="2800" smtClean="0"/>
              <a:t> </a:t>
            </a:r>
            <a:r>
              <a:rPr lang="uz-Cyrl-UZ" sz="2800" smtClean="0"/>
              <a:t>айрим бошқа </a:t>
            </a:r>
            <a:r>
              <a:rPr lang="ru-RU" sz="2800" smtClean="0"/>
              <a:t>гидро</a:t>
            </a:r>
            <a:r>
              <a:rPr lang="uz-Cyrl-UZ" sz="2800" smtClean="0"/>
              <a:t>кимёвий кўрсаткичлар билан зич боғлиқ</a:t>
            </a:r>
            <a:r>
              <a:rPr lang="ru-RU" sz="2800" smtClean="0"/>
              <a:t>.</a:t>
            </a:r>
            <a:r>
              <a:rPr lang="uz-Cyrl-UZ" sz="2800" smtClean="0"/>
              <a:t> Ҳавзангизда ушбу кўрсаткичларнинг  йиллик динамикасини билиш зарур. </a:t>
            </a:r>
            <a:r>
              <a:rPr lang="ru-RU" sz="2800" smtClean="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 descr="качество воды в бассейнах прудах садках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476250"/>
            <a:ext cx="8435975" cy="5976938"/>
          </a:xfr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sz="2800" smtClean="0"/>
              <a:t>Ёпиқ сув таъминоти – ЁСТ ускуналари </a:t>
            </a:r>
            <a:r>
              <a:rPr lang="ru-RU" sz="2800" smtClean="0"/>
              <a:t>(</a:t>
            </a:r>
            <a:r>
              <a:rPr lang="uz-Cyrl-UZ" sz="2800" smtClean="0"/>
              <a:t>Аквакультуранинг р</a:t>
            </a:r>
            <a:r>
              <a:rPr lang="ru-RU" sz="2800" smtClean="0"/>
              <a:t>ециркуляци</a:t>
            </a:r>
            <a:r>
              <a:rPr lang="uz-Cyrl-UZ" sz="2800" smtClean="0"/>
              <a:t>я тизимлари</a:t>
            </a:r>
            <a:r>
              <a:rPr lang="ru-RU" sz="2800" smtClean="0"/>
              <a:t>- </a:t>
            </a:r>
            <a:r>
              <a:rPr lang="en-US" sz="2800" smtClean="0"/>
              <a:t>RAS</a:t>
            </a:r>
            <a:r>
              <a:rPr lang="ru-RU" sz="2800" smtClean="0"/>
              <a:t>)</a:t>
            </a:r>
          </a:p>
        </p:txBody>
      </p:sp>
      <p:pic>
        <p:nvPicPr>
          <p:cNvPr id="4" name="Picture 5" descr="схема УЗВ в питомнике русск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76325" y="1958181"/>
            <a:ext cx="6991350" cy="4343400"/>
          </a:xfr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smtClean="0"/>
              <a:t>Сув ҳарорати омили</a:t>
            </a:r>
            <a:endParaRPr lang="ru-RU" smtClean="0"/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z-Cyrl-UZ" sz="1800" smtClean="0"/>
              <a:t>Сув манбаидаги сув ҳароратига боғлиқ равишда қуйидагилар фарқланади: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z-Cyrl-UZ" sz="1800" smtClean="0"/>
              <a:t>    </a:t>
            </a:r>
            <a:r>
              <a:rPr lang="uz-Cyrl-UZ" sz="1800" u="sng" smtClean="0"/>
              <a:t>Совуқ сувда яшайдиган балиқлар </a:t>
            </a:r>
            <a:r>
              <a:rPr lang="ru-RU" sz="1800" smtClean="0"/>
              <a:t>–</a:t>
            </a:r>
            <a:r>
              <a:rPr lang="uz-Cyrl-UZ" sz="1800" smtClean="0"/>
              <a:t> қишда яшайди, ва сувнинг ҳарорати 18-20 даражага етганда ҳалок  бўлади</a:t>
            </a:r>
            <a:r>
              <a:rPr lang="ru-RU" sz="18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uz-Cyrl-UZ" sz="1800" u="sng" smtClean="0"/>
              <a:t>Илиқ сувда яшайдиган балиқлар</a:t>
            </a:r>
            <a:r>
              <a:rPr lang="ru-RU" sz="1800" smtClean="0"/>
              <a:t>– </a:t>
            </a:r>
            <a:r>
              <a:rPr lang="uz-Cyrl-UZ" sz="1800" smtClean="0"/>
              <a:t>қишда яшай олади</a:t>
            </a:r>
            <a:r>
              <a:rPr lang="ru-RU" sz="1800" smtClean="0"/>
              <a:t>,</a:t>
            </a:r>
            <a:r>
              <a:rPr lang="uz-Cyrl-UZ" sz="1800" smtClean="0"/>
              <a:t> аммо сувнинг ҳарорати 14-16 даражадан ошганда ривожланади, мақбул ҳарорат – 20 даражадан кўп</a:t>
            </a:r>
            <a:r>
              <a:rPr lang="ru-RU" sz="18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u="sng" smtClean="0"/>
              <a:t>Тропи</a:t>
            </a:r>
            <a:r>
              <a:rPr lang="uz-Cyrl-UZ" sz="1800" u="sng" smtClean="0"/>
              <a:t>к балиқлар</a:t>
            </a:r>
            <a:r>
              <a:rPr lang="ru-RU" sz="1800" smtClean="0"/>
              <a:t> – </a:t>
            </a:r>
            <a:r>
              <a:rPr lang="uz-Cyrl-UZ" sz="1800" smtClean="0"/>
              <a:t> қишда яшай олмайди, сувнинг ҳарорати 14 даражадан пасайганда ҳалок бўлади. Ҳарорат 20 даражадан ошганда ривожланади</a:t>
            </a:r>
            <a:r>
              <a:rPr lang="ru-RU" sz="180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  <p:pic>
        <p:nvPicPr>
          <p:cNvPr id="5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1956064"/>
            <a:ext cx="4038600" cy="3814234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uz-Cyrl-UZ" sz="4000" smtClean="0"/>
              <a:t>Балиқчилик </a:t>
            </a:r>
            <a:r>
              <a:rPr lang="ru-RU" sz="4000" smtClean="0"/>
              <a:t>цикл</a:t>
            </a:r>
            <a:r>
              <a:rPr lang="uz-Cyrl-UZ" sz="4000" smtClean="0"/>
              <a:t>лари</a:t>
            </a:r>
            <a:r>
              <a:rPr lang="ru-RU" sz="4000" smtClean="0"/>
              <a:t> </a:t>
            </a:r>
            <a:r>
              <a:rPr lang="uz-Cyrl-UZ" sz="4000" smtClean="0"/>
              <a:t>(бир турдаги</a:t>
            </a:r>
            <a:r>
              <a:rPr lang="ru-RU" sz="4000" smtClean="0"/>
              <a:t>,</a:t>
            </a:r>
            <a:r>
              <a:rPr lang="uz-Cyrl-UZ" sz="4000" smtClean="0"/>
              <a:t> чучук сувда яшайдиган балиқлар учун</a:t>
            </a:r>
            <a:r>
              <a:rPr lang="ru-RU" sz="4000" smtClean="0"/>
              <a:t>)</a:t>
            </a:r>
          </a:p>
        </p:txBody>
      </p:sp>
      <p:sp>
        <p:nvSpPr>
          <p:cNvPr id="20483" name="Rectangle 4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 eaLnBrk="1" hangingPunct="1"/>
            <a:r>
              <a:rPr lang="uz-Cyrl-UZ" sz="2000" smtClean="0"/>
              <a:t>Оналик тўдасини шакллантириш, насл (увлдириқ) олиш</a:t>
            </a:r>
            <a:endParaRPr lang="ru-RU" sz="2000" smtClean="0"/>
          </a:p>
          <a:p>
            <a:pPr eaLnBrk="1" hangingPunct="1"/>
            <a:r>
              <a:rPr lang="uz-Cyrl-UZ" sz="2000" smtClean="0"/>
              <a:t>Балиқчаларни парваришлаш </a:t>
            </a:r>
            <a:r>
              <a:rPr lang="ru-RU" sz="2000" smtClean="0"/>
              <a:t> (1 г).</a:t>
            </a:r>
          </a:p>
          <a:p>
            <a:pPr eaLnBrk="1" hangingPunct="1"/>
            <a:r>
              <a:rPr lang="uz-Cyrl-UZ" sz="2000" smtClean="0"/>
              <a:t>Балиқ етиштириш материалини ўстириш </a:t>
            </a:r>
            <a:r>
              <a:rPr lang="ru-RU" sz="2000" smtClean="0"/>
              <a:t>(25 г).</a:t>
            </a:r>
          </a:p>
          <a:p>
            <a:pPr eaLnBrk="1" hangingPunct="1"/>
            <a:r>
              <a:rPr lang="uz-Cyrl-UZ" sz="2000" smtClean="0"/>
              <a:t>Т</a:t>
            </a:r>
            <a:r>
              <a:rPr lang="ru-RU" sz="2000" smtClean="0"/>
              <a:t>овар</a:t>
            </a:r>
            <a:r>
              <a:rPr lang="uz-Cyrl-UZ" sz="2000" smtClean="0"/>
              <a:t>боп балиқ етиштириш</a:t>
            </a:r>
            <a:r>
              <a:rPr lang="ru-RU" sz="2000" smtClean="0"/>
              <a:t>  (0,3 – 1,5 кг).</a:t>
            </a:r>
          </a:p>
        </p:txBody>
      </p:sp>
      <p:pic>
        <p:nvPicPr>
          <p:cNvPr id="6" name="Picture 8" descr="в книге рис 17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64154" y="1600200"/>
            <a:ext cx="2824692" cy="2185988"/>
          </a:xfrm>
          <a:noFill/>
          <a:ln w="6350">
            <a:solidFill>
              <a:srgbClr val="000000"/>
            </a:solidFill>
          </a:ln>
        </p:spPr>
      </p:pic>
      <p:pic>
        <p:nvPicPr>
          <p:cNvPr id="7" name="Picture 9" descr="схема фермы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15935" y="3938588"/>
            <a:ext cx="2721130" cy="2187575"/>
          </a:xfrm>
          <a:noFill/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uz-Cyrl-UZ" sz="4000" smtClean="0"/>
              <a:t>Инсон учун балиқнинг аҳамияти </a:t>
            </a:r>
            <a:endParaRPr lang="ru-RU" sz="4000" smtClean="0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9244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    </a:t>
            </a:r>
            <a:r>
              <a:rPr lang="uz-Cyrl-UZ" sz="2000" smtClean="0"/>
              <a:t>Балиқ қуйидагиларга бой манба</a:t>
            </a:r>
            <a:r>
              <a:rPr lang="ru-RU" sz="2000" smtClean="0"/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uz-Cyrl-UZ" sz="2000" smtClean="0"/>
              <a:t>Энг қимматли оқсил</a:t>
            </a:r>
            <a:endParaRPr lang="ru-RU" sz="2000" smtClean="0"/>
          </a:p>
          <a:p>
            <a:pPr eaLnBrk="1" hangingPunct="1">
              <a:lnSpc>
                <a:spcPct val="80000"/>
              </a:lnSpc>
            </a:pPr>
            <a:r>
              <a:rPr lang="uz-Cyrl-UZ" sz="2000" smtClean="0"/>
              <a:t>Энг фойдали  ёғлар</a:t>
            </a:r>
            <a:endParaRPr lang="ru-RU" sz="2000" smtClean="0"/>
          </a:p>
          <a:p>
            <a:pPr eaLnBrk="1" hangingPunct="1">
              <a:lnSpc>
                <a:spcPct val="80000"/>
              </a:lnSpc>
            </a:pPr>
            <a:r>
              <a:rPr lang="uz-Cyrl-UZ" sz="2000" smtClean="0"/>
              <a:t>Энг осон ўзлаштириладиган минераллар </a:t>
            </a:r>
            <a:r>
              <a:rPr lang="ru-RU" sz="2000" smtClean="0"/>
              <a:t>(кальци</a:t>
            </a:r>
            <a:r>
              <a:rPr lang="uz-Cyrl-UZ" sz="2000" smtClean="0"/>
              <a:t>й,</a:t>
            </a:r>
            <a:r>
              <a:rPr lang="ru-RU" sz="2000" smtClean="0"/>
              <a:t> фосфор</a:t>
            </a:r>
            <a:r>
              <a:rPr lang="uz-Cyrl-UZ" sz="2000" smtClean="0"/>
              <a:t> ва б.</a:t>
            </a:r>
            <a:r>
              <a:rPr lang="ru-RU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Витамин</a:t>
            </a:r>
            <a:r>
              <a:rPr lang="uz-Cyrl-UZ" sz="2000" smtClean="0"/>
              <a:t>лар</a:t>
            </a:r>
            <a:r>
              <a:rPr lang="ru-RU" sz="200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     </a:t>
            </a:r>
            <a:r>
              <a:rPr lang="uz-Cyrl-UZ" sz="2000" b="1" smtClean="0"/>
              <a:t>Тиббиёт соғлом авлод ривожи учун зарур бўлган истеъмол меъёрини ўрнатган – 16 кг/одам/йилига</a:t>
            </a:r>
            <a:r>
              <a:rPr lang="uz-Cyrl-UZ" sz="20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z-Cyrl-UZ" sz="2000" smtClean="0"/>
              <a:t>     дунёда йиллик ўртача балиқ истеъмоли </a:t>
            </a:r>
            <a:r>
              <a:rPr lang="ru-RU" sz="2000" smtClean="0"/>
              <a:t>– </a:t>
            </a:r>
            <a:r>
              <a:rPr lang="uz-Cyrl-UZ" sz="2000" smtClean="0"/>
              <a:t>2006 йилдан буён йилига </a:t>
            </a:r>
            <a:r>
              <a:rPr lang="ru-RU" sz="2000" smtClean="0"/>
              <a:t>16.6 к</a:t>
            </a:r>
            <a:r>
              <a:rPr lang="uz-Cyrl-UZ" sz="2000" smtClean="0"/>
              <a:t>илограммни ташкил этади</a:t>
            </a:r>
            <a:r>
              <a:rPr lang="ru-RU" sz="2000" smtClean="0"/>
              <a:t>.</a:t>
            </a:r>
          </a:p>
        </p:txBody>
      </p:sp>
      <p:pic>
        <p:nvPicPr>
          <p:cNvPr id="5" name="Picture 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993459"/>
            <a:ext cx="4038600" cy="3739445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uz-Cyrl-UZ" sz="4000" smtClean="0"/>
              <a:t>Умумқабул қилинган омухта ем воситасида товарбоп балиқ етиштириш</a:t>
            </a:r>
            <a:endParaRPr lang="ru-RU" sz="4000" smtClean="0"/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uz-Cyrl-UZ" sz="1800" smtClean="0"/>
              <a:t>Оналик тўдаси </a:t>
            </a:r>
            <a:r>
              <a:rPr lang="ru-RU" sz="1800" smtClean="0"/>
              <a:t> –</a:t>
            </a:r>
            <a:r>
              <a:rPr lang="uz-Cyrl-UZ" sz="1800" smtClean="0"/>
              <a:t> </a:t>
            </a:r>
            <a:r>
              <a:rPr lang="ru-RU" sz="1800" smtClean="0"/>
              <a:t> питомник</a:t>
            </a:r>
            <a:r>
              <a:rPr lang="uz-Cyrl-UZ" sz="1800" smtClean="0"/>
              <a:t>ларда 4-5 йил ўстирилади</a:t>
            </a:r>
            <a:endParaRPr lang="ru-RU" sz="1800" smtClean="0"/>
          </a:p>
          <a:p>
            <a:pPr marL="533400" indent="-533400" eaLnBrk="1" hangingPunct="1">
              <a:buFontTx/>
              <a:buAutoNum type="arabicPeriod"/>
            </a:pPr>
            <a:r>
              <a:rPr lang="uz-Cyrl-UZ" sz="1800" smtClean="0"/>
              <a:t>Насл олиш </a:t>
            </a:r>
            <a:r>
              <a:rPr lang="ru-RU" sz="1800" smtClean="0"/>
              <a:t>–  ма</a:t>
            </a:r>
            <a:r>
              <a:rPr lang="uz-Cyrl-UZ" sz="1800" smtClean="0"/>
              <a:t>й</a:t>
            </a:r>
            <a:r>
              <a:rPr lang="ru-RU" sz="1800" smtClean="0"/>
              <a:t>-июн</a:t>
            </a:r>
            <a:r>
              <a:rPr lang="uz-Cyrl-UZ" sz="1800" smtClean="0"/>
              <a:t>ь ойларида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uz-Cyrl-UZ" sz="1800" smtClean="0"/>
              <a:t>Балиқчаларни ўстириш </a:t>
            </a:r>
            <a:r>
              <a:rPr lang="ru-RU" sz="1800" smtClean="0"/>
              <a:t>(1</a:t>
            </a:r>
            <a:r>
              <a:rPr lang="uz-Cyrl-UZ" sz="1800" smtClean="0"/>
              <a:t> ой)</a:t>
            </a:r>
            <a:r>
              <a:rPr lang="ru-RU" sz="1800" smtClean="0"/>
              <a:t>  – июн</a:t>
            </a:r>
            <a:r>
              <a:rPr lang="uz-Cyrl-UZ" sz="1800" smtClean="0"/>
              <a:t>ь</a:t>
            </a:r>
            <a:r>
              <a:rPr lang="ru-RU" sz="1800" smtClean="0"/>
              <a:t>-июл</a:t>
            </a:r>
            <a:r>
              <a:rPr lang="uz-Cyrl-UZ" sz="1800" smtClean="0"/>
              <a:t>ь ойларида</a:t>
            </a:r>
            <a:endParaRPr lang="ru-RU" sz="1800" smtClean="0"/>
          </a:p>
          <a:p>
            <a:pPr marL="533400" indent="-533400" eaLnBrk="1" hangingPunct="1">
              <a:buFontTx/>
              <a:buAutoNum type="arabicPeriod"/>
            </a:pPr>
            <a:r>
              <a:rPr lang="uz-Cyrl-UZ" sz="1800" smtClean="0"/>
              <a:t>Балиқ кўпайтириш материалини етиштириш </a:t>
            </a:r>
            <a:r>
              <a:rPr lang="ru-RU" sz="1800" smtClean="0"/>
              <a:t>– </a:t>
            </a:r>
            <a:r>
              <a:rPr lang="uz-Cyrl-UZ" sz="1800" smtClean="0"/>
              <a:t>кузда</a:t>
            </a:r>
            <a:endParaRPr lang="ru-RU" sz="1800" smtClean="0"/>
          </a:p>
          <a:p>
            <a:pPr marL="533400" indent="-533400" eaLnBrk="1" hangingPunct="1">
              <a:buFontTx/>
              <a:buAutoNum type="arabicPeriod"/>
            </a:pPr>
            <a:r>
              <a:rPr lang="uz-Cyrl-UZ" sz="1800" smtClean="0"/>
              <a:t>Қишлов </a:t>
            </a:r>
            <a:r>
              <a:rPr lang="ru-RU" sz="1800" smtClean="0"/>
              <a:t> –</a:t>
            </a:r>
            <a:r>
              <a:rPr lang="uz-Cyrl-UZ" sz="1800" smtClean="0"/>
              <a:t> баҳоргача </a:t>
            </a:r>
            <a:endParaRPr lang="ru-RU" sz="1800" smtClean="0"/>
          </a:p>
          <a:p>
            <a:pPr marL="533400" indent="-533400" eaLnBrk="1" hangingPunct="1">
              <a:buFontTx/>
              <a:buAutoNum type="arabicPeriod"/>
            </a:pPr>
            <a:r>
              <a:rPr lang="uz-Cyrl-UZ" sz="1800" smtClean="0"/>
              <a:t>Товарбоп балиқ етиштириш – балиқ умрининг иккинчи йили кузигача</a:t>
            </a:r>
            <a:endParaRPr lang="ru-RU" sz="2800" smtClean="0"/>
          </a:p>
        </p:txBody>
      </p:sp>
      <p:pic>
        <p:nvPicPr>
          <p:cNvPr id="5" name="Picture 7" descr="рассчет кормов для товара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71738" y="2582229"/>
            <a:ext cx="3609524" cy="2561905"/>
          </a:xfrm>
          <a:noFill/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uz-Cyrl-UZ" sz="4000" smtClean="0"/>
              <a:t>Жадал </a:t>
            </a:r>
            <a:r>
              <a:rPr lang="ru-RU" sz="4000" smtClean="0"/>
              <a:t>аквакультур</a:t>
            </a:r>
            <a:r>
              <a:rPr lang="uz-Cyrl-UZ" sz="4000" smtClean="0"/>
              <a:t>ада балиқ етиштириш</a:t>
            </a:r>
            <a:endParaRPr lang="ru-RU" sz="4000" smtClean="0"/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 </a:t>
            </a:r>
            <a:r>
              <a:rPr lang="uz-Cyrl-UZ" sz="2800" smtClean="0"/>
              <a:t>мувозанатланган озуқада </a:t>
            </a:r>
            <a:r>
              <a:rPr lang="ru-RU" sz="2400" smtClean="0"/>
              <a:t>(протеин – 33 %</a:t>
            </a:r>
            <a:r>
              <a:rPr lang="uz-Cyrl-UZ" sz="2400" smtClean="0"/>
              <a:t> дан ортиқ</a:t>
            </a:r>
            <a:r>
              <a:rPr lang="ru-RU" sz="2400" smtClean="0"/>
              <a:t>):</a:t>
            </a:r>
          </a:p>
          <a:p>
            <a:pPr lvl="1" eaLnBrk="1" hangingPunct="1"/>
            <a:r>
              <a:rPr lang="uz-Cyrl-UZ" sz="1800" smtClean="0"/>
              <a:t>Балиқчаларни ўстириш </a:t>
            </a:r>
            <a:r>
              <a:rPr lang="ru-RU" sz="1800" smtClean="0"/>
              <a:t> – 1-1,5 </a:t>
            </a:r>
            <a:r>
              <a:rPr lang="uz-Cyrl-UZ" sz="1800" smtClean="0"/>
              <a:t>ой</a:t>
            </a:r>
            <a:endParaRPr lang="ru-RU" sz="1800" smtClean="0"/>
          </a:p>
          <a:p>
            <a:pPr lvl="1" eaLnBrk="1" hangingPunct="1"/>
            <a:r>
              <a:rPr lang="uz-Cyrl-UZ" sz="1800" smtClean="0"/>
              <a:t>Балиқ кўпайтириш материалини етиштириш</a:t>
            </a:r>
            <a:r>
              <a:rPr lang="ru-RU" sz="1800" smtClean="0"/>
              <a:t>– 1 – 1,5 </a:t>
            </a:r>
            <a:r>
              <a:rPr lang="uz-Cyrl-UZ" sz="1800" smtClean="0"/>
              <a:t>ой</a:t>
            </a:r>
            <a:endParaRPr lang="ru-RU" sz="1800" smtClean="0"/>
          </a:p>
          <a:p>
            <a:pPr lvl="1" eaLnBrk="1" hangingPunct="1"/>
            <a:r>
              <a:rPr lang="uz-Cyrl-UZ" sz="1800" smtClean="0"/>
              <a:t>Т</a:t>
            </a:r>
            <a:r>
              <a:rPr lang="ru-RU" sz="1800" smtClean="0"/>
              <a:t>овар</a:t>
            </a:r>
            <a:r>
              <a:rPr lang="uz-Cyrl-UZ" sz="1800" smtClean="0"/>
              <a:t>боп балиқ етиштириш </a:t>
            </a:r>
            <a:r>
              <a:rPr lang="ru-RU" sz="1800" smtClean="0"/>
              <a:t>– 4-5 </a:t>
            </a:r>
            <a:r>
              <a:rPr lang="uz-Cyrl-UZ" sz="1800" smtClean="0"/>
              <a:t>ой</a:t>
            </a:r>
            <a:endParaRPr lang="ru-RU" sz="1800" smtClean="0"/>
          </a:p>
        </p:txBody>
      </p:sp>
      <p:pic>
        <p:nvPicPr>
          <p:cNvPr id="5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1920747"/>
            <a:ext cx="4038600" cy="3884868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uz-Cyrl-UZ" dirty="0" smtClean="0"/>
              <a:t>Энг умумий </a:t>
            </a:r>
            <a:r>
              <a:rPr lang="ru-RU" dirty="0" smtClean="0"/>
              <a:t>модель</a:t>
            </a:r>
            <a:br>
              <a:rPr lang="ru-RU" dirty="0" smtClean="0"/>
            </a:br>
            <a:r>
              <a:rPr lang="ru-RU" sz="2800" dirty="0" smtClean="0"/>
              <a:t>(</a:t>
            </a:r>
            <a:r>
              <a:rPr lang="ru-RU" sz="2800" dirty="0" err="1" smtClean="0"/>
              <a:t>бугунги</a:t>
            </a:r>
            <a:r>
              <a:rPr lang="ru-RU" sz="2800" dirty="0" smtClean="0"/>
              <a:t> </a:t>
            </a:r>
            <a:r>
              <a:rPr lang="ru-RU" sz="2800" dirty="0" err="1" smtClean="0"/>
              <a:t>кунда</a:t>
            </a:r>
            <a:r>
              <a:rPr lang="ru-RU" sz="2800" dirty="0" smtClean="0"/>
              <a:t> </a:t>
            </a:r>
            <a:r>
              <a:rPr lang="ru-RU" sz="2800" dirty="0" err="1" smtClean="0"/>
              <a:t>Ўзбекистон</a:t>
            </a:r>
            <a:r>
              <a:rPr lang="ru-RU" sz="2800" dirty="0" smtClean="0"/>
              <a:t> </a:t>
            </a:r>
            <a:r>
              <a:rPr lang="ru-RU" sz="2800" dirty="0" err="1" smtClean="0"/>
              <a:t>шароитида</a:t>
            </a:r>
            <a:r>
              <a:rPr lang="ru-RU" sz="2800" dirty="0" smtClean="0"/>
              <a:t>)</a:t>
            </a:r>
            <a:endParaRPr lang="ru-RU" sz="2800" dirty="0" smtClean="0"/>
          </a:p>
        </p:txBody>
      </p:sp>
      <p:sp>
        <p:nvSpPr>
          <p:cNvPr id="23555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z-Cyrl-UZ" sz="1800" smtClean="0"/>
              <a:t>Озуқанинг нархи </a:t>
            </a:r>
            <a:r>
              <a:rPr lang="ru-RU" sz="1800" smtClean="0"/>
              <a:t> – </a:t>
            </a:r>
            <a:r>
              <a:rPr lang="uz-Cyrl-UZ" sz="1800" smtClean="0"/>
              <a:t>1 кг </a:t>
            </a:r>
            <a:r>
              <a:rPr lang="ru-RU" sz="1800" smtClean="0"/>
              <a:t>3,5 </a:t>
            </a:r>
            <a:r>
              <a:rPr lang="uz-Cyrl-UZ" sz="1800" smtClean="0"/>
              <a:t> минг </a:t>
            </a:r>
            <a:r>
              <a:rPr lang="ru-RU" sz="1800" smtClean="0"/>
              <a:t>с</a:t>
            </a:r>
            <a:r>
              <a:rPr lang="uz-Cyrl-UZ" sz="1800" smtClean="0"/>
              <a:t>ў</a:t>
            </a:r>
            <a:r>
              <a:rPr lang="ru-RU" sz="1800" smtClean="0"/>
              <a:t>м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z-Cyrl-UZ" sz="1800" smtClean="0"/>
              <a:t>1 кг балиқ етиштириш учун озуқага сарф-харажатлар </a:t>
            </a:r>
            <a:r>
              <a:rPr lang="ru-RU" sz="1800" smtClean="0"/>
              <a:t>– 6,5-7 </a:t>
            </a:r>
            <a:r>
              <a:rPr lang="uz-Cyrl-UZ" sz="1800" smtClean="0"/>
              <a:t>минг </a:t>
            </a:r>
            <a:r>
              <a:rPr lang="ru-RU" sz="1800" smtClean="0"/>
              <a:t>с</a:t>
            </a:r>
            <a:r>
              <a:rPr lang="uz-Cyrl-UZ" sz="1800" smtClean="0"/>
              <a:t>ўм</a:t>
            </a: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z-Cyrl-UZ" sz="1800" smtClean="0"/>
              <a:t>1 кг балиқ етиштириш учун бошқа харажатлар </a:t>
            </a:r>
            <a:r>
              <a:rPr lang="ru-RU" sz="1800" smtClean="0"/>
              <a:t>– 1-1,5</a:t>
            </a:r>
            <a:r>
              <a:rPr lang="uz-Cyrl-UZ" sz="1800" smtClean="0"/>
              <a:t> минг сўм </a:t>
            </a: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z-Cyrl-UZ" sz="1800" smtClean="0"/>
              <a:t>Жами балиқнинг таннархи </a:t>
            </a:r>
            <a:r>
              <a:rPr lang="ru-RU" sz="1800" smtClean="0"/>
              <a:t>–</a:t>
            </a:r>
            <a:r>
              <a:rPr lang="uz-Cyrl-UZ" sz="1800" smtClean="0"/>
              <a:t> 1 кг - </a:t>
            </a:r>
            <a:r>
              <a:rPr lang="ru-RU" sz="1800" smtClean="0"/>
              <a:t> 8 </a:t>
            </a:r>
            <a:r>
              <a:rPr lang="uz-Cyrl-UZ" sz="1800" smtClean="0"/>
              <a:t>минг сўм </a:t>
            </a: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z-Cyrl-UZ" sz="1800" smtClean="0"/>
              <a:t>Балиқнинг 1 кг си </a:t>
            </a:r>
            <a:r>
              <a:rPr lang="ru-RU" sz="1800" smtClean="0"/>
              <a:t>10,5 </a:t>
            </a:r>
            <a:r>
              <a:rPr lang="uz-Cyrl-UZ" sz="1800" smtClean="0"/>
              <a:t>минг  сўм деб олсак, умумий фойда 1 кг. </a:t>
            </a:r>
            <a:r>
              <a:rPr lang="ru-RU" sz="1800" smtClean="0"/>
              <a:t> 1 </a:t>
            </a:r>
            <a:r>
              <a:rPr lang="uz-Cyrl-UZ" sz="1800" smtClean="0"/>
              <a:t>доларга  тенг </a:t>
            </a: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1 куб.м</a:t>
            </a:r>
            <a:r>
              <a:rPr lang="uz-Cyrl-UZ" sz="1800" smtClean="0"/>
              <a:t> сув </a:t>
            </a:r>
            <a:r>
              <a:rPr lang="ru-RU" sz="1800" smtClean="0"/>
              <a:t> –</a:t>
            </a:r>
            <a:r>
              <a:rPr lang="uz-Cyrl-UZ" sz="1800" smtClean="0"/>
              <a:t> умумий фойда </a:t>
            </a:r>
            <a:r>
              <a:rPr lang="ru-RU" sz="1800" smtClean="0"/>
              <a:t> – 40</a:t>
            </a:r>
            <a:r>
              <a:rPr lang="uz-Cyrl-UZ" sz="1800" smtClean="0"/>
              <a:t> доллар</a:t>
            </a:r>
            <a:r>
              <a:rPr lang="ru-RU" sz="1800" smtClean="0"/>
              <a:t>/цикл.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z-Cyrl-UZ" sz="1800" smtClean="0"/>
              <a:t>Йилига 20 тонна маҳсулот етиштирадиган балиқчилик хўжалигида энг арзон балиқ (карп) етиштирилганда – бир циклда 20 минг доллар</a:t>
            </a: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z-Cyrl-UZ" sz="1800" smtClean="0"/>
              <a:t>Бундай балиқ хўжалигининг ўлчами </a:t>
            </a:r>
            <a:r>
              <a:rPr lang="ru-RU" sz="1800" smtClean="0"/>
              <a:t>– 500 кубометр</a:t>
            </a:r>
            <a:r>
              <a:rPr lang="uz-Cyrl-UZ" sz="1800" smtClean="0"/>
              <a:t> сув.</a:t>
            </a: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smtClean="0"/>
              <a:t>Қандай муаммолар учрайди</a:t>
            </a:r>
            <a:r>
              <a:rPr lang="ru-RU" smtClean="0"/>
              <a:t>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uz-Cyrl-UZ" sz="2800" smtClean="0"/>
              <a:t>Билим олиш, лойиҳани ишлаб чиқиш, амалий тадқиқотларни ривожлантиришга харажатлар кераклигини тушунишмайди.</a:t>
            </a:r>
            <a:endParaRPr lang="ru-RU" sz="2800" smtClean="0"/>
          </a:p>
          <a:p>
            <a:pPr marL="609600" indent="-609600" eaLnBrk="1" hangingPunct="1">
              <a:buFontTx/>
              <a:buAutoNum type="arabicPeriod"/>
            </a:pPr>
            <a:r>
              <a:rPr lang="uz-Cyrl-UZ" sz="2800" smtClean="0"/>
              <a:t>Мақсад, вазифаларни аниқ ифодалай олишмайди</a:t>
            </a:r>
            <a:r>
              <a:rPr lang="ru-RU" sz="28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z-Cyrl-UZ" sz="2800" smtClean="0"/>
              <a:t>Бизнес-режа жадвалига амал қилишмайди</a:t>
            </a:r>
            <a:r>
              <a:rPr lang="ru-RU" sz="28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z-Cyrl-UZ" sz="2800" smtClean="0"/>
              <a:t>Бизнес режани амалга оширишмайди</a:t>
            </a:r>
            <a:r>
              <a:rPr lang="ru-RU" sz="2800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z-Cyrl-UZ" sz="2800" smtClean="0"/>
              <a:t>Лойиҳани янада ривожлантиришмайди</a:t>
            </a:r>
            <a:r>
              <a:rPr lang="ru-RU" sz="2800" smtClean="0"/>
              <a:t>.</a:t>
            </a:r>
          </a:p>
          <a:p>
            <a:pPr marL="609600" indent="-609600" eaLnBrk="1" hangingPunct="1">
              <a:buFontTx/>
              <a:buNone/>
            </a:pPr>
            <a:endParaRPr lang="ru-RU" sz="2800" smtClean="0"/>
          </a:p>
          <a:p>
            <a:pPr marL="609600" indent="-609600" eaLnBrk="1" hangingPunct="1">
              <a:buFontTx/>
              <a:buAutoNum type="arabicPeriod"/>
            </a:pPr>
            <a:endParaRPr lang="ru-RU" sz="28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sz="4000" smtClean="0"/>
              <a:t>Ишни нимадан бошлаш керак?</a:t>
            </a:r>
            <a:endParaRPr lang="ru-RU" sz="40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z-Cyrl-UZ" sz="2400" smtClean="0"/>
              <a:t>А</a:t>
            </a:r>
            <a:r>
              <a:rPr lang="ru-RU" sz="2400" smtClean="0"/>
              <a:t>квакультур</a:t>
            </a:r>
            <a:r>
              <a:rPr lang="uz-Cyrl-UZ" sz="2400" smtClean="0"/>
              <a:t>а тизимларининг асосий </a:t>
            </a:r>
            <a:r>
              <a:rPr lang="ru-RU" sz="2400" smtClean="0"/>
              <a:t>характеристик</a:t>
            </a:r>
            <a:r>
              <a:rPr lang="uz-Cyrl-UZ" sz="2400" smtClean="0"/>
              <a:t>аларини билиб олинг.</a:t>
            </a:r>
            <a:endParaRPr lang="ru-RU" sz="2400" smtClean="0"/>
          </a:p>
          <a:p>
            <a:pPr eaLnBrk="1" hangingPunct="1">
              <a:lnSpc>
                <a:spcPct val="90000"/>
              </a:lnSpc>
            </a:pPr>
            <a:r>
              <a:rPr lang="uz-Cyrl-UZ" sz="2400" smtClean="0"/>
              <a:t>Қўлингиздаги молиялаш ҳажмини аниқ белгилаб олинг</a:t>
            </a:r>
            <a:r>
              <a:rPr lang="ru-RU" sz="24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uz-Cyrl-UZ" sz="2400" smtClean="0"/>
              <a:t>Б</a:t>
            </a:r>
            <a:r>
              <a:rPr lang="ru-RU" sz="2400" smtClean="0"/>
              <a:t>изнес-</a:t>
            </a:r>
            <a:r>
              <a:rPr lang="uz-Cyrl-UZ" sz="2400" smtClean="0"/>
              <a:t>режани, имкон бўлса, мутахассисларни жалб қилган ҳолда, ишлаб чиқинг</a:t>
            </a:r>
            <a:r>
              <a:rPr lang="ru-RU" sz="2400" smtClean="0"/>
              <a:t> (</a:t>
            </a:r>
            <a:r>
              <a:rPr lang="uz-Cyrl-UZ" sz="2400" smtClean="0"/>
              <a:t>бу қадамнинг нархи лойиҳа қийматининг 5-10 % ни ташкил этиши мумкин</a:t>
            </a:r>
            <a:r>
              <a:rPr lang="ru-RU" sz="2400" smtClean="0"/>
              <a:t>). </a:t>
            </a:r>
            <a:r>
              <a:rPr lang="uz-Cyrl-UZ" sz="2400" smtClean="0"/>
              <a:t>Б</a:t>
            </a:r>
            <a:r>
              <a:rPr lang="ru-RU" sz="2400" smtClean="0"/>
              <a:t>изнес-</a:t>
            </a:r>
            <a:r>
              <a:rPr lang="uz-Cyrl-UZ" sz="2400" smtClean="0"/>
              <a:t>режага барча масалаларни </a:t>
            </a:r>
            <a:r>
              <a:rPr lang="ru-RU" sz="2400" smtClean="0"/>
              <a:t>(кадр</a:t>
            </a:r>
            <a:r>
              <a:rPr lang="uz-Cyrl-UZ" sz="2400" smtClean="0"/>
              <a:t>лар</a:t>
            </a:r>
            <a:r>
              <a:rPr lang="ru-RU" sz="2400" smtClean="0"/>
              <a:t>, капитал</a:t>
            </a:r>
            <a:r>
              <a:rPr lang="uz-Cyrl-UZ" sz="2400" smtClean="0"/>
              <a:t> харажатлар</a:t>
            </a:r>
            <a:r>
              <a:rPr lang="ru-RU" sz="2400" smtClean="0"/>
              <a:t>,</a:t>
            </a:r>
            <a:r>
              <a:rPr lang="uz-Cyrl-UZ" sz="2400" smtClean="0"/>
              <a:t> айланма маблағлар</a:t>
            </a:r>
            <a:r>
              <a:rPr lang="ru-RU" sz="2400" smtClean="0"/>
              <a:t>, маркетинг </a:t>
            </a:r>
            <a:r>
              <a:rPr lang="uz-Cyrl-UZ" sz="2400" smtClean="0"/>
              <a:t>ва ҳ.з.</a:t>
            </a:r>
            <a:r>
              <a:rPr lang="ru-RU" sz="2400" smtClean="0"/>
              <a:t>)</a:t>
            </a:r>
            <a:r>
              <a:rPr lang="uz-Cyrl-UZ" sz="2400" smtClean="0"/>
              <a:t> киритинг.</a:t>
            </a:r>
            <a:endParaRPr lang="ru-RU" sz="2400" smtClean="0"/>
          </a:p>
          <a:p>
            <a:pPr eaLnBrk="1" hangingPunct="1">
              <a:lnSpc>
                <a:spcPct val="90000"/>
              </a:lnSpc>
            </a:pPr>
            <a:r>
              <a:rPr lang="uz-Cyrl-UZ" sz="2400" smtClean="0"/>
              <a:t>Бизнес-режани қатъиян ва масъулият билан амалга оширинг.  </a:t>
            </a:r>
            <a:endParaRPr lang="ru-RU" sz="2400" smtClean="0"/>
          </a:p>
          <a:p>
            <a:pPr eaLnBrk="1" hangingPunct="1">
              <a:lnSpc>
                <a:spcPct val="90000"/>
              </a:lnSpc>
            </a:pPr>
            <a:endParaRPr lang="ru-RU" sz="2400" smtClean="0"/>
          </a:p>
          <a:p>
            <a:pPr eaLnBrk="1" hangingPunct="1">
              <a:lnSpc>
                <a:spcPct val="90000"/>
              </a:lnSpc>
            </a:pPr>
            <a:endParaRPr lang="ru-RU" sz="240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ru-RU" sz="2800" b="1" i="1" smtClean="0"/>
              <a:t>АКВАКУЛЬТУР</a:t>
            </a:r>
            <a:r>
              <a:rPr lang="uz-Cyrl-UZ" sz="2800" b="1" i="1" smtClean="0"/>
              <a:t>А БЎЙИЧА ЛОЙИҲАНИ РИВОЖЛАНТИРИШДА СИЗГА МУВАФФАҚИЯТ ТИЛАЙМИЗ</a:t>
            </a:r>
            <a:r>
              <a:rPr lang="ru-RU" sz="2800" b="1" i="1" smtClean="0"/>
              <a:t>!</a:t>
            </a:r>
          </a:p>
          <a:p>
            <a:pPr algn="ctr" eaLnBrk="1" hangingPunct="1">
              <a:buFontTx/>
              <a:buNone/>
            </a:pPr>
            <a:endParaRPr lang="ru-RU" sz="2800" b="1" i="1" smtClean="0"/>
          </a:p>
          <a:p>
            <a:pPr algn="ctr" eaLnBrk="1" hangingPunct="1">
              <a:buFontTx/>
              <a:buNone/>
            </a:pPr>
            <a:r>
              <a:rPr lang="uz-Cyrl-UZ" sz="2800" b="1" i="1" smtClean="0"/>
              <a:t>КАТТА ДАРОМАДЛАРНИ ҚЎЛГА КИРИТИНГ</a:t>
            </a:r>
            <a:r>
              <a:rPr lang="ru-RU" sz="2800" b="1" i="1" smtClean="0"/>
              <a:t>!</a:t>
            </a:r>
          </a:p>
          <a:p>
            <a:pPr algn="ctr" eaLnBrk="1" hangingPunct="1">
              <a:buFontTx/>
              <a:buNone/>
            </a:pPr>
            <a:endParaRPr lang="ru-RU" sz="2800" b="1" i="1" smtClean="0"/>
          </a:p>
          <a:p>
            <a:pPr algn="ctr" eaLnBrk="1" hangingPunct="1">
              <a:buFontTx/>
              <a:buNone/>
            </a:pPr>
            <a:r>
              <a:rPr lang="ru-RU" sz="2800" b="1" i="1" smtClean="0"/>
              <a:t>БИЗНЕС</a:t>
            </a:r>
            <a:r>
              <a:rPr lang="uz-Cyrl-UZ" sz="2800" b="1" i="1" smtClean="0"/>
              <a:t>ИНГИЗ БАРҚАРОР БЎЛСИН</a:t>
            </a:r>
            <a:r>
              <a:rPr lang="ru-RU" sz="2800" b="1" i="1" smtClean="0"/>
              <a:t>!</a:t>
            </a:r>
          </a:p>
          <a:p>
            <a:pPr algn="ctr" eaLnBrk="1" hangingPunct="1">
              <a:buFontTx/>
              <a:buNone/>
            </a:pPr>
            <a:endParaRPr lang="ru-RU" sz="2800" b="1" i="1" smtClean="0"/>
          </a:p>
          <a:p>
            <a:pPr algn="ctr" eaLnBrk="1" hangingPunct="1">
              <a:buFontTx/>
              <a:buNone/>
            </a:pPr>
            <a:r>
              <a:rPr lang="uz-Cyrl-UZ" sz="2800" b="1" i="1" smtClean="0"/>
              <a:t>ЭЪТИБОРИНГИЗ УЧУН РАҲМАТ</a:t>
            </a:r>
            <a:r>
              <a:rPr lang="ru-RU" sz="2800" b="1" i="1" smtClean="0"/>
              <a:t>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uz-Cyrl-UZ" sz="2000" b="1" smtClean="0"/>
              <a:t>Ўзбекистонда балиққа эҳтиёж ва таъминот </a:t>
            </a:r>
            <a:endParaRPr lang="ru-RU" sz="2000" b="1" smtClean="0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5229225"/>
            <a:ext cx="8147050" cy="8969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    </a:t>
            </a:r>
            <a:r>
              <a:rPr lang="uz-Cyrl-UZ" sz="2000" dirty="0" smtClean="0"/>
              <a:t>Қарийиб 30 миллион аҳолига эга мамлакат учун балиққа бўлган эҳтиёж йилига 450 минг тоннадан кўпроқ миқдорни ташкил этади! Бунга эришиш мумкинми</a:t>
            </a:r>
            <a:r>
              <a:rPr lang="ru-RU" sz="2000" dirty="0" smtClean="0"/>
              <a:t>?!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dirty="0" smtClean="0"/>
          </a:p>
        </p:txBody>
      </p:sp>
      <p:pic>
        <p:nvPicPr>
          <p:cNvPr id="4100" name="Содержимое 3" descr="динамика производства рыбы в узбекистане.bmp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71550" y="1125538"/>
            <a:ext cx="7848600" cy="4032250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smtClean="0"/>
              <a:t>Балик манбалари</a:t>
            </a:r>
            <a:endParaRPr lang="ru-RU" smtClean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uz-Cyrl-UZ" sz="2800" smtClean="0"/>
              <a:t>Балик манбалари</a:t>
            </a:r>
            <a:r>
              <a:rPr lang="ru-RU" sz="2800" smtClean="0"/>
              <a:t>:</a:t>
            </a:r>
          </a:p>
          <a:p>
            <a:pPr eaLnBrk="1" hangingPunct="1"/>
            <a:r>
              <a:rPr lang="uz-Cyrl-UZ" sz="2800" u="sng" smtClean="0"/>
              <a:t>Балиқчилик</a:t>
            </a:r>
            <a:r>
              <a:rPr lang="ru-RU" sz="2800" smtClean="0"/>
              <a:t> –</a:t>
            </a:r>
            <a:r>
              <a:rPr lang="uz-Cyrl-UZ" sz="2800" smtClean="0"/>
              <a:t> ёввойи тўдалар балиғини овлаш</a:t>
            </a:r>
            <a:endParaRPr lang="ru-RU" sz="2800" smtClean="0"/>
          </a:p>
          <a:p>
            <a:pPr eaLnBrk="1" hangingPunct="1"/>
            <a:r>
              <a:rPr lang="ru-RU" sz="2800" u="sng" smtClean="0"/>
              <a:t>Аквакультура</a:t>
            </a:r>
            <a:r>
              <a:rPr lang="ru-RU" sz="2800" smtClean="0"/>
              <a:t> (</a:t>
            </a:r>
            <a:r>
              <a:rPr lang="uz-Cyrl-UZ" sz="2800" smtClean="0"/>
              <a:t>балиқчилик</a:t>
            </a:r>
            <a:r>
              <a:rPr lang="ru-RU" sz="2800" smtClean="0"/>
              <a:t>) –</a:t>
            </a:r>
            <a:r>
              <a:rPr lang="uz-Cyrl-UZ" sz="2800" smtClean="0"/>
              <a:t> балиқни суъний парваришлаш</a:t>
            </a:r>
            <a:endParaRPr lang="ru-RU" sz="2800" smtClean="0"/>
          </a:p>
        </p:txBody>
      </p:sp>
      <p:pic>
        <p:nvPicPr>
          <p:cNvPr id="5" name="Picture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1520" y="1700808"/>
            <a:ext cx="4248472" cy="424847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uz-Cyrl-UZ" sz="4000" dirty="0" smtClean="0"/>
              <a:t>Ўзбекистоннинг балиқ </a:t>
            </a:r>
            <a:r>
              <a:rPr lang="ru-RU" sz="4000" dirty="0" smtClean="0"/>
              <a:t>ресурс</a:t>
            </a:r>
            <a:r>
              <a:rPr lang="uz-Cyrl-UZ" sz="4000" dirty="0" smtClean="0"/>
              <a:t>лари тўғрисида</a:t>
            </a:r>
            <a:endParaRPr lang="ru-RU" sz="4000" dirty="0" smtClean="0"/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ru-RU" sz="1600" dirty="0" smtClean="0"/>
              <a:t>   </a:t>
            </a:r>
            <a:r>
              <a:rPr lang="en-US" sz="1600" dirty="0" smtClean="0"/>
              <a:t>    </a:t>
            </a:r>
            <a:r>
              <a:rPr lang="ru-RU" sz="1600" dirty="0" smtClean="0"/>
              <a:t> </a:t>
            </a:r>
            <a:r>
              <a:rPr lang="uz-Cyrl-UZ" sz="1600" dirty="0" smtClean="0"/>
              <a:t>Ўзбекистоннинг балиқ ресурслари ҳам сифат, ҳам миқдор жиҳатидан  кўнгилдагидек эмас</a:t>
            </a:r>
            <a:r>
              <a:rPr lang="ru-RU" sz="1600" dirty="0" smtClean="0"/>
              <a:t>.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uz-Cyrl-UZ" sz="1600" dirty="0" smtClean="0"/>
              <a:t>Жами </a:t>
            </a:r>
            <a:r>
              <a:rPr lang="ru-RU" sz="1600" dirty="0" smtClean="0"/>
              <a:t> 80</a:t>
            </a:r>
            <a:r>
              <a:rPr lang="uz-Cyrl-UZ" sz="1600" dirty="0" smtClean="0"/>
              <a:t> дан кам тури мавжуд, бундан қимматли овланадиган турлари – 10 тадан, оммавийлари – 4 тадан кам.</a:t>
            </a:r>
            <a:endParaRPr lang="ru-RU" sz="1600" dirty="0" smtClean="0"/>
          </a:p>
          <a:p>
            <a:pPr marL="533400" indent="-533400" eaLnBrk="1" hangingPunct="1">
              <a:lnSpc>
                <a:spcPct val="80000"/>
              </a:lnSpc>
            </a:pPr>
            <a:r>
              <a:rPr lang="uz-Cyrl-UZ" sz="1600" dirty="0" smtClean="0"/>
              <a:t>Денгизга олиб чиқадиган йўл йўқ, жами 2 таси тўлиқ дарё ирригациясига йўналтирилган. Сув ресурсларидан фойдаланишда  балиқчилик хўжаликларининг манфаатлари эътиборга олинмайди.</a:t>
            </a:r>
            <a:endParaRPr lang="ru-RU" sz="1600" dirty="0" smtClean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ru-RU" sz="1600" dirty="0" smtClean="0"/>
              <a:t>         </a:t>
            </a:r>
            <a:r>
              <a:rPr lang="uz-Cyrl-UZ" sz="1600" dirty="0" smtClean="0"/>
              <a:t> </a:t>
            </a:r>
            <a:r>
              <a:rPr lang="uz-Cyrl-UZ" sz="1600" b="1" i="1" dirty="0" smtClean="0"/>
              <a:t>Балиқчилик объектив равишда Ўзбекистонда балиқ етиштиришни кўпайтириш учун хом ашё базасига эга эмас</a:t>
            </a:r>
            <a:endParaRPr lang="ru-RU" sz="1600" b="1" i="1" dirty="0" smtClean="0"/>
          </a:p>
        </p:txBody>
      </p:sp>
      <p:pic>
        <p:nvPicPr>
          <p:cNvPr id="5" name="Picture 6" descr="DSCN330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41392" y="1556792"/>
            <a:ext cx="3252216" cy="4104456"/>
          </a:xfr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uz-Cyrl-UZ" sz="4000" smtClean="0"/>
              <a:t>Балиқчиликда фойдаланиладиган </a:t>
            </a:r>
            <a:r>
              <a:rPr lang="ru-RU" sz="4000" smtClean="0"/>
              <a:t>технология</a:t>
            </a:r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dirty="0" smtClean="0"/>
              <a:t>   </a:t>
            </a:r>
            <a:r>
              <a:rPr lang="uz-Cyrl-UZ" sz="2000" dirty="0" smtClean="0"/>
              <a:t>Улкан ҳовузларда карпларга оид поликультурани кўпайтиришдан фойдаланилади</a:t>
            </a:r>
            <a:r>
              <a:rPr lang="ru-RU" sz="2000" dirty="0" smtClean="0"/>
              <a:t>. </a:t>
            </a:r>
            <a:r>
              <a:rPr lang="uz-Cyrl-UZ" sz="2000" dirty="0" smtClean="0"/>
              <a:t>Балиқ етиштириш  ҳозирги пайтда  - </a:t>
            </a:r>
            <a:r>
              <a:rPr lang="ru-RU" sz="2000" dirty="0" smtClean="0"/>
              <a:t>1 т/га</a:t>
            </a:r>
            <a:r>
              <a:rPr lang="uz-Cyrl-UZ" sz="2000" dirty="0" smtClean="0"/>
              <a:t> ни ташкил этади</a:t>
            </a:r>
            <a:r>
              <a:rPr lang="ru-RU" sz="2000" dirty="0" smtClean="0"/>
              <a:t>,</a:t>
            </a:r>
            <a:r>
              <a:rPr lang="uz-Cyrl-UZ" sz="2000" dirty="0" smtClean="0"/>
              <a:t> </a:t>
            </a:r>
            <a:r>
              <a:rPr lang="ru-RU" sz="2000" dirty="0" smtClean="0"/>
              <a:t> 2 т/га</a:t>
            </a:r>
            <a:r>
              <a:rPr lang="uz-Cyrl-UZ" sz="2000" dirty="0" smtClean="0"/>
              <a:t> ча яхшиланиши мумкин</a:t>
            </a:r>
            <a:r>
              <a:rPr lang="ru-RU" sz="2000" dirty="0" smtClean="0"/>
              <a:t> (</a:t>
            </a:r>
            <a:r>
              <a:rPr lang="uz-Cyrl-UZ" sz="2000" dirty="0" smtClean="0"/>
              <a:t>бу </a:t>
            </a:r>
            <a:r>
              <a:rPr lang="ru-RU" sz="2000" dirty="0" smtClean="0"/>
              <a:t> 0,13 кг/куб.м.</a:t>
            </a:r>
            <a:r>
              <a:rPr lang="uz-Cyrl-UZ" sz="2000" dirty="0" smtClean="0"/>
              <a:t> демак</a:t>
            </a:r>
            <a:r>
              <a:rPr lang="ru-RU" sz="2000" dirty="0" smtClean="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dirty="0" smtClean="0"/>
              <a:t>    </a:t>
            </a:r>
            <a:r>
              <a:rPr lang="uz-Cyrl-UZ" sz="2000" dirty="0" smtClean="0"/>
              <a:t>Жами </a:t>
            </a:r>
            <a:r>
              <a:rPr lang="ru-RU" sz="2000" dirty="0" smtClean="0"/>
              <a:t> –</a:t>
            </a:r>
            <a:r>
              <a:rPr lang="uz-Cyrl-UZ" sz="2000" dirty="0" smtClean="0"/>
              <a:t> </a:t>
            </a:r>
            <a:r>
              <a:rPr lang="ru-RU" sz="2000" dirty="0" smtClean="0"/>
              <a:t> 14 000 га </a:t>
            </a:r>
            <a:r>
              <a:rPr lang="uz-Cyrl-UZ" sz="2000" dirty="0" smtClean="0"/>
              <a:t>ҳовузлар мавжуд.</a:t>
            </a:r>
            <a:endParaRPr lang="ru-RU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dirty="0" smtClean="0"/>
              <a:t>   </a:t>
            </a:r>
            <a:r>
              <a:rPr lang="uz-Cyrl-UZ" sz="2000" dirty="0" smtClean="0"/>
              <a:t>Уларда йилига 15 минг тоннагача балиқ етиштирилади.</a:t>
            </a:r>
            <a:endParaRPr lang="ru-RU" sz="2000" dirty="0" smtClean="0"/>
          </a:p>
        </p:txBody>
      </p:sp>
      <p:pic>
        <p:nvPicPr>
          <p:cNvPr id="5" name="Picture 13" descr="Изображение 09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78491" y="1600200"/>
            <a:ext cx="3378017" cy="2185988"/>
          </a:xfrm>
          <a:noFill/>
        </p:spPr>
      </p:pic>
      <p:pic>
        <p:nvPicPr>
          <p:cNvPr id="6" name="Содержимое 4" descr="полуинтенсивное содержание рыб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3438" y="4292600"/>
            <a:ext cx="3790950" cy="2160588"/>
          </a:xfr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uz-Cyrl-UZ" sz="4000" smtClean="0"/>
              <a:t>Ҳовузлар – сувдан фойдаланувчилар сифатида</a:t>
            </a:r>
            <a:endParaRPr lang="ru-RU" sz="4000" smtClean="0"/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uz-Cyrl-UZ" sz="1600" b="1" dirty="0" smtClean="0"/>
              <a:t>Ҳовузларнинг чуқурлиги </a:t>
            </a:r>
            <a:r>
              <a:rPr lang="ru-RU" sz="1600" b="1" dirty="0" smtClean="0"/>
              <a:t>– </a:t>
            </a:r>
            <a:r>
              <a:rPr lang="uz-Cyrl-UZ" sz="1600" b="1" dirty="0" smtClean="0"/>
              <a:t> </a:t>
            </a:r>
            <a:r>
              <a:rPr lang="ru-RU" sz="1600" b="1" dirty="0" smtClean="0"/>
              <a:t> 1,5 м.</a:t>
            </a:r>
            <a:r>
              <a:rPr lang="uz-Cyrl-UZ" sz="1600" b="1" dirty="0" smtClean="0"/>
              <a:t>дан кўп</a:t>
            </a:r>
            <a:endParaRPr lang="ru-RU" sz="1600" b="1" dirty="0" smtClean="0"/>
          </a:p>
          <a:p>
            <a:pPr eaLnBrk="1" hangingPunct="1">
              <a:lnSpc>
                <a:spcPct val="80000"/>
              </a:lnSpc>
            </a:pPr>
            <a:r>
              <a:rPr lang="uz-Cyrl-UZ" sz="1600" b="1" dirty="0" smtClean="0"/>
              <a:t>1 га ҳовузни тўлдириш учун камида 15 минг куб.м сув зарур</a:t>
            </a:r>
            <a:r>
              <a:rPr lang="ru-RU" sz="1600" b="1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uz-Cyrl-UZ" sz="1600" b="1" dirty="0" smtClean="0"/>
              <a:t>Буғланишга кетадиган йўқотишларни қоплаш учун бир мавсумда яна 7-8 минг куб.м су зарур</a:t>
            </a:r>
            <a:r>
              <a:rPr lang="ru-RU" sz="1600" b="1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uz-Cyrl-UZ" sz="1600" b="1" dirty="0" smtClean="0"/>
              <a:t>Жами, 1 га ҳовузга 22 минг куб.м дан ортиқ сув керак </a:t>
            </a:r>
          </a:p>
          <a:p>
            <a:pPr eaLnBrk="1" hangingPunct="1">
              <a:lnSpc>
                <a:spcPct val="80000"/>
              </a:lnSpc>
            </a:pPr>
            <a:r>
              <a:rPr lang="uz-Cyrl-UZ" sz="1600" b="1" dirty="0" smtClean="0"/>
              <a:t>Эвазига  нима олинади</a:t>
            </a:r>
            <a:r>
              <a:rPr lang="ru-RU" sz="1600" b="1" dirty="0" smtClean="0"/>
              <a:t>? – </a:t>
            </a:r>
            <a:r>
              <a:rPr lang="uz-Cyrl-UZ" sz="1600" b="1" dirty="0" smtClean="0"/>
              <a:t>жами </a:t>
            </a:r>
            <a:r>
              <a:rPr lang="ru-RU" sz="1600" b="1" dirty="0" smtClean="0"/>
              <a:t> 1 тонна</a:t>
            </a:r>
            <a:r>
              <a:rPr lang="uz-Cyrl-UZ" sz="1600" b="1" dirty="0" smtClean="0"/>
              <a:t> юқори сифатли бўлмаган балиқ!</a:t>
            </a:r>
            <a:endParaRPr lang="ru-RU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dirty="0" smtClean="0"/>
              <a:t>      </a:t>
            </a:r>
            <a:r>
              <a:rPr lang="uz-Cyrl-UZ" sz="1600" b="1" dirty="0" smtClean="0"/>
              <a:t>Ҳовузларда балиқ етиштиришни кўпайтириш учун республикада сув ресурслари ҳам, бўш суғориладиган майдонлар ҳам йўқ!</a:t>
            </a:r>
            <a:r>
              <a:rPr lang="ru-RU" sz="1600" b="1" dirty="0" smtClean="0"/>
              <a:t>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dirty="0" smtClean="0"/>
              <a:t>      </a:t>
            </a:r>
            <a:r>
              <a:rPr lang="uz-Cyrl-UZ" sz="1600" b="1" dirty="0" smtClean="0"/>
              <a:t>Ҳовузда балиқ етиштириш балиқ етиштиришни жиддий равишда яхшилаш имконини бермайди.</a:t>
            </a:r>
            <a:endParaRPr lang="ru-RU" sz="1600" b="1" dirty="0" smtClean="0"/>
          </a:p>
        </p:txBody>
      </p:sp>
      <p:pic>
        <p:nvPicPr>
          <p:cNvPr id="5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014838"/>
            <a:ext cx="4038600" cy="3696687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uz-Cyrl-UZ" sz="4000" smtClean="0"/>
              <a:t>Ҳовуз технологиясининг муаммолари</a:t>
            </a:r>
            <a:endParaRPr lang="ru-RU" sz="4000" smtClean="0"/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z-Cyrl-UZ" sz="2000" smtClean="0"/>
              <a:t>Кам миқдорда балиқ етиштирилиши</a:t>
            </a:r>
            <a:r>
              <a:rPr lang="ru-RU" sz="20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uz-Cyrl-UZ" sz="2000" smtClean="0"/>
              <a:t>Мавсумийлик </a:t>
            </a:r>
            <a:r>
              <a:rPr lang="ru-RU" sz="2000" smtClean="0"/>
              <a:t>(товар</a:t>
            </a:r>
            <a:r>
              <a:rPr lang="uz-Cyrl-UZ" sz="2000" smtClean="0"/>
              <a:t>га яроқли балиқ кузда бўлади</a:t>
            </a:r>
            <a:r>
              <a:rPr lang="ru-RU" sz="200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uz-Cyrl-UZ" sz="2000" smtClean="0"/>
              <a:t>Балиқнинг 2 та вегитация даврида етиштирилиши</a:t>
            </a:r>
            <a:r>
              <a:rPr lang="ru-RU" sz="20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uz-Cyrl-UZ" sz="2000" smtClean="0"/>
              <a:t>Сув тақчиллигига қарамлик</a:t>
            </a:r>
            <a:r>
              <a:rPr lang="ru-RU" sz="20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uz-Cyrl-UZ" sz="2000" smtClean="0"/>
              <a:t>Сувдан номажмуавий фойдаланиш</a:t>
            </a:r>
            <a:r>
              <a:rPr lang="ru-RU" sz="2000" smtClean="0"/>
              <a:t>.</a:t>
            </a: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uz-Cyrl-UZ" sz="2000" smtClean="0"/>
              <a:t>Бор-йўғи 3 та балиқ тури</a:t>
            </a:r>
            <a:r>
              <a:rPr lang="ru-RU" sz="2000" smtClean="0"/>
              <a:t>.</a:t>
            </a:r>
          </a:p>
        </p:txBody>
      </p:sp>
      <p:pic>
        <p:nvPicPr>
          <p:cNvPr id="5" name="Picture 8" descr="IMG_180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060848"/>
            <a:ext cx="4038600" cy="3316808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uz-Cyrl-UZ" sz="4000" smtClean="0"/>
              <a:t>Ҳовуз тех</a:t>
            </a:r>
            <a:r>
              <a:rPr lang="ru-RU" sz="4000" smtClean="0"/>
              <a:t>нологи</a:t>
            </a:r>
            <a:r>
              <a:rPr lang="uz-Cyrl-UZ" sz="4000" smtClean="0"/>
              <a:t>ясининг афзалликлари </a:t>
            </a:r>
            <a:endParaRPr lang="ru-RU" sz="4000" smtClean="0"/>
          </a:p>
        </p:txBody>
      </p:sp>
      <p:sp>
        <p:nvSpPr>
          <p:cNvPr id="10243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z-Cyrl-UZ" sz="2400" dirty="0" smtClean="0"/>
              <a:t>Бозорга қимматли маҳсулот етказиб бериш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uz-Cyrl-UZ" sz="2400" dirty="0" smtClean="0"/>
              <a:t>Юқори </a:t>
            </a:r>
            <a:r>
              <a:rPr lang="ru-RU" sz="2400" dirty="0" err="1" smtClean="0"/>
              <a:t>рентабел</a:t>
            </a:r>
            <a:r>
              <a:rPr lang="uz-Cyrl-UZ" sz="2400" dirty="0" smtClean="0"/>
              <a:t>лилик 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uz-Cyrl-UZ" sz="2400" dirty="0" smtClean="0"/>
              <a:t>Ҳукумат берадиган имтиёзлар 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uz-Cyrl-UZ" sz="2400" dirty="0" smtClean="0"/>
              <a:t>Д</a:t>
            </a:r>
            <a:r>
              <a:rPr lang="ru-RU" sz="2400" dirty="0" err="1" smtClean="0"/>
              <a:t>иверсификаци</a:t>
            </a:r>
            <a:r>
              <a:rPr lang="uz-Cyrl-UZ" sz="2400" dirty="0" smtClean="0"/>
              <a:t>я имкониятлари</a:t>
            </a:r>
            <a:r>
              <a:rPr lang="ru-RU" sz="2400" dirty="0" smtClean="0"/>
              <a:t> (</a:t>
            </a:r>
            <a:r>
              <a:rPr lang="ru-RU" sz="2400" dirty="0" err="1" smtClean="0"/>
              <a:t>интегр</a:t>
            </a:r>
            <a:r>
              <a:rPr lang="uz-Cyrl-UZ" sz="2400" dirty="0" smtClean="0"/>
              <a:t>ацияланган </a:t>
            </a:r>
            <a:r>
              <a:rPr lang="ru-RU" sz="2400" dirty="0" smtClean="0"/>
              <a:t> </a:t>
            </a:r>
            <a:r>
              <a:rPr lang="ru-RU" sz="2400" dirty="0" err="1" smtClean="0"/>
              <a:t>аквакультура</a:t>
            </a:r>
            <a:r>
              <a:rPr lang="ru-RU" sz="2400" dirty="0" smtClean="0"/>
              <a:t>, маркетинг, </a:t>
            </a:r>
            <a:r>
              <a:rPr lang="uz-Cyrl-UZ" sz="2400" dirty="0" smtClean="0"/>
              <a:t>балиқчилик</a:t>
            </a:r>
            <a:r>
              <a:rPr lang="en-GB" sz="2400" dirty="0" smtClean="0"/>
              <a:t> </a:t>
            </a:r>
            <a:r>
              <a:rPr lang="uz-Cyrl-UZ" sz="2400" dirty="0" smtClean="0"/>
              <a:t>маҳсулотини қайта ишлаб чиқариш </a:t>
            </a:r>
            <a:r>
              <a:rPr lang="uz-Cyrl-UZ" sz="2400" dirty="0" smtClean="0"/>
              <a:t>ва б.</a:t>
            </a:r>
            <a:r>
              <a:rPr lang="ru-RU" sz="2400" dirty="0" smtClean="0"/>
              <a:t>)</a:t>
            </a:r>
          </a:p>
        </p:txBody>
      </p:sp>
      <p:pic>
        <p:nvPicPr>
          <p:cNvPr id="5" name="Picture 8" descr="IMG_1818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988840"/>
            <a:ext cx="4114800" cy="3388816"/>
          </a:xfr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381</TotalTime>
  <Words>1222</Words>
  <Application>Microsoft Office PowerPoint</Application>
  <PresentationFormat>On-screen Show (4:3)</PresentationFormat>
  <Paragraphs>145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Жадал аквакультуралар технологиялари ва Ўзбекистонда уларнинг истиқболлари</vt:lpstr>
      <vt:lpstr>Инсон учун балиқнинг аҳамияти </vt:lpstr>
      <vt:lpstr>Ўзбекистонда балиққа эҳтиёж ва таъминот </vt:lpstr>
      <vt:lpstr>Балик манбалари</vt:lpstr>
      <vt:lpstr>Ўзбекистоннинг балиқ ресурслари тўғрисида</vt:lpstr>
      <vt:lpstr>Балиқчиликда фойдаланиладиган технология</vt:lpstr>
      <vt:lpstr>Ҳовузлар – сувдан фойдаланувчилар сифатида</vt:lpstr>
      <vt:lpstr>Ҳовуз технологиясининг муаммолари</vt:lpstr>
      <vt:lpstr>Ҳовуз технологиясининг афзалликлари </vt:lpstr>
      <vt:lpstr>Ўзбекистон балиқ хўжалигидаги ҳозирги вазиятни  умумлаштириш</vt:lpstr>
      <vt:lpstr>Ривожланиш йўналишлари </vt:lpstr>
      <vt:lpstr>Ривожланиш йўналишини танлаш стратегияси </vt:lpstr>
      <vt:lpstr>Жадал аквакультура – бу нима?</vt:lpstr>
      <vt:lpstr>Аквакультура тизимлари</vt:lpstr>
      <vt:lpstr>Балиқ парваришлаш тизимини танлаш омиллари</vt:lpstr>
      <vt:lpstr>Slide 16</vt:lpstr>
      <vt:lpstr>Ёпиқ сув таъминоти – ЁСТ ускуналари (Аквакультуранинг рециркуляция тизимлари- RAS)</vt:lpstr>
      <vt:lpstr>Сув ҳарорати омили</vt:lpstr>
      <vt:lpstr>Балиқчилик цикллари (бир турдаги, чучук сувда яшайдиган балиқлар учун)</vt:lpstr>
      <vt:lpstr>Умумқабул қилинган омухта ем воситасида товарбоп балиқ етиштириш</vt:lpstr>
      <vt:lpstr>Жадал аквакультурада балиқ етиштириш</vt:lpstr>
      <vt:lpstr>Энг умумий модель (бугунги кунда Ўзбекистон шароитида)</vt:lpstr>
      <vt:lpstr>Қандай муаммолар учрайди?</vt:lpstr>
      <vt:lpstr>Ишни нимадан бошлаш керак?</vt:lpstr>
      <vt:lpstr>Slide 25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Технологии интенсивной аквакультуры и их перспективы в Узбекистане</dc:title>
  <dc:creator>Kamilov</dc:creator>
  <cp:lastModifiedBy>makhsad.bauetdinov</cp:lastModifiedBy>
  <cp:revision>30</cp:revision>
  <dcterms:created xsi:type="dcterms:W3CDTF">2002-04-09T20:07:28Z</dcterms:created>
  <dcterms:modified xsi:type="dcterms:W3CDTF">2013-08-16T08:53:18Z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684696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D5.0.6</vt:lpwstr>
  </property>
</Properties>
</file>