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4" r:id="rId1"/>
    <p:sldMasterId id="2147484606" r:id="rId2"/>
  </p:sldMasterIdLst>
  <p:notesMasterIdLst>
    <p:notesMasterId r:id="rId27"/>
  </p:notesMasterIdLst>
  <p:handoutMasterIdLst>
    <p:handoutMasterId r:id="rId28"/>
  </p:handoutMasterIdLst>
  <p:sldIdLst>
    <p:sldId id="577" r:id="rId3"/>
    <p:sldId id="416" r:id="rId4"/>
    <p:sldId id="596" r:id="rId5"/>
    <p:sldId id="598" r:id="rId6"/>
    <p:sldId id="599" r:id="rId7"/>
    <p:sldId id="600" r:id="rId8"/>
    <p:sldId id="621" r:id="rId9"/>
    <p:sldId id="603" r:id="rId10"/>
    <p:sldId id="622" r:id="rId11"/>
    <p:sldId id="623" r:id="rId12"/>
    <p:sldId id="624" r:id="rId13"/>
    <p:sldId id="625" r:id="rId14"/>
    <p:sldId id="626" r:id="rId15"/>
    <p:sldId id="627" r:id="rId16"/>
    <p:sldId id="628" r:id="rId17"/>
    <p:sldId id="629" r:id="rId18"/>
    <p:sldId id="630" r:id="rId19"/>
    <p:sldId id="631" r:id="rId20"/>
    <p:sldId id="632" r:id="rId21"/>
    <p:sldId id="633" r:id="rId22"/>
    <p:sldId id="634" r:id="rId23"/>
    <p:sldId id="635" r:id="rId24"/>
    <p:sldId id="636" r:id="rId25"/>
    <p:sldId id="637" r:id="rId26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4B8DC"/>
    <a:srgbClr val="CC6600"/>
    <a:srgbClr val="008000"/>
    <a:srgbClr val="00A200"/>
    <a:srgbClr val="3366CC"/>
    <a:srgbClr val="FF3300"/>
    <a:srgbClr val="C0D5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841" autoAdjust="0"/>
    <p:restoredTop sz="87813" autoAdjust="0"/>
  </p:normalViewPr>
  <p:slideViewPr>
    <p:cSldViewPr>
      <p:cViewPr>
        <p:scale>
          <a:sx n="77" d="100"/>
          <a:sy n="77" d="100"/>
        </p:scale>
        <p:origin x="-188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362"/>
      </p:cViewPr>
      <p:guideLst>
        <p:guide orient="horz" pos="3128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4" tIns="47107" rIns="94214" bIns="47107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4" tIns="47107" rIns="94214" bIns="47107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4" tIns="47107" rIns="94214" bIns="47107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4" tIns="47107" rIns="94214" bIns="47107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86D6477-45F0-40B3-8A3A-352FE6E695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71016103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4" tIns="47107" rIns="94214" bIns="47107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4" tIns="47107" rIns="94214" bIns="47107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4" tIns="47107" rIns="94214" bIns="471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4" tIns="47107" rIns="94214" bIns="47107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4" tIns="47107" rIns="94214" bIns="47107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8FD81B1-84CE-4667-8A3F-B7C08AA29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4094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err="1" smtClean="0"/>
              <a:t>Ерлардан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муқобил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фойдаланиш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варианти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сифатида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</a:t>
            </a:r>
            <a:r>
              <a:rPr lang="ru-RU" dirty="0" err="1" smtClean="0"/>
              <a:t>арахтларнинг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кўп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мақсадли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турларидан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иборат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ўрмонзорлар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яроқлилигини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баҳолаш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экотизимли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хизматлардан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фойдаланиш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молиявий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даромад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олиш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имконииятларини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ўрганиш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Тадқиқотлар</a:t>
            </a:r>
            <a:r>
              <a:rPr lang="ru-RU" baseline="0" dirty="0" smtClean="0"/>
              <a:t> ЦЭФ-ЮНЕСКО </a:t>
            </a:r>
            <a:r>
              <a:rPr lang="ru-RU" baseline="0" dirty="0" err="1" smtClean="0"/>
              <a:t>лойиҳаси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томонидан</a:t>
            </a:r>
            <a:r>
              <a:rPr lang="ru-RU" baseline="0" dirty="0" smtClean="0"/>
              <a:t> 2002 </a:t>
            </a:r>
            <a:r>
              <a:rPr lang="ru-RU" baseline="0" dirty="0" err="1" smtClean="0"/>
              <a:t>йилдан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бошлаб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олиб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борилган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Натижалар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қатор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илмий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анжумнларда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тақдим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этилган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ҳамда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мамлакатимизда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хорижда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илмий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илмий-оммабоп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журналларда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эълон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қилинган</a:t>
            </a:r>
            <a:r>
              <a:rPr lang="ru-RU" dirty="0" smtClean="0"/>
              <a:t>. </a:t>
            </a:r>
            <a:r>
              <a:rPr lang="ru-RU" dirty="0" err="1" smtClean="0"/>
              <a:t>Умуман</a:t>
            </a:r>
            <a:r>
              <a:rPr lang="ru-RU" dirty="0" smtClean="0"/>
              <a:t>, </a:t>
            </a:r>
            <a:r>
              <a:rPr lang="ru-RU" dirty="0" err="1" smtClean="0"/>
              <a:t>экотизимни</a:t>
            </a:r>
            <a:r>
              <a:rPr lang="ru-RU" dirty="0" smtClean="0"/>
              <a:t> </a:t>
            </a:r>
            <a:r>
              <a:rPr lang="ru-RU" dirty="0" err="1" smtClean="0"/>
              <a:t>тиклаш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шу </a:t>
            </a:r>
            <a:r>
              <a:rPr lang="ru-RU" dirty="0" err="1" smtClean="0"/>
              <a:t>орқали</a:t>
            </a:r>
            <a:r>
              <a:rPr lang="ru-RU" dirty="0" smtClean="0"/>
              <a:t> </a:t>
            </a:r>
            <a:r>
              <a:rPr lang="ru-RU" dirty="0" err="1" smtClean="0"/>
              <a:t>яратиладиган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молиявий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фойда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тўғрисида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маълумотлар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таназзулга</a:t>
            </a:r>
            <a:r>
              <a:rPr lang="ru-RU" baseline="0" dirty="0" smtClean="0"/>
              <a:t> юз </a:t>
            </a:r>
            <a:r>
              <a:rPr lang="ru-RU" baseline="0" dirty="0" err="1" smtClean="0"/>
              <a:t>тутган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ҳайдаладиган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ерларни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дарахт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плантацияларига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айлантириш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жозибали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усул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эканлиги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лекин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фойда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олиш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учун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айрим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ижтимоий-иқтисодий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тўсиқларни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енгиллаштиришни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талаб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этишини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тахмин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қилиш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имконини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беради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Бу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тадқиқотларнинг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асосий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натижалари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билан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бўлишишдан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хурсандман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1CFC11-5AE3-4B60-83D0-8DF9F1C49AE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7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B7EA5-63A7-43BB-A5B7-FAC233886A81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err="1" smtClean="0"/>
              <a:t>Суғориш</a:t>
            </a:r>
            <a:r>
              <a:rPr lang="ru-RU" dirty="0" smtClean="0"/>
              <a:t> </a:t>
            </a:r>
            <a:r>
              <a:rPr lang="ru-RU" dirty="0" err="1" smtClean="0"/>
              <a:t>нормаси</a:t>
            </a:r>
            <a:r>
              <a:rPr lang="ru-RU" dirty="0" smtClean="0"/>
              <a:t> </a:t>
            </a:r>
            <a:r>
              <a:rPr lang="ru-RU" dirty="0" err="1" smtClean="0"/>
              <a:t>ҳар</a:t>
            </a:r>
            <a:r>
              <a:rPr lang="ru-RU" dirty="0" smtClean="0"/>
              <a:t> </a:t>
            </a:r>
            <a:r>
              <a:rPr lang="ru-RU" dirty="0" err="1" smtClean="0"/>
              <a:t>ҳафта</a:t>
            </a:r>
            <a:r>
              <a:rPr lang="ru-RU" dirty="0" smtClean="0"/>
              <a:t> </a:t>
            </a:r>
            <a:r>
              <a:rPr lang="ru-RU" dirty="0" err="1" smtClean="0"/>
              <a:t>олинадиган</a:t>
            </a:r>
            <a:r>
              <a:rPr lang="ru-RU" baseline="0" dirty="0" smtClean="0"/>
              <a:t> метеорология </a:t>
            </a:r>
            <a:r>
              <a:rPr lang="ru-RU" baseline="0" dirty="0" err="1" smtClean="0"/>
              <a:t>маълумотларига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асосланиб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кундузги</a:t>
            </a:r>
            <a:r>
              <a:rPr lang="ru-RU" baseline="0" dirty="0" smtClean="0"/>
              <a:t> </a:t>
            </a:r>
            <a:r>
              <a:rPr lang="ru-RU" dirty="0" err="1" smtClean="0"/>
              <a:t>эватотранспирация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катталигига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асосланган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Суғориш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жўяклаб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томчилаб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суғориш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тизими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орқали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амалга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оширилди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Ҳар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усулда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умуман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олганда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йилина</a:t>
            </a:r>
            <a:r>
              <a:rPr lang="ru-RU" baseline="0" dirty="0" smtClean="0"/>
              <a:t> </a:t>
            </a:r>
            <a:r>
              <a:rPr lang="ru-RU" dirty="0" smtClean="0"/>
              <a:t>80мм </a:t>
            </a:r>
            <a:r>
              <a:rPr lang="ru-RU" dirty="0" err="1" smtClean="0"/>
              <a:t>сув</a:t>
            </a:r>
            <a:r>
              <a:rPr lang="ru-RU" dirty="0" smtClean="0"/>
              <a:t> </a:t>
            </a:r>
            <a:r>
              <a:rPr lang="ru-RU" dirty="0" err="1" smtClean="0"/>
              <a:t>қуйилди</a:t>
            </a:r>
            <a:r>
              <a:rPr lang="ru-RU" dirty="0" smtClean="0"/>
              <a:t>. </a:t>
            </a:r>
            <a:r>
              <a:rPr lang="ru-RU" dirty="0" err="1" smtClean="0"/>
              <a:t>Жўяклаб</a:t>
            </a:r>
            <a:r>
              <a:rPr lang="ru-RU" dirty="0" smtClean="0"/>
              <a:t> </a:t>
            </a:r>
            <a:r>
              <a:rPr lang="ru-RU" dirty="0" err="1" smtClean="0"/>
              <a:t>суғоришга</a:t>
            </a:r>
            <a:r>
              <a:rPr lang="ru-RU" dirty="0" smtClean="0"/>
              <a:t> </a:t>
            </a:r>
            <a:r>
              <a:rPr lang="ru-RU" dirty="0" err="1" smtClean="0"/>
              <a:t>нисбатан</a:t>
            </a:r>
            <a:r>
              <a:rPr lang="ru-RU" dirty="0" smtClean="0"/>
              <a:t> </a:t>
            </a:r>
            <a:r>
              <a:rPr lang="ru-RU" dirty="0" err="1" smtClean="0"/>
              <a:t>томчилаб</a:t>
            </a:r>
            <a:r>
              <a:rPr lang="ru-RU" dirty="0" smtClean="0"/>
              <a:t> </a:t>
            </a:r>
            <a:r>
              <a:rPr lang="ru-RU" dirty="0" err="1" smtClean="0"/>
              <a:t>суғориш</a:t>
            </a:r>
            <a:r>
              <a:rPr lang="ru-RU" dirty="0" smtClean="0"/>
              <a:t> </a:t>
            </a:r>
            <a:r>
              <a:rPr lang="en-US" i="1" dirty="0" err="1" smtClean="0">
                <a:latin typeface="Times New Roman" pitchFamily="18" charset="0"/>
              </a:rPr>
              <a:t>Populus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</a:rPr>
              <a:t>euphratica</a:t>
            </a:r>
            <a:r>
              <a:rPr lang="uz-Cyrl-UZ" i="1" dirty="0" smtClean="0">
                <a:latin typeface="Times New Roman" pitchFamily="18" charset="0"/>
              </a:rPr>
              <a:t> </a:t>
            </a:r>
            <a:r>
              <a:rPr lang="ru-RU" i="0" dirty="0" err="1" smtClean="0">
                <a:latin typeface="Times New Roman" pitchFamily="18" charset="0"/>
              </a:rPr>
              <a:t>ўсишини</a:t>
            </a:r>
            <a:r>
              <a:rPr lang="ru-RU" i="0" dirty="0" smtClean="0">
                <a:latin typeface="Times New Roman" pitchFamily="18" charset="0"/>
              </a:rPr>
              <a:t> </a:t>
            </a:r>
            <a:r>
              <a:rPr lang="ru-RU" i="0" dirty="0" err="1" smtClean="0">
                <a:latin typeface="Times New Roman" pitchFamily="18" charset="0"/>
              </a:rPr>
              <a:t>тезлаштирди</a:t>
            </a:r>
            <a:r>
              <a:rPr lang="ru-RU" i="0" dirty="0" smtClean="0">
                <a:latin typeface="Times New Roman" pitchFamily="18" charset="0"/>
              </a:rPr>
              <a:t>. </a:t>
            </a:r>
            <a:r>
              <a:rPr lang="ru-RU" i="0" dirty="0" err="1" smtClean="0">
                <a:latin typeface="Times New Roman" pitchFamily="18" charset="0"/>
              </a:rPr>
              <a:t>Бу</a:t>
            </a:r>
            <a:r>
              <a:rPr lang="ru-RU" i="0" dirty="0" smtClean="0">
                <a:latin typeface="Times New Roman" pitchFamily="18" charset="0"/>
              </a:rPr>
              <a:t> тур </a:t>
            </a:r>
            <a:r>
              <a:rPr lang="ru-RU" i="0" dirty="0" err="1" smtClean="0">
                <a:latin typeface="Times New Roman" pitchFamily="18" charset="0"/>
              </a:rPr>
              <a:t>юқори</a:t>
            </a:r>
            <a:r>
              <a:rPr lang="ru-RU" i="0" dirty="0" smtClean="0">
                <a:latin typeface="Times New Roman" pitchFamily="18" charset="0"/>
              </a:rPr>
              <a:t> </a:t>
            </a:r>
            <a:r>
              <a:rPr lang="ru-RU" i="0" dirty="0" err="1" smtClean="0">
                <a:latin typeface="Times New Roman" pitchFamily="18" charset="0"/>
              </a:rPr>
              <a:t>частотали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ва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кам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дозали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томчилаб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суғориш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билан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келиб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чиққан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dirty="0" err="1" smtClean="0">
                <a:latin typeface="Times New Roman" pitchFamily="18" charset="0"/>
              </a:rPr>
              <a:t>доимий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ва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бир</a:t>
            </a:r>
            <a:r>
              <a:rPr lang="ru-RU" i="0" baseline="0" dirty="0" smtClean="0">
                <a:latin typeface="Times New Roman" pitchFamily="18" charset="0"/>
              </a:rPr>
              <a:t> хил </a:t>
            </a:r>
            <a:r>
              <a:rPr lang="ru-RU" i="0" baseline="0" dirty="0" err="1" smtClean="0">
                <a:latin typeface="Times New Roman" pitchFamily="18" charset="0"/>
              </a:rPr>
              <a:t>намланиш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шароитларига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айниқса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таъсирчан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эди</a:t>
            </a:r>
            <a:r>
              <a:rPr lang="ru-RU" i="0" baseline="0" dirty="0" smtClean="0">
                <a:latin typeface="Times New Roman" pitchFamily="18" charset="0"/>
              </a:rPr>
              <a:t>. </a:t>
            </a:r>
            <a:r>
              <a:rPr lang="ru-RU" i="0" baseline="0" dirty="0" err="1" smtClean="0">
                <a:latin typeface="Times New Roman" pitchFamily="18" charset="0"/>
              </a:rPr>
              <a:t>Кейинги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босқичда</a:t>
            </a:r>
            <a:r>
              <a:rPr lang="ru-RU" i="0" baseline="0" dirty="0" smtClean="0">
                <a:latin typeface="Times New Roman" pitchFamily="18" charset="0"/>
              </a:rPr>
              <a:t> (</a:t>
            </a:r>
            <a:r>
              <a:rPr lang="ru-RU" i="0" baseline="0" dirty="0" err="1" smtClean="0">
                <a:latin typeface="Times New Roman" pitchFamily="18" charset="0"/>
              </a:rPr>
              <a:t>суғориш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тўхтатилганда</a:t>
            </a:r>
            <a:r>
              <a:rPr lang="ru-RU" i="0" baseline="0" dirty="0" smtClean="0">
                <a:latin typeface="Times New Roman" pitchFamily="18" charset="0"/>
              </a:rPr>
              <a:t>) </a:t>
            </a:r>
            <a:r>
              <a:rPr lang="ru-RU" i="0" baseline="0" dirty="0" err="1" smtClean="0">
                <a:latin typeface="Times New Roman" pitchFamily="18" charset="0"/>
              </a:rPr>
              <a:t>дарахтлар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сизот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сувларидан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етарли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сув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олиш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имкониятига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жга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бўлганда</a:t>
            </a:r>
            <a:r>
              <a:rPr lang="ru-RU" i="0" baseline="0" dirty="0" smtClean="0">
                <a:latin typeface="Times New Roman" pitchFamily="18" charset="0"/>
              </a:rPr>
              <a:t>, </a:t>
            </a:r>
            <a:r>
              <a:rPr lang="ru-RU" i="0" baseline="0" dirty="0" err="1" smtClean="0">
                <a:latin typeface="Times New Roman" pitchFamily="18" charset="0"/>
              </a:rPr>
              <a:t>томчилаб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суғориш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жўяклаб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суғоришга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нисбатан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афзаллигини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йзқотди</a:t>
            </a:r>
            <a:r>
              <a:rPr lang="ru-RU" dirty="0" smtClean="0"/>
              <a:t>. </a:t>
            </a:r>
            <a:r>
              <a:rPr lang="en-US" i="1" dirty="0" err="1" smtClean="0">
                <a:latin typeface="Times New Roman" pitchFamily="18" charset="0"/>
              </a:rPr>
              <a:t>Elaeagnus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</a:rPr>
              <a:t>angustifolia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ru-RU" i="0" dirty="0" err="1" smtClean="0">
                <a:latin typeface="Times New Roman" pitchFamily="18" charset="0"/>
              </a:rPr>
              <a:t>ва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</a:rPr>
              <a:t>Ulmus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</a:rPr>
              <a:t>pumila</a:t>
            </a:r>
            <a:r>
              <a:rPr lang="ru-RU" i="1" dirty="0" smtClean="0">
                <a:latin typeface="Times New Roman" pitchFamily="18" charset="0"/>
              </a:rPr>
              <a:t> </a:t>
            </a:r>
            <a:r>
              <a:rPr lang="ru-RU" dirty="0" err="1" smtClean="0"/>
              <a:t>ҳам</a:t>
            </a:r>
            <a:r>
              <a:rPr lang="ru-RU" dirty="0" smtClean="0"/>
              <a:t> </a:t>
            </a:r>
            <a:r>
              <a:rPr lang="ru-RU" dirty="0" err="1" smtClean="0"/>
              <a:t>жўяклаб</a:t>
            </a:r>
            <a:r>
              <a:rPr lang="ru-RU" dirty="0" smtClean="0"/>
              <a:t>, </a:t>
            </a:r>
            <a:r>
              <a:rPr lang="ru-RU" dirty="0" err="1" smtClean="0"/>
              <a:t>ҳам</a:t>
            </a:r>
            <a:r>
              <a:rPr lang="ru-RU" dirty="0" smtClean="0"/>
              <a:t> </a:t>
            </a:r>
            <a:r>
              <a:rPr lang="ru-RU" dirty="0" err="1" smtClean="0"/>
              <a:t>томчилаб</a:t>
            </a:r>
            <a:r>
              <a:rPr lang="ru-RU" dirty="0" smtClean="0"/>
              <a:t> </a:t>
            </a:r>
            <a:r>
              <a:rPr lang="ru-RU" dirty="0" err="1" smtClean="0"/>
              <a:t>суғоришда</a:t>
            </a:r>
            <a:r>
              <a:rPr lang="ru-RU" dirty="0" smtClean="0"/>
              <a:t> </a:t>
            </a:r>
            <a:r>
              <a:rPr lang="ru-RU" dirty="0" err="1" smtClean="0"/>
              <a:t>барқарор</a:t>
            </a:r>
            <a:r>
              <a:rPr lang="ru-RU" dirty="0" smtClean="0"/>
              <a:t> </a:t>
            </a:r>
            <a:r>
              <a:rPr lang="ru-RU" dirty="0" err="1" smtClean="0"/>
              <a:t>бошланғич</a:t>
            </a:r>
            <a:r>
              <a:rPr lang="ru-RU" dirty="0" smtClean="0"/>
              <a:t> </a:t>
            </a:r>
            <a:r>
              <a:rPr lang="ru-RU" dirty="0" err="1" smtClean="0"/>
              <a:t>ўсиш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бир</a:t>
            </a:r>
            <a:r>
              <a:rPr lang="ru-RU" dirty="0" smtClean="0"/>
              <a:t> хил </a:t>
            </a:r>
            <a:r>
              <a:rPr lang="ru-RU" dirty="0" err="1" smtClean="0"/>
              <a:t>ривожланиш</a:t>
            </a:r>
            <a:r>
              <a:rPr lang="ru-RU" dirty="0" smtClean="0"/>
              <a:t> </a:t>
            </a:r>
            <a:r>
              <a:rPr lang="ru-RU" dirty="0" err="1" smtClean="0"/>
              <a:t>суръатларига</a:t>
            </a:r>
            <a:r>
              <a:rPr lang="ru-RU" dirty="0" smtClean="0"/>
              <a:t> </a:t>
            </a:r>
            <a:r>
              <a:rPr lang="ru-RU" dirty="0" err="1" smtClean="0"/>
              <a:t>эга</a:t>
            </a:r>
            <a:r>
              <a:rPr lang="ru-RU" dirty="0" smtClean="0"/>
              <a:t> </a:t>
            </a:r>
            <a:r>
              <a:rPr lang="ru-RU" dirty="0" err="1" smtClean="0"/>
              <a:t>эди</a:t>
            </a:r>
            <a:r>
              <a:rPr lang="ru-RU" dirty="0" smtClean="0"/>
              <a:t>. </a:t>
            </a:r>
          </a:p>
          <a:p>
            <a:pPr eaLnBrk="1" hangingPunct="1"/>
            <a:r>
              <a:rPr lang="ru-RU" dirty="0" err="1" smtClean="0"/>
              <a:t>Ҳатто</a:t>
            </a:r>
            <a:r>
              <a:rPr lang="ru-RU" dirty="0" smtClean="0"/>
              <a:t> </a:t>
            </a:r>
            <a:r>
              <a:rPr lang="ru-RU" dirty="0" err="1" smtClean="0"/>
              <a:t>жўяклаб</a:t>
            </a:r>
            <a:r>
              <a:rPr lang="ru-RU" dirty="0" smtClean="0"/>
              <a:t> </a:t>
            </a:r>
            <a:r>
              <a:rPr lang="ru-RU" dirty="0" err="1" smtClean="0"/>
              <a:t>суғоришда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нормаларнинг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камайтирилиши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ўсимликларнинг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сувга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бошланғич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эҳтиёжларини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қондиришга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етарли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эди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Бунинг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оқибатида</a:t>
            </a:r>
            <a:r>
              <a:rPr lang="ru-RU" baseline="0" dirty="0" smtClean="0"/>
              <a:t>, вегетация </a:t>
            </a:r>
            <a:r>
              <a:rPr lang="ru-RU" baseline="0" dirty="0" err="1" smtClean="0"/>
              <a:t>мавсумида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чуқур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бўлмаган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суст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ўртача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минераллашган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сизот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сувлари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оқими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мавжуд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жойларда</a:t>
            </a:r>
            <a:r>
              <a:rPr lang="ru-RU" baseline="0" dirty="0" smtClean="0"/>
              <a:t> плантация </a:t>
            </a:r>
            <a:r>
              <a:rPr lang="ru-RU" baseline="0" dirty="0" err="1" smtClean="0"/>
              <a:t>барпо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этиш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учун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қиммат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турадиган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томчилаб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суғориш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тизимидан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фойдаланиш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эҳтиёжи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йўқ</a:t>
            </a:r>
            <a:r>
              <a:rPr lang="ru-RU" dirty="0" smtClean="0"/>
              <a:t>. </a:t>
            </a:r>
            <a:endParaRPr lang="en-US" dirty="0" smtClean="0"/>
          </a:p>
        </p:txBody>
      </p:sp>
      <p:sp>
        <p:nvSpPr>
          <p:cNvPr id="37893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6D40F-17D9-47EF-8D3A-2C71D5201F1B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r>
              <a:rPr lang="ru-RU" dirty="0" err="1" smtClean="0"/>
              <a:t>Биодренаж</a:t>
            </a:r>
            <a:r>
              <a:rPr lang="ru-RU" dirty="0" smtClean="0"/>
              <a:t> </a:t>
            </a:r>
            <a:r>
              <a:rPr lang="ru-RU" dirty="0" err="1" smtClean="0"/>
              <a:t>орқали</a:t>
            </a:r>
            <a:r>
              <a:rPr lang="ru-RU" dirty="0" smtClean="0"/>
              <a:t> баланд </a:t>
            </a:r>
            <a:r>
              <a:rPr lang="ru-RU" dirty="0" err="1" smtClean="0"/>
              <a:t>сизот</a:t>
            </a:r>
            <a:r>
              <a:rPr lang="ru-RU" dirty="0" smtClean="0"/>
              <a:t> </a:t>
            </a:r>
            <a:r>
              <a:rPr lang="ru-RU" dirty="0" err="1" smtClean="0"/>
              <a:t>сувлар</a:t>
            </a:r>
            <a:r>
              <a:rPr lang="ru-RU" dirty="0" smtClean="0"/>
              <a:t> </a:t>
            </a:r>
            <a:r>
              <a:rPr lang="ru-RU" dirty="0" err="1" smtClean="0"/>
              <a:t>даражасини</a:t>
            </a:r>
            <a:r>
              <a:rPr lang="ru-RU" dirty="0" smtClean="0"/>
              <a:t> </a:t>
            </a:r>
            <a:r>
              <a:rPr lang="ru-RU" dirty="0" err="1" smtClean="0"/>
              <a:t>камайтириш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ҳисобидан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тупроқ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шўрланиши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суръатларининг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пасайиши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дарахтзорлар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барпо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қилиш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орқали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олинадиган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муҳим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экотизимли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хизматлардан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биридир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Биодренаж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дарахтларнинг</a:t>
            </a:r>
            <a:r>
              <a:rPr lang="ru-RU" baseline="0" dirty="0" smtClean="0"/>
              <a:t> транспирация </a:t>
            </a:r>
            <a:r>
              <a:rPr lang="ru-RU" baseline="0" dirty="0" err="1" smtClean="0"/>
              <a:t>қобилиятини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сизот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сувлари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тўлишини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назорат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қилиш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ёки</a:t>
            </a:r>
            <a:r>
              <a:rPr lang="ru-RU" baseline="0" dirty="0" smtClean="0"/>
              <a:t> баланд </a:t>
            </a:r>
            <a:r>
              <a:rPr lang="ru-RU" baseline="0" dirty="0" err="1" smtClean="0"/>
              <a:t>сизот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сувларидан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сарфини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кучайтириш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йўлида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фойдаланишни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англатади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Бу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ҳолда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дарахтларнинг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жадал</a:t>
            </a:r>
            <a:r>
              <a:rPr lang="ru-RU" baseline="0" dirty="0" smtClean="0"/>
              <a:t> транспирация </a:t>
            </a:r>
            <a:r>
              <a:rPr lang="ru-RU" baseline="0" dirty="0" err="1" smtClean="0"/>
              <a:t>қобилияти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афзаллик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ҳисобланади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/>
              <a:t>Графикда</a:t>
            </a:r>
            <a:r>
              <a:rPr lang="ru-RU" baseline="0" dirty="0" smtClean="0"/>
              <a:t> маргинал </a:t>
            </a:r>
            <a:r>
              <a:rPr lang="ru-RU" baseline="0" dirty="0" err="1" smtClean="0"/>
              <a:t>далаларда</a:t>
            </a:r>
            <a:r>
              <a:rPr lang="ru-RU" baseline="0" dirty="0" smtClean="0"/>
              <a:t> 2-4 </a:t>
            </a:r>
            <a:r>
              <a:rPr lang="ru-RU" baseline="0" dirty="0" err="1" smtClean="0"/>
              <a:t>йиллик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дарахтларнинг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</a:t>
            </a:r>
            <a:r>
              <a:rPr lang="ru-RU" dirty="0" err="1" smtClean="0"/>
              <a:t>ранспирацияси</a:t>
            </a:r>
            <a:r>
              <a:rPr lang="ru-RU" dirty="0" smtClean="0"/>
              <a:t> </a:t>
            </a:r>
            <a:r>
              <a:rPr lang="ru-RU" dirty="0" err="1" smtClean="0"/>
              <a:t>кўрсатилган</a:t>
            </a:r>
            <a:r>
              <a:rPr lang="ru-RU" dirty="0" smtClean="0"/>
              <a:t>. Вегетация </a:t>
            </a:r>
            <a:r>
              <a:rPr lang="ru-RU" dirty="0" err="1" smtClean="0"/>
              <a:t>мавсуми</a:t>
            </a:r>
            <a:r>
              <a:rPr lang="ru-RU" dirty="0" smtClean="0"/>
              <a:t> </a:t>
            </a:r>
            <a:r>
              <a:rPr lang="ru-RU" dirty="0" err="1" smtClean="0"/>
              <a:t>давомида</a:t>
            </a:r>
            <a:r>
              <a:rPr lang="ru-RU" dirty="0" smtClean="0"/>
              <a:t> </a:t>
            </a:r>
            <a:r>
              <a:rPr lang="ru-RU" dirty="0" err="1" smtClean="0"/>
              <a:t>ўсимликлар</a:t>
            </a:r>
            <a:r>
              <a:rPr lang="ru-RU" dirty="0" smtClean="0"/>
              <a:t> </a:t>
            </a:r>
            <a:r>
              <a:rPr lang="ru-RU" dirty="0" err="1" smtClean="0"/>
              <a:t>кунига</a:t>
            </a:r>
            <a:r>
              <a:rPr lang="ru-RU" dirty="0" smtClean="0"/>
              <a:t> 13 мм </a:t>
            </a:r>
            <a:r>
              <a:rPr lang="ru-RU" dirty="0" err="1" smtClean="0"/>
              <a:t>гача</a:t>
            </a:r>
            <a:r>
              <a:rPr lang="ru-RU" dirty="0" smtClean="0"/>
              <a:t> транспирация </a:t>
            </a:r>
            <a:r>
              <a:rPr lang="ru-RU" dirty="0" err="1" smtClean="0"/>
              <a:t>қилишган</a:t>
            </a:r>
            <a:r>
              <a:rPr lang="ru-RU" dirty="0" smtClean="0"/>
              <a:t>. </a:t>
            </a:r>
            <a:r>
              <a:rPr lang="ru-RU" dirty="0" err="1" smtClean="0"/>
              <a:t>Эътиборингизни</a:t>
            </a:r>
            <a:r>
              <a:rPr lang="ru-RU" baseline="0" dirty="0" smtClean="0"/>
              <a:t> транспирация </a:t>
            </a:r>
            <a:r>
              <a:rPr lang="ru-RU" baseline="0" dirty="0" err="1" smtClean="0"/>
              <a:t>йил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мавсуми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ўсимлик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ёши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айниқса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дарахт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турига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қараб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турлича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бўлишига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қаратмоқчиман</a:t>
            </a:r>
            <a:r>
              <a:rPr lang="ru-RU" baseline="0" dirty="0" smtClean="0"/>
              <a:t>.</a:t>
            </a:r>
            <a:r>
              <a:rPr lang="ru-RU" dirty="0" smtClean="0"/>
              <a:t> </a:t>
            </a:r>
            <a:r>
              <a:rPr lang="en-US" i="1" dirty="0" err="1" smtClean="0">
                <a:latin typeface="Times New Roman" pitchFamily="18" charset="0"/>
              </a:rPr>
              <a:t>Elaeagnus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</a:rPr>
              <a:t>angustifolia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энг</a:t>
            </a:r>
            <a:r>
              <a:rPr lang="ru-RU" dirty="0" smtClean="0">
                <a:latin typeface="Times New Roman" pitchFamily="18" charset="0"/>
              </a:rPr>
              <a:t> баланд транспирация </a:t>
            </a:r>
            <a:r>
              <a:rPr lang="ru-RU" dirty="0" err="1" smtClean="0">
                <a:latin typeface="Times New Roman" pitchFamily="18" charset="0"/>
              </a:rPr>
              <a:t>даражасини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намойиш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этди</a:t>
            </a:r>
            <a:r>
              <a:rPr lang="ru-RU" dirty="0" smtClean="0">
                <a:latin typeface="Times New Roman" pitchFamily="18" charset="0"/>
              </a:rPr>
              <a:t> – у </a:t>
            </a:r>
            <a:r>
              <a:rPr lang="ru-RU" dirty="0" err="1" smtClean="0">
                <a:latin typeface="Times New Roman" pitchFamily="18" charset="0"/>
              </a:rPr>
              <a:t>суғоришсиз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бир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мавсумда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қарийб</a:t>
            </a:r>
            <a:r>
              <a:rPr lang="ru-RU" dirty="0" smtClean="0">
                <a:latin typeface="Times New Roman" pitchFamily="18" charset="0"/>
              </a:rPr>
              <a:t> 1300</a:t>
            </a:r>
            <a:r>
              <a:rPr lang="ru-RU" baseline="0" dirty="0" smtClean="0">
                <a:latin typeface="Times New Roman" pitchFamily="18" charset="0"/>
              </a:rPr>
              <a:t> мм ни </a:t>
            </a:r>
            <a:r>
              <a:rPr lang="ru-RU" baseline="0" dirty="0" err="1" smtClean="0">
                <a:latin typeface="Times New Roman" pitchFamily="18" charset="0"/>
              </a:rPr>
              <a:t>ташкил</a:t>
            </a:r>
            <a:r>
              <a:rPr lang="ru-RU" baseline="0" dirty="0" smtClean="0">
                <a:latin typeface="Times New Roman" pitchFamily="18" charset="0"/>
              </a:rPr>
              <a:t> </a:t>
            </a:r>
            <a:r>
              <a:rPr lang="ru-RU" baseline="0" dirty="0" err="1" smtClean="0">
                <a:latin typeface="Times New Roman" pitchFamily="18" charset="0"/>
              </a:rPr>
              <a:t>этди</a:t>
            </a:r>
            <a:r>
              <a:rPr lang="ru-RU" baseline="0" dirty="0" smtClean="0">
                <a:latin typeface="Times New Roman" pitchFamily="18" charset="0"/>
              </a:rPr>
              <a:t>. </a:t>
            </a:r>
            <a:r>
              <a:rPr lang="ru-RU" baseline="0" dirty="0" err="1" smtClean="0">
                <a:latin typeface="Times New Roman" pitchFamily="18" charset="0"/>
              </a:rPr>
              <a:t>Буни</a:t>
            </a:r>
            <a:r>
              <a:rPr lang="ru-RU" baseline="0" dirty="0" smtClean="0">
                <a:latin typeface="Times New Roman" pitchFamily="18" charset="0"/>
              </a:rPr>
              <a:t> </a:t>
            </a:r>
            <a:r>
              <a:rPr lang="ru-RU" baseline="0" dirty="0" err="1" smtClean="0">
                <a:latin typeface="Times New Roman" pitchFamily="18" charset="0"/>
              </a:rPr>
              <a:t>биодренаж</a:t>
            </a:r>
            <a:r>
              <a:rPr lang="ru-RU" baseline="0" dirty="0" smtClean="0">
                <a:latin typeface="Times New Roman" pitchFamily="18" charset="0"/>
              </a:rPr>
              <a:t> </a:t>
            </a:r>
            <a:r>
              <a:rPr lang="ru-RU" baseline="0" dirty="0" err="1" smtClean="0">
                <a:latin typeface="Times New Roman" pitchFamily="18" charset="0"/>
              </a:rPr>
              <a:t>учун</a:t>
            </a:r>
            <a:r>
              <a:rPr lang="ru-RU" baseline="0" dirty="0" smtClean="0">
                <a:latin typeface="Times New Roman" pitchFamily="18" charset="0"/>
              </a:rPr>
              <a:t> </a:t>
            </a:r>
            <a:r>
              <a:rPr lang="ru-RU" baseline="0" dirty="0" err="1" smtClean="0">
                <a:latin typeface="Times New Roman" pitchFamily="18" charset="0"/>
              </a:rPr>
              <a:t>ишлатиладиган</a:t>
            </a:r>
            <a:r>
              <a:rPr lang="ru-RU" baseline="0" dirty="0" smtClean="0">
                <a:latin typeface="Times New Roman" pitchFamily="18" charset="0"/>
              </a:rPr>
              <a:t> </a:t>
            </a:r>
            <a:r>
              <a:rPr lang="ru-RU" baseline="0" dirty="0" err="1" smtClean="0">
                <a:latin typeface="Times New Roman" pitchFamily="18" charset="0"/>
              </a:rPr>
              <a:t>энг</a:t>
            </a:r>
            <a:r>
              <a:rPr lang="ru-RU" baseline="0" dirty="0" smtClean="0">
                <a:latin typeface="Times New Roman" pitchFamily="18" charset="0"/>
              </a:rPr>
              <a:t> </a:t>
            </a:r>
            <a:r>
              <a:rPr lang="ru-RU" baseline="0" dirty="0" err="1" smtClean="0">
                <a:latin typeface="Times New Roman" pitchFamily="18" charset="0"/>
              </a:rPr>
              <a:t>машҳур</a:t>
            </a:r>
            <a:r>
              <a:rPr lang="ru-RU" baseline="0" dirty="0" smtClean="0">
                <a:latin typeface="Times New Roman" pitchFamily="18" charset="0"/>
              </a:rPr>
              <a:t> </a:t>
            </a:r>
            <a:r>
              <a:rPr lang="ru-RU" baseline="0" dirty="0" err="1" smtClean="0">
                <a:latin typeface="Times New Roman" pitchFamily="18" charset="0"/>
              </a:rPr>
              <a:t>дарахтлардан</a:t>
            </a:r>
            <a:r>
              <a:rPr lang="ru-RU" baseline="0" dirty="0" smtClean="0">
                <a:latin typeface="Times New Roman" pitchFamily="18" charset="0"/>
              </a:rPr>
              <a:t> </a:t>
            </a:r>
            <a:r>
              <a:rPr lang="ru-RU" baseline="0" dirty="0" err="1" smtClean="0">
                <a:latin typeface="Times New Roman" pitchFamily="18" charset="0"/>
              </a:rPr>
              <a:t>бўлган</a:t>
            </a:r>
            <a:r>
              <a:rPr lang="ru-RU" baseline="0" dirty="0" smtClean="0">
                <a:latin typeface="Times New Roman" pitchFamily="18" charset="0"/>
              </a:rPr>
              <a:t> Австралия </a:t>
            </a:r>
            <a:r>
              <a:rPr lang="ru-RU" baseline="0" dirty="0" err="1" smtClean="0">
                <a:latin typeface="Times New Roman" pitchFamily="18" charset="0"/>
              </a:rPr>
              <a:t>эвкалиптларининг</a:t>
            </a:r>
            <a:r>
              <a:rPr lang="ru-RU" baseline="0" dirty="0" smtClean="0">
                <a:latin typeface="Times New Roman" pitchFamily="18" charset="0"/>
              </a:rPr>
              <a:t> </a:t>
            </a:r>
            <a:r>
              <a:rPr lang="ru-RU" baseline="0" dirty="0" err="1" smtClean="0">
                <a:latin typeface="Times New Roman" pitchFamily="18" charset="0"/>
              </a:rPr>
              <a:t>йиллик</a:t>
            </a:r>
            <a:r>
              <a:rPr lang="ru-RU" baseline="0" dirty="0" smtClean="0">
                <a:latin typeface="Times New Roman" pitchFamily="18" charset="0"/>
              </a:rPr>
              <a:t> </a:t>
            </a:r>
            <a:r>
              <a:rPr lang="ru-RU" baseline="0" dirty="0" err="1" smtClean="0">
                <a:latin typeface="Times New Roman" pitchFamily="18" charset="0"/>
              </a:rPr>
              <a:t>транспирацияси</a:t>
            </a:r>
            <a:r>
              <a:rPr lang="ru-RU" baseline="0" dirty="0" smtClean="0">
                <a:latin typeface="Times New Roman" pitchFamily="18" charset="0"/>
              </a:rPr>
              <a:t> </a:t>
            </a:r>
            <a:r>
              <a:rPr lang="ru-RU" baseline="0" dirty="0" err="1" smtClean="0">
                <a:latin typeface="Times New Roman" pitchFamily="18" charset="0"/>
              </a:rPr>
              <a:t>билан</a:t>
            </a:r>
            <a:r>
              <a:rPr lang="ru-RU" baseline="0" dirty="0" smtClean="0">
                <a:latin typeface="Times New Roman" pitchFamily="18" charset="0"/>
              </a:rPr>
              <a:t> </a:t>
            </a:r>
            <a:r>
              <a:rPr lang="ru-RU" baseline="0" dirty="0" err="1" smtClean="0">
                <a:latin typeface="Times New Roman" pitchFamily="18" charset="0"/>
              </a:rPr>
              <a:t>тенглаштириш</a:t>
            </a:r>
            <a:r>
              <a:rPr lang="ru-RU" baseline="0" dirty="0" smtClean="0">
                <a:latin typeface="Times New Roman" pitchFamily="18" charset="0"/>
              </a:rPr>
              <a:t> </a:t>
            </a:r>
            <a:r>
              <a:rPr lang="ru-RU" baseline="0" dirty="0" err="1" smtClean="0">
                <a:latin typeface="Times New Roman" pitchFamily="18" charset="0"/>
              </a:rPr>
              <a:t>мумкин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8917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err="1" smtClean="0"/>
              <a:t>Бу</a:t>
            </a:r>
            <a:r>
              <a:rPr lang="ru-RU" dirty="0" smtClean="0"/>
              <a:t> график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қўшни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далаларда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суғориш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таъсирида</a:t>
            </a:r>
            <a:r>
              <a:rPr lang="ru-RU" baseline="0" dirty="0" smtClean="0"/>
              <a:t> 80 см дан 2 м </a:t>
            </a:r>
            <a:r>
              <a:rPr lang="ru-RU" baseline="0" dirty="0" err="1" smtClean="0"/>
              <a:t>гача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оралиқда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ССДнинг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мавсумий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ўзгаришларини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кўрсатади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Суғориш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мавсумининг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охири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сентябр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ойида</a:t>
            </a:r>
            <a:r>
              <a:rPr lang="ru-RU" baseline="0" dirty="0" smtClean="0"/>
              <a:t> ССД </a:t>
            </a:r>
            <a:r>
              <a:rPr lang="ru-RU" baseline="0" dirty="0" err="1" smtClean="0"/>
              <a:t>қийматлари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бирмунча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пасайишни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кўрсатди</a:t>
            </a:r>
            <a:r>
              <a:rPr lang="ru-RU" dirty="0" smtClean="0"/>
              <a:t>  - </a:t>
            </a:r>
            <a:r>
              <a:rPr lang="ru-RU" dirty="0" err="1" smtClean="0"/>
              <a:t>ўсимлик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ҳаётининг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илк</a:t>
            </a:r>
            <a:r>
              <a:rPr lang="ru-RU" baseline="0" dirty="0" smtClean="0"/>
              <a:t> 5 </a:t>
            </a:r>
            <a:r>
              <a:rPr lang="ru-RU" baseline="0" dirty="0" err="1" smtClean="0"/>
              <a:t>йили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давомида</a:t>
            </a:r>
            <a:r>
              <a:rPr lang="ru-RU" baseline="0" dirty="0" smtClean="0"/>
              <a:t> 1 м дан </a:t>
            </a:r>
            <a:r>
              <a:rPr lang="ru-RU" baseline="0" dirty="0" err="1" smtClean="0"/>
              <a:t>кам</a:t>
            </a:r>
            <a:r>
              <a:rPr lang="ru-RU" baseline="0" dirty="0" smtClean="0"/>
              <a:t>. Шу </a:t>
            </a:r>
            <a:r>
              <a:rPr lang="ru-RU" baseline="0" dirty="0" err="1" smtClean="0"/>
              <a:t>сабабли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сизот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сувларидан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жадал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олиниши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ёш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кўчатларнинг</a:t>
            </a:r>
            <a:r>
              <a:rPr lang="ru-RU" baseline="0" dirty="0" smtClean="0"/>
              <a:t> тез </a:t>
            </a:r>
            <a:r>
              <a:rPr lang="ru-RU" baseline="0" dirty="0" err="1" smtClean="0"/>
              <a:t>ўсишига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қарамай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Хоразмнинг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суғориладиган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ҳудудида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майдонли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ўрмонзор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барпо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қилишда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ССДнинг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кескин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камайиши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эҳтимоли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кам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чунки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қўшни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суғориладиган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қишлоқ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хўжалиги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далаларидан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узлуксиз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ерости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оқими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мавжуд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Бир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томондан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бу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ерости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оқим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кичик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суғориш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ёки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умуман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суғоришсиз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ўрмонзор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барпо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қилишга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имкон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беради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Сизот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сувларининг</a:t>
            </a:r>
            <a:r>
              <a:rPr lang="ru-RU" baseline="0" dirty="0" smtClean="0"/>
              <a:t> дренаж </a:t>
            </a:r>
            <a:r>
              <a:rPr lang="ru-RU" baseline="0" dirty="0" err="1" smtClean="0"/>
              <a:t>бўлишига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хизмат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қилувчи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лекин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уларнинг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камайишига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олиб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келмайдиган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даражада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ўрмонзор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барпо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этишнинг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мақбул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миқёсини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аниқлаш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учун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ердан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фойдалиншнинг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барча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компонентларини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ҳисобга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олган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ҳолда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агроўрмон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ландшафти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сув</a:t>
            </a:r>
            <a:r>
              <a:rPr lang="ru-RU" baseline="0" dirty="0" smtClean="0"/>
              <a:t>-туз </a:t>
            </a:r>
            <a:r>
              <a:rPr lang="ru-RU" baseline="0" dirty="0" err="1" smtClean="0"/>
              <a:t>балансининг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маконли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таҳлили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керак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бўлади</a:t>
            </a:r>
            <a:r>
              <a:rPr lang="ru-RU" baseline="0" dirty="0" smtClean="0"/>
              <a:t>. Шу </a:t>
            </a:r>
            <a:r>
              <a:rPr lang="ru-RU" baseline="0" dirty="0" err="1" smtClean="0"/>
              <a:t>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ҳам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бугунги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кунда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олиб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борилмоқда</a:t>
            </a:r>
            <a:r>
              <a:rPr lang="ru-RU" baseline="0" dirty="0" smtClean="0"/>
              <a:t>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D9212C-6AA0-4EAD-9D22-B341F94B92C9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  <p:sp>
        <p:nvSpPr>
          <p:cNvPr id="39941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err="1" smtClean="0"/>
              <a:t>Ўсимликларнинг</a:t>
            </a:r>
            <a:r>
              <a:rPr lang="ru-RU" dirty="0" smtClean="0"/>
              <a:t> </a:t>
            </a:r>
            <a:r>
              <a:rPr lang="ru-RU" dirty="0" err="1" smtClean="0"/>
              <a:t>илдиз</a:t>
            </a:r>
            <a:r>
              <a:rPr lang="ru-RU" dirty="0" smtClean="0"/>
              <a:t> </a:t>
            </a:r>
            <a:r>
              <a:rPr lang="ru-RU" dirty="0" err="1" smtClean="0"/>
              <a:t>зонасида</a:t>
            </a:r>
            <a:r>
              <a:rPr lang="ru-RU" baseline="0" dirty="0" smtClean="0"/>
              <a:t> туз </a:t>
            </a:r>
            <a:r>
              <a:rPr lang="ru-RU" baseline="0" dirty="0" err="1" smtClean="0"/>
              <a:t>таркиби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кузатувларнинг</a:t>
            </a:r>
            <a:r>
              <a:rPr lang="ru-RU" baseline="0" dirty="0" smtClean="0"/>
              <a:t> шу </a:t>
            </a:r>
            <a:r>
              <a:rPr lang="ru-RU" baseline="0" dirty="0" err="1" smtClean="0"/>
              <a:t>даврида</a:t>
            </a:r>
            <a:r>
              <a:rPr lang="ru-RU" baseline="0" dirty="0" smtClean="0"/>
              <a:t> </a:t>
            </a:r>
            <a:r>
              <a:rPr lang="ru-RU" dirty="0" smtClean="0"/>
              <a:t>4 </a:t>
            </a:r>
            <a:r>
              <a:rPr lang="ru-RU" dirty="0" err="1" smtClean="0"/>
              <a:t>дС</a:t>
            </a:r>
            <a:r>
              <a:rPr lang="ru-RU" dirty="0" smtClean="0"/>
              <a:t>/м дан (</a:t>
            </a:r>
            <a:r>
              <a:rPr lang="ru-RU" dirty="0" err="1" smtClean="0"/>
              <a:t>экишдан</a:t>
            </a:r>
            <a:r>
              <a:rPr lang="ru-RU" dirty="0" smtClean="0"/>
              <a:t> </a:t>
            </a:r>
            <a:r>
              <a:rPr lang="ru-RU" dirty="0" err="1" smtClean="0"/>
              <a:t>аввалги</a:t>
            </a:r>
            <a:r>
              <a:rPr lang="ru-RU" dirty="0" smtClean="0"/>
              <a:t> </a:t>
            </a:r>
            <a:r>
              <a:rPr lang="ru-RU" dirty="0" err="1" smtClean="0"/>
              <a:t>шўр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ювишдан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кейин</a:t>
            </a:r>
            <a:r>
              <a:rPr lang="ru-RU" dirty="0" smtClean="0"/>
              <a:t>) 12 </a:t>
            </a:r>
            <a:r>
              <a:rPr lang="ru-RU" dirty="0" err="1" smtClean="0"/>
              <a:t>дС</a:t>
            </a:r>
            <a:r>
              <a:rPr lang="ru-RU" dirty="0" smtClean="0"/>
              <a:t>/м </a:t>
            </a:r>
            <a:r>
              <a:rPr lang="ru-RU" dirty="0" err="1" smtClean="0"/>
              <a:t>гача</a:t>
            </a:r>
            <a:r>
              <a:rPr lang="ru-RU" dirty="0" smtClean="0"/>
              <a:t> </a:t>
            </a:r>
            <a:r>
              <a:rPr lang="ru-RU" dirty="0" err="1" smtClean="0"/>
              <a:t>ўсди</a:t>
            </a:r>
            <a:r>
              <a:rPr lang="ru-RU" dirty="0" smtClean="0"/>
              <a:t>, </a:t>
            </a:r>
            <a:r>
              <a:rPr lang="ru-RU" dirty="0" err="1" smtClean="0"/>
              <a:t>яъни</a:t>
            </a:r>
            <a:r>
              <a:rPr lang="ru-RU" dirty="0" smtClean="0"/>
              <a:t> </a:t>
            </a:r>
            <a:r>
              <a:rPr lang="ru-RU" dirty="0" err="1" smtClean="0"/>
              <a:t>асосий</a:t>
            </a:r>
            <a:r>
              <a:rPr lang="ru-RU" dirty="0" smtClean="0"/>
              <a:t> </a:t>
            </a:r>
            <a:r>
              <a:rPr lang="ru-RU" dirty="0" err="1" smtClean="0"/>
              <a:t>қишлоқ</a:t>
            </a:r>
            <a:r>
              <a:rPr lang="ru-RU" dirty="0" smtClean="0"/>
              <a:t> </a:t>
            </a:r>
            <a:r>
              <a:rPr lang="ru-RU" dirty="0" err="1" smtClean="0"/>
              <a:t>хўжалиги</a:t>
            </a:r>
            <a:r>
              <a:rPr lang="ru-RU" dirty="0" smtClean="0"/>
              <a:t> </a:t>
            </a:r>
            <a:r>
              <a:rPr lang="ru-RU" dirty="0" err="1" smtClean="0"/>
              <a:t>экинларининг</a:t>
            </a:r>
            <a:r>
              <a:rPr lang="ru-RU" dirty="0" smtClean="0"/>
              <a:t> </a:t>
            </a:r>
            <a:r>
              <a:rPr lang="ru-RU" dirty="0" err="1" smtClean="0"/>
              <a:t>шўрга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чидамлилигадан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ортиқ</a:t>
            </a:r>
            <a:r>
              <a:rPr lang="ru-RU" baseline="0" dirty="0" smtClean="0"/>
              <a:t>. Шу </a:t>
            </a:r>
            <a:r>
              <a:rPr lang="ru-RU" baseline="0" dirty="0" err="1" smtClean="0"/>
              <a:t>сабабли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ўрмонзорларнинг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узоқ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муддатли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муваффақияти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учун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қарийб</a:t>
            </a:r>
            <a:r>
              <a:rPr lang="ru-RU" baseline="0" dirty="0" smtClean="0"/>
              <a:t> 10 </a:t>
            </a:r>
            <a:r>
              <a:rPr lang="ru-RU" baseline="0" dirty="0" err="1" smtClean="0"/>
              <a:t>йил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оралиқ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билан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ўзр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ювишни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амалга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ошириш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лозим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Бунга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қарамай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таназзулга</a:t>
            </a:r>
            <a:r>
              <a:rPr lang="ru-RU" baseline="0" dirty="0" smtClean="0"/>
              <a:t> юз </a:t>
            </a:r>
            <a:r>
              <a:rPr lang="ru-RU" baseline="0" dirty="0" err="1" smtClean="0"/>
              <a:t>тутган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ўсимликларнинг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юқори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унумдорлиги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кўриб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чиқилаётган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турларнинг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анча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шўрга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чидамли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эканлигидан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далолат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беради</a:t>
            </a:r>
            <a:r>
              <a:rPr lang="ru-RU" baseline="0" dirty="0" smtClean="0"/>
              <a:t>. Шу </a:t>
            </a:r>
            <a:r>
              <a:rPr lang="ru-RU" baseline="0" dirty="0" err="1" smtClean="0"/>
              <a:t>сабабли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бундай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шароитларда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ўсаётган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дарахтлар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шўрланиш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муаммосини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бартараф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этмасада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унумдорлиги</a:t>
            </a:r>
            <a:r>
              <a:rPr lang="ru-RU" baseline="0" dirty="0" smtClean="0"/>
              <a:t> паст </a:t>
            </a:r>
            <a:r>
              <a:rPr lang="ru-RU" baseline="0" dirty="0" err="1" smtClean="0"/>
              <a:t>қишлоқ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хўжалик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майдонларининг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маҳсулдорлигини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оширади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акс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ҳолда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бундай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ерлар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ташлаб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қолиниши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мумкин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Сизот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сувларининг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минераллашуви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нисбатан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барқарор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эди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4BBBA3-3264-4A5F-97C2-FCF128834FB2}" type="slidenum">
              <a:rPr lang="ru-RU" smtClean="0"/>
              <a:pPr>
                <a:defRPr/>
              </a:pPr>
              <a:t>15</a:t>
            </a:fld>
            <a:endParaRPr lang="ru-RU" smtClean="0"/>
          </a:p>
        </p:txBody>
      </p:sp>
      <p:sp>
        <p:nvSpPr>
          <p:cNvPr id="40965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err="1" smtClean="0"/>
              <a:t>Қишлоқ</a:t>
            </a:r>
            <a:r>
              <a:rPr lang="ru-RU" dirty="0" smtClean="0"/>
              <a:t> </a:t>
            </a:r>
            <a:r>
              <a:rPr lang="ru-RU" dirty="0" err="1" smtClean="0"/>
              <a:t>хўжалигида</a:t>
            </a:r>
            <a:r>
              <a:rPr lang="ru-RU" dirty="0" smtClean="0"/>
              <a:t> </a:t>
            </a:r>
            <a:r>
              <a:rPr lang="ru-RU" dirty="0" err="1" smtClean="0"/>
              <a:t>алмашлаб</a:t>
            </a:r>
            <a:r>
              <a:rPr lang="ru-RU" dirty="0" smtClean="0"/>
              <a:t> </a:t>
            </a:r>
            <a:r>
              <a:rPr lang="ru-RU" dirty="0" err="1" smtClean="0"/>
              <a:t>экишдан</a:t>
            </a:r>
            <a:r>
              <a:rPr lang="ru-RU" dirty="0" smtClean="0"/>
              <a:t> </a:t>
            </a:r>
            <a:r>
              <a:rPr lang="ru-RU" dirty="0" err="1" smtClean="0"/>
              <a:t>вақтинча</a:t>
            </a:r>
            <a:r>
              <a:rPr lang="ru-RU" dirty="0" smtClean="0"/>
              <a:t> </a:t>
            </a:r>
            <a:r>
              <a:rPr lang="ru-RU" dirty="0" err="1" smtClean="0"/>
              <a:t>чиқарилган</a:t>
            </a:r>
            <a:r>
              <a:rPr lang="ru-RU" dirty="0" smtClean="0"/>
              <a:t> </a:t>
            </a:r>
            <a:r>
              <a:rPr lang="ru-RU" dirty="0" err="1" smtClean="0"/>
              <a:t>ҳайдаладиган</a:t>
            </a:r>
            <a:r>
              <a:rPr lang="ru-RU" dirty="0" smtClean="0"/>
              <a:t> </a:t>
            </a:r>
            <a:r>
              <a:rPr lang="ru-RU" dirty="0" err="1" smtClean="0"/>
              <a:t>ерларда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тижорат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аҳамиятига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дарахт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турлари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қатор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ораларига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азотни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ушлаб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қолувчи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дарахт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турларини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экиш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хориждаги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ўрмон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хўжалиги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амалиётида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кенг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ишлатилади</a:t>
            </a:r>
            <a:r>
              <a:rPr lang="ru-RU" dirty="0" smtClean="0"/>
              <a:t>. </a:t>
            </a:r>
            <a:r>
              <a:rPr lang="en-US" i="1" dirty="0" err="1" smtClean="0"/>
              <a:t>Elaeagnus</a:t>
            </a:r>
            <a:r>
              <a:rPr lang="en-US" i="1" dirty="0" smtClean="0"/>
              <a:t> </a:t>
            </a:r>
            <a:r>
              <a:rPr lang="en-US" i="1" dirty="0" err="1" smtClean="0"/>
              <a:t>angustifolia</a:t>
            </a:r>
            <a:r>
              <a:rPr lang="en-US" dirty="0" smtClean="0"/>
              <a:t> </a:t>
            </a:r>
            <a:r>
              <a:rPr lang="ru-RU" dirty="0" err="1" smtClean="0"/>
              <a:t>азотни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</a:t>
            </a:r>
            <a:r>
              <a:rPr lang="ru-RU" dirty="0" err="1" smtClean="0"/>
              <a:t>иологик</a:t>
            </a:r>
            <a:r>
              <a:rPr lang="ru-RU" dirty="0" smtClean="0"/>
              <a:t> </a:t>
            </a:r>
            <a:r>
              <a:rPr lang="ru-RU" dirty="0" err="1" smtClean="0"/>
              <a:t>ушлаб</a:t>
            </a:r>
            <a:r>
              <a:rPr lang="ru-RU" dirty="0" smtClean="0"/>
              <a:t> </a:t>
            </a:r>
            <a:r>
              <a:rPr lang="ru-RU" dirty="0" err="1" smtClean="0"/>
              <a:t>қолишга</a:t>
            </a:r>
            <a:r>
              <a:rPr lang="ru-RU" dirty="0" smtClean="0"/>
              <a:t> </a:t>
            </a:r>
            <a:r>
              <a:rPr lang="ru-RU" dirty="0" err="1" smtClean="0"/>
              <a:t>қодир</a:t>
            </a:r>
            <a:r>
              <a:rPr lang="ru-RU" dirty="0" smtClean="0"/>
              <a:t>,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унинг</a:t>
            </a:r>
            <a:r>
              <a:rPr lang="ru-RU" dirty="0" smtClean="0"/>
              <a:t> азот </a:t>
            </a:r>
            <a:r>
              <a:rPr lang="ru-RU" dirty="0" err="1" smtClean="0"/>
              <a:t>кам</a:t>
            </a:r>
            <a:r>
              <a:rPr lang="ru-RU" dirty="0" smtClean="0"/>
              <a:t> </a:t>
            </a:r>
            <a:r>
              <a:rPr lang="ru-RU" dirty="0" err="1" smtClean="0"/>
              <a:t>бўлган</a:t>
            </a:r>
            <a:r>
              <a:rPr lang="ru-RU" dirty="0" smtClean="0"/>
              <a:t> </a:t>
            </a:r>
            <a:r>
              <a:rPr lang="ru-RU" dirty="0" err="1" smtClean="0"/>
              <a:t>тупроқларда</a:t>
            </a:r>
            <a:r>
              <a:rPr lang="ru-RU" dirty="0" smtClean="0"/>
              <a:t> </a:t>
            </a:r>
            <a:r>
              <a:rPr lang="ru-RU" dirty="0" err="1" smtClean="0"/>
              <a:t>ўсишга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тупроқ</a:t>
            </a:r>
            <a:r>
              <a:rPr lang="ru-RU" dirty="0" smtClean="0"/>
              <a:t> </a:t>
            </a:r>
            <a:r>
              <a:rPr lang="ru-RU" dirty="0" err="1" smtClean="0"/>
              <a:t>таркибини</a:t>
            </a:r>
            <a:r>
              <a:rPr lang="ru-RU" dirty="0" smtClean="0"/>
              <a:t> </a:t>
            </a:r>
            <a:r>
              <a:rPr lang="ru-RU" dirty="0" err="1" smtClean="0"/>
              <a:t>бойитишга</a:t>
            </a:r>
            <a:r>
              <a:rPr lang="ru-RU" dirty="0" smtClean="0"/>
              <a:t> </a:t>
            </a:r>
            <a:r>
              <a:rPr lang="ru-RU" dirty="0" err="1" smtClean="0"/>
              <a:t>имкон</a:t>
            </a:r>
            <a:r>
              <a:rPr lang="ru-RU" dirty="0" smtClean="0"/>
              <a:t> </a:t>
            </a:r>
            <a:r>
              <a:rPr lang="ru-RU" dirty="0" err="1" smtClean="0"/>
              <a:t>беради</a:t>
            </a:r>
            <a:r>
              <a:rPr lang="ru-RU" dirty="0" smtClean="0"/>
              <a:t>. </a:t>
            </a:r>
            <a:r>
              <a:rPr lang="ru-RU" dirty="0" err="1" smtClean="0"/>
              <a:t>Тадқиқотимизда</a:t>
            </a:r>
            <a:r>
              <a:rPr lang="ru-RU" dirty="0" smtClean="0"/>
              <a:t>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илдиз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зонасида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шўрланиш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катта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бўлганига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қарамай</a:t>
            </a:r>
            <a:r>
              <a:rPr lang="ru-RU" baseline="0" dirty="0" smtClean="0"/>
              <a:t>, симбиоз </a:t>
            </a:r>
            <a:r>
              <a:rPr lang="ru-RU" baseline="0" dirty="0" err="1" smtClean="0"/>
              <a:t>орқали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ушлаб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қолинган</a:t>
            </a:r>
            <a:r>
              <a:rPr lang="ru-RU" baseline="0" dirty="0" smtClean="0"/>
              <a:t> азот </a:t>
            </a:r>
            <a:r>
              <a:rPr lang="ru-RU" baseline="0" dirty="0" err="1" smtClean="0"/>
              <a:t>улуши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бошланғич</a:t>
            </a:r>
            <a:r>
              <a:rPr lang="ru-RU" baseline="0" dirty="0" smtClean="0"/>
              <a:t> </a:t>
            </a:r>
            <a:r>
              <a:rPr lang="ru-RU" dirty="0" smtClean="0"/>
              <a:t>40% 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дарахтлар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экилганидан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сўнг</a:t>
            </a:r>
            <a:r>
              <a:rPr lang="ru-RU" baseline="0" dirty="0" smtClean="0"/>
              <a:t> 5 </a:t>
            </a:r>
            <a:r>
              <a:rPr lang="ru-RU" baseline="0" dirty="0" err="1" smtClean="0"/>
              <a:t>йил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давомида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қарийб</a:t>
            </a:r>
            <a:r>
              <a:rPr lang="ru-RU" dirty="0" smtClean="0"/>
              <a:t> 100% га </a:t>
            </a:r>
            <a:r>
              <a:rPr lang="ru-RU" dirty="0" err="1" smtClean="0"/>
              <a:t>етди</a:t>
            </a:r>
            <a:r>
              <a:rPr lang="ru-RU" dirty="0" smtClean="0"/>
              <a:t>. </a:t>
            </a:r>
            <a:r>
              <a:rPr lang="ru-RU" dirty="0" err="1" smtClean="0"/>
              <a:t>Азотнинг</a:t>
            </a:r>
            <a:r>
              <a:rPr lang="ru-RU" dirty="0" smtClean="0"/>
              <a:t> </a:t>
            </a:r>
            <a:r>
              <a:rPr lang="ru-RU" dirty="0" err="1" smtClean="0"/>
              <a:t>ушлаб</a:t>
            </a:r>
            <a:r>
              <a:rPr lang="ru-RU" dirty="0" smtClean="0"/>
              <a:t> </a:t>
            </a:r>
            <a:r>
              <a:rPr lang="ru-RU" dirty="0" err="1" smtClean="0"/>
              <a:t>қолиниши</a:t>
            </a:r>
            <a:r>
              <a:rPr lang="ru-RU" dirty="0" smtClean="0"/>
              <a:t> </a:t>
            </a:r>
            <a:r>
              <a:rPr lang="ru-RU" dirty="0" err="1" smtClean="0"/>
              <a:t>биринчи</a:t>
            </a:r>
            <a:r>
              <a:rPr lang="ru-RU" dirty="0" smtClean="0"/>
              <a:t> </a:t>
            </a:r>
            <a:r>
              <a:rPr lang="ru-RU" dirty="0" err="1" smtClean="0"/>
              <a:t>мавсум</a:t>
            </a:r>
            <a:r>
              <a:rPr lang="ru-RU" dirty="0" smtClean="0"/>
              <a:t> </a:t>
            </a:r>
            <a:r>
              <a:rPr lang="ru-RU" dirty="0" err="1" smtClean="0"/>
              <a:t>давомида</a:t>
            </a:r>
            <a:r>
              <a:rPr lang="ru-RU" dirty="0" smtClean="0"/>
              <a:t> </a:t>
            </a:r>
            <a:r>
              <a:rPr lang="ru-RU" dirty="0" err="1" smtClean="0"/>
              <a:t>ўртача</a:t>
            </a:r>
            <a:r>
              <a:rPr lang="ru-RU" dirty="0" smtClean="0"/>
              <a:t> 20 кг / га ни </a:t>
            </a:r>
            <a:r>
              <a:rPr lang="ru-RU" dirty="0" err="1" smtClean="0"/>
              <a:t>ташкил</a:t>
            </a:r>
            <a:r>
              <a:rPr lang="ru-RU" dirty="0" smtClean="0"/>
              <a:t> </a:t>
            </a:r>
            <a:r>
              <a:rPr lang="ru-RU" dirty="0" err="1" smtClean="0"/>
              <a:t>этди</a:t>
            </a:r>
            <a:r>
              <a:rPr lang="ru-RU" dirty="0" smtClean="0"/>
              <a:t>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кейинги</a:t>
            </a:r>
            <a:r>
              <a:rPr lang="ru-RU" baseline="0" dirty="0" smtClean="0"/>
              <a:t> 2 </a:t>
            </a:r>
            <a:r>
              <a:rPr lang="ru-RU" baseline="0" dirty="0" err="1" smtClean="0"/>
              <a:t>йил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давомида</a:t>
            </a:r>
            <a:r>
              <a:rPr lang="ru-RU" dirty="0" smtClean="0"/>
              <a:t> 0,5 т / га </a:t>
            </a:r>
            <a:r>
              <a:rPr lang="ru-RU" dirty="0" err="1" smtClean="0"/>
              <a:t>га</a:t>
            </a:r>
            <a:r>
              <a:rPr lang="ru-RU" dirty="0" smtClean="0"/>
              <a:t> </a:t>
            </a:r>
            <a:r>
              <a:rPr lang="ru-RU" dirty="0" err="1" smtClean="0"/>
              <a:t>етди</a:t>
            </a:r>
            <a:r>
              <a:rPr lang="ru-RU" dirty="0" smtClean="0"/>
              <a:t>, </a:t>
            </a:r>
            <a:r>
              <a:rPr lang="ru-RU" dirty="0" err="1" smtClean="0"/>
              <a:t>сўнг</a:t>
            </a:r>
            <a:r>
              <a:rPr lang="ru-RU" dirty="0" smtClean="0"/>
              <a:t> </a:t>
            </a:r>
            <a:r>
              <a:rPr lang="ru-RU" dirty="0" err="1" smtClean="0"/>
              <a:t>йилига</a:t>
            </a:r>
            <a:r>
              <a:rPr lang="ru-RU" dirty="0" smtClean="0"/>
              <a:t> 0,3 т / 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даражасида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барқарорлашди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Йилига</a:t>
            </a:r>
            <a:r>
              <a:rPr lang="ru-RU" baseline="0" dirty="0" smtClean="0"/>
              <a:t> </a:t>
            </a:r>
            <a:r>
              <a:rPr lang="ru-RU" dirty="0" smtClean="0"/>
              <a:t>0,1-0,3 т/га </a:t>
            </a:r>
            <a:r>
              <a:rPr lang="ru-RU" dirty="0" err="1" smtClean="0"/>
              <a:t>азотни</a:t>
            </a:r>
            <a:r>
              <a:rPr lang="ru-RU" dirty="0" smtClean="0"/>
              <a:t> </a:t>
            </a:r>
            <a:r>
              <a:rPr lang="ru-RU" dirty="0" err="1" smtClean="0"/>
              <a:t>ушлаб</a:t>
            </a:r>
            <a:r>
              <a:rPr lang="ru-RU" dirty="0" smtClean="0"/>
              <a:t> </a:t>
            </a:r>
            <a:r>
              <a:rPr lang="ru-RU" dirty="0" err="1" smtClean="0"/>
              <a:t>қолиш</a:t>
            </a:r>
            <a:r>
              <a:rPr lang="ru-RU" dirty="0" smtClean="0"/>
              <a:t> </a:t>
            </a:r>
            <a:r>
              <a:rPr lang="ru-RU" dirty="0" err="1" smtClean="0"/>
              <a:t>салоҳиятига</a:t>
            </a:r>
            <a:r>
              <a:rPr lang="ru-RU" dirty="0" smtClean="0"/>
              <a:t> </a:t>
            </a:r>
            <a:r>
              <a:rPr lang="ru-RU" dirty="0" err="1" smtClean="0"/>
              <a:t>эга</a:t>
            </a:r>
            <a:r>
              <a:rPr lang="ru-RU" dirty="0" smtClean="0"/>
              <a:t> </a:t>
            </a:r>
            <a:r>
              <a:rPr lang="ru-RU" dirty="0" err="1" smtClean="0"/>
              <a:t>дарахт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турлари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жуда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самарали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фиксаторлар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сифатида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қабул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қилинади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Демак</a:t>
            </a:r>
            <a:r>
              <a:rPr lang="ru-RU" baseline="0" dirty="0" smtClean="0"/>
              <a:t>,</a:t>
            </a:r>
            <a:r>
              <a:rPr lang="ru-RU" dirty="0" smtClean="0"/>
              <a:t> </a:t>
            </a:r>
            <a:r>
              <a:rPr lang="en-US" i="1" dirty="0" err="1" smtClean="0"/>
              <a:t>Elaeagnus</a:t>
            </a:r>
            <a:r>
              <a:rPr lang="en-US" i="1" dirty="0" smtClean="0"/>
              <a:t> </a:t>
            </a:r>
            <a:r>
              <a:rPr lang="en-US" i="1" dirty="0" err="1" smtClean="0"/>
              <a:t>angustifolia</a:t>
            </a:r>
            <a:r>
              <a:rPr lang="ru-RU" i="1" dirty="0" smtClean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тоифага</a:t>
            </a:r>
            <a:r>
              <a:rPr lang="ru-RU" dirty="0" smtClean="0"/>
              <a:t> </a:t>
            </a:r>
            <a:r>
              <a:rPr lang="ru-RU" dirty="0" err="1" smtClean="0"/>
              <a:t>киритилиши</a:t>
            </a:r>
            <a:r>
              <a:rPr lang="ru-RU" dirty="0" smtClean="0"/>
              <a:t> </a:t>
            </a:r>
            <a:r>
              <a:rPr lang="ru-RU" dirty="0" err="1" smtClean="0"/>
              <a:t>мумкин</a:t>
            </a:r>
            <a:r>
              <a:rPr lang="ru-RU" dirty="0" smtClean="0"/>
              <a:t>. 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B10AA4-00C9-4CF9-A9E1-C0F40145E72B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  <p:sp>
        <p:nvSpPr>
          <p:cNvPr id="41989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err="1" smtClean="0"/>
              <a:t>Таназзулга</a:t>
            </a:r>
            <a:r>
              <a:rPr lang="ru-RU" dirty="0" smtClean="0"/>
              <a:t> юз </a:t>
            </a:r>
            <a:r>
              <a:rPr lang="ru-RU" dirty="0" err="1" smtClean="0"/>
              <a:t>тутган</a:t>
            </a:r>
            <a:r>
              <a:rPr lang="ru-RU" dirty="0" smtClean="0"/>
              <a:t> </a:t>
            </a:r>
            <a:r>
              <a:rPr lang="ru-RU" dirty="0" err="1" smtClean="0"/>
              <a:t>ҳайдаладиган</a:t>
            </a:r>
            <a:r>
              <a:rPr lang="ru-RU" dirty="0" smtClean="0"/>
              <a:t> </a:t>
            </a:r>
            <a:r>
              <a:rPr lang="ru-RU" dirty="0" err="1" smtClean="0"/>
              <a:t>ерларда</a:t>
            </a:r>
            <a:r>
              <a:rPr lang="ru-RU" dirty="0" smtClean="0"/>
              <a:t> </a:t>
            </a:r>
            <a:r>
              <a:rPr lang="ru-RU" dirty="0" err="1" smtClean="0"/>
              <a:t>ўрмонзор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барпо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этиш</a:t>
            </a:r>
            <a:r>
              <a:rPr lang="ru-RU" baseline="0" dirty="0" smtClean="0"/>
              <a:t> 5 </a:t>
            </a:r>
            <a:r>
              <a:rPr lang="ru-RU" baseline="0" dirty="0" err="1" smtClean="0"/>
              <a:t>йил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давомида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тупроқнинг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юқори</a:t>
            </a:r>
            <a:r>
              <a:rPr lang="ru-RU" baseline="0" dirty="0" smtClean="0"/>
              <a:t> 20 см лик </a:t>
            </a:r>
            <a:r>
              <a:rPr lang="ru-RU" baseline="0" dirty="0" err="1" smtClean="0"/>
              <a:t>қатламида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ялпи</a:t>
            </a:r>
            <a:r>
              <a:rPr lang="ru-RU" baseline="0" dirty="0" smtClean="0"/>
              <a:t> азот </a:t>
            </a:r>
            <a:r>
              <a:rPr lang="ru-RU" baseline="0" dirty="0" err="1" smtClean="0"/>
              <a:t>захриларини</a:t>
            </a:r>
            <a:r>
              <a:rPr lang="ru-RU" baseline="0" dirty="0" smtClean="0"/>
              <a:t> 6-30% га </a:t>
            </a:r>
            <a:r>
              <a:rPr lang="ru-RU" baseline="0" dirty="0" err="1" smtClean="0"/>
              <a:t>кўпайтирди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Тупроқда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оддий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шаклдаги</a:t>
            </a:r>
            <a:r>
              <a:rPr lang="ru-RU" baseline="0" dirty="0" smtClean="0"/>
              <a:t> азот </a:t>
            </a:r>
            <a:r>
              <a:rPr lang="ru-RU" baseline="0" dirty="0" err="1" smtClean="0"/>
              <a:t>таркибининг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ошиши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азотни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ушлаб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қолувчи</a:t>
            </a:r>
            <a:r>
              <a:rPr lang="ru-RU" baseline="0" dirty="0" smtClean="0"/>
              <a:t> </a:t>
            </a:r>
            <a:r>
              <a:rPr lang="en-US" i="1" dirty="0" err="1" smtClean="0"/>
              <a:t>Elaeagnus</a:t>
            </a:r>
            <a:r>
              <a:rPr lang="en-US" i="1" dirty="0" smtClean="0"/>
              <a:t> </a:t>
            </a:r>
            <a:r>
              <a:rPr lang="en-US" i="1" dirty="0" err="1" smtClean="0"/>
              <a:t>angustifolia</a:t>
            </a:r>
            <a:r>
              <a:rPr lang="ru-RU" i="0" baseline="0" dirty="0" smtClean="0"/>
              <a:t> </a:t>
            </a:r>
            <a:r>
              <a:rPr lang="ru-RU" dirty="0" err="1" smtClean="0"/>
              <a:t>экилган</a:t>
            </a:r>
            <a:r>
              <a:rPr lang="ru-RU" dirty="0" smtClean="0"/>
              <a:t> </a:t>
            </a:r>
            <a:r>
              <a:rPr lang="ru-RU" dirty="0" err="1" smtClean="0"/>
              <a:t>пайкалларда</a:t>
            </a:r>
            <a:r>
              <a:rPr lang="ru-RU" dirty="0" smtClean="0"/>
              <a:t> </a:t>
            </a:r>
            <a:r>
              <a:rPr lang="ru-RU" dirty="0" err="1" smtClean="0"/>
              <a:t>кузатилди</a:t>
            </a:r>
            <a:r>
              <a:rPr lang="ru-RU" dirty="0" smtClean="0"/>
              <a:t>. 4 </a:t>
            </a:r>
            <a:r>
              <a:rPr lang="ru-RU" dirty="0" err="1" smtClean="0"/>
              <a:t>ёшли</a:t>
            </a:r>
            <a:r>
              <a:rPr lang="ru-RU" dirty="0" smtClean="0"/>
              <a:t> </a:t>
            </a:r>
            <a:r>
              <a:rPr lang="ru-RU" dirty="0" err="1" smtClean="0"/>
              <a:t>ўсимликларда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йиллик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кузатувлар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шуни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кўрсатдики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азотга</a:t>
            </a:r>
            <a:r>
              <a:rPr lang="ru-RU" baseline="0" dirty="0" smtClean="0"/>
              <a:t> бой </a:t>
            </a:r>
            <a:r>
              <a:rPr lang="ru-RU" baseline="0" dirty="0" err="1" smtClean="0"/>
              <a:t>барглар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емирилиши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натижасида</a:t>
            </a:r>
            <a:r>
              <a:rPr lang="ru-RU" baseline="0" dirty="0" smtClean="0"/>
              <a:t> 100 кг </a:t>
            </a:r>
            <a:r>
              <a:rPr lang="ru-RU" baseline="0" dirty="0" err="1" smtClean="0"/>
              <a:t>яқин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тоза</a:t>
            </a:r>
            <a:r>
              <a:rPr lang="ru-RU" baseline="0" dirty="0" smtClean="0"/>
              <a:t> азот </a:t>
            </a:r>
            <a:r>
              <a:rPr lang="ru-RU" baseline="0" dirty="0" err="1" smtClean="0"/>
              <a:t>ажралиб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тупроқнинг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қисмига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айланди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Тупроқ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унумдорлигининг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ошиши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айниқса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азотни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биологик</a:t>
            </a:r>
            <a:r>
              <a:rPr lang="ru-RU" baseline="0" dirty="0" smtClean="0"/>
              <a:t> фиксация </a:t>
            </a:r>
            <a:r>
              <a:rPr lang="ru-RU" baseline="0" dirty="0" err="1" smtClean="0"/>
              <a:t>қилиш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орқали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таназзулга</a:t>
            </a:r>
            <a:r>
              <a:rPr lang="ru-RU" baseline="0" dirty="0" smtClean="0"/>
              <a:t> юз </a:t>
            </a:r>
            <a:r>
              <a:rPr lang="ru-RU" baseline="0" dirty="0" err="1" smtClean="0"/>
              <a:t>тутган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қишлоқ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хўжалиги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ерларида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барқарор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ердан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фойдаланиш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учун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аралаш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турлардан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фойдаланган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ҳолда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ўрмонзор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барпо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этиш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фойдасига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яна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ишончли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далилдир</a:t>
            </a:r>
            <a:r>
              <a:rPr lang="ru-RU" dirty="0" smtClean="0"/>
              <a:t>. </a:t>
            </a: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219F5A-ED78-44CA-AC08-910D5C849BF7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  <p:sp>
        <p:nvSpPr>
          <p:cNvPr id="43013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err="1" smtClean="0"/>
              <a:t>Бундан</a:t>
            </a:r>
            <a:r>
              <a:rPr lang="ru-RU" dirty="0" smtClean="0"/>
              <a:t> </a:t>
            </a:r>
            <a:r>
              <a:rPr lang="ru-RU" dirty="0" err="1" smtClean="0"/>
              <a:t>ташқари</a:t>
            </a:r>
            <a:r>
              <a:rPr lang="ru-RU" dirty="0" smtClean="0"/>
              <a:t>,</a:t>
            </a:r>
            <a:r>
              <a:rPr lang="ru-RU" baseline="0" dirty="0" smtClean="0"/>
              <a:t> маргинал </a:t>
            </a:r>
            <a:r>
              <a:rPr lang="ru-RU" baseline="0" dirty="0" err="1" smtClean="0"/>
              <a:t>ерларда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ўрмонзорлар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барпо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қилиш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ерларнинг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таназзулга</a:t>
            </a:r>
            <a:r>
              <a:rPr lang="ru-RU" baseline="0" dirty="0" smtClean="0"/>
              <a:t> юз </a:t>
            </a:r>
            <a:r>
              <a:rPr lang="ru-RU" baseline="0" dirty="0" err="1" smtClean="0"/>
              <a:t>тутишига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қарши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кураш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атмосферада</a:t>
            </a:r>
            <a:r>
              <a:rPr lang="ru-RU" baseline="0" dirty="0" smtClean="0"/>
              <a:t> СО2 </a:t>
            </a:r>
            <a:r>
              <a:rPr lang="ru-RU" baseline="0" dirty="0" err="1" smtClean="0"/>
              <a:t>тўпланишини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қисқартириш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бўйича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саъй-ҳаракатларни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бирлаштириш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имконини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беради</a:t>
            </a:r>
            <a:r>
              <a:rPr lang="ru-RU" baseline="0" dirty="0" smtClean="0"/>
              <a:t>. Киото </a:t>
            </a:r>
            <a:r>
              <a:rPr lang="ru-RU" baseline="0" dirty="0" err="1" smtClean="0"/>
              <a:t>Протоколи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Ўзбекистон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каби</a:t>
            </a:r>
            <a:r>
              <a:rPr lang="ru-RU" baseline="0" dirty="0" smtClean="0"/>
              <a:t> </a:t>
            </a:r>
            <a:r>
              <a:rPr lang="en-US" baseline="0" dirty="0" smtClean="0"/>
              <a:t>I </a:t>
            </a:r>
            <a:r>
              <a:rPr lang="uz-Cyrl-UZ" baseline="0" dirty="0" smtClean="0"/>
              <a:t>Иловага киритилмаган мамлакатларда Соф Тараққиёт Механизми (СТМ) дирасида углерод (С) секвестрацияси бўйича глобал саъй-ҳаракатларда иштирок этиш ва ўрмонларни қайта тиклаш ва ўрмонзорлар яратиш лойиҳалари натижасида олинган углерод бирликларини сотишдан фойда олиш имконини беради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Хоразмда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олинган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натижалар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шуни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кўрсатдики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ўрмонзор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барпо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қилишдан</a:t>
            </a:r>
            <a:r>
              <a:rPr lang="ru-RU" baseline="0" dirty="0" smtClean="0"/>
              <a:t> 5 </a:t>
            </a:r>
            <a:r>
              <a:rPr lang="ru-RU" baseline="0" dirty="0" err="1" smtClean="0"/>
              <a:t>йил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ўтиб</a:t>
            </a:r>
            <a:r>
              <a:rPr lang="ru-RU" baseline="0" dirty="0" smtClean="0"/>
              <a:t>, органик </a:t>
            </a:r>
            <a:r>
              <a:rPr lang="ru-RU" baseline="0" dirty="0" err="1" smtClean="0"/>
              <a:t>углероднинг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тупроқдаги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захиралари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ўртача</a:t>
            </a:r>
            <a:r>
              <a:rPr lang="ru-RU" baseline="0" dirty="0" smtClean="0"/>
              <a:t> 20% га </a:t>
            </a:r>
            <a:r>
              <a:rPr lang="ru-RU" baseline="0" dirty="0" err="1" smtClean="0"/>
              <a:t>ўсиб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тупроқнинг</a:t>
            </a:r>
            <a:r>
              <a:rPr lang="ru-RU" baseline="0" dirty="0" smtClean="0"/>
              <a:t> тепа 0-20 см ли </a:t>
            </a:r>
            <a:r>
              <a:rPr lang="ru-RU" baseline="0" dirty="0" err="1" smtClean="0"/>
              <a:t>қатламида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гектарга</a:t>
            </a:r>
            <a:r>
              <a:rPr lang="ru-RU" baseline="0" dirty="0" smtClean="0"/>
              <a:t> 2-7 </a:t>
            </a:r>
            <a:r>
              <a:rPr lang="ru-RU" baseline="0" dirty="0" err="1" smtClean="0"/>
              <a:t>тоннадан</a:t>
            </a:r>
            <a:r>
              <a:rPr lang="ru-RU" baseline="0" dirty="0" smtClean="0"/>
              <a:t> углерод </a:t>
            </a:r>
            <a:r>
              <a:rPr lang="ru-RU" baseline="0" dirty="0" err="1" smtClean="0"/>
              <a:t>қўшилган</a:t>
            </a:r>
            <a:r>
              <a:rPr lang="ru-RU" baseline="0" dirty="0" smtClean="0"/>
              <a:t>; </a:t>
            </a:r>
            <a:r>
              <a:rPr lang="ru-RU" baseline="0" dirty="0" err="1" smtClean="0"/>
              <a:t>айни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пайтда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мақсад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учун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самарали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дарахт</a:t>
            </a:r>
            <a:r>
              <a:rPr lang="ru-RU" baseline="0" dirty="0" smtClean="0"/>
              <a:t> тури</a:t>
            </a:r>
            <a:r>
              <a:rPr lang="ru-RU" dirty="0" smtClean="0"/>
              <a:t> </a:t>
            </a:r>
            <a:r>
              <a:rPr lang="en-US" i="1" dirty="0" err="1" smtClean="0"/>
              <a:t>Elaeagnus</a:t>
            </a:r>
            <a:r>
              <a:rPr lang="en-US" i="1" dirty="0" smtClean="0"/>
              <a:t> </a:t>
            </a:r>
            <a:r>
              <a:rPr lang="en-US" i="1" dirty="0" err="1" smtClean="0"/>
              <a:t>angustifolia</a:t>
            </a:r>
            <a:r>
              <a:rPr lang="ru-RU" i="1" dirty="0" smtClean="0"/>
              <a:t> </a:t>
            </a:r>
            <a:r>
              <a:rPr lang="ru-RU" dirty="0" err="1" smtClean="0"/>
              <a:t>бўлди</a:t>
            </a:r>
            <a:r>
              <a:rPr lang="ru-RU" dirty="0" smtClean="0"/>
              <a:t>. </a:t>
            </a:r>
            <a:r>
              <a:rPr lang="ru-RU" dirty="0" err="1" smtClean="0"/>
              <a:t>Дарахт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турларига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қараб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ёғочли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биомассада</a:t>
            </a:r>
            <a:r>
              <a:rPr lang="ru-RU" baseline="0" dirty="0" smtClean="0"/>
              <a:t> углерод </a:t>
            </a:r>
            <a:r>
              <a:rPr lang="ru-RU" baseline="0" dirty="0" err="1" smtClean="0"/>
              <a:t>секвестрацияси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ўрмонзор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яратилишидан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кейинги</a:t>
            </a:r>
            <a:r>
              <a:rPr lang="ru-RU" baseline="0" dirty="0" smtClean="0"/>
              <a:t> 5-йилда </a:t>
            </a:r>
            <a:r>
              <a:rPr lang="ru-RU" dirty="0" smtClean="0"/>
              <a:t>10 дан 20 </a:t>
            </a:r>
            <a:r>
              <a:rPr lang="ru-RU" dirty="0" err="1" smtClean="0"/>
              <a:t>гача</a:t>
            </a:r>
            <a:r>
              <a:rPr lang="ru-RU" dirty="0" smtClean="0"/>
              <a:t> т / га ни </a:t>
            </a:r>
            <a:r>
              <a:rPr lang="ru-RU" dirty="0" err="1" smtClean="0"/>
              <a:t>ташкил</a:t>
            </a:r>
            <a:r>
              <a:rPr lang="ru-RU" dirty="0" smtClean="0"/>
              <a:t> </a:t>
            </a:r>
            <a:r>
              <a:rPr lang="ru-RU" dirty="0" err="1" smtClean="0"/>
              <a:t>этди</a:t>
            </a:r>
            <a:r>
              <a:rPr lang="ru-RU" dirty="0" smtClean="0"/>
              <a:t>.</a:t>
            </a:r>
            <a:r>
              <a:rPr lang="ru-RU" baseline="0" dirty="0" smtClean="0"/>
              <a:t> Агромелиорация </a:t>
            </a:r>
            <a:r>
              <a:rPr lang="ru-RU" baseline="0" dirty="0" err="1" smtClean="0"/>
              <a:t>лойиҳаси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натижасида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бундай</a:t>
            </a:r>
            <a:r>
              <a:rPr lang="ru-RU" baseline="0" dirty="0" smtClean="0"/>
              <a:t> секвестрация СТМ </a:t>
            </a:r>
            <a:r>
              <a:rPr lang="ru-RU" baseline="0" dirty="0" err="1" smtClean="0"/>
              <a:t>доирасида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сертификатлаштирилса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бу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борадаги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тўловлар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таназзулга</a:t>
            </a:r>
            <a:r>
              <a:rPr lang="ru-RU" baseline="0" dirty="0" smtClean="0"/>
              <a:t> юз </a:t>
            </a:r>
            <a:r>
              <a:rPr lang="ru-RU" baseline="0" dirty="0" err="1" smtClean="0"/>
              <a:t>тутган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ерларни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муқобил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усулда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ишлатилишига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хизмат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қилган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бўларди</a:t>
            </a:r>
            <a:r>
              <a:rPr lang="ru-RU" dirty="0" smtClean="0"/>
              <a:t>. </a:t>
            </a: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8928C1-471B-45A3-BFDB-F5F07B7C860E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  <p:sp>
        <p:nvSpPr>
          <p:cNvPr id="44037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err="1" smtClean="0"/>
              <a:t>Эколок</a:t>
            </a:r>
            <a:r>
              <a:rPr lang="ru-RU" dirty="0" smtClean="0"/>
              <a:t> </a:t>
            </a:r>
            <a:r>
              <a:rPr lang="ru-RU" dirty="0" err="1" smtClean="0"/>
              <a:t>фойдалар</a:t>
            </a:r>
            <a:r>
              <a:rPr lang="ru-RU" dirty="0" smtClean="0"/>
              <a:t> </a:t>
            </a:r>
            <a:r>
              <a:rPr lang="ru-RU" dirty="0" err="1" smtClean="0"/>
              <a:t>ўз-ўзидан</a:t>
            </a:r>
            <a:r>
              <a:rPr lang="ru-RU" dirty="0" smtClean="0"/>
              <a:t> </a:t>
            </a:r>
            <a:r>
              <a:rPr lang="ru-RU" dirty="0" err="1" smtClean="0"/>
              <a:t>ердан</a:t>
            </a:r>
            <a:r>
              <a:rPr lang="ru-RU" dirty="0" smtClean="0"/>
              <a:t> </a:t>
            </a:r>
            <a:r>
              <a:rPr lang="ru-RU" dirty="0" err="1" smtClean="0"/>
              <a:t>фойдаланувчилар</a:t>
            </a:r>
            <a:r>
              <a:rPr lang="ru-RU" dirty="0" smtClean="0"/>
              <a:t> </a:t>
            </a:r>
            <a:r>
              <a:rPr lang="ru-RU" dirty="0" err="1" smtClean="0"/>
              <a:t>томонидан</a:t>
            </a:r>
            <a:r>
              <a:rPr lang="ru-RU" dirty="0" smtClean="0"/>
              <a:t> </a:t>
            </a:r>
            <a:r>
              <a:rPr lang="ru-RU" dirty="0" err="1" smtClean="0"/>
              <a:t>агро</a:t>
            </a:r>
            <a:r>
              <a:rPr lang="ru-RU" dirty="0" smtClean="0"/>
              <a:t>-</a:t>
            </a:r>
            <a:r>
              <a:rPr lang="ru-RU" dirty="0" err="1" smtClean="0"/>
              <a:t>ўрмон</a:t>
            </a:r>
            <a:r>
              <a:rPr lang="ru-RU" dirty="0" smtClean="0"/>
              <a:t>-мелиорация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амалиётини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жорий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этиш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учун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етарли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раҳбат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олмайди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Экотизим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хизматларини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мақбуллаштириш</a:t>
            </a:r>
            <a:r>
              <a:rPr lang="ru-RU" baseline="0" dirty="0" smtClean="0"/>
              <a:t>, шу </a:t>
            </a:r>
            <a:r>
              <a:rPr lang="ru-RU" baseline="0" dirty="0" err="1" smtClean="0"/>
              <a:t>билан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бирга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фермерларнинг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даромад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излашда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маиший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эҳтиёжларини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қондириш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муҳим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вазифадир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Ёғоч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қишлоқ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жойларда</a:t>
            </a:r>
            <a:r>
              <a:rPr lang="ru-RU" baseline="0" dirty="0" smtClean="0"/>
              <a:t> энергия </a:t>
            </a:r>
            <a:r>
              <a:rPr lang="ru-RU" baseline="0" dirty="0" err="1" smtClean="0"/>
              <a:t>етишмовчилигида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арзон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қўшимча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ечимдир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Тажриба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плантацияларида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ёғочнинг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иссиқ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бериш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қобилияти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вақт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ўтиши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билан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ўзгарган</a:t>
            </a:r>
            <a:r>
              <a:rPr lang="ru-RU" baseline="0" dirty="0" smtClean="0"/>
              <a:t>,</a:t>
            </a:r>
            <a:r>
              <a:rPr lang="ru-RU" dirty="0" smtClean="0"/>
              <a:t> 18-19 МДж/кг </a:t>
            </a:r>
            <a:r>
              <a:rPr lang="ru-RU" dirty="0" err="1" smtClean="0"/>
              <a:t>оралиғида</a:t>
            </a:r>
            <a:r>
              <a:rPr lang="ru-RU" dirty="0" smtClean="0"/>
              <a:t>. 5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йиллик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ўсимликларни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уларнинг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бошланғич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зичлиги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яримигача</a:t>
            </a:r>
            <a:r>
              <a:rPr lang="ru-RU" dirty="0" smtClean="0"/>
              <a:t> (2300 поя/га) </a:t>
            </a:r>
            <a:r>
              <a:rPr lang="ru-RU" dirty="0" err="1" smtClean="0"/>
              <a:t>сийраклаштириш</a:t>
            </a:r>
            <a:r>
              <a:rPr lang="ru-RU" dirty="0" smtClean="0"/>
              <a:t> </a:t>
            </a:r>
            <a:r>
              <a:rPr lang="ru-RU" dirty="0" err="1" smtClean="0"/>
              <a:t>натижасида</a:t>
            </a:r>
            <a:r>
              <a:rPr lang="ru-RU" dirty="0" smtClean="0"/>
              <a:t> </a:t>
            </a:r>
            <a:r>
              <a:rPr lang="ru-RU" dirty="0" err="1" smtClean="0"/>
              <a:t>олинган</a:t>
            </a:r>
            <a:r>
              <a:rPr lang="ru-RU" dirty="0" smtClean="0"/>
              <a:t> </a:t>
            </a:r>
            <a:r>
              <a:rPr lang="ru-RU" dirty="0" err="1" smtClean="0"/>
              <a:t>биомассанинг</a:t>
            </a:r>
            <a:r>
              <a:rPr lang="ru-RU" baseline="0" dirty="0" smtClean="0"/>
              <a:t> энергетик </a:t>
            </a:r>
            <a:r>
              <a:rPr lang="ru-RU" baseline="0" dirty="0" err="1" smtClean="0"/>
              <a:t>қиймати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гектарга</a:t>
            </a:r>
            <a:r>
              <a:rPr lang="ru-RU" baseline="0" dirty="0" smtClean="0"/>
              <a:t> 8 дан 19 </a:t>
            </a:r>
            <a:r>
              <a:rPr lang="ru-RU" baseline="0" dirty="0" err="1" smtClean="0"/>
              <a:t>тоннагача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нефтнинг</a:t>
            </a:r>
            <a:r>
              <a:rPr lang="ru-RU" baseline="0" dirty="0" smtClean="0"/>
              <a:t> энергетик </a:t>
            </a:r>
            <a:r>
              <a:rPr lang="ru-RU" baseline="0" dirty="0" err="1" smtClean="0"/>
              <a:t>эквиваленти</a:t>
            </a:r>
            <a:r>
              <a:rPr lang="ru-RU" dirty="0" smtClean="0"/>
              <a:t> </a:t>
            </a:r>
            <a:r>
              <a:rPr lang="ru-RU" dirty="0" err="1" smtClean="0"/>
              <a:t>оралиғида</a:t>
            </a:r>
            <a:r>
              <a:rPr lang="ru-RU" dirty="0" smtClean="0"/>
              <a:t> </a:t>
            </a:r>
            <a:r>
              <a:rPr lang="ru-RU" dirty="0" err="1" smtClean="0"/>
              <a:t>бўлди</a:t>
            </a:r>
            <a:r>
              <a:rPr lang="ru-RU" dirty="0" smtClean="0"/>
              <a:t>.</a:t>
            </a:r>
            <a:endParaRPr lang="en-US" i="1" dirty="0" smtClean="0"/>
          </a:p>
          <a:p>
            <a:r>
              <a:rPr lang="ru-RU" dirty="0" err="1" smtClean="0"/>
              <a:t>Бу</a:t>
            </a:r>
            <a:r>
              <a:rPr lang="ru-RU" dirty="0" smtClean="0"/>
              <a:t> энергия </a:t>
            </a:r>
            <a:r>
              <a:rPr lang="ru-RU" dirty="0" err="1" smtClean="0"/>
              <a:t>миқдори</a:t>
            </a:r>
            <a:r>
              <a:rPr lang="ru-RU" dirty="0" smtClean="0"/>
              <a:t> 55-90 </a:t>
            </a:r>
            <a:r>
              <a:rPr lang="ru-RU" dirty="0" err="1" smtClean="0"/>
              <a:t>кишининг</a:t>
            </a:r>
            <a:r>
              <a:rPr lang="ru-RU" dirty="0" smtClean="0"/>
              <a:t> </a:t>
            </a:r>
            <a:r>
              <a:rPr lang="ru-RU" dirty="0" err="1" smtClean="0"/>
              <a:t>ўртача</a:t>
            </a:r>
            <a:r>
              <a:rPr lang="ru-RU" dirty="0" smtClean="0"/>
              <a:t> </a:t>
            </a:r>
            <a:r>
              <a:rPr lang="ru-RU" dirty="0" err="1" smtClean="0"/>
              <a:t>йиллик</a:t>
            </a:r>
            <a:r>
              <a:rPr lang="ru-RU" dirty="0" smtClean="0"/>
              <a:t> энергия </a:t>
            </a:r>
            <a:r>
              <a:rPr lang="ru-RU" dirty="0" err="1" smtClean="0"/>
              <a:t>эҳтиёжини</a:t>
            </a:r>
            <a:r>
              <a:rPr lang="ru-RU" dirty="0" smtClean="0"/>
              <a:t> </a:t>
            </a:r>
            <a:r>
              <a:rPr lang="ru-RU" dirty="0" err="1" smtClean="0"/>
              <a:t>қоплайди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қишлоқ</a:t>
            </a:r>
            <a:r>
              <a:rPr lang="ru-RU" dirty="0" smtClean="0"/>
              <a:t> </a:t>
            </a:r>
            <a:r>
              <a:rPr lang="ru-RU" dirty="0" err="1" smtClean="0"/>
              <a:t>жойларда</a:t>
            </a:r>
            <a:r>
              <a:rPr lang="ru-RU" dirty="0" smtClean="0"/>
              <a:t> </a:t>
            </a:r>
            <a:r>
              <a:rPr lang="ru-RU" dirty="0" err="1" smtClean="0"/>
              <a:t>кенг</a:t>
            </a:r>
            <a:r>
              <a:rPr lang="ru-RU" dirty="0" smtClean="0"/>
              <a:t> </a:t>
            </a:r>
            <a:r>
              <a:rPr lang="ru-RU" dirty="0" err="1" smtClean="0"/>
              <a:t>ишлатиладиган</a:t>
            </a:r>
            <a:r>
              <a:rPr lang="ru-RU" dirty="0" smtClean="0"/>
              <a:t> </a:t>
            </a:r>
            <a:r>
              <a:rPr lang="ru-RU" dirty="0" err="1" smtClean="0"/>
              <a:t>ғўзапоянинг</a:t>
            </a:r>
            <a:r>
              <a:rPr lang="ru-RU" dirty="0" smtClean="0"/>
              <a:t> 5 </a:t>
            </a:r>
            <a:r>
              <a:rPr lang="ru-RU" dirty="0" err="1" smtClean="0"/>
              <a:t>йиллик</a:t>
            </a:r>
            <a:r>
              <a:rPr lang="ru-RU" dirty="0" smtClean="0"/>
              <a:t> энергетик </a:t>
            </a:r>
            <a:r>
              <a:rPr lang="ru-RU" dirty="0" err="1" smtClean="0"/>
              <a:t>қийматидан</a:t>
            </a:r>
            <a:r>
              <a:rPr lang="ru-RU" dirty="0" smtClean="0"/>
              <a:t> 4 </a:t>
            </a:r>
            <a:r>
              <a:rPr lang="ru-RU" dirty="0" err="1" smtClean="0"/>
              <a:t>маротаба</a:t>
            </a:r>
            <a:r>
              <a:rPr lang="ru-RU" dirty="0" smtClean="0"/>
              <a:t> </a:t>
            </a:r>
            <a:r>
              <a:rPr lang="ru-RU" dirty="0" err="1" smtClean="0"/>
              <a:t>ортиқ</a:t>
            </a:r>
            <a:r>
              <a:rPr lang="ru-RU" dirty="0" smtClean="0"/>
              <a:t> (</a:t>
            </a:r>
            <a:r>
              <a:rPr lang="ru-RU" dirty="0" err="1" smtClean="0"/>
              <a:t>худди</a:t>
            </a:r>
            <a:r>
              <a:rPr lang="ru-RU" dirty="0" smtClean="0"/>
              <a:t> шу </a:t>
            </a:r>
            <a:r>
              <a:rPr lang="ru-RU" dirty="0" err="1" smtClean="0"/>
              <a:t>давр</a:t>
            </a:r>
            <a:r>
              <a:rPr lang="ru-RU" dirty="0" smtClean="0"/>
              <a:t> </a:t>
            </a:r>
            <a:r>
              <a:rPr lang="ru-RU" dirty="0" err="1" smtClean="0"/>
              <a:t>ичида</a:t>
            </a:r>
            <a:r>
              <a:rPr lang="ru-RU" dirty="0" smtClean="0"/>
              <a:t> </a:t>
            </a:r>
            <a:r>
              <a:rPr lang="ru-RU" dirty="0" err="1" smtClean="0"/>
              <a:t>тўпланган</a:t>
            </a:r>
            <a:r>
              <a:rPr lang="ru-RU" dirty="0" smtClean="0"/>
              <a:t>). </a:t>
            </a:r>
            <a:r>
              <a:rPr lang="ru-RU" dirty="0" err="1" smtClean="0"/>
              <a:t>Таназзулга</a:t>
            </a:r>
            <a:r>
              <a:rPr lang="ru-RU" dirty="0" smtClean="0"/>
              <a:t> юз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тутган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ерларда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ёқилғибоп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ёғоч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манбаи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сифатида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ўрмонзорлар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барпо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қилиш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табиий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тўқай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саҳро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ўрмонларини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кесишни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қисқартиришга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ҳам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ёрдам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беради</a:t>
            </a:r>
            <a:r>
              <a:rPr lang="ru-RU" dirty="0" smtClean="0"/>
              <a:t>.  </a:t>
            </a:r>
          </a:p>
          <a:p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0DD5F-0971-42D7-9440-836C49D0F9DA}" type="slidenum">
              <a:rPr lang="ru-RU" smtClean="0"/>
              <a:pPr>
                <a:defRPr/>
              </a:pPr>
              <a:t>19</a:t>
            </a:fld>
            <a:endParaRPr lang="ru-RU" smtClean="0"/>
          </a:p>
        </p:txBody>
      </p:sp>
      <p:sp>
        <p:nvSpPr>
          <p:cNvPr id="45061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err="1" smtClean="0"/>
              <a:t>Таназзулга</a:t>
            </a:r>
            <a:r>
              <a:rPr lang="ru-RU" dirty="0" smtClean="0"/>
              <a:t> юз </a:t>
            </a:r>
            <a:r>
              <a:rPr lang="ru-RU" dirty="0" err="1" smtClean="0"/>
              <a:t>тутган</a:t>
            </a:r>
            <a:r>
              <a:rPr lang="ru-RU" dirty="0" smtClean="0"/>
              <a:t> </a:t>
            </a:r>
            <a:r>
              <a:rPr lang="ru-RU" dirty="0" err="1" smtClean="0"/>
              <a:t>ерларда</a:t>
            </a:r>
            <a:r>
              <a:rPr lang="ru-RU" dirty="0" smtClean="0"/>
              <a:t> </a:t>
            </a:r>
            <a:r>
              <a:rPr lang="ru-RU" dirty="0" err="1" smtClean="0"/>
              <a:t>ёғочли-бутали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турларни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кўпайтириш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уларнинг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озуқавий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сифатлари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маълум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талабларга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жавоб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беришига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қараб</a:t>
            </a:r>
            <a:r>
              <a:rPr lang="ru-RU" baseline="0" dirty="0" smtClean="0"/>
              <a:t> ем-</a:t>
            </a:r>
            <a:r>
              <a:rPr lang="ru-RU" baseline="0" dirty="0" err="1" smtClean="0"/>
              <a:t>хашак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захираларини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кўпайтириш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мумкин</a:t>
            </a:r>
            <a:r>
              <a:rPr lang="ru-RU" baseline="0" dirty="0" smtClean="0"/>
              <a:t>. График </a:t>
            </a:r>
            <a:r>
              <a:rPr lang="ru-RU" baseline="0" dirty="0" err="1" smtClean="0"/>
              <a:t>уччала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ўрганилаётган</a:t>
            </a:r>
            <a:r>
              <a:rPr lang="ru-RU" baseline="0" dirty="0" smtClean="0"/>
              <a:t> тур </a:t>
            </a:r>
            <a:r>
              <a:rPr lang="ru-RU" baseline="0" dirty="0" err="1" smtClean="0"/>
              <a:t>баргларининг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озуқавийлиги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кўрсаткичларидан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хом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протеиннинг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мавсумий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таркибин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кўрсатади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Баргларда</a:t>
            </a:r>
            <a:r>
              <a:rPr lang="ru-RU" baseline="0" dirty="0" smtClean="0"/>
              <a:t> протеин </a:t>
            </a:r>
            <a:r>
              <a:rPr lang="ru-RU" baseline="0" dirty="0" err="1" smtClean="0"/>
              <a:t>концентрацсияси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баҳор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кўп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бўлди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лекин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мавсум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охири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сентябр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ойи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новдаларни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кесиш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учун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қулай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вақт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ҳисобланади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чунки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даврда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кўп</a:t>
            </a:r>
            <a:r>
              <a:rPr lang="ru-RU" baseline="0" dirty="0" smtClean="0"/>
              <a:t> биомасса </a:t>
            </a:r>
            <a:r>
              <a:rPr lang="ru-RU" baseline="0" dirty="0" err="1" smtClean="0"/>
              <a:t>тўпланади</a:t>
            </a:r>
            <a:r>
              <a:rPr lang="ru-RU" baseline="0" dirty="0" smtClean="0"/>
              <a:t>.</a:t>
            </a:r>
            <a:r>
              <a:rPr lang="ru-RU" dirty="0" smtClean="0"/>
              <a:t> Азот </a:t>
            </a:r>
            <a:r>
              <a:rPr lang="ru-RU" dirty="0" err="1" smtClean="0"/>
              <a:t>ушлаб</a:t>
            </a:r>
            <a:r>
              <a:rPr lang="ru-RU" dirty="0" smtClean="0"/>
              <a:t> </a:t>
            </a:r>
            <a:r>
              <a:rPr lang="ru-RU" dirty="0" err="1" smtClean="0"/>
              <a:t>қолувчи</a:t>
            </a:r>
            <a:r>
              <a:rPr lang="ru-RU" dirty="0" smtClean="0"/>
              <a:t> </a:t>
            </a:r>
            <a:r>
              <a:rPr lang="en-US" i="1" dirty="0" err="1" smtClean="0"/>
              <a:t>Elaeagnus</a:t>
            </a:r>
            <a:r>
              <a:rPr lang="en-US" i="1" dirty="0" smtClean="0"/>
              <a:t> </a:t>
            </a:r>
            <a:r>
              <a:rPr lang="en-US" i="1" dirty="0" err="1" smtClean="0"/>
              <a:t>angustifolia</a:t>
            </a:r>
            <a:r>
              <a:rPr lang="ru-RU" i="1" dirty="0" smtClean="0"/>
              <a:t> </a:t>
            </a:r>
            <a:r>
              <a:rPr lang="ru-RU" dirty="0" err="1" smtClean="0"/>
              <a:t>барглари</a:t>
            </a:r>
            <a:r>
              <a:rPr lang="ru-RU" dirty="0" smtClean="0"/>
              <a:t> </a:t>
            </a:r>
            <a:r>
              <a:rPr lang="ru-RU" dirty="0" err="1" smtClean="0"/>
              <a:t>протеинга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айниқса</a:t>
            </a:r>
            <a:r>
              <a:rPr lang="ru-RU" baseline="0" dirty="0" smtClean="0"/>
              <a:t> бой </a:t>
            </a:r>
            <a:r>
              <a:rPr lang="ru-RU" baseline="0" dirty="0" err="1" smtClean="0"/>
              <a:t>бўлди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уларнинг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концентрацияси</a:t>
            </a:r>
            <a:r>
              <a:rPr lang="ru-RU" baseline="0" dirty="0" smtClean="0"/>
              <a:t> беда </a:t>
            </a:r>
            <a:r>
              <a:rPr lang="ru-RU" baseline="0" dirty="0" err="1" smtClean="0"/>
              <a:t>сомонидан</a:t>
            </a:r>
            <a:r>
              <a:rPr lang="ru-RU" baseline="0" dirty="0" smtClean="0"/>
              <a:t> 2 </a:t>
            </a:r>
            <a:r>
              <a:rPr lang="ru-RU" baseline="0" dirty="0" err="1" smtClean="0"/>
              <a:t>марота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буғдой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шоли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сомонидан</a:t>
            </a:r>
            <a:r>
              <a:rPr lang="ru-RU" baseline="0" dirty="0" smtClean="0"/>
              <a:t> 5 </a:t>
            </a:r>
            <a:r>
              <a:rPr lang="ru-RU" baseline="0" dirty="0" err="1" smtClean="0"/>
              <a:t>маротаба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ортиқни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ташкил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этди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Таназзулга</a:t>
            </a:r>
            <a:r>
              <a:rPr lang="ru-RU" baseline="0" dirty="0" smtClean="0"/>
              <a:t> юз </a:t>
            </a:r>
            <a:r>
              <a:rPr lang="ru-RU" baseline="0" dirty="0" err="1" smtClean="0"/>
              <a:t>тутган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ерларда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қўшимча</a:t>
            </a:r>
            <a:r>
              <a:rPr lang="ru-RU" baseline="0" dirty="0" smtClean="0"/>
              <a:t> ем </a:t>
            </a:r>
            <a:r>
              <a:rPr lang="ru-RU" baseline="0" dirty="0" err="1" smtClean="0"/>
              <a:t>таъминлаш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учун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ўрмонзор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барпо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қилиш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чорва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ортиқча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ўтлатиш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оқибатида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табиий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тўқай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саҳро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ўрмонларининг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йўқолиб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кетишига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тўсқинлик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қилиши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кутилмоқда</a:t>
            </a:r>
            <a:r>
              <a:rPr lang="ru-RU" dirty="0" smtClean="0"/>
              <a:t>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22FDBC-5DA9-446A-850F-7FD5E2A1801D}" type="slidenum">
              <a:rPr lang="ru-RU" smtClean="0"/>
              <a:pPr>
                <a:defRPr/>
              </a:pPr>
              <a:t>20</a:t>
            </a:fld>
            <a:endParaRPr lang="ru-RU" smtClean="0"/>
          </a:p>
        </p:txBody>
      </p:sp>
      <p:sp>
        <p:nvSpPr>
          <p:cNvPr id="46085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sz="1100" dirty="0" err="1" smtClean="0"/>
              <a:t>Сарфлар</a:t>
            </a:r>
            <a:r>
              <a:rPr lang="ru-RU" sz="1100" dirty="0" smtClean="0"/>
              <a:t> </a:t>
            </a:r>
            <a:r>
              <a:rPr lang="ru-RU" sz="1100" dirty="0" err="1" smtClean="0"/>
              <a:t>ва</a:t>
            </a:r>
            <a:r>
              <a:rPr lang="ru-RU" sz="1100" dirty="0" smtClean="0"/>
              <a:t> </a:t>
            </a:r>
            <a:r>
              <a:rPr lang="ru-RU" sz="1100" dirty="0" err="1" smtClean="0"/>
              <a:t>фойдаларнинг</a:t>
            </a:r>
            <a:r>
              <a:rPr lang="ru-RU" sz="1100" dirty="0" smtClean="0"/>
              <a:t> </a:t>
            </a:r>
            <a:r>
              <a:rPr lang="ru-RU" sz="1100" dirty="0" err="1" smtClean="0"/>
              <a:t>молиявий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таҳлили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к</a:t>
            </a:r>
            <a:r>
              <a:rPr lang="ru-RU" sz="1100" dirty="0" err="1" smtClean="0"/>
              <a:t>есиш</a:t>
            </a:r>
            <a:r>
              <a:rPr lang="ru-RU" sz="1100" dirty="0" smtClean="0"/>
              <a:t> </a:t>
            </a:r>
            <a:r>
              <a:rPr lang="ru-RU" sz="1100" dirty="0" err="1" smtClean="0"/>
              <a:t>оралиғи</a:t>
            </a:r>
            <a:r>
              <a:rPr lang="ru-RU" sz="1100" dirty="0" smtClean="0"/>
              <a:t> 7 </a:t>
            </a:r>
            <a:r>
              <a:rPr lang="ru-RU" sz="1100" dirty="0" err="1" smtClean="0"/>
              <a:t>йилни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ташкил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этувчи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плантациялар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учун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амалга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оширилди</a:t>
            </a:r>
            <a:r>
              <a:rPr lang="ru-RU" sz="1100" baseline="0" dirty="0" smtClean="0"/>
              <a:t>. </a:t>
            </a:r>
            <a:r>
              <a:rPr lang="ru-RU" sz="1100" baseline="0" dirty="0" err="1" smtClean="0"/>
              <a:t>Ўрмон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барпо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қилишнинг</a:t>
            </a:r>
            <a:r>
              <a:rPr lang="ru-RU" sz="1100" baseline="0" dirty="0" smtClean="0"/>
              <a:t> соф </a:t>
            </a:r>
            <a:r>
              <a:rPr lang="ru-RU" sz="1100" baseline="0" dirty="0" err="1" smtClean="0"/>
              <a:t>жорий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қийматида</a:t>
            </a:r>
            <a:r>
              <a:rPr lang="ru-RU" sz="1100" baseline="0" dirty="0" smtClean="0"/>
              <a:t> 7 </a:t>
            </a:r>
            <a:r>
              <a:rPr lang="ru-RU" sz="1100" baseline="0" dirty="0" err="1" smtClean="0"/>
              <a:t>йиллик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кредитлаш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даври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учун</a:t>
            </a:r>
            <a:r>
              <a:rPr lang="ru-RU" sz="1100" baseline="0" dirty="0" smtClean="0"/>
              <a:t> углерод </a:t>
            </a:r>
            <a:r>
              <a:rPr lang="ru-RU" sz="1100" baseline="0" dirty="0" err="1" smtClean="0"/>
              <a:t>секвестрацияси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тўловлари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ва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қурилишга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мос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келмайдиган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ўрмон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маҳсулотлари</a:t>
            </a:r>
            <a:r>
              <a:rPr lang="ru-RU" sz="1100" baseline="0" dirty="0" smtClean="0"/>
              <a:t> – </a:t>
            </a:r>
            <a:r>
              <a:rPr lang="ru-RU" sz="1100" baseline="0" dirty="0" err="1" smtClean="0"/>
              <a:t>баргли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озуқа</a:t>
            </a:r>
            <a:r>
              <a:rPr lang="ru-RU" sz="1100" baseline="0" dirty="0" smtClean="0"/>
              <a:t>, </a:t>
            </a:r>
            <a:r>
              <a:rPr lang="ru-RU" sz="1100" baseline="0" dirty="0" err="1" smtClean="0"/>
              <a:t>мева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ва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ёқилғибоп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ёғоч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қиймати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ҳисобга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олинган</a:t>
            </a:r>
            <a:r>
              <a:rPr lang="ru-RU" sz="1100" baseline="0" dirty="0" smtClean="0"/>
              <a:t>. </a:t>
            </a:r>
            <a:r>
              <a:rPr lang="ru-RU" sz="1100" baseline="0" dirty="0" err="1" smtClean="0"/>
              <a:t>Хорезмда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кичик</a:t>
            </a:r>
            <a:r>
              <a:rPr lang="ru-RU" sz="1100" baseline="0" dirty="0" smtClean="0"/>
              <a:t> бонитет </a:t>
            </a:r>
            <a:r>
              <a:rPr lang="ru-RU" sz="1100" baseline="0" dirty="0" err="1" smtClean="0"/>
              <a:t>баллига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эга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ерларда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ғўза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ва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буғдой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ҳосилдорлигидан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келиб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чиқиб</a:t>
            </a:r>
            <a:r>
              <a:rPr lang="ru-RU" sz="1100" baseline="0" dirty="0" smtClean="0"/>
              <a:t> шу </a:t>
            </a:r>
            <a:r>
              <a:rPr lang="ru-RU" sz="1100" baseline="0" dirty="0" err="1" smtClean="0"/>
              <a:t>экинлар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учун</a:t>
            </a:r>
            <a:r>
              <a:rPr lang="ru-RU" sz="1100" baseline="0" dirty="0" smtClean="0"/>
              <a:t> СЖҚ </a:t>
            </a:r>
            <a:r>
              <a:rPr lang="ru-RU" sz="1100" baseline="0" dirty="0" err="1" smtClean="0"/>
              <a:t>ҳисоблаб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чиқилди</a:t>
            </a:r>
            <a:r>
              <a:rPr lang="ru-RU" sz="1100" dirty="0" smtClean="0"/>
              <a:t>. </a:t>
            </a:r>
            <a:endParaRPr lang="de-DE" sz="1100" dirty="0" smtClean="0"/>
          </a:p>
          <a:p>
            <a:pPr>
              <a:defRPr/>
            </a:pPr>
            <a:r>
              <a:rPr lang="ru-RU" sz="1100" dirty="0" err="1" smtClean="0"/>
              <a:t>Дарахт</a:t>
            </a:r>
            <a:r>
              <a:rPr lang="ru-RU" sz="1100" dirty="0" smtClean="0"/>
              <a:t> </a:t>
            </a:r>
            <a:r>
              <a:rPr lang="ru-RU" sz="1100" dirty="0" err="1" smtClean="0"/>
              <a:t>турларига</a:t>
            </a:r>
            <a:r>
              <a:rPr lang="ru-RU" sz="1100" dirty="0" smtClean="0"/>
              <a:t> </a:t>
            </a:r>
            <a:r>
              <a:rPr lang="ru-RU" sz="1100" dirty="0" err="1" smtClean="0"/>
              <a:t>қараб</a:t>
            </a:r>
            <a:r>
              <a:rPr lang="ru-RU" sz="1100" dirty="0" smtClean="0"/>
              <a:t> СЖҚ 14% га </a:t>
            </a:r>
            <a:r>
              <a:rPr lang="ru-RU" sz="1100" dirty="0" err="1" smtClean="0"/>
              <a:t>тенг</a:t>
            </a:r>
            <a:r>
              <a:rPr lang="ru-RU" sz="1100" dirty="0" smtClean="0"/>
              <a:t> </a:t>
            </a:r>
            <a:r>
              <a:rPr lang="ru-RU" sz="1100" dirty="0" err="1" smtClean="0"/>
              <a:t>юқори</a:t>
            </a:r>
            <a:r>
              <a:rPr lang="ru-RU" sz="1100" baseline="0" dirty="0" smtClean="0"/>
              <a:t> дисконт </a:t>
            </a:r>
            <a:r>
              <a:rPr lang="ru-RU" sz="1100" baseline="0" dirty="0" err="1" smtClean="0"/>
              <a:t>ставкасига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қарамай</a:t>
            </a:r>
            <a:r>
              <a:rPr lang="ru-RU" sz="1100" baseline="0" dirty="0" smtClean="0"/>
              <a:t>, </a:t>
            </a:r>
            <a:r>
              <a:rPr lang="ru-RU" sz="1100" baseline="0" dirty="0" err="1" smtClean="0"/>
              <a:t>бир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гектарга</a:t>
            </a:r>
            <a:r>
              <a:rPr lang="ru-RU" sz="1100" baseline="0" dirty="0" smtClean="0"/>
              <a:t> </a:t>
            </a:r>
            <a:r>
              <a:rPr lang="ru-RU" sz="1100" dirty="0" smtClean="0"/>
              <a:t>400 дан </a:t>
            </a:r>
            <a:r>
              <a:rPr lang="ru-RU" sz="1100" dirty="0" err="1" smtClean="0"/>
              <a:t>қарийб</a:t>
            </a:r>
            <a:r>
              <a:rPr lang="ru-RU" sz="1100" dirty="0" smtClean="0"/>
              <a:t> 4000 </a:t>
            </a:r>
            <a:r>
              <a:rPr lang="ru-RU" sz="1100" dirty="0" err="1" smtClean="0"/>
              <a:t>Еврогача</a:t>
            </a:r>
            <a:r>
              <a:rPr lang="ru-RU" sz="1100" dirty="0" smtClean="0"/>
              <a:t> </a:t>
            </a:r>
            <a:r>
              <a:rPr lang="ru-RU" sz="1100" dirty="0" err="1" smtClean="0"/>
              <a:t>ташкил</a:t>
            </a:r>
            <a:r>
              <a:rPr lang="ru-RU" sz="1100" dirty="0" smtClean="0"/>
              <a:t> </a:t>
            </a:r>
            <a:r>
              <a:rPr lang="ru-RU" sz="1100" dirty="0" err="1" smtClean="0"/>
              <a:t>этди</a:t>
            </a:r>
            <a:r>
              <a:rPr lang="ru-RU" sz="1100" dirty="0" smtClean="0"/>
              <a:t>. Маргинал </a:t>
            </a:r>
            <a:r>
              <a:rPr lang="ru-RU" sz="1100" dirty="0" err="1" smtClean="0"/>
              <a:t>ерларда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бир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йиллик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экинларни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етиштириш</a:t>
            </a:r>
            <a:r>
              <a:rPr lang="ru-RU" sz="1100" baseline="0" dirty="0" smtClean="0"/>
              <a:t>, </a:t>
            </a:r>
            <a:r>
              <a:rPr lang="ru-RU" sz="1100" baseline="0" dirty="0" err="1" smtClean="0"/>
              <a:t>ҳатто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етарли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даражада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суғорма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суви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мавжудлигини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таъмин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қилган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ҳолда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бир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гектарга</a:t>
            </a:r>
            <a:r>
              <a:rPr lang="ru-RU" sz="1100" baseline="0" dirty="0" smtClean="0"/>
              <a:t> 50 дан 200 </a:t>
            </a:r>
            <a:r>
              <a:rPr lang="ru-RU" sz="1100" baseline="0" dirty="0" err="1" smtClean="0"/>
              <a:t>еврогача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молиявий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зарар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келтирди</a:t>
            </a:r>
            <a:r>
              <a:rPr lang="ru-RU" sz="1100" dirty="0" smtClean="0"/>
              <a:t>. Углерод </a:t>
            </a:r>
            <a:r>
              <a:rPr lang="ru-RU" sz="1100" dirty="0" err="1" smtClean="0"/>
              <a:t>секвестрациясидан</a:t>
            </a:r>
            <a:r>
              <a:rPr lang="ru-RU" sz="1100" dirty="0" smtClean="0"/>
              <a:t> </a:t>
            </a:r>
            <a:r>
              <a:rPr lang="ru-RU" sz="1100" dirty="0" err="1" smtClean="0"/>
              <a:t>олинган</a:t>
            </a:r>
            <a:r>
              <a:rPr lang="ru-RU" sz="1100" dirty="0" smtClean="0"/>
              <a:t> </a:t>
            </a:r>
            <a:r>
              <a:rPr lang="ru-RU" sz="1100" dirty="0" err="1" smtClean="0"/>
              <a:t>фойда</a:t>
            </a:r>
            <a:r>
              <a:rPr lang="ru-RU" sz="1100" dirty="0" smtClean="0"/>
              <a:t> </a:t>
            </a:r>
            <a:r>
              <a:rPr lang="ru-RU" sz="1100" dirty="0" err="1" smtClean="0"/>
              <a:t>ўрмон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барпоқ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қилишдан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олинадиган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умумий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фойданинг</a:t>
            </a:r>
            <a:r>
              <a:rPr lang="ru-RU" sz="1100" baseline="0" dirty="0" smtClean="0"/>
              <a:t> </a:t>
            </a:r>
            <a:r>
              <a:rPr lang="ru-RU" sz="1100" dirty="0" smtClean="0"/>
              <a:t>5-20% ни </a:t>
            </a:r>
            <a:r>
              <a:rPr lang="ru-RU" sz="1100" dirty="0" err="1" smtClean="0"/>
              <a:t>ташкил</a:t>
            </a:r>
            <a:r>
              <a:rPr lang="ru-RU" sz="1100" dirty="0" smtClean="0"/>
              <a:t> </a:t>
            </a:r>
            <a:r>
              <a:rPr lang="ru-RU" sz="1100" dirty="0" err="1" smtClean="0"/>
              <a:t>этди</a:t>
            </a:r>
            <a:r>
              <a:rPr lang="ru-RU" sz="1100" dirty="0" smtClean="0"/>
              <a:t> (1 </a:t>
            </a:r>
            <a:r>
              <a:rPr lang="ru-RU" sz="1100" dirty="0" err="1" smtClean="0"/>
              <a:t>гектарга</a:t>
            </a:r>
            <a:r>
              <a:rPr lang="ru-RU" sz="1100" dirty="0" smtClean="0"/>
              <a:t> 100-300 евро). </a:t>
            </a:r>
            <a:r>
              <a:rPr lang="ru-RU" sz="1100" dirty="0" err="1" smtClean="0"/>
              <a:t>Кўп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эмас</a:t>
            </a:r>
            <a:r>
              <a:rPr lang="ru-RU" sz="1100" baseline="0" dirty="0" smtClean="0"/>
              <a:t>, </a:t>
            </a:r>
            <a:r>
              <a:rPr lang="ru-RU" sz="1100" baseline="0" dirty="0" err="1" smtClean="0"/>
              <a:t>лекин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таназзулга</a:t>
            </a:r>
            <a:r>
              <a:rPr lang="ru-RU" sz="1100" baseline="0" dirty="0" smtClean="0"/>
              <a:t> юз </a:t>
            </a:r>
            <a:r>
              <a:rPr lang="ru-RU" sz="1100" baseline="0" dirty="0" err="1" smtClean="0"/>
              <a:t>тутган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ерларни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ўрмонзорларга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айлантириш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амалиёти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учун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қўшимча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рағбат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бўлиши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мумкин</a:t>
            </a:r>
            <a:r>
              <a:rPr lang="ru-RU" sz="1100" baseline="0" dirty="0" smtClean="0"/>
              <a:t>. </a:t>
            </a:r>
            <a:r>
              <a:rPr lang="ru-RU" sz="1100" baseline="0" dirty="0" err="1" smtClean="0"/>
              <a:t>Бундан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ташқари</a:t>
            </a:r>
            <a:r>
              <a:rPr lang="ru-RU" sz="1100" baseline="0" dirty="0" smtClean="0"/>
              <a:t>, </a:t>
            </a:r>
            <a:r>
              <a:rPr lang="ru-RU" sz="1100" baseline="0" dirty="0" err="1" smtClean="0"/>
              <a:t>ерда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ўрмонзор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яратиш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натижасида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суғориш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сувининг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иқтисодий</a:t>
            </a:r>
            <a:r>
              <a:rPr lang="ru-RU" sz="1100" baseline="0" dirty="0" smtClean="0"/>
              <a:t> 7 </a:t>
            </a:r>
            <a:r>
              <a:rPr lang="ru-RU" sz="1100" baseline="0" dirty="0" err="1" smtClean="0"/>
              <a:t>йилда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ҳисоб-китобларга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кўра</a:t>
            </a:r>
            <a:r>
              <a:rPr lang="ru-RU" sz="1100" dirty="0" smtClean="0"/>
              <a:t> 35,000-40,000 м3/ га </a:t>
            </a:r>
            <a:r>
              <a:rPr lang="ru-RU" sz="1100" dirty="0" err="1" smtClean="0"/>
              <a:t>га</a:t>
            </a:r>
            <a:r>
              <a:rPr lang="ru-RU" sz="1100" dirty="0" smtClean="0"/>
              <a:t> </a:t>
            </a:r>
            <a:r>
              <a:rPr lang="ru-RU" sz="1100" dirty="0" err="1" smtClean="0"/>
              <a:t>етади</a:t>
            </a:r>
            <a:r>
              <a:rPr lang="ru-RU" sz="1100" dirty="0" smtClean="0"/>
              <a:t>. </a:t>
            </a:r>
            <a:r>
              <a:rPr lang="ru-RU" sz="1100" dirty="0" err="1" smtClean="0"/>
              <a:t>Бир</a:t>
            </a:r>
            <a:r>
              <a:rPr lang="ru-RU" sz="1100" dirty="0" smtClean="0"/>
              <a:t> </a:t>
            </a:r>
            <a:r>
              <a:rPr lang="ru-RU" sz="1100" dirty="0" err="1" smtClean="0"/>
              <a:t>йиллик</a:t>
            </a:r>
            <a:r>
              <a:rPr lang="ru-RU" sz="1100" dirty="0" smtClean="0"/>
              <a:t> </a:t>
            </a:r>
            <a:r>
              <a:rPr lang="ru-RU" sz="1100" dirty="0" err="1" smtClean="0"/>
              <a:t>экинлар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учун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ҳар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йили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шўр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ювиш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талаб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қилинишини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ҳисобга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олсак</a:t>
            </a:r>
            <a:r>
              <a:rPr lang="ru-RU" sz="1100" baseline="0" dirty="0" smtClean="0"/>
              <a:t>, </a:t>
            </a:r>
            <a:r>
              <a:rPr lang="ru-RU" sz="1100" baseline="0" dirty="0" err="1" smtClean="0"/>
              <a:t>б</a:t>
            </a:r>
            <a:r>
              <a:rPr lang="ru-RU" sz="1100" dirty="0" err="1" smtClean="0"/>
              <a:t>у</a:t>
            </a:r>
            <a:r>
              <a:rPr lang="ru-RU" sz="1100" dirty="0" smtClean="0"/>
              <a:t> </a:t>
            </a:r>
            <a:r>
              <a:rPr lang="ru-RU" sz="1100" dirty="0" err="1" smtClean="0"/>
              <a:t>рақамларни</a:t>
            </a:r>
            <a:r>
              <a:rPr lang="ru-RU" sz="1100" dirty="0" smtClean="0"/>
              <a:t> 2 га </a:t>
            </a:r>
            <a:r>
              <a:rPr lang="ru-RU" sz="1100" dirty="0" err="1" smtClean="0"/>
              <a:t>кўпайтириш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мумкин</a:t>
            </a:r>
            <a:r>
              <a:rPr lang="ru-RU" sz="1100" baseline="0" dirty="0" smtClean="0"/>
              <a:t>. Пул </a:t>
            </a:r>
            <a:r>
              <a:rPr lang="ru-RU" sz="1100" baseline="0" dirty="0" err="1" smtClean="0"/>
              <a:t>эквивалентида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бу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сув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иқтисодини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суғориш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сувининг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иқтисодий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қийматини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ҳисобга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олиб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бир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гектарга</a:t>
            </a:r>
            <a:r>
              <a:rPr lang="ru-RU" sz="1100" baseline="0" dirty="0" smtClean="0"/>
              <a:t> </a:t>
            </a:r>
            <a:r>
              <a:rPr lang="ru-RU" sz="1100" dirty="0" smtClean="0"/>
              <a:t>500-600 </a:t>
            </a:r>
            <a:r>
              <a:rPr lang="ru-RU" sz="1100" dirty="0" err="1" smtClean="0"/>
              <a:t>еврога</a:t>
            </a:r>
            <a:r>
              <a:rPr lang="ru-RU" sz="1100" dirty="0" smtClean="0"/>
              <a:t> </a:t>
            </a:r>
            <a:r>
              <a:rPr lang="ru-RU" sz="1100" dirty="0" err="1" smtClean="0"/>
              <a:t>тенглаштириш</a:t>
            </a:r>
            <a:r>
              <a:rPr lang="ru-RU" sz="1100" dirty="0" smtClean="0"/>
              <a:t> </a:t>
            </a:r>
            <a:r>
              <a:rPr lang="ru-RU" sz="1100" dirty="0" err="1" smtClean="0"/>
              <a:t>мумкин</a:t>
            </a:r>
            <a:r>
              <a:rPr lang="ru-RU" sz="1100" dirty="0" smtClean="0"/>
              <a:t>. </a:t>
            </a:r>
            <a:r>
              <a:rPr lang="ru-RU" sz="1100" dirty="0" err="1" smtClean="0"/>
              <a:t>Умуман</a:t>
            </a:r>
            <a:r>
              <a:rPr lang="ru-RU" sz="1100" dirty="0" smtClean="0"/>
              <a:t> </a:t>
            </a:r>
            <a:r>
              <a:rPr lang="ru-RU" sz="1100" dirty="0" err="1" smtClean="0"/>
              <a:t>олганда</a:t>
            </a:r>
            <a:r>
              <a:rPr lang="ru-RU" sz="1100" dirty="0" smtClean="0"/>
              <a:t>, </a:t>
            </a:r>
            <a:r>
              <a:rPr lang="ru-RU" sz="1100" dirty="0" err="1" smtClean="0"/>
              <a:t>ўрмонзор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барпо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қилиш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суғориш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учун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сув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танқислигида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ўзининг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молиявий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рақобатбардошлиги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туфайли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таназзулга</a:t>
            </a:r>
            <a:r>
              <a:rPr lang="ru-RU" sz="1100" baseline="0" dirty="0" smtClean="0"/>
              <a:t> юз </a:t>
            </a:r>
            <a:r>
              <a:rPr lang="ru-RU" sz="1100" baseline="0" dirty="0" err="1" smtClean="0"/>
              <a:t>тутган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ҳайдаладиган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ерларда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бир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йиллик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экинлар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етиштириш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олдида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афзалликка</a:t>
            </a:r>
            <a:r>
              <a:rPr lang="ru-RU" sz="1100" baseline="0" dirty="0" smtClean="0"/>
              <a:t> </a:t>
            </a:r>
            <a:r>
              <a:rPr lang="ru-RU" sz="1100" baseline="0" dirty="0" err="1" smtClean="0"/>
              <a:t>эга</a:t>
            </a:r>
            <a:r>
              <a:rPr lang="ru-RU" sz="1100" dirty="0" smtClean="0"/>
              <a:t>.</a:t>
            </a:r>
            <a:endParaRPr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286441-77D8-4054-9C3F-C4BDB8FDDC28}" type="slidenum">
              <a:rPr lang="de-DE" smtClean="0"/>
              <a:pPr>
                <a:defRPr/>
              </a:pPr>
              <a:t>21</a:t>
            </a:fld>
            <a:endParaRPr lang="de-DE" smtClean="0"/>
          </a:p>
        </p:txBody>
      </p:sp>
      <p:sp>
        <p:nvSpPr>
          <p:cNvPr id="47109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3BD71C-E764-4024-B3BD-8D4997F94523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err="1" smtClean="0"/>
              <a:t>Хоразм</a:t>
            </a:r>
            <a:r>
              <a:rPr lang="ru-RU" dirty="0" smtClean="0"/>
              <a:t> </a:t>
            </a:r>
            <a:r>
              <a:rPr lang="ru-RU" dirty="0" err="1" smtClean="0"/>
              <a:t>вилояти</a:t>
            </a:r>
            <a:r>
              <a:rPr lang="ru-RU" dirty="0" smtClean="0"/>
              <a:t> сиз </a:t>
            </a:r>
            <a:r>
              <a:rPr lang="ru-RU" dirty="0" err="1" smtClean="0"/>
              <a:t>учун</a:t>
            </a:r>
            <a:r>
              <a:rPr lang="ru-RU" dirty="0" smtClean="0"/>
              <a:t> </a:t>
            </a:r>
            <a:r>
              <a:rPr lang="ru-RU" dirty="0" err="1" smtClean="0"/>
              <a:t>таниш</a:t>
            </a:r>
            <a:r>
              <a:rPr lang="ru-RU" dirty="0" smtClean="0"/>
              <a:t>. У</a:t>
            </a:r>
            <a:r>
              <a:rPr lang="ru-RU" baseline="0" dirty="0" smtClean="0"/>
              <a:t> с</a:t>
            </a:r>
            <a:r>
              <a:rPr lang="ru-RU" dirty="0" smtClean="0"/>
              <a:t>импозиум </a:t>
            </a:r>
            <a:r>
              <a:rPr lang="ru-RU" dirty="0" err="1" smtClean="0"/>
              <a:t>меҳмонларининг</a:t>
            </a:r>
            <a:r>
              <a:rPr lang="ru-RU" dirty="0" smtClean="0"/>
              <a:t> </a:t>
            </a:r>
            <a:r>
              <a:rPr lang="ru-RU" dirty="0" err="1" smtClean="0"/>
              <a:t>кўпи</a:t>
            </a:r>
            <a:r>
              <a:rPr lang="ru-RU" dirty="0" smtClean="0"/>
              <a:t> </a:t>
            </a:r>
            <a:r>
              <a:rPr lang="ru-RU" dirty="0" err="1" smtClean="0"/>
              <a:t>учун</a:t>
            </a:r>
            <a:r>
              <a:rPr lang="ru-RU" dirty="0" smtClean="0"/>
              <a:t> </a:t>
            </a:r>
            <a:r>
              <a:rPr lang="ru-RU" dirty="0" err="1" smtClean="0"/>
              <a:t>ватандир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Ушбу </a:t>
            </a:r>
            <a:r>
              <a:rPr lang="ru-RU" dirty="0" err="1" smtClean="0"/>
              <a:t>тадқиқотларга</a:t>
            </a:r>
            <a:r>
              <a:rPr lang="ru-RU" dirty="0" smtClean="0"/>
              <a:t> </a:t>
            </a:r>
            <a:r>
              <a:rPr lang="ru-RU" dirty="0" err="1" smtClean="0"/>
              <a:t>бевосита</a:t>
            </a:r>
            <a:r>
              <a:rPr lang="ru-RU" dirty="0" smtClean="0"/>
              <a:t> </a:t>
            </a:r>
            <a:r>
              <a:rPr lang="ru-RU" dirty="0" err="1" smtClean="0"/>
              <a:t>алоқаси</a:t>
            </a:r>
            <a:r>
              <a:rPr lang="ru-RU" dirty="0" smtClean="0"/>
              <a:t> </a:t>
            </a:r>
            <a:r>
              <a:rPr lang="ru-RU" dirty="0" err="1" smtClean="0"/>
              <a:t>бўлган</a:t>
            </a:r>
            <a:r>
              <a:rPr lang="ru-RU" dirty="0" smtClean="0"/>
              <a:t> </a:t>
            </a:r>
            <a:r>
              <a:rPr lang="ru-RU" dirty="0" err="1" smtClean="0"/>
              <a:t>айрим</a:t>
            </a:r>
            <a:r>
              <a:rPr lang="ru-RU" dirty="0" smtClean="0"/>
              <a:t> </a:t>
            </a:r>
            <a:r>
              <a:rPr lang="ru-RU" dirty="0" err="1" smtClean="0"/>
              <a:t>фактлар</a:t>
            </a:r>
            <a:r>
              <a:rPr lang="ru-RU" dirty="0" smtClean="0"/>
              <a:t> </a:t>
            </a:r>
            <a:r>
              <a:rPr lang="ru-RU" dirty="0" err="1" smtClean="0"/>
              <a:t>тўғрисида</a:t>
            </a:r>
            <a:r>
              <a:rPr lang="ru-RU" dirty="0" smtClean="0"/>
              <a:t> </a:t>
            </a:r>
            <a:r>
              <a:rPr lang="ru-RU" dirty="0" err="1" smtClean="0"/>
              <a:t>эслатиб</a:t>
            </a:r>
            <a:r>
              <a:rPr lang="ru-RU" dirty="0" smtClean="0"/>
              <a:t> </a:t>
            </a:r>
            <a:r>
              <a:rPr lang="ru-RU" dirty="0" err="1" smtClean="0"/>
              <a:t>ўтмоқчиман</a:t>
            </a:r>
            <a:r>
              <a:rPr lang="ru-RU" dirty="0" smtClean="0"/>
              <a:t>. </a:t>
            </a:r>
            <a:r>
              <a:rPr lang="ru-RU" dirty="0" err="1" smtClean="0"/>
              <a:t>Хоразмда</a:t>
            </a:r>
            <a:r>
              <a:rPr lang="ru-RU" dirty="0" smtClean="0"/>
              <a:t> </a:t>
            </a:r>
            <a:r>
              <a:rPr lang="ru-RU" dirty="0" err="1" smtClean="0"/>
              <a:t>шўрҳок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бўлмаган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ерлар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йўқ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уларнинг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барчаси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табиий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шароитлар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антропоген </a:t>
            </a:r>
            <a:r>
              <a:rPr lang="ru-RU" baseline="0" dirty="0" err="1" smtClean="0"/>
              <a:t>таъсир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сабабли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турли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даражада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шўрланган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Ерларнинг</a:t>
            </a:r>
            <a:r>
              <a:rPr lang="ru-RU" baseline="0" dirty="0" smtClean="0"/>
              <a:t> 20% га </a:t>
            </a:r>
            <a:r>
              <a:rPr lang="ru-RU" baseline="0" dirty="0" err="1" smtClean="0"/>
              <a:t>яқини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кичик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бониттетга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эга</a:t>
            </a:r>
            <a:r>
              <a:rPr lang="ru-RU" baseline="0" dirty="0" smtClean="0"/>
              <a:t> (40 дан </a:t>
            </a:r>
            <a:r>
              <a:rPr lang="ru-RU" baseline="0" dirty="0" err="1" smtClean="0"/>
              <a:t>кам</a:t>
            </a:r>
            <a:r>
              <a:rPr lang="ru-RU" baseline="0" dirty="0" smtClean="0"/>
              <a:t>). </a:t>
            </a:r>
            <a:r>
              <a:rPr lang="ru-RU" baseline="0" dirty="0" err="1" smtClean="0"/>
              <a:t>Сизот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сувларининг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яқин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жойлашиши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ҳудуд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учун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хос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бўлиб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сизот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сувлари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даражаси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ўртача</a:t>
            </a:r>
            <a:r>
              <a:rPr lang="ru-RU" baseline="0" dirty="0" smtClean="0"/>
              <a:t> 1,5 м ни </a:t>
            </a:r>
            <a:r>
              <a:rPr lang="ru-RU" baseline="0" dirty="0" err="1" smtClean="0"/>
              <a:t>ташкил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этади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минераллашуви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ўртача</a:t>
            </a:r>
            <a:r>
              <a:rPr lang="ru-RU" baseline="0" dirty="0" smtClean="0"/>
              <a:t> (баланд </a:t>
            </a:r>
            <a:r>
              <a:rPr lang="ru-RU" baseline="0" dirty="0" err="1" smtClean="0"/>
              <a:t>эмас</a:t>
            </a:r>
            <a:r>
              <a:rPr lang="ru-RU" baseline="0" dirty="0" smtClean="0"/>
              <a:t>) – 2 г/л дан </a:t>
            </a:r>
            <a:r>
              <a:rPr lang="ru-RU" baseline="0" dirty="0" err="1" smtClean="0"/>
              <a:t>кам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Ҳайдаладиган</a:t>
            </a:r>
            <a:r>
              <a:rPr lang="ru-RU" dirty="0" smtClean="0"/>
              <a:t> </a:t>
            </a:r>
            <a:r>
              <a:rPr lang="ru-RU" dirty="0" err="1" smtClean="0"/>
              <a:t>ерларнинг</a:t>
            </a:r>
            <a:r>
              <a:rPr lang="ru-RU" dirty="0" smtClean="0"/>
              <a:t> </a:t>
            </a:r>
            <a:r>
              <a:rPr lang="ru-RU" dirty="0" err="1" smtClean="0"/>
              <a:t>аксарият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қисмида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ғўза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кузги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буғдой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алмашлаб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етиштирилади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Дарахтзорлар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улуши</a:t>
            </a:r>
            <a:r>
              <a:rPr lang="ru-RU" baseline="0" dirty="0" smtClean="0"/>
              <a:t> </a:t>
            </a:r>
            <a:r>
              <a:rPr lang="ru-RU" dirty="0" smtClean="0"/>
              <a:t>2% га </a:t>
            </a:r>
            <a:r>
              <a:rPr lang="ru-RU" dirty="0" err="1" smtClean="0"/>
              <a:t>яқинни</a:t>
            </a:r>
            <a:r>
              <a:rPr lang="ru-RU" dirty="0" smtClean="0"/>
              <a:t> </a:t>
            </a:r>
            <a:r>
              <a:rPr lang="ru-RU" dirty="0" err="1" smtClean="0"/>
              <a:t>ташкил</a:t>
            </a:r>
            <a:r>
              <a:rPr lang="ru-RU" dirty="0" smtClean="0"/>
              <a:t> </a:t>
            </a:r>
            <a:r>
              <a:rPr lang="ru-RU" dirty="0" err="1" smtClean="0"/>
              <a:t>этади</a:t>
            </a:r>
            <a:r>
              <a:rPr lang="ru-RU" dirty="0" smtClean="0"/>
              <a:t>, </a:t>
            </a:r>
            <a:r>
              <a:rPr lang="ru-RU" dirty="0" err="1" smtClean="0"/>
              <a:t>асосан</a:t>
            </a:r>
            <a:r>
              <a:rPr lang="ru-RU" dirty="0" smtClean="0"/>
              <a:t> улар </a:t>
            </a:r>
            <a:r>
              <a:rPr lang="ru-RU" dirty="0" err="1" smtClean="0"/>
              <a:t>қатор</a:t>
            </a:r>
            <a:r>
              <a:rPr lang="ru-RU" dirty="0" smtClean="0"/>
              <a:t> </a:t>
            </a:r>
            <a:r>
              <a:rPr lang="ru-RU" dirty="0" err="1" smtClean="0"/>
              <a:t>ораларига</a:t>
            </a:r>
            <a:r>
              <a:rPr lang="ru-RU" dirty="0" smtClean="0"/>
              <a:t> </a:t>
            </a:r>
            <a:r>
              <a:rPr lang="ru-RU" dirty="0" err="1" smtClean="0"/>
              <a:t>сабзавот</a:t>
            </a:r>
            <a:r>
              <a:rPr lang="ru-RU" dirty="0" smtClean="0"/>
              <a:t> </a:t>
            </a:r>
            <a:r>
              <a:rPr lang="ru-RU" dirty="0" err="1" smtClean="0"/>
              <a:t>экинлари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экилган</a:t>
            </a:r>
            <a:r>
              <a:rPr lang="ru-RU" baseline="0" dirty="0" smtClean="0"/>
              <a:t> </a:t>
            </a:r>
            <a:r>
              <a:rPr lang="ru-RU" dirty="0" err="1" smtClean="0"/>
              <a:t>олма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шафтоли</a:t>
            </a:r>
            <a:r>
              <a:rPr lang="ru-RU" dirty="0" smtClean="0"/>
              <a:t> </a:t>
            </a:r>
            <a:r>
              <a:rPr lang="ru-RU" dirty="0" err="1" smtClean="0"/>
              <a:t>боғлари</a:t>
            </a:r>
            <a:r>
              <a:rPr lang="ru-RU" dirty="0" smtClean="0"/>
              <a:t>, </a:t>
            </a:r>
            <a:r>
              <a:rPr lang="ru-RU" dirty="0" err="1" smtClean="0"/>
              <a:t>камроқ</a:t>
            </a:r>
            <a:r>
              <a:rPr lang="ru-RU" dirty="0" smtClean="0"/>
              <a:t> </a:t>
            </a:r>
            <a:r>
              <a:rPr lang="ru-RU" dirty="0" err="1" smtClean="0"/>
              <a:t>далани</a:t>
            </a:r>
            <a:r>
              <a:rPr lang="ru-RU" dirty="0" smtClean="0"/>
              <a:t> </a:t>
            </a:r>
            <a:r>
              <a:rPr lang="ru-RU" dirty="0" err="1" smtClean="0"/>
              <a:t>ҳимоя</a:t>
            </a:r>
            <a:r>
              <a:rPr lang="ru-RU" dirty="0" smtClean="0"/>
              <a:t> </a:t>
            </a:r>
            <a:r>
              <a:rPr lang="ru-RU" dirty="0" err="1" smtClean="0"/>
              <a:t>қилувчи</a:t>
            </a:r>
            <a:r>
              <a:rPr lang="ru-RU" dirty="0" smtClean="0"/>
              <a:t> тут,</a:t>
            </a:r>
            <a:r>
              <a:rPr lang="ru-RU" baseline="0" dirty="0" smtClean="0"/>
              <a:t> тол </a:t>
            </a:r>
            <a:r>
              <a:rPr lang="ru-RU" baseline="0" dirty="0" err="1" smtClean="0"/>
              <a:t>экилган</a:t>
            </a:r>
            <a:r>
              <a:rPr lang="ru-RU" baseline="0" dirty="0" smtClean="0"/>
              <a:t> </a:t>
            </a:r>
            <a:r>
              <a:rPr lang="ru-RU" dirty="0" err="1" smtClean="0"/>
              <a:t>ўрмон</a:t>
            </a:r>
            <a:r>
              <a:rPr lang="ru-RU" dirty="0" smtClean="0"/>
              <a:t> </a:t>
            </a:r>
            <a:r>
              <a:rPr lang="ru-RU" dirty="0" err="1" smtClean="0"/>
              <a:t>полосаларидан</a:t>
            </a:r>
            <a:r>
              <a:rPr lang="ru-RU" dirty="0" smtClean="0"/>
              <a:t> </a:t>
            </a:r>
            <a:r>
              <a:rPr lang="ru-RU" dirty="0" err="1" smtClean="0"/>
              <a:t>иборат</a:t>
            </a:r>
            <a:r>
              <a:rPr lang="ru-RU" dirty="0" smtClean="0"/>
              <a:t>. </a:t>
            </a:r>
            <a:r>
              <a:rPr lang="ru-RU" dirty="0" err="1" smtClean="0"/>
              <a:t>Табиий</a:t>
            </a:r>
            <a:r>
              <a:rPr lang="ru-RU" dirty="0" smtClean="0"/>
              <a:t> </a:t>
            </a:r>
            <a:r>
              <a:rPr lang="ru-RU" dirty="0" err="1" smtClean="0"/>
              <a:t>ўрмонлар</a:t>
            </a:r>
            <a:r>
              <a:rPr lang="ru-RU" dirty="0" smtClean="0"/>
              <a:t> </a:t>
            </a:r>
            <a:r>
              <a:rPr lang="ru-RU" dirty="0" err="1" smtClean="0"/>
              <a:t>умумий</a:t>
            </a:r>
            <a:r>
              <a:rPr lang="ru-RU" dirty="0" smtClean="0"/>
              <a:t> </a:t>
            </a:r>
            <a:r>
              <a:rPr lang="ru-RU" dirty="0" err="1" smtClean="0"/>
              <a:t>ҳудуднинг</a:t>
            </a:r>
            <a:r>
              <a:rPr lang="ru-RU" dirty="0" smtClean="0"/>
              <a:t> 2% ни </a:t>
            </a:r>
            <a:r>
              <a:rPr lang="ru-RU" dirty="0" err="1" smtClean="0"/>
              <a:t>ташкил</a:t>
            </a:r>
            <a:r>
              <a:rPr lang="ru-RU" dirty="0" smtClean="0"/>
              <a:t> </a:t>
            </a:r>
            <a:r>
              <a:rPr lang="ru-RU" dirty="0" err="1" smtClean="0"/>
              <a:t>этади</a:t>
            </a:r>
            <a:r>
              <a:rPr lang="ru-RU" dirty="0" smtClean="0"/>
              <a:t> –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кўпроқ</a:t>
            </a:r>
            <a:r>
              <a:rPr lang="ru-RU" dirty="0" smtClean="0"/>
              <a:t> </a:t>
            </a:r>
            <a:r>
              <a:rPr lang="ru-RU" dirty="0" err="1" smtClean="0"/>
              <a:t>саҳро</a:t>
            </a:r>
            <a:r>
              <a:rPr lang="ru-RU" dirty="0" smtClean="0"/>
              <a:t> </a:t>
            </a:r>
            <a:r>
              <a:rPr lang="ru-RU" dirty="0" err="1" smtClean="0"/>
              <a:t>ўрмони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тўқайзорлар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қолдиқлари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29701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err="1" smtClean="0"/>
              <a:t>Ўрмон</a:t>
            </a:r>
            <a:r>
              <a:rPr lang="ru-RU" dirty="0" smtClean="0"/>
              <a:t> </a:t>
            </a:r>
            <a:r>
              <a:rPr lang="ru-RU" dirty="0" err="1" smtClean="0"/>
              <a:t>барпо</a:t>
            </a:r>
            <a:r>
              <a:rPr lang="ru-RU" dirty="0" smtClean="0"/>
              <a:t> </a:t>
            </a:r>
            <a:r>
              <a:rPr lang="ru-RU" dirty="0" err="1" smtClean="0"/>
              <a:t>қилишга</a:t>
            </a:r>
            <a:r>
              <a:rPr lang="ru-RU" dirty="0" smtClean="0"/>
              <a:t> </a:t>
            </a:r>
            <a:r>
              <a:rPr lang="ru-RU" dirty="0" err="1" smtClean="0"/>
              <a:t>сарфлар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ундан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олинадиган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фойдалар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батафсил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келтирилган</a:t>
            </a:r>
            <a:r>
              <a:rPr lang="ru-RU" baseline="0" dirty="0" smtClean="0"/>
              <a:t> г</a:t>
            </a:r>
            <a:r>
              <a:rPr lang="ru-RU" dirty="0" smtClean="0"/>
              <a:t>рафик </a:t>
            </a:r>
            <a:r>
              <a:rPr lang="ru-RU" dirty="0" err="1" smtClean="0"/>
              <a:t>шуни</a:t>
            </a:r>
            <a:r>
              <a:rPr lang="ru-RU" dirty="0" smtClean="0"/>
              <a:t> </a:t>
            </a:r>
            <a:r>
              <a:rPr lang="ru-RU" dirty="0" err="1" smtClean="0"/>
              <a:t>кўрсатадики</a:t>
            </a:r>
            <a:r>
              <a:rPr lang="ru-RU" dirty="0" smtClean="0"/>
              <a:t>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кўп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сарфлар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ердан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фойдаланишнинг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муқоби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усули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илк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босқичига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тўғри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келади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Сарфлар</a:t>
            </a:r>
            <a:r>
              <a:rPr lang="ru-RU" baseline="0" dirty="0" smtClean="0"/>
              <a:t> Соф </a:t>
            </a:r>
            <a:r>
              <a:rPr lang="ru-RU" baseline="0" dirty="0" err="1" smtClean="0"/>
              <a:t>Тараққиёт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Механизми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доирасидаги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келишув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қиймати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плантациялар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яратишга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бошланғич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инвестициялар</a:t>
            </a:r>
            <a:r>
              <a:rPr lang="ru-RU" baseline="0" dirty="0" smtClean="0"/>
              <a:t> (</a:t>
            </a:r>
            <a:r>
              <a:rPr lang="ru-RU" baseline="0" dirty="0" err="1" smtClean="0"/>
              <a:t>ўртача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гектарга</a:t>
            </a:r>
            <a:r>
              <a:rPr lang="ru-RU" baseline="0" dirty="0" smtClean="0"/>
              <a:t> 700 </a:t>
            </a:r>
            <a:r>
              <a:rPr lang="ru-RU" baseline="0" dirty="0" err="1" smtClean="0"/>
              <a:t>еврога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яқин</a:t>
            </a:r>
            <a:r>
              <a:rPr lang="ru-RU" baseline="0" dirty="0" smtClean="0"/>
              <a:t>)ни </a:t>
            </a:r>
            <a:r>
              <a:rPr lang="ru-RU" baseline="0" dirty="0" err="1" smtClean="0"/>
              <a:t>ўз</a:t>
            </a:r>
            <a:r>
              <a:rPr lang="ru-RU" baseline="0" dirty="0" smtClean="0"/>
              <a:t> ичига </a:t>
            </a:r>
            <a:r>
              <a:rPr lang="ru-RU" baseline="0" dirty="0" err="1" smtClean="0"/>
              <a:t>олди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Дарахт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турларига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келсак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джийда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меваларнинг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бозор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қийматидан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келадиган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йиллик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даромад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эвазига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кўп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фойда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келтирди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Мева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ҳосили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вақт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ўтиб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камайди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бу</a:t>
            </a:r>
            <a:r>
              <a:rPr lang="ru-RU" baseline="0" dirty="0" smtClean="0"/>
              <a:t> 7 </a:t>
            </a:r>
            <a:r>
              <a:rPr lang="ru-RU" baseline="0" dirty="0" err="1" smtClean="0"/>
              <a:t>йиллик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плантацияларда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зичлик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катта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бўлгани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уларни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сийраклаштириш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зарурати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мавжудлиги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билан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боғлиқ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Ёқилғибоп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ёғоч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маҳсулоти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улуши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ҳам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ўрмон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барпо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қилишдан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олинадиган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умумий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даромадда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катта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бўлди</a:t>
            </a:r>
            <a:r>
              <a:rPr lang="ru-RU" baseline="0" dirty="0" smtClean="0"/>
              <a:t> – </a:t>
            </a:r>
            <a:r>
              <a:rPr lang="ru-RU" baseline="0" dirty="0" err="1" smtClean="0"/>
              <a:t>тўранғида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гектардан</a:t>
            </a:r>
            <a:r>
              <a:rPr lang="ru-RU" dirty="0" smtClean="0"/>
              <a:t> 2300 евро. </a:t>
            </a:r>
            <a:r>
              <a:rPr lang="ru-RU" dirty="0" err="1" smtClean="0"/>
              <a:t>Баргли</a:t>
            </a:r>
            <a:r>
              <a:rPr lang="ru-RU" dirty="0" smtClean="0"/>
              <a:t> </a:t>
            </a:r>
            <a:r>
              <a:rPr lang="ru-RU" dirty="0" err="1" smtClean="0"/>
              <a:t>хашакдан</a:t>
            </a:r>
            <a:r>
              <a:rPr lang="ru-RU" dirty="0" smtClean="0"/>
              <a:t> потенциал </a:t>
            </a:r>
            <a:r>
              <a:rPr lang="ru-RU" dirty="0" err="1" smtClean="0"/>
              <a:t>фойда</a:t>
            </a:r>
            <a:r>
              <a:rPr lang="ru-RU" dirty="0" smtClean="0"/>
              <a:t> </a:t>
            </a:r>
            <a:r>
              <a:rPr lang="ru-RU" dirty="0" err="1" smtClean="0"/>
              <a:t>нисбатан</a:t>
            </a:r>
            <a:r>
              <a:rPr lang="ru-RU" dirty="0" smtClean="0"/>
              <a:t> </a:t>
            </a:r>
            <a:r>
              <a:rPr lang="ru-RU" dirty="0" err="1" smtClean="0"/>
              <a:t>кўп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бўлмади</a:t>
            </a:r>
            <a:r>
              <a:rPr lang="en-US" dirty="0" smtClean="0"/>
              <a:t>. </a:t>
            </a:r>
            <a:endParaRPr lang="de-DE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EA7071-536E-46BF-97C5-5B368FEAB452}" type="slidenum">
              <a:rPr lang="ru-RU" smtClean="0"/>
              <a:pPr>
                <a:defRPr/>
              </a:pPr>
              <a:t>22</a:t>
            </a:fld>
            <a:endParaRPr lang="ru-RU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041068-63C8-443C-A5F3-2ECB575C2E39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000" dirty="0" err="1" smtClean="0"/>
              <a:t>Таназзулга</a:t>
            </a:r>
            <a:r>
              <a:rPr lang="ru-RU" sz="1000" dirty="0" smtClean="0"/>
              <a:t> юз </a:t>
            </a:r>
            <a:r>
              <a:rPr lang="ru-RU" sz="1000" dirty="0" err="1" smtClean="0"/>
              <a:t>тутган</a:t>
            </a:r>
            <a:r>
              <a:rPr lang="ru-RU" sz="1000" dirty="0" smtClean="0"/>
              <a:t> </a:t>
            </a:r>
            <a:r>
              <a:rPr lang="ru-RU" sz="1000" dirty="0" err="1" smtClean="0"/>
              <a:t>ўрмонзорлар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тупроқ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сифатининг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яхшиланиши</a:t>
            </a:r>
            <a:r>
              <a:rPr lang="ru-RU" sz="1000" baseline="0" dirty="0" smtClean="0"/>
              <a:t> (гумус, азот </a:t>
            </a:r>
            <a:r>
              <a:rPr lang="ru-RU" sz="1000" baseline="0" dirty="0" err="1" smtClean="0"/>
              <a:t>захираларининг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бойиши</a:t>
            </a:r>
            <a:r>
              <a:rPr lang="ru-RU" sz="1000" baseline="0" dirty="0" smtClean="0"/>
              <a:t>) </a:t>
            </a:r>
            <a:r>
              <a:rPr lang="ru-RU" sz="1000" baseline="0" dirty="0" err="1" smtClean="0"/>
              <a:t>ва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фойдали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маҳсулот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таъминоти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туфайли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агроэкотизимнинг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умумий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соғломлаштирилиши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ва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унумдорлигининг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ошишига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хизмат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қилади</a:t>
            </a:r>
            <a:r>
              <a:rPr lang="ru-RU" sz="1000" baseline="0" dirty="0" smtClean="0"/>
              <a:t>. </a:t>
            </a:r>
            <a:r>
              <a:rPr lang="ru-RU" sz="1000" baseline="0" dirty="0" err="1" smtClean="0"/>
              <a:t>Таназзулга</a:t>
            </a:r>
            <a:r>
              <a:rPr lang="ru-RU" sz="1000" baseline="0" dirty="0" smtClean="0"/>
              <a:t> юз </a:t>
            </a:r>
            <a:r>
              <a:rPr lang="ru-RU" sz="1000" baseline="0" dirty="0" err="1" smtClean="0"/>
              <a:t>тутган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ерларда</a:t>
            </a:r>
            <a:r>
              <a:rPr lang="ru-RU" sz="1000" baseline="0" dirty="0" smtClean="0"/>
              <a:t> плантация </a:t>
            </a:r>
            <a:r>
              <a:rPr lang="ru-RU" sz="1000" baseline="0" dirty="0" err="1" smtClean="0"/>
              <a:t>шаклида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ўрмонзорлар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барпо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қилиш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ёқилғибоп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ёғоч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ва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қўшимча</a:t>
            </a:r>
            <a:r>
              <a:rPr lang="ru-RU" sz="1000" baseline="0" dirty="0" smtClean="0"/>
              <a:t> ем-</a:t>
            </a:r>
            <a:r>
              <a:rPr lang="ru-RU" sz="1000" baseline="0" dirty="0" err="1" smtClean="0"/>
              <a:t>хашак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манбаи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сифатида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табиий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тўқай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ва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саҳро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ўрмонларининг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ноқонуний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кесилишини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қисқартириши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ва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табиий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яйловлар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юкини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енгиллаштиришга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ёрдам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бериши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мумкин</a:t>
            </a:r>
            <a:r>
              <a:rPr lang="ru-RU" sz="1000" baseline="0" dirty="0" smtClean="0"/>
              <a:t>. </a:t>
            </a:r>
            <a:r>
              <a:rPr lang="ru-RU" sz="1000" baseline="0" dirty="0" err="1" smtClean="0"/>
              <a:t>Тупроқларнинг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иккиламчи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шўрланиши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бартараф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этилгани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йўқ</a:t>
            </a:r>
            <a:r>
              <a:rPr lang="ru-RU" sz="1000" baseline="0" dirty="0" smtClean="0"/>
              <a:t>.</a:t>
            </a:r>
            <a:r>
              <a:rPr lang="ru-RU" sz="1000" dirty="0" smtClean="0"/>
              <a:t> Шу </a:t>
            </a:r>
            <a:r>
              <a:rPr lang="ru-RU" sz="1000" dirty="0" err="1" smtClean="0"/>
              <a:t>сабабли</a:t>
            </a:r>
            <a:r>
              <a:rPr lang="ru-RU" sz="1000" dirty="0" smtClean="0"/>
              <a:t> </a:t>
            </a:r>
            <a:r>
              <a:rPr lang="ru-RU" sz="1000" dirty="0" err="1" smtClean="0"/>
              <a:t>бу</a:t>
            </a:r>
            <a:r>
              <a:rPr lang="ru-RU" sz="1000" dirty="0" smtClean="0"/>
              <a:t> </a:t>
            </a:r>
            <a:r>
              <a:rPr lang="ru-RU" sz="1000" dirty="0" err="1" smtClean="0"/>
              <a:t>ерларда</a:t>
            </a:r>
            <a:r>
              <a:rPr lang="ru-RU" sz="1000" dirty="0" smtClean="0"/>
              <a:t> </a:t>
            </a:r>
            <a:r>
              <a:rPr lang="ru-RU" sz="1000" dirty="0" err="1" smtClean="0"/>
              <a:t>қишлоқ</a:t>
            </a:r>
            <a:r>
              <a:rPr lang="ru-RU" sz="1000" dirty="0" smtClean="0"/>
              <a:t> </a:t>
            </a:r>
            <a:r>
              <a:rPr lang="ru-RU" sz="1000" dirty="0" err="1" smtClean="0"/>
              <a:t>хўжалик</a:t>
            </a:r>
            <a:r>
              <a:rPr lang="ru-RU" sz="1000" dirty="0" smtClean="0"/>
              <a:t> </a:t>
            </a:r>
            <a:r>
              <a:rPr lang="ru-RU" sz="1000" dirty="0" err="1" smtClean="0"/>
              <a:t>экинларини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етиштиришга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қайтиш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узоқ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муддатли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истиқболда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фақат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қишлоқ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хўжалик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экинларига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мос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келадиган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даражада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шўр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таркибини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камайтириш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учун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суғориш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ва</a:t>
            </a:r>
            <a:r>
              <a:rPr lang="ru-RU" sz="1000" baseline="0" dirty="0" smtClean="0"/>
              <a:t> дренаж </a:t>
            </a:r>
            <a:r>
              <a:rPr lang="ru-RU" sz="1000" baseline="0" dirty="0" err="1" smtClean="0"/>
              <a:t>амалиётини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барқарор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амалга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оширилган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ҳолдагина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мумкин</a:t>
            </a:r>
            <a:r>
              <a:rPr lang="ru-RU" sz="1000" baseline="0" dirty="0" smtClean="0"/>
              <a:t>. </a:t>
            </a:r>
            <a:r>
              <a:rPr lang="ru-RU" sz="1000" baseline="0" dirty="0" err="1" smtClean="0"/>
              <a:t>Бунга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қарамай</a:t>
            </a:r>
            <a:r>
              <a:rPr lang="ru-RU" sz="1000" baseline="0" dirty="0" smtClean="0"/>
              <a:t>, </a:t>
            </a:r>
            <a:r>
              <a:rPr lang="ru-RU" sz="1000" baseline="0" dirty="0" err="1" smtClean="0"/>
              <a:t>ҳудудда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сув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танқислигининг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ўсиши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натижасида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бундай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ечимлар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кучли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шўрланган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унумсиз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ерларда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иқтисодий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жиҳатдан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мақсадга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мувофиқ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бўлмаслиги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мумкин</a:t>
            </a:r>
            <a:r>
              <a:rPr lang="ru-RU" sz="1000" baseline="0" dirty="0" smtClean="0"/>
              <a:t>. </a:t>
            </a:r>
            <a:r>
              <a:rPr lang="ru-RU" sz="1000" baseline="0" dirty="0" err="1" smtClean="0"/>
              <a:t>Шундай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экан</a:t>
            </a:r>
            <a:r>
              <a:rPr lang="ru-RU" sz="1000" baseline="0" dirty="0" smtClean="0"/>
              <a:t>, </a:t>
            </a:r>
            <a:r>
              <a:rPr lang="ru-RU" sz="1000" baseline="0" dirty="0" err="1" smtClean="0"/>
              <a:t>бу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ерларни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ердан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фойдаланишнинг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муқобил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усули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бўлган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узоқ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муддатли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ўрмонзор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барпо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қилиш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амалиётига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топшириш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бир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йиллик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экинлар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етиштиришни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давом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эттириш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учун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қайта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тиклашдан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кўра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мантиқ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ва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ҳақиқатга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яқиндир</a:t>
            </a:r>
            <a:r>
              <a:rPr lang="ru-RU" sz="1000" dirty="0" smtClean="0"/>
              <a:t>. </a:t>
            </a:r>
          </a:p>
          <a:p>
            <a:r>
              <a:rPr lang="ru-RU" sz="1000" dirty="0" err="1" smtClean="0"/>
              <a:t>Бу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мақсадда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таназзулга</a:t>
            </a:r>
            <a:r>
              <a:rPr lang="ru-RU" sz="1000" baseline="0" dirty="0" smtClean="0"/>
              <a:t> юз </a:t>
            </a:r>
            <a:r>
              <a:rPr lang="ru-RU" sz="1000" baseline="0" dirty="0" err="1" smtClean="0"/>
              <a:t>тутган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ҳайдаладиган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ерларни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алмашлаб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экишдан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чиқариш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ва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уларни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ўрмон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барпо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қилишга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топшириш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қонунчилик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томонидан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қўллаб-қувватланиши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керак</a:t>
            </a:r>
            <a:r>
              <a:rPr lang="ru-RU" sz="1000" baseline="0" dirty="0" smtClean="0"/>
              <a:t>. </a:t>
            </a:r>
            <a:r>
              <a:rPr lang="ru-RU" sz="1000" baseline="0" dirty="0" err="1" smtClean="0"/>
              <a:t>Шунингдек</a:t>
            </a:r>
            <a:r>
              <a:rPr lang="ru-RU" sz="1000" baseline="0" dirty="0" smtClean="0"/>
              <a:t>, </a:t>
            </a:r>
            <a:r>
              <a:rPr lang="ru-RU" sz="1000" baseline="0" dirty="0" err="1" smtClean="0"/>
              <a:t>ёғоч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маҳсулотларини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ишлаб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чиқариш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ва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сотиш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учун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бозор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шароитларини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яхшилаш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лозим</a:t>
            </a:r>
            <a:r>
              <a:rPr lang="ru-RU" sz="1000" baseline="0" dirty="0" smtClean="0"/>
              <a:t>. </a:t>
            </a:r>
            <a:r>
              <a:rPr lang="ru-RU" sz="1000" baseline="0" dirty="0" err="1" smtClean="0"/>
              <a:t>Қурилишбоп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бўлмаган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ўрмонлар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маҳсулотларини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тижоратлаштириш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қишлоқ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аҳолиси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даромадларига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таъсир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кўрсатиш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учун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керак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бўлади</a:t>
            </a:r>
            <a:r>
              <a:rPr lang="ru-RU" sz="1000" baseline="0" dirty="0" smtClean="0"/>
              <a:t>. </a:t>
            </a:r>
            <a:r>
              <a:rPr lang="ru-RU" sz="1000" baseline="0" dirty="0" err="1" smtClean="0"/>
              <a:t>Билимларни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кенгайтириш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ҳамда</a:t>
            </a:r>
            <a:r>
              <a:rPr lang="ru-RU" sz="1000" baseline="0" dirty="0" smtClean="0"/>
              <a:t> техник </a:t>
            </a:r>
            <a:r>
              <a:rPr lang="ru-RU" sz="1000" baseline="0" dirty="0" err="1" smtClean="0"/>
              <a:t>ва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экологик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инновацияларни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топшириш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хизматини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ташкиллаштириш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фермерларнинг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экологик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мос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дарахт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турларини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ўстиришдан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манфаатдорлигини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ошириши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мумкин</a:t>
            </a:r>
            <a:r>
              <a:rPr lang="ru-RU" sz="1000" dirty="0" smtClean="0"/>
              <a:t>. Углерод </a:t>
            </a:r>
            <a:r>
              <a:rPr lang="ru-RU" sz="1000" dirty="0" err="1" smtClean="0"/>
              <a:t>савдоси</a:t>
            </a:r>
            <a:r>
              <a:rPr lang="ru-RU" sz="1000" dirty="0" smtClean="0"/>
              <a:t> </a:t>
            </a:r>
            <a:r>
              <a:rPr lang="ru-RU" sz="1000" dirty="0" err="1" smtClean="0"/>
              <a:t>унумсиз</a:t>
            </a:r>
            <a:r>
              <a:rPr lang="ru-RU" sz="1000" dirty="0" smtClean="0"/>
              <a:t> </a:t>
            </a:r>
            <a:r>
              <a:rPr lang="ru-RU" sz="1000" dirty="0" err="1" smtClean="0"/>
              <a:t>ҳайдаладиган</a:t>
            </a:r>
            <a:r>
              <a:rPr lang="ru-RU" sz="1000" dirty="0" smtClean="0"/>
              <a:t> </a:t>
            </a:r>
            <a:r>
              <a:rPr lang="ru-RU" sz="1000" dirty="0" err="1" smtClean="0"/>
              <a:t>ерларни</a:t>
            </a:r>
            <a:r>
              <a:rPr lang="ru-RU" sz="1000" dirty="0" smtClean="0"/>
              <a:t> </a:t>
            </a:r>
            <a:r>
              <a:rPr lang="ru-RU" sz="1000" dirty="0" err="1" smtClean="0"/>
              <a:t>ўрмонлар</a:t>
            </a:r>
            <a:r>
              <a:rPr lang="ru-RU" sz="1000" dirty="0" smtClean="0"/>
              <a:t> </a:t>
            </a:r>
            <a:r>
              <a:rPr lang="ru-RU" sz="1000" dirty="0" err="1" smtClean="0"/>
              <a:t>билан</a:t>
            </a:r>
            <a:r>
              <a:rPr lang="ru-RU" sz="1000" dirty="0" smtClean="0"/>
              <a:t> </a:t>
            </a:r>
            <a:r>
              <a:rPr lang="ru-RU" sz="1000" dirty="0" err="1" smtClean="0"/>
              <a:t>қоплашга</a:t>
            </a:r>
            <a:r>
              <a:rPr lang="ru-RU" sz="1000" dirty="0" smtClean="0"/>
              <a:t>, </a:t>
            </a:r>
            <a:r>
              <a:rPr lang="ru-RU" sz="1000" dirty="0" err="1" smtClean="0"/>
              <a:t>маҳаллий</a:t>
            </a:r>
            <a:r>
              <a:rPr lang="ru-RU" sz="1000" dirty="0" smtClean="0"/>
              <a:t> </a:t>
            </a:r>
            <a:r>
              <a:rPr lang="ru-RU" sz="1000" dirty="0" err="1" smtClean="0"/>
              <a:t>ўрмон</a:t>
            </a:r>
            <a:r>
              <a:rPr lang="ru-RU" sz="1000" dirty="0" smtClean="0"/>
              <a:t> </a:t>
            </a:r>
            <a:r>
              <a:rPr lang="ru-RU" sz="1000" dirty="0" err="1" smtClean="0"/>
              <a:t>эгалари</a:t>
            </a:r>
            <a:r>
              <a:rPr lang="ru-RU" sz="1000" baseline="0" dirty="0" err="1" smtClean="0"/>
              <a:t>нинг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молиявий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ва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экологик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афзалликларга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эга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бўлишига</a:t>
            </a:r>
            <a:r>
              <a:rPr lang="ru-RU" sz="1000" dirty="0" smtClean="0"/>
              <a:t> </a:t>
            </a:r>
            <a:r>
              <a:rPr lang="ru-RU" sz="1000" dirty="0" err="1" smtClean="0"/>
              <a:t>қўшимча</a:t>
            </a:r>
            <a:r>
              <a:rPr lang="ru-RU" sz="1000" dirty="0" smtClean="0"/>
              <a:t> </a:t>
            </a:r>
            <a:r>
              <a:rPr lang="ru-RU" sz="1000" dirty="0" err="1" smtClean="0"/>
              <a:t>рағбат</a:t>
            </a:r>
            <a:r>
              <a:rPr lang="ru-RU" sz="1000" dirty="0" smtClean="0"/>
              <a:t> </a:t>
            </a:r>
            <a:r>
              <a:rPr lang="ru-RU" sz="1000" dirty="0" err="1" smtClean="0"/>
              <a:t>бўлиб</a:t>
            </a:r>
            <a:r>
              <a:rPr lang="ru-RU" sz="1000" dirty="0" smtClean="0"/>
              <a:t>, </a:t>
            </a:r>
            <a:r>
              <a:rPr lang="ru-RU" sz="1000" dirty="0" err="1" smtClean="0"/>
              <a:t>ерларнинг</a:t>
            </a:r>
            <a:r>
              <a:rPr lang="ru-RU" sz="1000" dirty="0" smtClean="0"/>
              <a:t> </a:t>
            </a:r>
            <a:r>
              <a:rPr lang="ru-RU" sz="1000" dirty="0" err="1" smtClean="0"/>
              <a:t>таназзулга</a:t>
            </a:r>
            <a:r>
              <a:rPr lang="ru-RU" sz="1000" dirty="0" smtClean="0"/>
              <a:t> юз </a:t>
            </a:r>
            <a:r>
              <a:rPr lang="ru-RU" sz="1000" dirty="0" err="1" smtClean="0"/>
              <a:t>тутишига</a:t>
            </a:r>
            <a:r>
              <a:rPr lang="ru-RU" sz="1000" dirty="0" smtClean="0"/>
              <a:t> </a:t>
            </a:r>
            <a:r>
              <a:rPr lang="ru-RU" sz="1000" dirty="0" err="1" smtClean="0"/>
              <a:t>ва</a:t>
            </a:r>
            <a:r>
              <a:rPr lang="ru-RU" sz="1000" dirty="0" smtClean="0"/>
              <a:t> </a:t>
            </a:r>
            <a:r>
              <a:rPr lang="ru-RU" sz="1000" dirty="0" err="1" smtClean="0"/>
              <a:t>иқлим</a:t>
            </a:r>
            <a:r>
              <a:rPr lang="ru-RU" sz="1000" dirty="0" smtClean="0"/>
              <a:t> </a:t>
            </a:r>
            <a:r>
              <a:rPr lang="ru-RU" sz="1000" dirty="0" err="1" smtClean="0"/>
              <a:t>ўзгаришига</a:t>
            </a:r>
            <a:r>
              <a:rPr lang="ru-RU" sz="1000" dirty="0" smtClean="0"/>
              <a:t> </a:t>
            </a:r>
            <a:r>
              <a:rPr lang="ru-RU" sz="1000" dirty="0" err="1" smtClean="0"/>
              <a:t>қарши</a:t>
            </a:r>
            <a:r>
              <a:rPr lang="ru-RU" sz="1000" dirty="0" smtClean="0"/>
              <a:t> </a:t>
            </a:r>
            <a:r>
              <a:rPr lang="ru-RU" sz="1000" dirty="0" err="1" smtClean="0"/>
              <a:t>курашга</a:t>
            </a:r>
            <a:r>
              <a:rPr lang="ru-RU" sz="1000" dirty="0" smtClean="0"/>
              <a:t> </a:t>
            </a:r>
            <a:r>
              <a:rPr lang="ru-RU" sz="1000" dirty="0" err="1" smtClean="0"/>
              <a:t>ҳисса</a:t>
            </a:r>
            <a:r>
              <a:rPr lang="ru-RU" sz="1000" dirty="0" smtClean="0"/>
              <a:t> </a:t>
            </a:r>
            <a:r>
              <a:rPr lang="ru-RU" sz="1000" dirty="0" err="1" smtClean="0"/>
              <a:t>сифатида</a:t>
            </a:r>
            <a:r>
              <a:rPr lang="ru-RU" sz="1000" dirty="0" smtClean="0"/>
              <a:t> </a:t>
            </a:r>
            <a:r>
              <a:rPr lang="ru-RU" sz="1000" dirty="0" err="1" smtClean="0"/>
              <a:t>халқаро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ҳамжамият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манфаатларига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жавоб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беради</a:t>
            </a:r>
            <a:r>
              <a:rPr lang="ru-RU" sz="1000" baseline="0" smtClean="0"/>
              <a:t>.</a:t>
            </a:r>
            <a:endParaRPr lang="en-US" sz="1000" dirty="0" smtClean="0"/>
          </a:p>
        </p:txBody>
      </p:sp>
      <p:sp>
        <p:nvSpPr>
          <p:cNvPr id="49157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Закончить на «зеленой ноте»</a:t>
            </a: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E4E482-0BD4-46BF-B76D-C6C99C5EFC7B}" type="slidenum">
              <a:rPr lang="ru-RU" smtClean="0"/>
              <a:pPr>
                <a:defRPr/>
              </a:pPr>
              <a:t>24</a:t>
            </a:fld>
            <a:endParaRPr lang="ru-RU" smtClean="0"/>
          </a:p>
        </p:txBody>
      </p:sp>
      <p:sp>
        <p:nvSpPr>
          <p:cNvPr id="50181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264E54-9197-43D9-951C-5B92777D5F1A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err="1" smtClean="0"/>
              <a:t>Тараққиётни</a:t>
            </a:r>
            <a:r>
              <a:rPr lang="ru-RU" dirty="0" smtClean="0"/>
              <a:t> </a:t>
            </a:r>
            <a:r>
              <a:rPr lang="ru-RU" dirty="0" err="1" smtClean="0"/>
              <a:t>Тадқиқ</a:t>
            </a:r>
            <a:r>
              <a:rPr lang="ru-RU" dirty="0" smtClean="0"/>
              <a:t> </a:t>
            </a:r>
            <a:r>
              <a:rPr lang="ru-RU" dirty="0" err="1" smtClean="0"/>
              <a:t>этиш</a:t>
            </a:r>
            <a:r>
              <a:rPr lang="ru-RU" dirty="0" smtClean="0"/>
              <a:t> </a:t>
            </a:r>
            <a:r>
              <a:rPr lang="ru-RU" dirty="0" err="1" smtClean="0"/>
              <a:t>Марказининг</a:t>
            </a:r>
            <a:r>
              <a:rPr lang="ru-RU" dirty="0" smtClean="0"/>
              <a:t> (ZEF) </a:t>
            </a:r>
            <a:r>
              <a:rPr lang="ru-RU" dirty="0" err="1" smtClean="0"/>
              <a:t>ресурслардан</a:t>
            </a:r>
            <a:r>
              <a:rPr lang="ru-RU" dirty="0" smtClean="0"/>
              <a:t> </a:t>
            </a:r>
            <a:r>
              <a:rPr lang="ru-RU" dirty="0" err="1" smtClean="0"/>
              <a:t>барқарор</a:t>
            </a:r>
            <a:r>
              <a:rPr lang="ru-RU" dirty="0" smtClean="0"/>
              <a:t> </a:t>
            </a:r>
            <a:r>
              <a:rPr lang="ru-RU" dirty="0" err="1" smtClean="0"/>
              <a:t>фойдаланиш</a:t>
            </a:r>
            <a:r>
              <a:rPr lang="ru-RU" dirty="0" smtClean="0"/>
              <a:t> </a:t>
            </a:r>
            <a:r>
              <a:rPr lang="ru-RU" dirty="0" err="1" smtClean="0"/>
              <a:t>концепцияси</a:t>
            </a:r>
            <a:r>
              <a:rPr lang="ru-RU" dirty="0" smtClean="0"/>
              <a:t> </a:t>
            </a:r>
            <a:r>
              <a:rPr lang="ru-RU" dirty="0" err="1" smtClean="0"/>
              <a:t>асосида</a:t>
            </a:r>
            <a:r>
              <a:rPr lang="ru-RU" dirty="0" smtClean="0"/>
              <a:t> </a:t>
            </a:r>
            <a:r>
              <a:rPr lang="ru-RU" dirty="0" err="1" smtClean="0"/>
              <a:t>самарадорлик</a:t>
            </a:r>
            <a:r>
              <a:rPr lang="ru-RU" dirty="0" smtClean="0"/>
              <a:t> </a:t>
            </a:r>
            <a:r>
              <a:rPr lang="ru-RU" dirty="0" err="1" smtClean="0"/>
              <a:t>ётади</a:t>
            </a:r>
            <a:r>
              <a:rPr lang="ru-RU" dirty="0" smtClean="0"/>
              <a:t>. </a:t>
            </a:r>
            <a:r>
              <a:rPr lang="ru-RU" dirty="0" err="1" smtClean="0"/>
              <a:t>Ландшафтни</a:t>
            </a:r>
            <a:r>
              <a:rPr lang="ru-RU" dirty="0" smtClean="0"/>
              <a:t> </a:t>
            </a:r>
            <a:r>
              <a:rPr lang="ru-RU" dirty="0" err="1" smtClean="0"/>
              <a:t>қайта</a:t>
            </a:r>
            <a:r>
              <a:rPr lang="ru-RU" dirty="0" smtClean="0"/>
              <a:t> </a:t>
            </a:r>
            <a:r>
              <a:rPr lang="ru-RU" dirty="0" err="1" smtClean="0"/>
              <a:t>тузишга</a:t>
            </a:r>
            <a:r>
              <a:rPr lang="ru-RU" dirty="0" smtClean="0"/>
              <a:t> </a:t>
            </a:r>
            <a:r>
              <a:rPr lang="ru-RU" dirty="0" err="1" smtClean="0"/>
              <a:t>доир</a:t>
            </a:r>
            <a:r>
              <a:rPr lang="ru-RU" dirty="0" smtClean="0"/>
              <a:t> </a:t>
            </a:r>
            <a:r>
              <a:rPr lang="ru-RU" dirty="0" err="1" smtClean="0"/>
              <a:t>шундай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стратегиялардан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сифатида</a:t>
            </a:r>
            <a:r>
              <a:rPr lang="ru-RU" baseline="0" dirty="0" smtClean="0"/>
              <a:t> </a:t>
            </a:r>
            <a:r>
              <a:rPr lang="ru-RU" dirty="0" smtClean="0"/>
              <a:t>ZEF/</a:t>
            </a:r>
            <a:r>
              <a:rPr lang="ru-RU" dirty="0" err="1" smtClean="0"/>
              <a:t>ЮНЕСКОнинг</a:t>
            </a:r>
            <a:r>
              <a:rPr lang="ru-RU" dirty="0" smtClean="0"/>
              <a:t> </a:t>
            </a:r>
            <a:r>
              <a:rPr lang="ru-RU" dirty="0" err="1" smtClean="0"/>
              <a:t>Хоразмдаги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лойиҳасида</a:t>
            </a:r>
            <a:r>
              <a:rPr lang="ru-RU" baseline="0" dirty="0" smtClean="0"/>
              <a:t> маргинал, </a:t>
            </a:r>
            <a:r>
              <a:rPr lang="ru-RU" baseline="0" dirty="0" err="1" smtClean="0"/>
              <a:t>шўрланган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ерларни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аралаш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турдаги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дарахтлар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ўстиришга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топшириш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йўли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билан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таназзулга</a:t>
            </a:r>
            <a:r>
              <a:rPr lang="ru-RU" baseline="0" dirty="0" smtClean="0"/>
              <a:t> юз </a:t>
            </a:r>
            <a:r>
              <a:rPr lang="ru-RU" baseline="0" dirty="0" err="1" smtClean="0"/>
              <a:t>тутган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ҳайдаладиган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ташландиқ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рентабелсиз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ерларда</a:t>
            </a:r>
            <a:r>
              <a:rPr lang="ru-RU" dirty="0" smtClean="0"/>
              <a:t> </a:t>
            </a:r>
            <a:r>
              <a:rPr lang="ru-RU" dirty="0" err="1" smtClean="0"/>
              <a:t>унумдор</a:t>
            </a:r>
            <a:r>
              <a:rPr lang="ru-RU" dirty="0" smtClean="0"/>
              <a:t> </a:t>
            </a:r>
            <a:r>
              <a:rPr lang="ru-RU" dirty="0" err="1" smtClean="0"/>
              <a:t>ўрмонзорлар</a:t>
            </a:r>
            <a:r>
              <a:rPr lang="ru-RU" dirty="0" smtClean="0"/>
              <a:t> </a:t>
            </a:r>
            <a:r>
              <a:rPr lang="ru-RU" dirty="0" err="1" smtClean="0"/>
              <a:t>ташкил</a:t>
            </a:r>
            <a:r>
              <a:rPr lang="ru-RU" dirty="0" smtClean="0"/>
              <a:t> </a:t>
            </a:r>
            <a:r>
              <a:rPr lang="ru-RU" dirty="0" err="1" smtClean="0"/>
              <a:t>этиш</a:t>
            </a:r>
            <a:r>
              <a:rPr lang="ru-RU" dirty="0" smtClean="0"/>
              <a:t> </a:t>
            </a:r>
            <a:r>
              <a:rPr lang="ru-RU" dirty="0" err="1" smtClean="0"/>
              <a:t>имкониятлари</a:t>
            </a:r>
            <a:r>
              <a:rPr lang="ru-RU" dirty="0" smtClean="0"/>
              <a:t> </a:t>
            </a:r>
            <a:r>
              <a:rPr lang="ru-RU" dirty="0" err="1" smtClean="0"/>
              <a:t>тадқиқ</a:t>
            </a:r>
            <a:r>
              <a:rPr lang="ru-RU" dirty="0" smtClean="0"/>
              <a:t> </a:t>
            </a:r>
            <a:r>
              <a:rPr lang="ru-RU" dirty="0" err="1" smtClean="0"/>
              <a:t>этилди</a:t>
            </a:r>
            <a:r>
              <a:rPr lang="ru-RU" dirty="0" smtClean="0"/>
              <a:t>. Грунт </a:t>
            </a:r>
            <a:r>
              <a:rPr lang="ru-RU" dirty="0" err="1" smtClean="0"/>
              <a:t>сувларидан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самарали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фойдаланишга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қодир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дарахт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турлари</a:t>
            </a:r>
            <a:r>
              <a:rPr lang="ru-RU" baseline="0" dirty="0" smtClean="0"/>
              <a:t> (фреатофит </a:t>
            </a:r>
            <a:r>
              <a:rPr lang="ru-RU" baseline="0" dirty="0" err="1" smtClean="0"/>
              <a:t>дарахтлар</a:t>
            </a:r>
            <a:r>
              <a:rPr lang="ru-RU" baseline="0" dirty="0" smtClean="0"/>
              <a:t>) </a:t>
            </a:r>
            <a:r>
              <a:rPr lang="ru-RU" baseline="0" dirty="0" err="1" smtClean="0"/>
              <a:t>оқилона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танланса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сув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ўғит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салмоқли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тежалиши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мумкин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Бу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тежалган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ресурсларни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унумдор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қишлоқ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хўжалик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ерларига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янада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фойдали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йўналтириш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мумкин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Унумдор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бўлмаган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ерларни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ўрмонлар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билан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қоплаш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натижасида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тупроқ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унумдорлиги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ошиши</a:t>
            </a:r>
            <a:r>
              <a:rPr lang="ru-RU" baseline="0" dirty="0" smtClean="0"/>
              <a:t>, карбонат ангидрид </a:t>
            </a:r>
            <a:r>
              <a:rPr lang="ru-RU" baseline="0" dirty="0" err="1" smtClean="0"/>
              <a:t>газининг</a:t>
            </a:r>
            <a:r>
              <a:rPr lang="ru-RU" baseline="0" dirty="0" smtClean="0"/>
              <a:t> секвестрация </a:t>
            </a:r>
            <a:r>
              <a:rPr lang="ru-RU" baseline="0" dirty="0" err="1" smtClean="0"/>
              <a:t>бўлиши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фойдали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шунингдек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тижорат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учун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қадрли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маҳсулот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олини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кутилмоқда</a:t>
            </a:r>
            <a:r>
              <a:rPr lang="ru-RU" dirty="0" smtClean="0"/>
              <a:t>. </a:t>
            </a:r>
            <a:r>
              <a:rPr lang="ru-RU" dirty="0" err="1" smtClean="0"/>
              <a:t>Шунингдек</a:t>
            </a:r>
            <a:r>
              <a:rPr lang="ru-RU" dirty="0" smtClean="0"/>
              <a:t>, </a:t>
            </a:r>
            <a:r>
              <a:rPr lang="ru-RU" dirty="0" err="1" smtClean="0"/>
              <a:t>қишлоқ</a:t>
            </a:r>
            <a:r>
              <a:rPr lang="ru-RU" dirty="0" smtClean="0"/>
              <a:t> </a:t>
            </a:r>
            <a:r>
              <a:rPr lang="ru-RU" dirty="0" err="1" smtClean="0"/>
              <a:t>хўжалиги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ландшафти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эстетикасининг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яхшиланиши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ҳам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муҳимдир</a:t>
            </a:r>
            <a:r>
              <a:rPr lang="ru-RU" dirty="0" smtClean="0"/>
              <a:t> – </a:t>
            </a:r>
            <a:r>
              <a:rPr lang="ru-RU" dirty="0" err="1" smtClean="0"/>
              <a:t>дарахтлар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соясида</a:t>
            </a:r>
            <a:r>
              <a:rPr lang="ru-RU" baseline="0" dirty="0" smtClean="0"/>
              <a:t> дам </a:t>
            </a:r>
            <a:r>
              <a:rPr lang="ru-RU" baseline="0" dirty="0" err="1" smtClean="0"/>
              <a:t>олиш</a:t>
            </a:r>
            <a:r>
              <a:rPr lang="ru-RU" dirty="0" err="1" smtClean="0"/>
              <a:t>ингиз</a:t>
            </a:r>
            <a:r>
              <a:rPr lang="ru-RU" dirty="0" smtClean="0"/>
              <a:t> </a:t>
            </a:r>
            <a:r>
              <a:rPr lang="ru-RU" dirty="0" err="1" smtClean="0"/>
              <a:t>мумкин</a:t>
            </a:r>
            <a:r>
              <a:rPr lang="ru-RU" dirty="0" smtClean="0"/>
              <a:t>, улар </a:t>
            </a:r>
            <a:r>
              <a:rPr lang="ru-RU" dirty="0" err="1" smtClean="0"/>
              <a:t>кўзни</a:t>
            </a:r>
            <a:r>
              <a:rPr lang="ru-RU" dirty="0" smtClean="0"/>
              <a:t> </a:t>
            </a:r>
            <a:r>
              <a:rPr lang="ru-RU" dirty="0" err="1" smtClean="0"/>
              <a:t>қувонтиради</a:t>
            </a:r>
            <a:r>
              <a:rPr lang="ru-RU" dirty="0" smtClean="0"/>
              <a:t>.</a:t>
            </a:r>
          </a:p>
        </p:txBody>
      </p:sp>
      <p:sp>
        <p:nvSpPr>
          <p:cNvPr id="30725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3509E-5D19-4C99-A77E-813F4CC6BCBE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baseline="0" dirty="0" err="1" smtClean="0"/>
              <a:t>Мос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келувчи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дарахт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турларини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ўстириш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орқали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муқобил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фойдаланиш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қайта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тиклаш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учун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биз</a:t>
            </a:r>
            <a:r>
              <a:rPr lang="ru-RU" baseline="0" dirty="0" smtClean="0"/>
              <a:t> </a:t>
            </a:r>
            <a:r>
              <a:rPr lang="ru-RU" dirty="0" err="1" smtClean="0"/>
              <a:t>таклиф</a:t>
            </a:r>
            <a:r>
              <a:rPr lang="ru-RU" dirty="0" smtClean="0"/>
              <a:t> </a:t>
            </a:r>
            <a:r>
              <a:rPr lang="ru-RU" dirty="0" err="1" smtClean="0"/>
              <a:t>этаётган</a:t>
            </a:r>
            <a:r>
              <a:rPr lang="ru-RU" baseline="0" dirty="0" smtClean="0"/>
              <a:t> ер </a:t>
            </a:r>
            <a:r>
              <a:rPr lang="ru-RU" baseline="0" dirty="0" err="1" smtClean="0"/>
              <a:t>майдонларига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нечта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мисоллар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Кўпроқ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бундай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ерлар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суғориш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тармоғининг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охирида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жойлашган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бўлади</a:t>
            </a:r>
            <a:r>
              <a:rPr lang="ru-RU" baseline="0" dirty="0" smtClean="0"/>
              <a:t>, шу </a:t>
            </a:r>
            <a:r>
              <a:rPr lang="ru-RU" baseline="0" dirty="0" err="1" smtClean="0"/>
              <a:t>сабабли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айниқсп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қурғоқчил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йилларда</a:t>
            </a:r>
            <a:r>
              <a:rPr lang="ru-RU" baseline="0" dirty="0" smtClean="0"/>
              <a:t> улар </a:t>
            </a:r>
            <a:r>
              <a:rPr lang="ru-RU" baseline="0" dirty="0" err="1" smtClean="0"/>
              <a:t>кам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олади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ёки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бериш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ўз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вақтида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рўй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бермайди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Демак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бундай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майдонларнинг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ҳосилдорлиги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барқарор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бўлмайди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узоқ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муддатли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истиқболда</a:t>
            </a:r>
            <a:r>
              <a:rPr lang="ru-RU" baseline="0" dirty="0" smtClean="0"/>
              <a:t> – паст </a:t>
            </a:r>
            <a:r>
              <a:rPr lang="ru-RU" baseline="0" dirty="0" err="1" smtClean="0"/>
              <a:t>бўлади</a:t>
            </a:r>
            <a:r>
              <a:rPr lang="ru-RU" dirty="0" smtClean="0"/>
              <a:t>. </a:t>
            </a:r>
          </a:p>
        </p:txBody>
      </p:sp>
      <p:sp>
        <p:nvSpPr>
          <p:cNvPr id="31749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A75656-280B-4E5A-BC98-0DF6E85F59EC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Шу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каби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айрим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ҳудудлар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шудгор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қилиб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қўйилган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ёки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алмашлаб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экишдан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чиқарилган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бўлади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Бундай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ерларда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ўсимликларнинг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аксарияти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чорвани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ўтлатишда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ишлатилиши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мумкин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галофитлардир</a:t>
            </a:r>
            <a:r>
              <a:rPr lang="ru-RU" baseline="0" dirty="0" smtClean="0"/>
              <a:t> (</a:t>
            </a:r>
            <a:r>
              <a:rPr lang="ru-RU" baseline="0" dirty="0" err="1" smtClean="0"/>
              <a:t>масалан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юлғун</a:t>
            </a:r>
            <a:r>
              <a:rPr lang="ru-RU" baseline="0" dirty="0" smtClean="0"/>
              <a:t>), </a:t>
            </a:r>
            <a:r>
              <a:rPr lang="ru-RU" baseline="0" dirty="0" err="1" smtClean="0"/>
              <a:t>аммо</a:t>
            </a:r>
            <a:r>
              <a:rPr lang="ru-RU" baseline="0" dirty="0" smtClean="0"/>
              <a:t> улар </a:t>
            </a:r>
            <a:r>
              <a:rPr lang="ru-RU" baseline="0" dirty="0" err="1" smtClean="0"/>
              <a:t>тарқоқ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ўсади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тупроқда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озуқа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моддалари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даражаси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пастлиги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сабабли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кўп</a:t>
            </a:r>
            <a:r>
              <a:rPr lang="ru-RU" baseline="0" dirty="0" smtClean="0"/>
              <a:t> биомасса </a:t>
            </a:r>
            <a:r>
              <a:rPr lang="ru-RU" baseline="0" dirty="0" err="1" smtClean="0"/>
              <a:t>ишлаб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чиқармайди</a:t>
            </a:r>
            <a:r>
              <a:rPr lang="ru-RU" dirty="0" smtClean="0"/>
              <a:t>.</a:t>
            </a:r>
          </a:p>
          <a:p>
            <a:endParaRPr lang="en-US" dirty="0" smtClean="0"/>
          </a:p>
        </p:txBody>
      </p:sp>
      <p:sp>
        <p:nvSpPr>
          <p:cNvPr id="32773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010CB3-E503-4FEF-8DF7-FE46C08A03E2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Шу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каби</a:t>
            </a:r>
            <a:r>
              <a:rPr lang="ru-RU" baseline="0" dirty="0" smtClean="0"/>
              <a:t> маргинал </a:t>
            </a:r>
            <a:r>
              <a:rPr lang="ru-RU" baseline="0" dirty="0" err="1" smtClean="0"/>
              <a:t>майдонларнинг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бирида</a:t>
            </a:r>
            <a:r>
              <a:rPr lang="ru-RU" baseline="0" dirty="0" smtClean="0"/>
              <a:t> 2003 </a:t>
            </a:r>
            <a:r>
              <a:rPr lang="ru-RU" baseline="0" dirty="0" err="1" smtClean="0"/>
              <a:t>йилдан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буён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ўрмонзор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барпо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қилиш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бўйича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тажриба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ўтказилмоқда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Илтимос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ушбу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фотосуратни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эслаб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қолинг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чунки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бунга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яна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қайтамиз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Қишги-баҳорги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шўр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ювиш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ишлари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тупроқ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шўрланишига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қарши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курашнинг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самарали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усули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ҳисобланади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аммо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бунинг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учун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кўп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техник </a:t>
            </a:r>
            <a:r>
              <a:rPr lang="ru-RU" baseline="0" dirty="0" err="1" smtClean="0"/>
              <a:t>дренажнинг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яхши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ишлаши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керак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бўлади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Бундай</a:t>
            </a:r>
            <a:r>
              <a:rPr lang="ru-RU" baseline="0" dirty="0" smtClean="0"/>
              <a:t> техник </a:t>
            </a:r>
            <a:r>
              <a:rPr lang="ru-RU" baseline="0" dirty="0" err="1" smtClean="0"/>
              <a:t>ечим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кучли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таназзулга</a:t>
            </a:r>
            <a:r>
              <a:rPr lang="ru-RU" baseline="0" dirty="0" smtClean="0"/>
              <a:t> юз </a:t>
            </a:r>
            <a:r>
              <a:rPr lang="ru-RU" baseline="0" dirty="0" err="1" smtClean="0"/>
              <a:t>тутган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ерлар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учун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норентабел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бўлиши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мумкин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шунинг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учун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бундай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ерлардан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фойдаланишнинг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ўрмонзор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барпо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қилиш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каби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муқобил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усули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кўриб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чиқилмоқда</a:t>
            </a:r>
            <a:r>
              <a:rPr lang="ru-RU" dirty="0" smtClean="0"/>
              <a:t>. </a:t>
            </a:r>
          </a:p>
          <a:p>
            <a:endParaRPr lang="en-US" dirty="0" smtClean="0"/>
          </a:p>
        </p:txBody>
      </p:sp>
      <p:sp>
        <p:nvSpPr>
          <p:cNvPr id="33797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2583C-56BC-4FB6-B019-D7F08D07C73E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err="1" smtClean="0"/>
              <a:t>Олдимизда</a:t>
            </a:r>
            <a:r>
              <a:rPr lang="ru-RU" dirty="0" smtClean="0"/>
              <a:t> маргинал </a:t>
            </a:r>
            <a:r>
              <a:rPr lang="ru-RU" dirty="0" err="1" smtClean="0"/>
              <a:t>ҳайдаладиган</a:t>
            </a:r>
            <a:r>
              <a:rPr lang="ru-RU" dirty="0" smtClean="0"/>
              <a:t> </a:t>
            </a:r>
            <a:r>
              <a:rPr lang="ru-RU" dirty="0" err="1" smtClean="0"/>
              <a:t>ерларда</a:t>
            </a:r>
            <a:r>
              <a:rPr lang="ru-RU" dirty="0" smtClean="0"/>
              <a:t> </a:t>
            </a:r>
            <a:r>
              <a:rPr lang="ru-RU" dirty="0" err="1" smtClean="0"/>
              <a:t>ўрмонзорлар</a:t>
            </a:r>
            <a:r>
              <a:rPr lang="ru-RU" dirty="0" smtClean="0"/>
              <a:t> </a:t>
            </a:r>
            <a:r>
              <a:rPr lang="ru-RU" dirty="0" err="1" smtClean="0"/>
              <a:t>барпо</a:t>
            </a:r>
            <a:r>
              <a:rPr lang="ru-RU" dirty="0" smtClean="0"/>
              <a:t> </a:t>
            </a:r>
            <a:r>
              <a:rPr lang="ru-RU" dirty="0" err="1" smtClean="0"/>
              <a:t>этиш</a:t>
            </a:r>
            <a:r>
              <a:rPr lang="ru-RU" dirty="0" smtClean="0"/>
              <a:t> </a:t>
            </a:r>
            <a:r>
              <a:rPr lang="ru-RU" dirty="0" err="1" smtClean="0"/>
              <a:t>учун</a:t>
            </a:r>
            <a:r>
              <a:rPr lang="ru-RU" dirty="0" smtClean="0"/>
              <a:t> </a:t>
            </a:r>
            <a:r>
              <a:rPr lang="ru-RU" dirty="0" err="1" smtClean="0"/>
              <a:t>қайси</a:t>
            </a:r>
            <a:r>
              <a:rPr lang="ru-RU" dirty="0" smtClean="0"/>
              <a:t> </a:t>
            </a:r>
            <a:r>
              <a:rPr lang="ru-RU" dirty="0" err="1" smtClean="0"/>
              <a:t>дарахт</a:t>
            </a:r>
            <a:r>
              <a:rPr lang="ru-RU" dirty="0" smtClean="0"/>
              <a:t> </a:t>
            </a:r>
            <a:r>
              <a:rPr lang="ru-RU" dirty="0" err="1" smtClean="0"/>
              <a:t>турлари</a:t>
            </a:r>
            <a:r>
              <a:rPr lang="ru-RU" dirty="0" smtClean="0"/>
              <a:t> </a:t>
            </a:r>
            <a:r>
              <a:rPr lang="ru-RU" dirty="0" err="1" smtClean="0"/>
              <a:t>кўпроқ</a:t>
            </a:r>
            <a:r>
              <a:rPr lang="ru-RU" dirty="0" smtClean="0"/>
              <a:t> </a:t>
            </a:r>
            <a:r>
              <a:rPr lang="ru-RU" dirty="0" err="1" smtClean="0"/>
              <a:t>мос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келиши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тўғрисида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масала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турганди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Бу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бизнинг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илк</a:t>
            </a:r>
            <a:r>
              <a:rPr lang="ru-RU" baseline="0" dirty="0" smtClean="0"/>
              <a:t> дала </a:t>
            </a:r>
            <a:r>
              <a:rPr lang="ru-RU" baseline="0" dirty="0" err="1" smtClean="0"/>
              <a:t>тажрибалари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статистик </a:t>
            </a:r>
            <a:r>
              <a:rPr lang="ru-RU" baseline="0" dirty="0" err="1" smtClean="0"/>
              <a:t>таҳлилларимиз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предметига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айланганди</a:t>
            </a:r>
            <a:r>
              <a:rPr lang="ru-RU" baseline="0" dirty="0" smtClean="0"/>
              <a:t>, улар </a:t>
            </a:r>
            <a:r>
              <a:rPr lang="ru-RU" baseline="0" dirty="0" err="1" smtClean="0"/>
              <a:t>доирасида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жами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бўлиб</a:t>
            </a:r>
            <a:r>
              <a:rPr lang="ru-RU" baseline="0" dirty="0" smtClean="0"/>
              <a:t> 15 та </a:t>
            </a:r>
            <a:r>
              <a:rPr lang="ru-RU" baseline="0" dirty="0" err="1" smtClean="0"/>
              <a:t>дарахт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турлари</a:t>
            </a:r>
            <a:r>
              <a:rPr lang="ru-RU" baseline="0" dirty="0" smtClean="0"/>
              <a:t> маргинал </a:t>
            </a:r>
            <a:r>
              <a:rPr lang="ru-RU" baseline="0" dirty="0" err="1" smtClean="0"/>
              <a:t>ерларни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ўрмонзорлар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билан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қоплашга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яроқлилиги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ўрганилди</a:t>
            </a:r>
            <a:r>
              <a:rPr lang="ru-RU" dirty="0" smtClean="0"/>
              <a:t>. </a:t>
            </a:r>
            <a:r>
              <a:rPr lang="ru-RU" dirty="0" err="1" smtClean="0"/>
              <a:t>Тупроқнинг</a:t>
            </a:r>
            <a:r>
              <a:rPr lang="ru-RU" dirty="0" smtClean="0"/>
              <a:t> </a:t>
            </a:r>
            <a:r>
              <a:rPr lang="ru-RU" dirty="0" err="1" smtClean="0"/>
              <a:t>шўрланганлиги</a:t>
            </a:r>
            <a:r>
              <a:rPr lang="ru-RU" dirty="0" smtClean="0"/>
              <a:t> биомасса </a:t>
            </a:r>
            <a:r>
              <a:rPr lang="ru-RU" dirty="0" err="1" smtClean="0"/>
              <a:t>унумдорлигини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чекловчи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муҳим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омил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бўлганлиги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сабабли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дарахтларнинг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шўрга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юқори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чидамлилиги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уларнинг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яроқлилигининг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асосий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мезонларидан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эди</a:t>
            </a:r>
            <a:r>
              <a:rPr lang="ru-RU" baseline="0" dirty="0" smtClean="0"/>
              <a:t>. Маргинал </a:t>
            </a:r>
            <a:r>
              <a:rPr lang="ru-RU" baseline="0" dirty="0" err="1" smtClean="0"/>
              <a:t>тупроқларда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шунингдек</a:t>
            </a:r>
            <a:r>
              <a:rPr lang="ru-RU" baseline="0" dirty="0" smtClean="0"/>
              <a:t>, азот </a:t>
            </a:r>
            <a:r>
              <a:rPr lang="ru-RU" baseline="0" dirty="0" err="1" smtClean="0"/>
              <a:t>кам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бўлади</a:t>
            </a:r>
            <a:r>
              <a:rPr lang="ru-RU" baseline="0" dirty="0" smtClean="0"/>
              <a:t>, шу </a:t>
            </a:r>
            <a:r>
              <a:rPr lang="ru-RU" baseline="0" dirty="0" err="1" smtClean="0"/>
              <a:t>сабабли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азотни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ушлаб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қоладиган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турлар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батафсил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кўриб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чиқилди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Дарахтларнинг</a:t>
            </a:r>
            <a:r>
              <a:rPr lang="ru-RU" baseline="0" dirty="0" smtClean="0"/>
              <a:t> тез </a:t>
            </a:r>
            <a:r>
              <a:rPr lang="ru-RU" baseline="0" dirty="0" err="1" smtClean="0"/>
              <a:t>илдиз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отиши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юқори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суръатларда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ўсиши</a:t>
            </a:r>
            <a:r>
              <a:rPr lang="ru-RU" baseline="0" dirty="0" smtClean="0"/>
              <a:t> плантация </a:t>
            </a:r>
            <a:r>
              <a:rPr lang="ru-RU" baseline="0" dirty="0" err="1" smtClean="0"/>
              <a:t>қандайдир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фойдали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маҳсулот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даромад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олиб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келишига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вақтни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қисқартиришга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имкон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беради</a:t>
            </a:r>
            <a:r>
              <a:rPr lang="ru-RU" dirty="0" smtClean="0"/>
              <a:t>. </a:t>
            </a:r>
            <a:r>
              <a:rPr lang="ru-RU" dirty="0" err="1" smtClean="0"/>
              <a:t>Келиб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чиқиши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маҳаллий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кўп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мақсадли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турларга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устувор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эътибор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қаратилди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чунки</a:t>
            </a:r>
            <a:r>
              <a:rPr lang="ru-RU" baseline="0" dirty="0" smtClean="0"/>
              <a:t> улар </a:t>
            </a:r>
            <a:r>
              <a:rPr lang="ru-RU" baseline="0" dirty="0" err="1" smtClean="0"/>
              <a:t>маҳаллий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агроиқлим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шароитларга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яхшироқ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мослашган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омилкорларимизга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яхши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таниш</a:t>
            </a:r>
            <a:r>
              <a:rPr lang="ru-RU" dirty="0" smtClean="0"/>
              <a:t>.</a:t>
            </a: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AEE27A-5CD2-4A3E-A264-1473FA0B7761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Ушбу </a:t>
            </a:r>
            <a:r>
              <a:rPr lang="ru-RU" dirty="0" err="1" smtClean="0"/>
              <a:t>мезонларнинг</a:t>
            </a:r>
            <a:r>
              <a:rPr lang="ru-RU" dirty="0" smtClean="0"/>
              <a:t> </a:t>
            </a:r>
            <a:r>
              <a:rPr lang="ru-RU" dirty="0" err="1" smtClean="0"/>
              <a:t>йиғиндисига</a:t>
            </a:r>
            <a:r>
              <a:rPr lang="ru-RU" dirty="0" smtClean="0"/>
              <a:t> </a:t>
            </a:r>
            <a:r>
              <a:rPr lang="ru-RU" dirty="0" err="1" smtClean="0"/>
              <a:t>кўра</a:t>
            </a:r>
            <a:r>
              <a:rPr lang="ru-RU" dirty="0" smtClean="0"/>
              <a:t> 3 та </a:t>
            </a:r>
            <a:r>
              <a:rPr lang="ru-RU" dirty="0" err="1" smtClean="0"/>
              <a:t>истиқболли</a:t>
            </a:r>
            <a:r>
              <a:rPr lang="ru-RU" dirty="0" smtClean="0"/>
              <a:t> тур </a:t>
            </a:r>
            <a:r>
              <a:rPr lang="ru-RU" dirty="0" err="1" smtClean="0"/>
              <a:t>танлаб</a:t>
            </a:r>
            <a:r>
              <a:rPr lang="ru-RU" dirty="0" smtClean="0"/>
              <a:t> </a:t>
            </a:r>
            <a:r>
              <a:rPr lang="ru-RU" dirty="0" err="1" smtClean="0"/>
              <a:t>олинди</a:t>
            </a:r>
            <a:r>
              <a:rPr lang="ru-RU" dirty="0" smtClean="0"/>
              <a:t>: 2 та тез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ўсадиган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лекин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узоқ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умр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кўрмайдиган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чўзинчоқ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баргли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жийда</a:t>
            </a:r>
            <a:r>
              <a:rPr lang="ru-RU" baseline="0" dirty="0" smtClean="0"/>
              <a:t> </a:t>
            </a:r>
            <a:r>
              <a:rPr lang="en-US" i="1" dirty="0" err="1" smtClean="0">
                <a:latin typeface="Times New Roman" pitchFamily="18" charset="0"/>
              </a:rPr>
              <a:t>Elaeagnus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</a:rPr>
              <a:t>angustifolia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</a:rPr>
              <a:t> </a:t>
            </a:r>
            <a:r>
              <a:rPr lang="ru-RU" i="0" dirty="0" err="1" smtClean="0">
                <a:latin typeface="Times New Roman" pitchFamily="18" charset="0"/>
              </a:rPr>
              <a:t>ва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турли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баргли</a:t>
            </a:r>
            <a:r>
              <a:rPr lang="ru-RU" i="0" baseline="0" dirty="0" smtClean="0">
                <a:latin typeface="Times New Roman" pitchFamily="18" charset="0"/>
              </a:rPr>
              <a:t> </a:t>
            </a:r>
            <a:r>
              <a:rPr lang="ru-RU" i="0" baseline="0" dirty="0" err="1" smtClean="0">
                <a:latin typeface="Times New Roman" pitchFamily="18" charset="0"/>
              </a:rPr>
              <a:t>терак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</a:rPr>
              <a:t>Populus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</a:rPr>
              <a:t>euphratica</a:t>
            </a:r>
            <a:r>
              <a:rPr lang="ru-RU" i="1" dirty="0" smtClean="0">
                <a:latin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</a:rPr>
              <a:t>Шунингдек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узоқ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истиқболда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қимматли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қурилиш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ёғочини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берувчи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пастак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қайрағоч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</a:rPr>
              <a:t>Ulmus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</a:rPr>
              <a:t>pumila</a:t>
            </a:r>
            <a:r>
              <a:rPr lang="ru-RU" dirty="0" smtClean="0">
                <a:latin typeface="Times New Roman" pitchFamily="18" charset="0"/>
              </a:rPr>
              <a:t>. </a:t>
            </a:r>
            <a:r>
              <a:rPr lang="en-US" i="1" dirty="0" err="1" smtClean="0">
                <a:latin typeface="Times New Roman" pitchFamily="18" charset="0"/>
              </a:rPr>
              <a:t>Elaeagnus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</a:rPr>
              <a:t>angustifolia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uz-Cyrl-UZ" i="1" dirty="0" smtClean="0">
                <a:latin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</a:rPr>
              <a:t>азотни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ушлаб</a:t>
            </a:r>
            <a:r>
              <a:rPr lang="ru-RU" baseline="0" dirty="0" smtClean="0">
                <a:latin typeface="Times New Roman" pitchFamily="18" charset="0"/>
              </a:rPr>
              <a:t> </a:t>
            </a:r>
            <a:r>
              <a:rPr lang="ru-RU" baseline="0" dirty="0" err="1" smtClean="0">
                <a:latin typeface="Times New Roman" pitchFamily="18" charset="0"/>
              </a:rPr>
              <a:t>қоладиган</a:t>
            </a:r>
            <a:r>
              <a:rPr lang="ru-RU" baseline="0" dirty="0" smtClean="0">
                <a:latin typeface="Times New Roman" pitchFamily="18" charset="0"/>
              </a:rPr>
              <a:t> </a:t>
            </a:r>
            <a:r>
              <a:rPr lang="ru-RU" baseline="0" dirty="0" err="1" smtClean="0">
                <a:latin typeface="Times New Roman" pitchFamily="18" charset="0"/>
              </a:rPr>
              <a:t>мевали</a:t>
            </a:r>
            <a:r>
              <a:rPr lang="ru-RU" baseline="0" dirty="0" smtClean="0">
                <a:latin typeface="Times New Roman" pitchFamily="18" charset="0"/>
              </a:rPr>
              <a:t> </a:t>
            </a:r>
            <a:r>
              <a:rPr lang="ru-RU" baseline="0" dirty="0" err="1" smtClean="0">
                <a:latin typeface="Times New Roman" pitchFamily="18" charset="0"/>
              </a:rPr>
              <a:t>дарахт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</a:rPr>
              <a:t>Populus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</a:rPr>
              <a:t>euphratica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</a:rPr>
              <a:t>тўқай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дарахтларининг</a:t>
            </a:r>
            <a:r>
              <a:rPr lang="ru-RU" dirty="0" smtClean="0">
                <a:latin typeface="Times New Roman" pitchFamily="18" charset="0"/>
              </a:rPr>
              <a:t> бош </a:t>
            </a:r>
            <a:r>
              <a:rPr lang="ru-RU" dirty="0" err="1" smtClean="0">
                <a:latin typeface="Times New Roman" pitchFamily="18" charset="0"/>
              </a:rPr>
              <a:t>турларидан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бири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</a:rPr>
              <a:t>Ulmus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</a:rPr>
              <a:t>pumila</a:t>
            </a:r>
            <a:r>
              <a:rPr lang="ru-RU" i="1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</a:rPr>
              <a:t>кўпроқ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далаларни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ҳимоя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қилиш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мақсадида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дарахтзор</a:t>
            </a:r>
            <a:r>
              <a:rPr lang="ru-RU" baseline="0" dirty="0" smtClean="0">
                <a:latin typeface="Times New Roman" pitchFamily="18" charset="0"/>
              </a:rPr>
              <a:t> </a:t>
            </a:r>
            <a:r>
              <a:rPr lang="ru-RU" baseline="0" dirty="0" err="1" smtClean="0">
                <a:latin typeface="Times New Roman" pitchFamily="18" charset="0"/>
              </a:rPr>
              <a:t>барпо</a:t>
            </a:r>
            <a:r>
              <a:rPr lang="ru-RU" baseline="0" dirty="0" smtClean="0">
                <a:latin typeface="Times New Roman" pitchFamily="18" charset="0"/>
              </a:rPr>
              <a:t> </a:t>
            </a:r>
            <a:r>
              <a:rPr lang="ru-RU" baseline="0" dirty="0" err="1" smtClean="0">
                <a:latin typeface="Times New Roman" pitchFamily="18" charset="0"/>
              </a:rPr>
              <a:t>этишда</a:t>
            </a:r>
            <a:r>
              <a:rPr lang="ru-RU" baseline="0" dirty="0" smtClean="0">
                <a:latin typeface="Times New Roman" pitchFamily="18" charset="0"/>
              </a:rPr>
              <a:t> </a:t>
            </a:r>
            <a:r>
              <a:rPr lang="ru-RU" baseline="0" smtClean="0">
                <a:latin typeface="Times New Roman" pitchFamily="18" charset="0"/>
              </a:rPr>
              <a:t>ишлатилади</a:t>
            </a:r>
            <a:r>
              <a:rPr lang="ru-RU" smtClean="0">
                <a:latin typeface="Times New Roman" pitchFamily="18" charset="0"/>
              </a:rPr>
              <a:t>.</a:t>
            </a:r>
            <a:endParaRPr lang="en-US" dirty="0" smtClean="0"/>
          </a:p>
        </p:txBody>
      </p:sp>
      <p:sp>
        <p:nvSpPr>
          <p:cNvPr id="35845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C244E2-7499-492A-9ED5-B434273345FA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err="1" smtClean="0"/>
              <a:t>Графикда</a:t>
            </a:r>
            <a:r>
              <a:rPr lang="ru-RU" dirty="0" smtClean="0"/>
              <a:t> </a:t>
            </a:r>
            <a:r>
              <a:rPr lang="ru-RU" dirty="0" err="1" smtClean="0"/>
              <a:t>ушбу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дарахт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турлари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томонидан</a:t>
            </a:r>
            <a:r>
              <a:rPr lang="ru-RU" baseline="0" dirty="0" smtClean="0"/>
              <a:t> 7 </a:t>
            </a:r>
            <a:r>
              <a:rPr lang="ru-RU" baseline="0" dirty="0" err="1" smtClean="0"/>
              <a:t>йил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давомида</a:t>
            </a:r>
            <a:r>
              <a:rPr lang="ru-RU" baseline="0" dirty="0" smtClean="0"/>
              <a:t> биомасса </a:t>
            </a:r>
            <a:r>
              <a:rPr lang="ru-RU" baseline="0" dirty="0" err="1" smtClean="0"/>
              <a:t>тўплаши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кўрсатилган</a:t>
            </a:r>
            <a:r>
              <a:rPr lang="ru-RU" baseline="0" dirty="0" smtClean="0"/>
              <a:t>. Шу </a:t>
            </a:r>
            <a:r>
              <a:rPr lang="ru-RU" baseline="0" dirty="0" err="1" smtClean="0"/>
              <a:t>давр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ичида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турлар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томонидан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йилига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ўртача</a:t>
            </a:r>
            <a:r>
              <a:rPr lang="ru-RU" baseline="0" dirty="0" smtClean="0"/>
              <a:t> 25 т </a:t>
            </a:r>
            <a:r>
              <a:rPr lang="ru-RU" baseline="0" dirty="0" err="1" smtClean="0"/>
              <a:t>қуруқ</a:t>
            </a:r>
            <a:r>
              <a:rPr lang="ru-RU" baseline="0" dirty="0" smtClean="0"/>
              <a:t> биомасса </a:t>
            </a:r>
            <a:r>
              <a:rPr lang="ru-RU" baseline="0" dirty="0" err="1" smtClean="0"/>
              <a:t>ишлаб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чиқарилган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суғоришнинг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камайтирилган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меъёрлари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ғўза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кузги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буғдой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истеъмолининг</a:t>
            </a:r>
            <a:r>
              <a:rPr lang="ru-RU" baseline="0" dirty="0" smtClean="0"/>
              <a:t> 13-30% ни </a:t>
            </a:r>
            <a:r>
              <a:rPr lang="ru-RU" baseline="0" dirty="0" err="1" smtClean="0"/>
              <a:t>ташкил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этганини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ҳисобга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олсак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бу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анча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катта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кўрсаткич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Бир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йиллик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кўчатлар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экилганидан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сўнг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биринчи</a:t>
            </a:r>
            <a:r>
              <a:rPr lang="ru-RU" baseline="0" dirty="0" smtClean="0"/>
              <a:t> 2 </a:t>
            </a:r>
            <a:r>
              <a:rPr lang="ru-RU" baseline="0" dirty="0" err="1" smtClean="0"/>
              <a:t>йил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давомида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суғориш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учун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йилига</a:t>
            </a:r>
            <a:r>
              <a:rPr lang="ru-RU" baseline="0" dirty="0" smtClean="0"/>
              <a:t> 80 мм </a:t>
            </a:r>
            <a:r>
              <a:rPr lang="ru-RU" baseline="0" dirty="0" err="1" smtClean="0"/>
              <a:t>ёки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ҳар</a:t>
            </a:r>
            <a:r>
              <a:rPr lang="ru-RU" baseline="0" dirty="0" smtClean="0"/>
              <a:t>  </a:t>
            </a:r>
            <a:r>
              <a:rPr lang="ru-RU" baseline="0" dirty="0" err="1" smtClean="0"/>
              <a:t>гектарга</a:t>
            </a:r>
            <a:r>
              <a:rPr lang="ru-RU" dirty="0" smtClean="0"/>
              <a:t> 800 м3 </a:t>
            </a:r>
            <a:r>
              <a:rPr lang="ru-RU" dirty="0" err="1" smtClean="0"/>
              <a:t>сув</a:t>
            </a:r>
            <a:r>
              <a:rPr lang="ru-RU" dirty="0" smtClean="0"/>
              <a:t> </a:t>
            </a:r>
            <a:r>
              <a:rPr lang="ru-RU" dirty="0" err="1" smtClean="0"/>
              <a:t>ишлатилган</a:t>
            </a:r>
            <a:r>
              <a:rPr lang="ru-RU" dirty="0" smtClean="0"/>
              <a:t>. Шу </a:t>
            </a:r>
            <a:r>
              <a:rPr lang="ru-RU" dirty="0" err="1" smtClean="0"/>
              <a:t>тарзда</a:t>
            </a:r>
            <a:r>
              <a:rPr lang="ru-RU" dirty="0" smtClean="0"/>
              <a:t>, </a:t>
            </a:r>
            <a:r>
              <a:rPr lang="ru-RU" dirty="0" err="1" smtClean="0"/>
              <a:t>ўртача</a:t>
            </a:r>
            <a:r>
              <a:rPr lang="ru-RU" dirty="0" smtClean="0"/>
              <a:t> </a:t>
            </a:r>
            <a:r>
              <a:rPr lang="ru-RU" dirty="0" err="1" smtClean="0"/>
              <a:t>минераллашган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сизот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сувлари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мавжуд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бўлганда</a:t>
            </a:r>
            <a:r>
              <a:rPr lang="ru-RU" baseline="0" dirty="0" smtClean="0"/>
              <a:t> (</a:t>
            </a:r>
            <a:r>
              <a:rPr lang="ru-RU" baseline="0" dirty="0" err="1" smtClean="0"/>
              <a:t>бундай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сувлар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Хоразмда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бевосита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суғориш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учун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ишлатилмайди</a:t>
            </a:r>
            <a:r>
              <a:rPr lang="ru-RU" baseline="0" dirty="0" smtClean="0"/>
              <a:t>), </a:t>
            </a:r>
            <a:r>
              <a:rPr lang="ru-RU" baseline="0" dirty="0" err="1" smtClean="0"/>
              <a:t>дарахтзорлар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барпо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қилиш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суғориш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сувини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иқтисод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қилишга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хизмат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қилиши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мумкин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бу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дарахт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экиш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майдонларида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қисман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ишлатилиб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ёки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умуман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ишлатилмай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унумдор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қишлоқ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хўжалик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майдонларига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йўналтирилиши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мумкин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Бу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айниқса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иқлим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ўзгариши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шароитларида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келган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йилларда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муҳим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аҳамият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касб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этади</a:t>
            </a:r>
            <a:r>
              <a:rPr lang="ru-RU" dirty="0" smtClean="0"/>
              <a:t>. 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6869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jpeg"/><Relationship Id="rId7" Type="http://schemas.openxmlformats.org/officeDocument/2006/relationships/image" Target="../media/image8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jpeg"/><Relationship Id="rId7" Type="http://schemas.openxmlformats.org/officeDocument/2006/relationships/image" Target="../media/image8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Bil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775"/>
            <a:ext cx="719138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ussdiagramm: Dokument 5"/>
          <p:cNvSpPr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flowChartDocument">
            <a:avLst/>
          </a:prstGeom>
          <a:solidFill>
            <a:srgbClr val="FFFFCC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6" name="Grafik 8" descr="char_khologo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20638"/>
            <a:ext cx="665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9" descr="ZEF-Logo_english_recht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8863" y="127000"/>
            <a:ext cx="16271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ieren 18"/>
          <p:cNvGrpSpPr>
            <a:grpSpLocks/>
          </p:cNvGrpSpPr>
          <p:nvPr/>
        </p:nvGrpSpPr>
        <p:grpSpPr bwMode="auto">
          <a:xfrm>
            <a:off x="963613" y="6215063"/>
            <a:ext cx="8466137" cy="714375"/>
            <a:chOff x="3298148" y="40692388"/>
            <a:chExt cx="26981827" cy="2286000"/>
          </a:xfrm>
        </p:grpSpPr>
        <p:pic>
          <p:nvPicPr>
            <p:cNvPr id="9" name="Picture 231" descr="logo_daad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297611" y="41549639"/>
              <a:ext cx="5313363" cy="428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36" descr="unesco_logo_on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98148" y="41001950"/>
              <a:ext cx="1990726" cy="197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Grafik 13" descr="BMBF_CMYK_Gef_M_e.eps"/>
            <p:cNvPicPr>
              <a:picLocks noChangeAspect="1"/>
            </p:cNvPicPr>
            <p:nvPr userDrawn="1"/>
          </p:nvPicPr>
          <p:blipFill>
            <a:blip r:embed="rId7" cstate="print"/>
            <a:srcRect t="21635" r="4179"/>
            <a:stretch>
              <a:fillRect/>
            </a:stretch>
          </p:blipFill>
          <p:spPr bwMode="auto">
            <a:xfrm>
              <a:off x="6584300" y="41121012"/>
              <a:ext cx="2514600" cy="1687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Grafik 14" descr="Logo_UBo_h24_4c.eps"/>
            <p:cNvPicPr>
              <a:picLocks noChangeAspect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382288" y="40692388"/>
              <a:ext cx="6897687" cy="150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Grafik 14" descr="image001.jpg"/>
            <p:cNvPicPr>
              <a:picLocks noChangeAspect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621500" y="40835262"/>
              <a:ext cx="1714499" cy="171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Grafik 15" descr="logo.tif"/>
            <p:cNvPicPr>
              <a:picLocks noChangeAspect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652627" y="40978138"/>
              <a:ext cx="4286249" cy="1306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3059113" y="2133600"/>
            <a:ext cx="3240087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86A1149-7BF9-42D9-826F-A92574F4C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115888"/>
            <a:ext cx="2057400" cy="6408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6450" y="115888"/>
            <a:ext cx="6019800" cy="6408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Bil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775"/>
            <a:ext cx="719138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ussdiagramm: Dokument 5"/>
          <p:cNvSpPr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flowChartDocument">
            <a:avLst/>
          </a:prstGeom>
          <a:solidFill>
            <a:srgbClr val="FFFFCC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/>
              <a:cs typeface="+mn-cs"/>
            </a:endParaRPr>
          </a:p>
        </p:txBody>
      </p:sp>
      <p:pic>
        <p:nvPicPr>
          <p:cNvPr id="6" name="Grafik 8" descr="char_khologo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20638"/>
            <a:ext cx="665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9" descr="ZEF-Logo_english_recht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8863" y="127000"/>
            <a:ext cx="16271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ieren 18"/>
          <p:cNvGrpSpPr>
            <a:grpSpLocks/>
          </p:cNvGrpSpPr>
          <p:nvPr/>
        </p:nvGrpSpPr>
        <p:grpSpPr bwMode="auto">
          <a:xfrm>
            <a:off x="963613" y="6215063"/>
            <a:ext cx="8466137" cy="714375"/>
            <a:chOff x="3298148" y="40692388"/>
            <a:chExt cx="26981827" cy="2286000"/>
          </a:xfrm>
        </p:grpSpPr>
        <p:pic>
          <p:nvPicPr>
            <p:cNvPr id="9" name="Picture 231" descr="logo_daad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297611" y="41549639"/>
              <a:ext cx="5313363" cy="428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36" descr="unesco_logo_on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98148" y="41001950"/>
              <a:ext cx="1990726" cy="197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Grafik 13" descr="BMBF_CMYK_Gef_M_e.eps"/>
            <p:cNvPicPr>
              <a:picLocks noChangeAspect="1"/>
            </p:cNvPicPr>
            <p:nvPr userDrawn="1"/>
          </p:nvPicPr>
          <p:blipFill>
            <a:blip r:embed="rId7" cstate="print"/>
            <a:srcRect t="21635" r="4179"/>
            <a:stretch>
              <a:fillRect/>
            </a:stretch>
          </p:blipFill>
          <p:spPr bwMode="auto">
            <a:xfrm>
              <a:off x="6584300" y="41121012"/>
              <a:ext cx="2514600" cy="1687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Grafik 14" descr="Logo_UBo_h24_4c.eps"/>
            <p:cNvPicPr>
              <a:picLocks noChangeAspect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382288" y="40692388"/>
              <a:ext cx="6897687" cy="150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Grafik 14" descr="image001.jpg"/>
            <p:cNvPicPr>
              <a:picLocks noChangeAspect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621500" y="40835262"/>
              <a:ext cx="1714499" cy="171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Grafik 15" descr="logo.tif"/>
            <p:cNvPicPr>
              <a:picLocks noChangeAspect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652627" y="40978138"/>
              <a:ext cx="4286249" cy="1306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3059113" y="2133600"/>
            <a:ext cx="3240087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297E0D9-001A-4266-8C79-89A2362E8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981075"/>
            <a:ext cx="4038600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981075"/>
            <a:ext cx="4038600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ues Bild"/>
          <p:cNvPicPr preferRelativeResize="0"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55600"/>
            <a:ext cx="6477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-23813"/>
            <a:ext cx="9144000" cy="7191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de-DE">
              <a:latin typeface="Arial" pitchFamily="34" charset="0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981075"/>
            <a:ext cx="82296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Click to edit Master title style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Grafik 8" descr="char_khologo_CMYK.t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75" y="20638"/>
            <a:ext cx="6080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Grafik 9" descr="ZEF-Logo_english_rechts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08863" y="127000"/>
            <a:ext cx="16271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15888"/>
            <a:ext cx="6408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38" r:id="rId2"/>
    <p:sldLayoutId id="2147484639" r:id="rId3"/>
    <p:sldLayoutId id="2147484640" r:id="rId4"/>
    <p:sldLayoutId id="2147484641" r:id="rId5"/>
    <p:sldLayoutId id="2147484642" r:id="rId6"/>
    <p:sldLayoutId id="2147484643" r:id="rId7"/>
    <p:sldLayoutId id="2147484644" r:id="rId8"/>
    <p:sldLayoutId id="2147484645" r:id="rId9"/>
    <p:sldLayoutId id="2147484646" r:id="rId10"/>
    <p:sldLayoutId id="214748464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ues Bild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5600"/>
            <a:ext cx="6477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-23813"/>
            <a:ext cx="9144000" cy="7191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de-DE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981075"/>
            <a:ext cx="82296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Click to edit Master title style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3" name="Grafik 8" descr="char_khologo_CMYK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" y="20638"/>
            <a:ext cx="6080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Grafik 9" descr="ZEF-Logo_english_recht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8863" y="127000"/>
            <a:ext cx="16271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15888"/>
            <a:ext cx="6408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9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857250"/>
            <a:ext cx="785813" cy="60166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GB" sz="1750" dirty="0">
              <a:latin typeface="Arial" pitchFamily="34" charset="0"/>
              <a:cs typeface="+mn-cs"/>
            </a:endParaRPr>
          </a:p>
          <a:p>
            <a:pPr>
              <a:defRPr/>
            </a:pPr>
            <a:endParaRPr lang="en-GB" sz="1750" dirty="0">
              <a:latin typeface="Arial" pitchFamily="34" charset="0"/>
              <a:cs typeface="+mn-cs"/>
            </a:endParaRPr>
          </a:p>
          <a:p>
            <a:pPr>
              <a:defRPr/>
            </a:pPr>
            <a:endParaRPr lang="en-GB" sz="1750" dirty="0">
              <a:latin typeface="Arial" pitchFamily="34" charset="0"/>
              <a:cs typeface="+mn-cs"/>
            </a:endParaRPr>
          </a:p>
          <a:p>
            <a:pPr>
              <a:defRPr/>
            </a:pPr>
            <a:endParaRPr lang="en-GB" sz="1750" dirty="0">
              <a:latin typeface="Arial" pitchFamily="34" charset="0"/>
              <a:cs typeface="+mn-cs"/>
            </a:endParaRPr>
          </a:p>
          <a:p>
            <a:pPr>
              <a:defRPr/>
            </a:pPr>
            <a:endParaRPr lang="en-GB" sz="1750" dirty="0">
              <a:latin typeface="Arial" pitchFamily="34" charset="0"/>
              <a:cs typeface="+mn-cs"/>
            </a:endParaRPr>
          </a:p>
          <a:p>
            <a:pPr>
              <a:defRPr/>
            </a:pPr>
            <a:endParaRPr lang="en-GB" sz="1750" dirty="0">
              <a:latin typeface="Arial" pitchFamily="34" charset="0"/>
              <a:cs typeface="+mn-cs"/>
            </a:endParaRPr>
          </a:p>
          <a:p>
            <a:pPr>
              <a:defRPr/>
            </a:pPr>
            <a:endParaRPr lang="en-GB" sz="1750" dirty="0">
              <a:latin typeface="Arial" pitchFamily="34" charset="0"/>
              <a:cs typeface="+mn-cs"/>
            </a:endParaRPr>
          </a:p>
          <a:p>
            <a:pPr>
              <a:defRPr/>
            </a:pPr>
            <a:endParaRPr lang="en-GB" sz="1750" dirty="0">
              <a:latin typeface="Arial" pitchFamily="34" charset="0"/>
              <a:cs typeface="+mn-cs"/>
            </a:endParaRPr>
          </a:p>
          <a:p>
            <a:pPr>
              <a:defRPr/>
            </a:pPr>
            <a:endParaRPr lang="en-GB" sz="1750" dirty="0">
              <a:latin typeface="Arial" pitchFamily="34" charset="0"/>
              <a:cs typeface="+mn-cs"/>
            </a:endParaRPr>
          </a:p>
          <a:p>
            <a:pPr>
              <a:defRPr/>
            </a:pPr>
            <a:endParaRPr lang="en-GB" sz="1750" dirty="0">
              <a:latin typeface="Arial" pitchFamily="34" charset="0"/>
              <a:cs typeface="+mn-cs"/>
            </a:endParaRPr>
          </a:p>
          <a:p>
            <a:pPr>
              <a:defRPr/>
            </a:pPr>
            <a:endParaRPr lang="en-GB" sz="1750" dirty="0">
              <a:latin typeface="Arial" pitchFamily="34" charset="0"/>
              <a:cs typeface="+mn-cs"/>
            </a:endParaRPr>
          </a:p>
          <a:p>
            <a:pPr>
              <a:defRPr/>
            </a:pPr>
            <a:endParaRPr lang="en-GB" sz="1750" dirty="0">
              <a:latin typeface="Arial" pitchFamily="34" charset="0"/>
              <a:cs typeface="+mn-cs"/>
            </a:endParaRPr>
          </a:p>
          <a:p>
            <a:pPr>
              <a:defRPr/>
            </a:pPr>
            <a:endParaRPr lang="en-GB" sz="1750" dirty="0">
              <a:latin typeface="Arial" pitchFamily="34" charset="0"/>
              <a:cs typeface="+mn-cs"/>
            </a:endParaRPr>
          </a:p>
          <a:p>
            <a:pPr>
              <a:defRPr/>
            </a:pPr>
            <a:endParaRPr lang="en-GB" sz="1750" dirty="0">
              <a:latin typeface="Arial" pitchFamily="34" charset="0"/>
              <a:cs typeface="+mn-cs"/>
            </a:endParaRPr>
          </a:p>
          <a:p>
            <a:pPr>
              <a:defRPr/>
            </a:pPr>
            <a:endParaRPr lang="en-GB" sz="1750" dirty="0">
              <a:latin typeface="Arial" pitchFamily="34" charset="0"/>
              <a:cs typeface="+mn-cs"/>
            </a:endParaRPr>
          </a:p>
          <a:p>
            <a:pPr>
              <a:defRPr/>
            </a:pPr>
            <a:endParaRPr lang="en-GB" sz="1750" dirty="0">
              <a:latin typeface="Arial" pitchFamily="34" charset="0"/>
              <a:cs typeface="+mn-cs"/>
            </a:endParaRPr>
          </a:p>
          <a:p>
            <a:pPr>
              <a:defRPr/>
            </a:pPr>
            <a:endParaRPr lang="en-GB" sz="1750" dirty="0">
              <a:latin typeface="Arial" pitchFamily="34" charset="0"/>
              <a:cs typeface="+mn-cs"/>
            </a:endParaRPr>
          </a:p>
          <a:p>
            <a:pPr>
              <a:defRPr/>
            </a:pPr>
            <a:endParaRPr lang="en-GB" sz="1750" dirty="0">
              <a:latin typeface="Arial" pitchFamily="34" charset="0"/>
              <a:cs typeface="+mn-cs"/>
            </a:endParaRPr>
          </a:p>
          <a:p>
            <a:pPr>
              <a:defRPr/>
            </a:pPr>
            <a:endParaRPr lang="en-GB" sz="1750" dirty="0">
              <a:latin typeface="Arial" pitchFamily="34" charset="0"/>
              <a:cs typeface="+mn-cs"/>
            </a:endParaRPr>
          </a:p>
          <a:p>
            <a:pPr>
              <a:defRPr/>
            </a:pPr>
            <a:endParaRPr lang="en-GB" sz="1750" dirty="0">
              <a:latin typeface="Arial" pitchFamily="34" charset="0"/>
              <a:cs typeface="+mn-cs"/>
            </a:endParaRPr>
          </a:p>
          <a:p>
            <a:pPr>
              <a:defRPr/>
            </a:pPr>
            <a:endParaRPr lang="en-GB" sz="1750" dirty="0">
              <a:latin typeface="Arial" pitchFamily="34" charset="0"/>
              <a:cs typeface="+mn-cs"/>
            </a:endParaRPr>
          </a:p>
          <a:p>
            <a:pPr>
              <a:defRPr/>
            </a:pPr>
            <a:endParaRPr lang="en-US" sz="1750" dirty="0">
              <a:latin typeface="Arial" pitchFamily="34" charset="0"/>
              <a:cs typeface="+mn-cs"/>
            </a:endParaRP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3429000" y="1214438"/>
            <a:ext cx="5286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uz-Cyrl-UZ" sz="2400" b="1" i="0" dirty="0" smtClean="0">
                <a:solidFill>
                  <a:srgbClr val="005800"/>
                </a:solidFill>
                <a:latin typeface="Tahoma" pitchFamily="34" charset="0"/>
                <a:cs typeface="Tahoma" pitchFamily="34" charset="0"/>
              </a:rPr>
              <a:t>Таназзулга юз тутган ерларни қайта тиклаш ва фаровонликни яхшилаш учун агро-ўрмон-мелиорация инновациялари</a:t>
            </a:r>
            <a:endParaRPr lang="en-US" sz="2400" b="1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8" name="Rectangle 14"/>
          <p:cNvSpPr>
            <a:spLocks noChangeArrowheads="1"/>
          </p:cNvSpPr>
          <p:nvPr/>
        </p:nvSpPr>
        <p:spPr bwMode="auto">
          <a:xfrm>
            <a:off x="785813" y="44450"/>
            <a:ext cx="65722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 i="0" dirty="0" smtClean="0"/>
              <a:t>“</a:t>
            </a:r>
            <a:r>
              <a:rPr lang="ru-RU" sz="1400" b="1" i="0" dirty="0" err="1" smtClean="0"/>
              <a:t>Хоразм</a:t>
            </a:r>
            <a:r>
              <a:rPr lang="ru-RU" sz="1400" b="1" i="0" dirty="0" smtClean="0"/>
              <a:t> </a:t>
            </a:r>
            <a:r>
              <a:rPr lang="ru-RU" sz="1400" b="1" i="0" dirty="0" err="1" smtClean="0"/>
              <a:t>ҳудудида</a:t>
            </a:r>
            <a:r>
              <a:rPr lang="ru-RU" sz="1400" b="1" i="0" dirty="0" smtClean="0"/>
              <a:t> </a:t>
            </a:r>
            <a:r>
              <a:rPr lang="ru-RU" sz="1400" b="1" i="0" dirty="0" err="1" smtClean="0"/>
              <a:t>сув</a:t>
            </a:r>
            <a:r>
              <a:rPr lang="ru-RU" sz="1400" b="1" i="0" dirty="0" smtClean="0"/>
              <a:t> </a:t>
            </a:r>
            <a:r>
              <a:rPr lang="ru-RU" sz="1400" b="1" i="0" dirty="0" err="1" smtClean="0"/>
              <a:t>ва</a:t>
            </a:r>
            <a:r>
              <a:rPr lang="ru-RU" sz="1400" b="1" i="0" dirty="0" smtClean="0"/>
              <a:t> </a:t>
            </a:r>
            <a:r>
              <a:rPr lang="ru-RU" sz="1400" b="1" i="0" dirty="0" err="1" smtClean="0"/>
              <a:t>ердан</a:t>
            </a:r>
            <a:r>
              <a:rPr lang="ru-RU" sz="1400" b="1" i="0" dirty="0" smtClean="0"/>
              <a:t> </a:t>
            </a:r>
            <a:r>
              <a:rPr lang="ru-RU" sz="1400" b="1" i="0" dirty="0" err="1" smtClean="0"/>
              <a:t>фойдаланишни</a:t>
            </a:r>
            <a:r>
              <a:rPr lang="ru-RU" sz="1400" b="1" i="0" dirty="0" smtClean="0"/>
              <a:t> </a:t>
            </a:r>
            <a:r>
              <a:rPr lang="ru-RU" sz="1400" b="1" i="0" dirty="0" err="1" smtClean="0"/>
              <a:t>иқтисодий</a:t>
            </a:r>
            <a:r>
              <a:rPr lang="ru-RU" sz="1400" b="1" i="0" dirty="0" smtClean="0"/>
              <a:t> </a:t>
            </a:r>
            <a:r>
              <a:rPr lang="ru-RU" sz="1400" b="1" i="0" dirty="0" err="1" smtClean="0"/>
              <a:t>ва</a:t>
            </a:r>
            <a:r>
              <a:rPr lang="ru-RU" sz="1400" b="1" i="0" dirty="0" smtClean="0"/>
              <a:t> </a:t>
            </a:r>
            <a:r>
              <a:rPr lang="ru-RU" sz="1400" b="1" i="0" dirty="0" err="1" smtClean="0"/>
              <a:t>экологик</a:t>
            </a:r>
            <a:r>
              <a:rPr lang="ru-RU" sz="1400" b="1" i="0" dirty="0" smtClean="0"/>
              <a:t> </a:t>
            </a:r>
            <a:r>
              <a:rPr lang="ru-RU" sz="1400" b="1" i="0" dirty="0" err="1" smtClean="0"/>
              <a:t>жиҳатдан</a:t>
            </a:r>
            <a:r>
              <a:rPr lang="ru-RU" sz="1400" b="1" i="0" dirty="0" smtClean="0"/>
              <a:t> </a:t>
            </a:r>
            <a:r>
              <a:rPr lang="ru-RU" sz="1400" b="1" i="0" dirty="0" err="1" smtClean="0"/>
              <a:t>қайта</a:t>
            </a:r>
            <a:r>
              <a:rPr lang="ru-RU" sz="1400" b="1" i="0" dirty="0" smtClean="0"/>
              <a:t> </a:t>
            </a:r>
            <a:r>
              <a:rPr lang="ru-RU" sz="1400" b="1" i="0" dirty="0" err="1" smtClean="0"/>
              <a:t>тузиш</a:t>
            </a:r>
            <a:r>
              <a:rPr lang="en-US" sz="1400" b="1" i="0" dirty="0" smtClean="0"/>
              <a:t>: </a:t>
            </a:r>
            <a:r>
              <a:rPr lang="uz-Cyrl-UZ" sz="1400" b="1" i="0" dirty="0" smtClean="0"/>
              <a:t>Тараққиётни тадқиқ этиш бўйича бошланғич лойиҳа </a:t>
            </a:r>
            <a:r>
              <a:rPr lang="de-DE" sz="1400" b="1" i="0" dirty="0" smtClean="0"/>
              <a:t>“, </a:t>
            </a:r>
            <a:r>
              <a:rPr lang="uz-Cyrl-UZ" sz="1400" b="1" i="0" dirty="0" smtClean="0"/>
              <a:t>2011 йил </a:t>
            </a:r>
            <a:r>
              <a:rPr lang="de-DE" sz="1400" b="1" i="0" dirty="0" smtClean="0"/>
              <a:t>15-16</a:t>
            </a:r>
            <a:r>
              <a:rPr lang="ru-RU" sz="1400" b="1" i="0" dirty="0" smtClean="0"/>
              <a:t> </a:t>
            </a:r>
            <a:r>
              <a:rPr lang="ru-RU" sz="1400" b="1" i="0" dirty="0" err="1" smtClean="0"/>
              <a:t>июл</a:t>
            </a:r>
            <a:endParaRPr lang="en-US" sz="1400" b="1" i="0" dirty="0"/>
          </a:p>
        </p:txBody>
      </p:sp>
      <p:sp>
        <p:nvSpPr>
          <p:cNvPr id="5129" name="TextBox 1"/>
          <p:cNvSpPr txBox="1">
            <a:spLocks noChangeArrowheads="1"/>
          </p:cNvSpPr>
          <p:nvPr/>
        </p:nvSpPr>
        <p:spPr bwMode="auto">
          <a:xfrm>
            <a:off x="6372225" y="3146425"/>
            <a:ext cx="3024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0" dirty="0" err="1"/>
              <a:t>Хамзина</a:t>
            </a:r>
            <a:r>
              <a:rPr lang="ru-RU" i="0" dirty="0"/>
              <a:t> </a:t>
            </a:r>
            <a:r>
              <a:rPr lang="ru-RU" i="0" dirty="0" err="1"/>
              <a:t>Асия</a:t>
            </a:r>
            <a:endParaRPr lang="de-DE" i="0" dirty="0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42938" y="1000125"/>
            <a:ext cx="2787650" cy="2643188"/>
            <a:chOff x="1111736" y="231647"/>
            <a:chExt cx="2031534" cy="1759712"/>
          </a:xfrm>
        </p:grpSpPr>
        <p:sp>
          <p:nvSpPr>
            <p:cNvPr id="7" name="Pie 6"/>
            <p:cNvSpPr/>
            <p:nvPr/>
          </p:nvSpPr>
          <p:spPr>
            <a:xfrm>
              <a:off x="1111736" y="231647"/>
              <a:ext cx="2031534" cy="1759712"/>
            </a:xfrm>
            <a:prstGeom prst="pieWedge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ie 4"/>
            <p:cNvSpPr/>
            <p:nvPr/>
          </p:nvSpPr>
          <p:spPr>
            <a:xfrm>
              <a:off x="1707544" y="747406"/>
              <a:ext cx="1435726" cy="1243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34696" tIns="234696" rIns="234696" bIns="234696" spcCol="1270" anchor="ctr"/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300" dirty="0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642938" y="3571875"/>
            <a:ext cx="2786062" cy="2547938"/>
            <a:chOff x="1111736" y="1928827"/>
            <a:chExt cx="2031534" cy="2047336"/>
          </a:xfrm>
        </p:grpSpPr>
        <p:sp>
          <p:nvSpPr>
            <p:cNvPr id="10" name="Pie 9"/>
            <p:cNvSpPr/>
            <p:nvPr/>
          </p:nvSpPr>
          <p:spPr>
            <a:xfrm rot="16200000">
              <a:off x="1103835" y="1936728"/>
              <a:ext cx="2047336" cy="2031534"/>
            </a:xfrm>
            <a:prstGeom prst="pieWedg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ie 4"/>
            <p:cNvSpPr/>
            <p:nvPr/>
          </p:nvSpPr>
          <p:spPr>
            <a:xfrm rot="21600000">
              <a:off x="1706727" y="1928827"/>
              <a:ext cx="1436543" cy="1447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34696" tIns="234696" rIns="234696" bIns="234696" spcCol="1270" anchor="ctr"/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300" dirty="0"/>
            </a:p>
          </p:txBody>
        </p:sp>
      </p:grpSp>
      <p:pic>
        <p:nvPicPr>
          <p:cNvPr id="12" name="Picture 53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28963" y="3571861"/>
            <a:ext cx="2500330" cy="2613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6000750" y="3643313"/>
            <a:ext cx="2714625" cy="2500312"/>
            <a:chOff x="3119434" y="2032008"/>
            <a:chExt cx="1759712" cy="1759712"/>
          </a:xfrm>
        </p:grpSpPr>
        <p:sp>
          <p:nvSpPr>
            <p:cNvPr id="14" name="Pie 13"/>
            <p:cNvSpPr/>
            <p:nvPr/>
          </p:nvSpPr>
          <p:spPr>
            <a:xfrm rot="10800000">
              <a:off x="3119434" y="2032008"/>
              <a:ext cx="1759712" cy="1759712"/>
            </a:xfrm>
            <a:prstGeom prst="pieWedge">
              <a:avLst/>
            </a:prstGeom>
            <a:blipFill rotWithShape="0">
              <a:blip r:embed="rId6" cstate="screen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ie 4"/>
            <p:cNvSpPr/>
            <p:nvPr/>
          </p:nvSpPr>
          <p:spPr>
            <a:xfrm rot="21600000">
              <a:off x="3119434" y="2032008"/>
              <a:ext cx="1244148" cy="1244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9136" tIns="199136" rIns="199136" bIns="199136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116013" y="836613"/>
            <a:ext cx="6467475" cy="4646612"/>
            <a:chOff x="567" y="1076"/>
            <a:chExt cx="10185" cy="7317"/>
          </a:xfrm>
        </p:grpSpPr>
        <p:grpSp>
          <p:nvGrpSpPr>
            <p:cNvPr id="3" name="Группа 299"/>
            <p:cNvGrpSpPr>
              <a:grpSpLocks/>
            </p:cNvGrpSpPr>
            <p:nvPr/>
          </p:nvGrpSpPr>
          <p:grpSpPr bwMode="auto">
            <a:xfrm>
              <a:off x="1292" y="2112"/>
              <a:ext cx="8303" cy="3418"/>
              <a:chOff x="0" y="0"/>
              <a:chExt cx="55822" cy="22979"/>
            </a:xfrm>
          </p:grpSpPr>
          <p:sp>
            <p:nvSpPr>
              <p:cNvPr id="4123" name="Полилиния 304"/>
              <p:cNvSpPr>
                <a:spLocks/>
              </p:cNvSpPr>
              <p:nvPr/>
            </p:nvSpPr>
            <p:spPr bwMode="auto">
              <a:xfrm>
                <a:off x="0" y="0"/>
                <a:ext cx="55822" cy="17191"/>
              </a:xfrm>
              <a:custGeom>
                <a:avLst/>
                <a:gdLst>
                  <a:gd name="T0" fmla="*/ 0 w 5582851"/>
                  <a:gd name="T1" fmla="*/ 130 h 1719462"/>
                  <a:gd name="T2" fmla="*/ 246 w 5582851"/>
                  <a:gd name="T3" fmla="*/ 172 h 1719462"/>
                  <a:gd name="T4" fmla="*/ 528 w 5582851"/>
                  <a:gd name="T5" fmla="*/ 51 h 1719462"/>
                  <a:gd name="T6" fmla="*/ 558 w 5582851"/>
                  <a:gd name="T7" fmla="*/ 0 h 17194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82851"/>
                  <a:gd name="T13" fmla="*/ 0 h 1719462"/>
                  <a:gd name="T14" fmla="*/ 5582851 w 5582851"/>
                  <a:gd name="T15" fmla="*/ 1719462 h 17194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82851" h="1719462">
                    <a:moveTo>
                      <a:pt x="0" y="1304501"/>
                    </a:moveTo>
                    <a:lnTo>
                      <a:pt x="2465618" y="1719462"/>
                    </a:lnTo>
                    <a:lnTo>
                      <a:pt x="5285028" y="506735"/>
                    </a:lnTo>
                    <a:lnTo>
                      <a:pt x="5582851" y="0"/>
                    </a:lnTo>
                  </a:path>
                </a:pathLst>
              </a:cu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124" name="Полилиния 305"/>
              <p:cNvSpPr>
                <a:spLocks/>
              </p:cNvSpPr>
              <p:nvPr/>
            </p:nvSpPr>
            <p:spPr bwMode="auto">
              <a:xfrm>
                <a:off x="0" y="13088"/>
                <a:ext cx="55822" cy="9891"/>
              </a:xfrm>
              <a:custGeom>
                <a:avLst/>
                <a:gdLst>
                  <a:gd name="T0" fmla="*/ 0 w 5582850"/>
                  <a:gd name="T1" fmla="*/ 0 h 989148"/>
                  <a:gd name="T2" fmla="*/ 218 w 5582850"/>
                  <a:gd name="T3" fmla="*/ 99 h 989148"/>
                  <a:gd name="T4" fmla="*/ 490 w 5582850"/>
                  <a:gd name="T5" fmla="*/ 94 h 989148"/>
                  <a:gd name="T6" fmla="*/ 558 w 5582850"/>
                  <a:gd name="T7" fmla="*/ 0 h 9891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82850"/>
                  <a:gd name="T13" fmla="*/ 0 h 989148"/>
                  <a:gd name="T14" fmla="*/ 5582850 w 5582850"/>
                  <a:gd name="T15" fmla="*/ 989148 h 9891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82850" h="989148">
                    <a:moveTo>
                      <a:pt x="0" y="0"/>
                    </a:moveTo>
                    <a:lnTo>
                      <a:pt x="2180793" y="989148"/>
                    </a:lnTo>
                    <a:lnTo>
                      <a:pt x="4903274" y="935503"/>
                    </a:lnTo>
                    <a:lnTo>
                      <a:pt x="5582850" y="0"/>
                    </a:ln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4" name="Группа 306"/>
            <p:cNvGrpSpPr>
              <a:grpSpLocks/>
            </p:cNvGrpSpPr>
            <p:nvPr/>
          </p:nvGrpSpPr>
          <p:grpSpPr bwMode="auto">
            <a:xfrm>
              <a:off x="9595" y="1931"/>
              <a:ext cx="1157" cy="2437"/>
              <a:chOff x="693" y="0"/>
              <a:chExt cx="7780" cy="16383"/>
            </a:xfrm>
          </p:grpSpPr>
          <p:sp>
            <p:nvSpPr>
              <p:cNvPr id="4121" name="Надпись 2"/>
              <p:cNvSpPr txBox="1">
                <a:spLocks noChangeArrowheads="1"/>
              </p:cNvSpPr>
              <p:nvPr/>
            </p:nvSpPr>
            <p:spPr bwMode="auto">
              <a:xfrm>
                <a:off x="693" y="0"/>
                <a:ext cx="7683" cy="2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10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Benefits</a:t>
                </a:r>
                <a:endParaRPr lang="en-US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122" name="Надпись 2"/>
              <p:cNvSpPr txBox="1">
                <a:spLocks noChangeArrowheads="1"/>
              </p:cNvSpPr>
              <p:nvPr/>
            </p:nvSpPr>
            <p:spPr bwMode="auto">
              <a:xfrm>
                <a:off x="697" y="12881"/>
                <a:ext cx="7777" cy="3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10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Costs</a:t>
                </a:r>
                <a:endParaRPr lang="en-US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Группа 314"/>
            <p:cNvGrpSpPr>
              <a:grpSpLocks/>
            </p:cNvGrpSpPr>
            <p:nvPr/>
          </p:nvGrpSpPr>
          <p:grpSpPr bwMode="auto">
            <a:xfrm>
              <a:off x="1033" y="1348"/>
              <a:ext cx="9378" cy="6269"/>
              <a:chOff x="0" y="0"/>
              <a:chExt cx="63050" cy="42149"/>
            </a:xfrm>
          </p:grpSpPr>
          <p:grpSp>
            <p:nvGrpSpPr>
              <p:cNvPr id="6" name="Группа 315"/>
              <p:cNvGrpSpPr>
                <a:grpSpLocks/>
              </p:cNvGrpSpPr>
              <p:nvPr/>
            </p:nvGrpSpPr>
            <p:grpSpPr bwMode="auto">
              <a:xfrm>
                <a:off x="0" y="0"/>
                <a:ext cx="61697" cy="41017"/>
                <a:chOff x="0" y="0"/>
                <a:chExt cx="61697" cy="41017"/>
              </a:xfrm>
            </p:grpSpPr>
            <p:grpSp>
              <p:nvGrpSpPr>
                <p:cNvPr id="7" name="Группа 316"/>
                <p:cNvGrpSpPr>
                  <a:grpSpLocks/>
                </p:cNvGrpSpPr>
                <p:nvPr/>
              </p:nvGrpSpPr>
              <p:grpSpPr bwMode="auto">
                <a:xfrm>
                  <a:off x="0" y="38404"/>
                  <a:ext cx="61697" cy="1829"/>
                  <a:chOff x="0" y="0"/>
                  <a:chExt cx="61697" cy="1828"/>
                </a:xfrm>
              </p:grpSpPr>
              <p:sp>
                <p:nvSpPr>
                  <p:cNvPr id="4115" name="Прямая соединительная линия 3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783"/>
                    <a:ext cx="6169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stealth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6" name="Прямая соединительная линия 318"/>
                  <p:cNvSpPr>
                    <a:spLocks noChangeShapeType="1"/>
                  </p:cNvSpPr>
                  <p:nvPr/>
                </p:nvSpPr>
                <p:spPr bwMode="auto">
                  <a:xfrm>
                    <a:off x="10189" y="0"/>
                    <a:ext cx="0" cy="182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7" name="Прямая соединительная линия 319"/>
                  <p:cNvSpPr>
                    <a:spLocks noChangeShapeType="1"/>
                  </p:cNvSpPr>
                  <p:nvPr/>
                </p:nvSpPr>
                <p:spPr bwMode="auto">
                  <a:xfrm>
                    <a:off x="21248" y="0"/>
                    <a:ext cx="0" cy="182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8" name="Прямая соединительная линия 320"/>
                  <p:cNvSpPr>
                    <a:spLocks noChangeShapeType="1"/>
                  </p:cNvSpPr>
                  <p:nvPr/>
                </p:nvSpPr>
                <p:spPr bwMode="auto">
                  <a:xfrm>
                    <a:off x="33353" y="0"/>
                    <a:ext cx="0" cy="182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9" name="Прямая соединительная линия 321"/>
                  <p:cNvSpPr>
                    <a:spLocks noChangeShapeType="1"/>
                  </p:cNvSpPr>
                  <p:nvPr/>
                </p:nvSpPr>
                <p:spPr bwMode="auto">
                  <a:xfrm>
                    <a:off x="44500" y="0"/>
                    <a:ext cx="0" cy="182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0" name="Прямая соединительная линия 322"/>
                  <p:cNvSpPr>
                    <a:spLocks noChangeShapeType="1"/>
                  </p:cNvSpPr>
                  <p:nvPr/>
                </p:nvSpPr>
                <p:spPr bwMode="auto">
                  <a:xfrm>
                    <a:off x="55734" y="0"/>
                    <a:ext cx="0" cy="182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14" name="Прямая соединительная линия 323"/>
                <p:cNvSpPr>
                  <a:spLocks noChangeShapeType="1"/>
                </p:cNvSpPr>
                <p:nvPr/>
              </p:nvSpPr>
              <p:spPr bwMode="auto">
                <a:xfrm>
                  <a:off x="1828" y="0"/>
                  <a:ext cx="0" cy="4101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stealth" w="lg" len="lg"/>
                  <a:tailEnd type="non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12" name="Надпись 2"/>
              <p:cNvSpPr txBox="1">
                <a:spLocks noChangeArrowheads="1"/>
              </p:cNvSpPr>
              <p:nvPr/>
            </p:nvSpPr>
            <p:spPr bwMode="auto">
              <a:xfrm>
                <a:off x="59914" y="38753"/>
                <a:ext cx="3136" cy="3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</a:t>
                </a:r>
                <a:endParaRPr lang="en-US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Группа 325"/>
            <p:cNvGrpSpPr>
              <a:grpSpLocks/>
            </p:cNvGrpSpPr>
            <p:nvPr/>
          </p:nvGrpSpPr>
          <p:grpSpPr bwMode="auto">
            <a:xfrm>
              <a:off x="567" y="1076"/>
              <a:ext cx="466" cy="6127"/>
              <a:chOff x="0" y="0"/>
              <a:chExt cx="3135" cy="41196"/>
            </a:xfrm>
          </p:grpSpPr>
          <p:sp>
            <p:nvSpPr>
              <p:cNvPr id="4108" name="Прямая соединительная линия 326"/>
              <p:cNvSpPr>
                <a:spLocks noChangeShapeType="1"/>
              </p:cNvSpPr>
              <p:nvPr/>
            </p:nvSpPr>
            <p:spPr bwMode="auto">
              <a:xfrm>
                <a:off x="3135" y="1828"/>
                <a:ext cx="0" cy="3936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Надпись 2"/>
              <p:cNvSpPr txBox="1">
                <a:spLocks noChangeArrowheads="1"/>
              </p:cNvSpPr>
              <p:nvPr/>
            </p:nvSpPr>
            <p:spPr bwMode="auto">
              <a:xfrm rot="-5400000">
                <a:off x="-2003" y="2351"/>
                <a:ext cx="7489" cy="2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10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increase</a:t>
                </a:r>
                <a:endParaRPr lang="en-US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110" name="Надпись 2"/>
              <p:cNvSpPr txBox="1">
                <a:spLocks noChangeArrowheads="1"/>
              </p:cNvSpPr>
              <p:nvPr/>
            </p:nvSpPr>
            <p:spPr bwMode="auto">
              <a:xfrm rot="-5400000">
                <a:off x="-2352" y="35967"/>
                <a:ext cx="7489" cy="2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10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decrease</a:t>
                </a:r>
                <a:endParaRPr lang="en-US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4104" name="Надпись 2"/>
            <p:cNvSpPr txBox="1">
              <a:spLocks noChangeArrowheads="1"/>
            </p:cNvSpPr>
            <p:nvPr/>
          </p:nvSpPr>
          <p:spPr bwMode="auto">
            <a:xfrm>
              <a:off x="917" y="7526"/>
              <a:ext cx="9377" cy="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Potential short- and long-term soil and water benefits predicted after a conversion to tree plantation under a short-term rotation strategy (adapted after Khamzina et</a:t>
              </a:r>
              <a:r>
                <a:rPr lang="en-US" sz="14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12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al. 2012)</a:t>
              </a:r>
              <a:endParaRPr lang="ru-RU" sz="1100">
                <a:ea typeface="Calibri" pitchFamily="34" charset="0"/>
                <a:cs typeface="Times New Roman" pitchFamily="18" charset="0"/>
              </a:endParaRPr>
            </a:p>
            <a:p>
              <a:pPr eaLnBrk="0" hangingPunct="0"/>
              <a:endParaRPr lang="ru-RU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663" y="3051"/>
              <a:ext cx="1638" cy="1008"/>
              <a:chOff x="663" y="3051"/>
              <a:chExt cx="1638" cy="1008"/>
            </a:xfrm>
          </p:grpSpPr>
          <p:sp>
            <p:nvSpPr>
              <p:cNvPr id="4106" name="Надпись 2"/>
              <p:cNvSpPr txBox="1">
                <a:spLocks noChangeArrowheads="1"/>
              </p:cNvSpPr>
              <p:nvPr/>
            </p:nvSpPr>
            <p:spPr bwMode="auto">
              <a:xfrm>
                <a:off x="663" y="3051"/>
                <a:ext cx="1638" cy="72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10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at the onset of the conversion</a:t>
                </a:r>
                <a:endParaRPr lang="en-US">
                  <a:ea typeface="Calibri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4107" name="Прямая со стрелкой 331"/>
              <p:cNvCxnSpPr>
                <a:cxnSpLocks noChangeShapeType="1"/>
              </p:cNvCxnSpPr>
              <p:nvPr/>
            </p:nvCxnSpPr>
            <p:spPr bwMode="auto">
              <a:xfrm flipH="1">
                <a:off x="1305" y="3774"/>
                <a:ext cx="119" cy="285"/>
              </a:xfrm>
              <a:prstGeom prst="straightConnector1">
                <a:avLst/>
              </a:prstGeom>
              <a:noFill/>
              <a:ln w="9525">
                <a:solidFill>
                  <a:srgbClr val="A5A5A5"/>
                </a:solidFill>
                <a:miter lim="800000"/>
                <a:headEnd/>
                <a:tailEnd type="stealth" w="sm" len="lg"/>
              </a:ln>
            </p:spPr>
          </p:cxn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755650" y="-100013"/>
            <a:ext cx="6048375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000" b="1" i="0" dirty="0" smtClean="0">
                <a:latin typeface="+mj-lt"/>
                <a:ea typeface="+mj-ea"/>
                <a:cs typeface="+mj-cs"/>
              </a:rPr>
              <a:t>СУ</a:t>
            </a:r>
            <a:r>
              <a:rPr lang="uz-Cyrl-UZ" sz="2000" b="1" i="0" dirty="0" smtClean="0">
                <a:latin typeface="+mj-lt"/>
                <a:ea typeface="+mj-ea"/>
                <a:cs typeface="+mj-cs"/>
              </a:rPr>
              <a:t>ҒОРИШ ТАНҚИСЛИГИДА ЎРМОН ПЛАНТАЦИЯСИНИ БАРПО ҚИЛИШ</a:t>
            </a:r>
            <a:endParaRPr lang="en-US" sz="2000" b="1" i="0" dirty="0">
              <a:latin typeface="+mj-lt"/>
              <a:ea typeface="+mj-ea"/>
              <a:cs typeface="+mj-cs"/>
            </a:endParaRPr>
          </a:p>
        </p:txBody>
      </p:sp>
      <p:sp>
        <p:nvSpPr>
          <p:cNvPr id="5324" name="Freeform 204"/>
          <p:cNvSpPr>
            <a:spLocks noEditPoints="1"/>
          </p:cNvSpPr>
          <p:nvPr/>
        </p:nvSpPr>
        <p:spPr bwMode="auto">
          <a:xfrm>
            <a:off x="1714500" y="3898900"/>
            <a:ext cx="714375" cy="960438"/>
          </a:xfrm>
          <a:custGeom>
            <a:avLst/>
            <a:gdLst>
              <a:gd name="T0" fmla="*/ 0 w 429"/>
              <a:gd name="T1" fmla="*/ 0 h 575"/>
              <a:gd name="T2" fmla="*/ 94279182 w 429"/>
              <a:gd name="T3" fmla="*/ 0 h 575"/>
              <a:gd name="T4" fmla="*/ 94279182 w 429"/>
              <a:gd name="T5" fmla="*/ 1604245218 h 575"/>
              <a:gd name="T6" fmla="*/ 0 w 429"/>
              <a:gd name="T7" fmla="*/ 1604245218 h 575"/>
              <a:gd name="T8" fmla="*/ 0 w 429"/>
              <a:gd name="T9" fmla="*/ 0 h 575"/>
              <a:gd name="T10" fmla="*/ 1092532592 w 429"/>
              <a:gd name="T11" fmla="*/ 0 h 575"/>
              <a:gd name="T12" fmla="*/ 1189584322 w 429"/>
              <a:gd name="T13" fmla="*/ 0 h 575"/>
              <a:gd name="T14" fmla="*/ 1189584322 w 429"/>
              <a:gd name="T15" fmla="*/ 1604245218 h 575"/>
              <a:gd name="T16" fmla="*/ 1092532592 w 429"/>
              <a:gd name="T17" fmla="*/ 1604245218 h 575"/>
              <a:gd name="T18" fmla="*/ 1092532592 w 429"/>
              <a:gd name="T19" fmla="*/ 0 h 5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9"/>
              <a:gd name="T31" fmla="*/ 0 h 575"/>
              <a:gd name="T32" fmla="*/ 429 w 429"/>
              <a:gd name="T33" fmla="*/ 575 h 5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9" h="575">
                <a:moveTo>
                  <a:pt x="0" y="0"/>
                </a:moveTo>
                <a:lnTo>
                  <a:pt x="34" y="0"/>
                </a:lnTo>
                <a:lnTo>
                  <a:pt x="34" y="575"/>
                </a:lnTo>
                <a:lnTo>
                  <a:pt x="0" y="575"/>
                </a:lnTo>
                <a:lnTo>
                  <a:pt x="0" y="0"/>
                </a:lnTo>
                <a:close/>
                <a:moveTo>
                  <a:pt x="394" y="0"/>
                </a:moveTo>
                <a:lnTo>
                  <a:pt x="429" y="0"/>
                </a:lnTo>
                <a:lnTo>
                  <a:pt x="429" y="575"/>
                </a:lnTo>
                <a:lnTo>
                  <a:pt x="394" y="575"/>
                </a:lnTo>
                <a:lnTo>
                  <a:pt x="394" y="0"/>
                </a:lnTo>
                <a:close/>
              </a:path>
            </a:pathLst>
          </a:custGeom>
          <a:solidFill>
            <a:srgbClr val="558ED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" name="Rectangle 205"/>
          <p:cNvSpPr>
            <a:spLocks noChangeArrowheads="1"/>
          </p:cNvSpPr>
          <p:nvPr/>
        </p:nvSpPr>
        <p:spPr bwMode="auto">
          <a:xfrm>
            <a:off x="1655763" y="1266825"/>
            <a:ext cx="3978275" cy="15875"/>
          </a:xfrm>
          <a:prstGeom prst="rect">
            <a:avLst/>
          </a:prstGeom>
          <a:solidFill>
            <a:srgbClr val="000000"/>
          </a:solidFill>
          <a:ln w="9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Freeform 206"/>
          <p:cNvSpPr>
            <a:spLocks noEditPoints="1"/>
          </p:cNvSpPr>
          <p:nvPr/>
        </p:nvSpPr>
        <p:spPr bwMode="auto">
          <a:xfrm>
            <a:off x="1655763" y="1211263"/>
            <a:ext cx="3806825" cy="55562"/>
          </a:xfrm>
          <a:custGeom>
            <a:avLst/>
            <a:gdLst>
              <a:gd name="T0" fmla="*/ 25046302 w 2282"/>
              <a:gd name="T1" fmla="*/ 0 h 34"/>
              <a:gd name="T2" fmla="*/ 25046302 w 2282"/>
              <a:gd name="T3" fmla="*/ 90798098 h 34"/>
              <a:gd name="T4" fmla="*/ 0 w 2282"/>
              <a:gd name="T5" fmla="*/ 90798098 h 34"/>
              <a:gd name="T6" fmla="*/ 0 w 2282"/>
              <a:gd name="T7" fmla="*/ 0 h 34"/>
              <a:gd name="T8" fmla="*/ 25046302 w 2282"/>
              <a:gd name="T9" fmla="*/ 0 h 34"/>
              <a:gd name="T10" fmla="*/ 1074191886 w 2282"/>
              <a:gd name="T11" fmla="*/ 0 h 34"/>
              <a:gd name="T12" fmla="*/ 1074191886 w 2282"/>
              <a:gd name="T13" fmla="*/ 90798098 h 34"/>
              <a:gd name="T14" fmla="*/ 1051928142 w 2282"/>
              <a:gd name="T15" fmla="*/ 90798098 h 34"/>
              <a:gd name="T16" fmla="*/ 1051928142 w 2282"/>
              <a:gd name="T17" fmla="*/ 0 h 34"/>
              <a:gd name="T18" fmla="*/ 1074191886 w 2282"/>
              <a:gd name="T19" fmla="*/ 0 h 34"/>
              <a:gd name="T20" fmla="*/ 2147483647 w 2282"/>
              <a:gd name="T21" fmla="*/ 0 h 34"/>
              <a:gd name="T22" fmla="*/ 2147483647 w 2282"/>
              <a:gd name="T23" fmla="*/ 90798098 h 34"/>
              <a:gd name="T24" fmla="*/ 2126120028 w 2282"/>
              <a:gd name="T25" fmla="*/ 90798098 h 34"/>
              <a:gd name="T26" fmla="*/ 2126120028 w 2282"/>
              <a:gd name="T27" fmla="*/ 0 h 34"/>
              <a:gd name="T28" fmla="*/ 2147483647 w 2282"/>
              <a:gd name="T29" fmla="*/ 0 h 34"/>
              <a:gd name="T30" fmla="*/ 2147483647 w 2282"/>
              <a:gd name="T31" fmla="*/ 0 h 34"/>
              <a:gd name="T32" fmla="*/ 2147483647 w 2282"/>
              <a:gd name="T33" fmla="*/ 90798098 h 34"/>
              <a:gd name="T34" fmla="*/ 2147483647 w 2282"/>
              <a:gd name="T35" fmla="*/ 90798098 h 34"/>
              <a:gd name="T36" fmla="*/ 2147483647 w 2282"/>
              <a:gd name="T37" fmla="*/ 0 h 34"/>
              <a:gd name="T38" fmla="*/ 2147483647 w 2282"/>
              <a:gd name="T39" fmla="*/ 0 h 34"/>
              <a:gd name="T40" fmla="*/ 2147483647 w 2282"/>
              <a:gd name="T41" fmla="*/ 0 h 34"/>
              <a:gd name="T42" fmla="*/ 2147483647 w 2282"/>
              <a:gd name="T43" fmla="*/ 90798098 h 34"/>
              <a:gd name="T44" fmla="*/ 2147483647 w 2282"/>
              <a:gd name="T45" fmla="*/ 90798098 h 34"/>
              <a:gd name="T46" fmla="*/ 2147483647 w 2282"/>
              <a:gd name="T47" fmla="*/ 0 h 34"/>
              <a:gd name="T48" fmla="*/ 2147483647 w 2282"/>
              <a:gd name="T49" fmla="*/ 0 h 34"/>
              <a:gd name="T50" fmla="*/ 2147483647 w 2282"/>
              <a:gd name="T51" fmla="*/ 0 h 34"/>
              <a:gd name="T52" fmla="*/ 2147483647 w 2282"/>
              <a:gd name="T53" fmla="*/ 90798098 h 34"/>
              <a:gd name="T54" fmla="*/ 2147483647 w 2282"/>
              <a:gd name="T55" fmla="*/ 90798098 h 34"/>
              <a:gd name="T56" fmla="*/ 2147483647 w 2282"/>
              <a:gd name="T57" fmla="*/ 0 h 34"/>
              <a:gd name="T58" fmla="*/ 2147483647 w 2282"/>
              <a:gd name="T59" fmla="*/ 0 h 34"/>
              <a:gd name="T60" fmla="*/ 2147483647 w 2282"/>
              <a:gd name="T61" fmla="*/ 0 h 34"/>
              <a:gd name="T62" fmla="*/ 2147483647 w 2282"/>
              <a:gd name="T63" fmla="*/ 90798098 h 34"/>
              <a:gd name="T64" fmla="*/ 2147483647 w 2282"/>
              <a:gd name="T65" fmla="*/ 90798098 h 34"/>
              <a:gd name="T66" fmla="*/ 2147483647 w 2282"/>
              <a:gd name="T67" fmla="*/ 0 h 34"/>
              <a:gd name="T68" fmla="*/ 2147483647 w 2282"/>
              <a:gd name="T69" fmla="*/ 0 h 3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82"/>
              <a:gd name="T106" fmla="*/ 0 h 34"/>
              <a:gd name="T107" fmla="*/ 2282 w 2282"/>
              <a:gd name="T108" fmla="*/ 34 h 3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82" h="34">
                <a:moveTo>
                  <a:pt x="9" y="0"/>
                </a:moveTo>
                <a:lnTo>
                  <a:pt x="9" y="34"/>
                </a:lnTo>
                <a:lnTo>
                  <a:pt x="0" y="34"/>
                </a:lnTo>
                <a:lnTo>
                  <a:pt x="0" y="0"/>
                </a:lnTo>
                <a:lnTo>
                  <a:pt x="9" y="0"/>
                </a:lnTo>
                <a:close/>
                <a:moveTo>
                  <a:pt x="386" y="0"/>
                </a:moveTo>
                <a:lnTo>
                  <a:pt x="386" y="34"/>
                </a:lnTo>
                <a:lnTo>
                  <a:pt x="378" y="34"/>
                </a:lnTo>
                <a:lnTo>
                  <a:pt x="378" y="0"/>
                </a:lnTo>
                <a:lnTo>
                  <a:pt x="386" y="0"/>
                </a:lnTo>
                <a:close/>
                <a:moveTo>
                  <a:pt x="772" y="0"/>
                </a:moveTo>
                <a:lnTo>
                  <a:pt x="772" y="34"/>
                </a:lnTo>
                <a:lnTo>
                  <a:pt x="764" y="34"/>
                </a:lnTo>
                <a:lnTo>
                  <a:pt x="764" y="0"/>
                </a:lnTo>
                <a:lnTo>
                  <a:pt x="772" y="0"/>
                </a:lnTo>
                <a:close/>
                <a:moveTo>
                  <a:pt x="1150" y="0"/>
                </a:moveTo>
                <a:lnTo>
                  <a:pt x="1150" y="34"/>
                </a:lnTo>
                <a:lnTo>
                  <a:pt x="1141" y="34"/>
                </a:lnTo>
                <a:lnTo>
                  <a:pt x="1141" y="0"/>
                </a:lnTo>
                <a:lnTo>
                  <a:pt x="1150" y="0"/>
                </a:lnTo>
                <a:close/>
                <a:moveTo>
                  <a:pt x="1527" y="0"/>
                </a:moveTo>
                <a:lnTo>
                  <a:pt x="1527" y="34"/>
                </a:lnTo>
                <a:lnTo>
                  <a:pt x="1519" y="34"/>
                </a:lnTo>
                <a:lnTo>
                  <a:pt x="1519" y="0"/>
                </a:lnTo>
                <a:lnTo>
                  <a:pt x="1527" y="0"/>
                </a:lnTo>
                <a:close/>
                <a:moveTo>
                  <a:pt x="1905" y="0"/>
                </a:moveTo>
                <a:lnTo>
                  <a:pt x="1905" y="34"/>
                </a:lnTo>
                <a:lnTo>
                  <a:pt x="1896" y="34"/>
                </a:lnTo>
                <a:lnTo>
                  <a:pt x="1896" y="0"/>
                </a:lnTo>
                <a:lnTo>
                  <a:pt x="1905" y="0"/>
                </a:lnTo>
                <a:close/>
                <a:moveTo>
                  <a:pt x="2282" y="0"/>
                </a:moveTo>
                <a:lnTo>
                  <a:pt x="2282" y="34"/>
                </a:lnTo>
                <a:lnTo>
                  <a:pt x="2273" y="34"/>
                </a:lnTo>
                <a:lnTo>
                  <a:pt x="2273" y="0"/>
                </a:lnTo>
                <a:lnTo>
                  <a:pt x="2282" y="0"/>
                </a:lnTo>
                <a:close/>
              </a:path>
            </a:pathLst>
          </a:custGeom>
          <a:solidFill>
            <a:srgbClr val="000000"/>
          </a:solidFill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" name="Rectangle 207"/>
          <p:cNvSpPr>
            <a:spLocks noChangeArrowheads="1"/>
          </p:cNvSpPr>
          <p:nvPr/>
        </p:nvSpPr>
        <p:spPr bwMode="auto">
          <a:xfrm>
            <a:off x="5634038" y="1266825"/>
            <a:ext cx="14287" cy="3592513"/>
          </a:xfrm>
          <a:prstGeom prst="rect">
            <a:avLst/>
          </a:prstGeom>
          <a:solidFill>
            <a:srgbClr val="000000"/>
          </a:solidFill>
          <a:ln w="9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Freeform 208"/>
          <p:cNvSpPr>
            <a:spLocks noEditPoints="1"/>
          </p:cNvSpPr>
          <p:nvPr/>
        </p:nvSpPr>
        <p:spPr bwMode="auto">
          <a:xfrm>
            <a:off x="5634038" y="1266825"/>
            <a:ext cx="71437" cy="3605213"/>
          </a:xfrm>
          <a:custGeom>
            <a:avLst/>
            <a:gdLst>
              <a:gd name="T0" fmla="*/ 0 w 43"/>
              <a:gd name="T1" fmla="*/ 2147483647 h 2161"/>
              <a:gd name="T2" fmla="*/ 118680125 w 43"/>
              <a:gd name="T3" fmla="*/ 2147483647 h 2161"/>
              <a:gd name="T4" fmla="*/ 118680125 w 43"/>
              <a:gd name="T5" fmla="*/ 2147483647 h 2161"/>
              <a:gd name="T6" fmla="*/ 0 w 43"/>
              <a:gd name="T7" fmla="*/ 2147483647 h 2161"/>
              <a:gd name="T8" fmla="*/ 0 w 43"/>
              <a:gd name="T9" fmla="*/ 2147483647 h 2161"/>
              <a:gd name="T10" fmla="*/ 0 w 43"/>
              <a:gd name="T11" fmla="*/ 2147483647 h 2161"/>
              <a:gd name="T12" fmla="*/ 118680125 w 43"/>
              <a:gd name="T13" fmla="*/ 2147483647 h 2161"/>
              <a:gd name="T14" fmla="*/ 118680125 w 43"/>
              <a:gd name="T15" fmla="*/ 2147483647 h 2161"/>
              <a:gd name="T16" fmla="*/ 0 w 43"/>
              <a:gd name="T17" fmla="*/ 2147483647 h 2161"/>
              <a:gd name="T18" fmla="*/ 0 w 43"/>
              <a:gd name="T19" fmla="*/ 2147483647 h 2161"/>
              <a:gd name="T20" fmla="*/ 0 w 43"/>
              <a:gd name="T21" fmla="*/ 2147483647 h 2161"/>
              <a:gd name="T22" fmla="*/ 118680125 w 43"/>
              <a:gd name="T23" fmla="*/ 2147483647 h 2161"/>
              <a:gd name="T24" fmla="*/ 118680125 w 43"/>
              <a:gd name="T25" fmla="*/ 2147483647 h 2161"/>
              <a:gd name="T26" fmla="*/ 0 w 43"/>
              <a:gd name="T27" fmla="*/ 2147483647 h 2161"/>
              <a:gd name="T28" fmla="*/ 0 w 43"/>
              <a:gd name="T29" fmla="*/ 2147483647 h 2161"/>
              <a:gd name="T30" fmla="*/ 0 w 43"/>
              <a:gd name="T31" fmla="*/ 2147483647 h 2161"/>
              <a:gd name="T32" fmla="*/ 118680125 w 43"/>
              <a:gd name="T33" fmla="*/ 2147483647 h 2161"/>
              <a:gd name="T34" fmla="*/ 118680125 w 43"/>
              <a:gd name="T35" fmla="*/ 2147483647 h 2161"/>
              <a:gd name="T36" fmla="*/ 0 w 43"/>
              <a:gd name="T37" fmla="*/ 2147483647 h 2161"/>
              <a:gd name="T38" fmla="*/ 0 w 43"/>
              <a:gd name="T39" fmla="*/ 2147483647 h 2161"/>
              <a:gd name="T40" fmla="*/ 0 w 43"/>
              <a:gd name="T41" fmla="*/ 2006723878 h 2161"/>
              <a:gd name="T42" fmla="*/ 118680125 w 43"/>
              <a:gd name="T43" fmla="*/ 2006723878 h 2161"/>
              <a:gd name="T44" fmla="*/ 118680125 w 43"/>
              <a:gd name="T45" fmla="*/ 2028989103 h 2161"/>
              <a:gd name="T46" fmla="*/ 0 w 43"/>
              <a:gd name="T47" fmla="*/ 2028989103 h 2161"/>
              <a:gd name="T48" fmla="*/ 0 w 43"/>
              <a:gd name="T49" fmla="*/ 2006723878 h 2161"/>
              <a:gd name="T50" fmla="*/ 0 w 43"/>
              <a:gd name="T51" fmla="*/ 1004753307 h 2161"/>
              <a:gd name="T52" fmla="*/ 118680125 w 43"/>
              <a:gd name="T53" fmla="*/ 1004753307 h 2161"/>
              <a:gd name="T54" fmla="*/ 118680125 w 43"/>
              <a:gd name="T55" fmla="*/ 1027018532 h 2161"/>
              <a:gd name="T56" fmla="*/ 0 w 43"/>
              <a:gd name="T57" fmla="*/ 1027018532 h 2161"/>
              <a:gd name="T58" fmla="*/ 0 w 43"/>
              <a:gd name="T59" fmla="*/ 1004753307 h 2161"/>
              <a:gd name="T60" fmla="*/ 0 w 43"/>
              <a:gd name="T61" fmla="*/ 0 h 2161"/>
              <a:gd name="T62" fmla="*/ 118680125 w 43"/>
              <a:gd name="T63" fmla="*/ 0 h 2161"/>
              <a:gd name="T64" fmla="*/ 118680125 w 43"/>
              <a:gd name="T65" fmla="*/ 25049636 h 2161"/>
              <a:gd name="T66" fmla="*/ 0 w 43"/>
              <a:gd name="T67" fmla="*/ 25049636 h 2161"/>
              <a:gd name="T68" fmla="*/ 0 w 43"/>
              <a:gd name="T69" fmla="*/ 0 h 216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3"/>
              <a:gd name="T106" fmla="*/ 0 h 2161"/>
              <a:gd name="T107" fmla="*/ 43 w 43"/>
              <a:gd name="T108" fmla="*/ 2161 h 216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3" h="2161">
                <a:moveTo>
                  <a:pt x="0" y="2153"/>
                </a:moveTo>
                <a:lnTo>
                  <a:pt x="43" y="2153"/>
                </a:lnTo>
                <a:lnTo>
                  <a:pt x="43" y="2161"/>
                </a:lnTo>
                <a:lnTo>
                  <a:pt x="0" y="2161"/>
                </a:lnTo>
                <a:lnTo>
                  <a:pt x="0" y="2153"/>
                </a:lnTo>
                <a:close/>
                <a:moveTo>
                  <a:pt x="0" y="1793"/>
                </a:moveTo>
                <a:lnTo>
                  <a:pt x="43" y="1793"/>
                </a:lnTo>
                <a:lnTo>
                  <a:pt x="43" y="1801"/>
                </a:lnTo>
                <a:lnTo>
                  <a:pt x="0" y="1801"/>
                </a:lnTo>
                <a:lnTo>
                  <a:pt x="0" y="1793"/>
                </a:lnTo>
                <a:close/>
                <a:moveTo>
                  <a:pt x="0" y="1432"/>
                </a:moveTo>
                <a:lnTo>
                  <a:pt x="43" y="1432"/>
                </a:lnTo>
                <a:lnTo>
                  <a:pt x="43" y="1441"/>
                </a:lnTo>
                <a:lnTo>
                  <a:pt x="0" y="1441"/>
                </a:lnTo>
                <a:lnTo>
                  <a:pt x="0" y="1432"/>
                </a:lnTo>
                <a:close/>
                <a:moveTo>
                  <a:pt x="0" y="1072"/>
                </a:moveTo>
                <a:lnTo>
                  <a:pt x="43" y="1072"/>
                </a:lnTo>
                <a:lnTo>
                  <a:pt x="43" y="1081"/>
                </a:lnTo>
                <a:lnTo>
                  <a:pt x="0" y="1081"/>
                </a:lnTo>
                <a:lnTo>
                  <a:pt x="0" y="1072"/>
                </a:lnTo>
                <a:close/>
                <a:moveTo>
                  <a:pt x="0" y="721"/>
                </a:moveTo>
                <a:lnTo>
                  <a:pt x="43" y="721"/>
                </a:lnTo>
                <a:lnTo>
                  <a:pt x="43" y="729"/>
                </a:lnTo>
                <a:lnTo>
                  <a:pt x="0" y="729"/>
                </a:lnTo>
                <a:lnTo>
                  <a:pt x="0" y="721"/>
                </a:lnTo>
                <a:close/>
                <a:moveTo>
                  <a:pt x="0" y="361"/>
                </a:moveTo>
                <a:lnTo>
                  <a:pt x="43" y="361"/>
                </a:lnTo>
                <a:lnTo>
                  <a:pt x="43" y="369"/>
                </a:lnTo>
                <a:lnTo>
                  <a:pt x="0" y="369"/>
                </a:lnTo>
                <a:lnTo>
                  <a:pt x="0" y="361"/>
                </a:lnTo>
                <a:close/>
                <a:moveTo>
                  <a:pt x="0" y="0"/>
                </a:moveTo>
                <a:lnTo>
                  <a:pt x="43" y="0"/>
                </a:lnTo>
                <a:lnTo>
                  <a:pt x="43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Rectangle 209"/>
          <p:cNvSpPr>
            <a:spLocks noChangeArrowheads="1"/>
          </p:cNvSpPr>
          <p:nvPr/>
        </p:nvSpPr>
        <p:spPr bwMode="auto">
          <a:xfrm>
            <a:off x="1655763" y="1266825"/>
            <a:ext cx="14287" cy="3592513"/>
          </a:xfrm>
          <a:prstGeom prst="rect">
            <a:avLst/>
          </a:prstGeom>
          <a:solidFill>
            <a:srgbClr val="000000"/>
          </a:solidFill>
          <a:ln w="9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" name="Freeform 210"/>
          <p:cNvSpPr>
            <a:spLocks noEditPoints="1"/>
          </p:cNvSpPr>
          <p:nvPr/>
        </p:nvSpPr>
        <p:spPr bwMode="auto">
          <a:xfrm>
            <a:off x="1584325" y="1266825"/>
            <a:ext cx="71438" cy="3605213"/>
          </a:xfrm>
          <a:custGeom>
            <a:avLst/>
            <a:gdLst>
              <a:gd name="T0" fmla="*/ 0 w 43"/>
              <a:gd name="T1" fmla="*/ 2147483647 h 2161"/>
              <a:gd name="T2" fmla="*/ 118683448 w 43"/>
              <a:gd name="T3" fmla="*/ 2147483647 h 2161"/>
              <a:gd name="T4" fmla="*/ 118683448 w 43"/>
              <a:gd name="T5" fmla="*/ 2147483647 h 2161"/>
              <a:gd name="T6" fmla="*/ 0 w 43"/>
              <a:gd name="T7" fmla="*/ 2147483647 h 2161"/>
              <a:gd name="T8" fmla="*/ 0 w 43"/>
              <a:gd name="T9" fmla="*/ 2147483647 h 2161"/>
              <a:gd name="T10" fmla="*/ 0 w 43"/>
              <a:gd name="T11" fmla="*/ 2147483647 h 2161"/>
              <a:gd name="T12" fmla="*/ 118683448 w 43"/>
              <a:gd name="T13" fmla="*/ 2147483647 h 2161"/>
              <a:gd name="T14" fmla="*/ 118683448 w 43"/>
              <a:gd name="T15" fmla="*/ 2147483647 h 2161"/>
              <a:gd name="T16" fmla="*/ 0 w 43"/>
              <a:gd name="T17" fmla="*/ 2147483647 h 2161"/>
              <a:gd name="T18" fmla="*/ 0 w 43"/>
              <a:gd name="T19" fmla="*/ 2147483647 h 2161"/>
              <a:gd name="T20" fmla="*/ 0 w 43"/>
              <a:gd name="T21" fmla="*/ 2147483647 h 2161"/>
              <a:gd name="T22" fmla="*/ 118683448 w 43"/>
              <a:gd name="T23" fmla="*/ 2147483647 h 2161"/>
              <a:gd name="T24" fmla="*/ 118683448 w 43"/>
              <a:gd name="T25" fmla="*/ 2147483647 h 2161"/>
              <a:gd name="T26" fmla="*/ 0 w 43"/>
              <a:gd name="T27" fmla="*/ 2147483647 h 2161"/>
              <a:gd name="T28" fmla="*/ 0 w 43"/>
              <a:gd name="T29" fmla="*/ 2147483647 h 2161"/>
              <a:gd name="T30" fmla="*/ 0 w 43"/>
              <a:gd name="T31" fmla="*/ 2147483647 h 2161"/>
              <a:gd name="T32" fmla="*/ 118683448 w 43"/>
              <a:gd name="T33" fmla="*/ 2147483647 h 2161"/>
              <a:gd name="T34" fmla="*/ 118683448 w 43"/>
              <a:gd name="T35" fmla="*/ 2147483647 h 2161"/>
              <a:gd name="T36" fmla="*/ 0 w 43"/>
              <a:gd name="T37" fmla="*/ 2147483647 h 2161"/>
              <a:gd name="T38" fmla="*/ 0 w 43"/>
              <a:gd name="T39" fmla="*/ 2147483647 h 2161"/>
              <a:gd name="T40" fmla="*/ 0 w 43"/>
              <a:gd name="T41" fmla="*/ 2006723878 h 2161"/>
              <a:gd name="T42" fmla="*/ 118683448 w 43"/>
              <a:gd name="T43" fmla="*/ 2006723878 h 2161"/>
              <a:gd name="T44" fmla="*/ 118683448 w 43"/>
              <a:gd name="T45" fmla="*/ 2028989103 h 2161"/>
              <a:gd name="T46" fmla="*/ 0 w 43"/>
              <a:gd name="T47" fmla="*/ 2028989103 h 2161"/>
              <a:gd name="T48" fmla="*/ 0 w 43"/>
              <a:gd name="T49" fmla="*/ 2006723878 h 2161"/>
              <a:gd name="T50" fmla="*/ 0 w 43"/>
              <a:gd name="T51" fmla="*/ 1004753307 h 2161"/>
              <a:gd name="T52" fmla="*/ 118683448 w 43"/>
              <a:gd name="T53" fmla="*/ 1004753307 h 2161"/>
              <a:gd name="T54" fmla="*/ 118683448 w 43"/>
              <a:gd name="T55" fmla="*/ 1027018532 h 2161"/>
              <a:gd name="T56" fmla="*/ 0 w 43"/>
              <a:gd name="T57" fmla="*/ 1027018532 h 2161"/>
              <a:gd name="T58" fmla="*/ 0 w 43"/>
              <a:gd name="T59" fmla="*/ 1004753307 h 2161"/>
              <a:gd name="T60" fmla="*/ 0 w 43"/>
              <a:gd name="T61" fmla="*/ 0 h 2161"/>
              <a:gd name="T62" fmla="*/ 118683448 w 43"/>
              <a:gd name="T63" fmla="*/ 0 h 2161"/>
              <a:gd name="T64" fmla="*/ 118683448 w 43"/>
              <a:gd name="T65" fmla="*/ 25049636 h 2161"/>
              <a:gd name="T66" fmla="*/ 0 w 43"/>
              <a:gd name="T67" fmla="*/ 25049636 h 2161"/>
              <a:gd name="T68" fmla="*/ 0 w 43"/>
              <a:gd name="T69" fmla="*/ 0 h 216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3"/>
              <a:gd name="T106" fmla="*/ 0 h 2161"/>
              <a:gd name="T107" fmla="*/ 43 w 43"/>
              <a:gd name="T108" fmla="*/ 2161 h 216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3" h="2161">
                <a:moveTo>
                  <a:pt x="0" y="2153"/>
                </a:moveTo>
                <a:lnTo>
                  <a:pt x="43" y="2153"/>
                </a:lnTo>
                <a:lnTo>
                  <a:pt x="43" y="2161"/>
                </a:lnTo>
                <a:lnTo>
                  <a:pt x="0" y="2161"/>
                </a:lnTo>
                <a:lnTo>
                  <a:pt x="0" y="2153"/>
                </a:lnTo>
                <a:close/>
                <a:moveTo>
                  <a:pt x="0" y="1793"/>
                </a:moveTo>
                <a:lnTo>
                  <a:pt x="43" y="1793"/>
                </a:lnTo>
                <a:lnTo>
                  <a:pt x="43" y="1801"/>
                </a:lnTo>
                <a:lnTo>
                  <a:pt x="0" y="1801"/>
                </a:lnTo>
                <a:lnTo>
                  <a:pt x="0" y="1793"/>
                </a:lnTo>
                <a:close/>
                <a:moveTo>
                  <a:pt x="0" y="1432"/>
                </a:moveTo>
                <a:lnTo>
                  <a:pt x="43" y="1432"/>
                </a:lnTo>
                <a:lnTo>
                  <a:pt x="43" y="1441"/>
                </a:lnTo>
                <a:lnTo>
                  <a:pt x="0" y="1441"/>
                </a:lnTo>
                <a:lnTo>
                  <a:pt x="0" y="1432"/>
                </a:lnTo>
                <a:close/>
                <a:moveTo>
                  <a:pt x="0" y="1072"/>
                </a:moveTo>
                <a:lnTo>
                  <a:pt x="43" y="1072"/>
                </a:lnTo>
                <a:lnTo>
                  <a:pt x="43" y="1081"/>
                </a:lnTo>
                <a:lnTo>
                  <a:pt x="0" y="1081"/>
                </a:lnTo>
                <a:lnTo>
                  <a:pt x="0" y="1072"/>
                </a:lnTo>
                <a:close/>
                <a:moveTo>
                  <a:pt x="0" y="721"/>
                </a:moveTo>
                <a:lnTo>
                  <a:pt x="43" y="721"/>
                </a:lnTo>
                <a:lnTo>
                  <a:pt x="43" y="729"/>
                </a:lnTo>
                <a:lnTo>
                  <a:pt x="0" y="729"/>
                </a:lnTo>
                <a:lnTo>
                  <a:pt x="0" y="721"/>
                </a:lnTo>
                <a:close/>
                <a:moveTo>
                  <a:pt x="0" y="361"/>
                </a:moveTo>
                <a:lnTo>
                  <a:pt x="43" y="361"/>
                </a:lnTo>
                <a:lnTo>
                  <a:pt x="43" y="369"/>
                </a:lnTo>
                <a:lnTo>
                  <a:pt x="0" y="369"/>
                </a:lnTo>
                <a:lnTo>
                  <a:pt x="0" y="361"/>
                </a:lnTo>
                <a:close/>
                <a:moveTo>
                  <a:pt x="0" y="0"/>
                </a:moveTo>
                <a:lnTo>
                  <a:pt x="43" y="0"/>
                </a:lnTo>
                <a:lnTo>
                  <a:pt x="43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Rectangle 211"/>
          <p:cNvSpPr>
            <a:spLocks noChangeArrowheads="1"/>
          </p:cNvSpPr>
          <p:nvPr/>
        </p:nvSpPr>
        <p:spPr bwMode="auto">
          <a:xfrm>
            <a:off x="1655763" y="4859338"/>
            <a:ext cx="3978275" cy="12700"/>
          </a:xfrm>
          <a:prstGeom prst="rect">
            <a:avLst/>
          </a:prstGeom>
          <a:solidFill>
            <a:srgbClr val="000000"/>
          </a:solidFill>
          <a:ln w="9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Freeform 212"/>
          <p:cNvSpPr>
            <a:spLocks noEditPoints="1"/>
          </p:cNvSpPr>
          <p:nvPr/>
        </p:nvSpPr>
        <p:spPr bwMode="auto">
          <a:xfrm>
            <a:off x="1655763" y="4859338"/>
            <a:ext cx="3935412" cy="55562"/>
          </a:xfrm>
          <a:custGeom>
            <a:avLst/>
            <a:gdLst>
              <a:gd name="T0" fmla="*/ 25047167 w 2359"/>
              <a:gd name="T1" fmla="*/ 0 h 34"/>
              <a:gd name="T2" fmla="*/ 25047167 w 2359"/>
              <a:gd name="T3" fmla="*/ 90798098 h 34"/>
              <a:gd name="T4" fmla="*/ 0 w 2359"/>
              <a:gd name="T5" fmla="*/ 90798098 h 34"/>
              <a:gd name="T6" fmla="*/ 0 w 2359"/>
              <a:gd name="T7" fmla="*/ 0 h 34"/>
              <a:gd name="T8" fmla="*/ 25047167 w 2359"/>
              <a:gd name="T9" fmla="*/ 0 h 34"/>
              <a:gd name="T10" fmla="*/ 1121577358 w 2359"/>
              <a:gd name="T11" fmla="*/ 0 h 34"/>
              <a:gd name="T12" fmla="*/ 1121577358 w 2359"/>
              <a:gd name="T13" fmla="*/ 90798098 h 34"/>
              <a:gd name="T14" fmla="*/ 1099312845 w 2359"/>
              <a:gd name="T15" fmla="*/ 90798098 h 34"/>
              <a:gd name="T16" fmla="*/ 1099312845 w 2359"/>
              <a:gd name="T17" fmla="*/ 0 h 34"/>
              <a:gd name="T18" fmla="*/ 1121577358 w 2359"/>
              <a:gd name="T19" fmla="*/ 0 h 34"/>
              <a:gd name="T20" fmla="*/ 2147483647 w 2359"/>
              <a:gd name="T21" fmla="*/ 0 h 34"/>
              <a:gd name="T22" fmla="*/ 2147483647 w 2359"/>
              <a:gd name="T23" fmla="*/ 90798098 h 34"/>
              <a:gd name="T24" fmla="*/ 2147483647 w 2359"/>
              <a:gd name="T25" fmla="*/ 90798098 h 34"/>
              <a:gd name="T26" fmla="*/ 2147483647 w 2359"/>
              <a:gd name="T27" fmla="*/ 0 h 34"/>
              <a:gd name="T28" fmla="*/ 2147483647 w 2359"/>
              <a:gd name="T29" fmla="*/ 0 h 34"/>
              <a:gd name="T30" fmla="*/ 2147483647 w 2359"/>
              <a:gd name="T31" fmla="*/ 0 h 34"/>
              <a:gd name="T32" fmla="*/ 2147483647 w 2359"/>
              <a:gd name="T33" fmla="*/ 90798098 h 34"/>
              <a:gd name="T34" fmla="*/ 2147483647 w 2359"/>
              <a:gd name="T35" fmla="*/ 90798098 h 34"/>
              <a:gd name="T36" fmla="*/ 2147483647 w 2359"/>
              <a:gd name="T37" fmla="*/ 0 h 34"/>
              <a:gd name="T38" fmla="*/ 2147483647 w 2359"/>
              <a:gd name="T39" fmla="*/ 0 h 34"/>
              <a:gd name="T40" fmla="*/ 2147483647 w 2359"/>
              <a:gd name="T41" fmla="*/ 0 h 34"/>
              <a:gd name="T42" fmla="*/ 2147483647 w 2359"/>
              <a:gd name="T43" fmla="*/ 90798098 h 34"/>
              <a:gd name="T44" fmla="*/ 2147483647 w 2359"/>
              <a:gd name="T45" fmla="*/ 90798098 h 34"/>
              <a:gd name="T46" fmla="*/ 2147483647 w 2359"/>
              <a:gd name="T47" fmla="*/ 0 h 34"/>
              <a:gd name="T48" fmla="*/ 2147483647 w 2359"/>
              <a:gd name="T49" fmla="*/ 0 h 34"/>
              <a:gd name="T50" fmla="*/ 2147483647 w 2359"/>
              <a:gd name="T51" fmla="*/ 0 h 34"/>
              <a:gd name="T52" fmla="*/ 2147483647 w 2359"/>
              <a:gd name="T53" fmla="*/ 90798098 h 34"/>
              <a:gd name="T54" fmla="*/ 2147483647 w 2359"/>
              <a:gd name="T55" fmla="*/ 90798098 h 34"/>
              <a:gd name="T56" fmla="*/ 2147483647 w 2359"/>
              <a:gd name="T57" fmla="*/ 0 h 34"/>
              <a:gd name="T58" fmla="*/ 2147483647 w 2359"/>
              <a:gd name="T59" fmla="*/ 0 h 34"/>
              <a:gd name="T60" fmla="*/ 2147483647 w 2359"/>
              <a:gd name="T61" fmla="*/ 0 h 34"/>
              <a:gd name="T62" fmla="*/ 2147483647 w 2359"/>
              <a:gd name="T63" fmla="*/ 90798098 h 34"/>
              <a:gd name="T64" fmla="*/ 2147483647 w 2359"/>
              <a:gd name="T65" fmla="*/ 90798098 h 34"/>
              <a:gd name="T66" fmla="*/ 2147483647 w 2359"/>
              <a:gd name="T67" fmla="*/ 0 h 34"/>
              <a:gd name="T68" fmla="*/ 2147483647 w 2359"/>
              <a:gd name="T69" fmla="*/ 0 h 3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359"/>
              <a:gd name="T106" fmla="*/ 0 h 34"/>
              <a:gd name="T107" fmla="*/ 2359 w 2359"/>
              <a:gd name="T108" fmla="*/ 34 h 3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359" h="34">
                <a:moveTo>
                  <a:pt x="9" y="0"/>
                </a:moveTo>
                <a:lnTo>
                  <a:pt x="9" y="34"/>
                </a:lnTo>
                <a:lnTo>
                  <a:pt x="0" y="34"/>
                </a:lnTo>
                <a:lnTo>
                  <a:pt x="0" y="0"/>
                </a:lnTo>
                <a:lnTo>
                  <a:pt x="9" y="0"/>
                </a:lnTo>
                <a:close/>
                <a:moveTo>
                  <a:pt x="403" y="0"/>
                </a:moveTo>
                <a:lnTo>
                  <a:pt x="403" y="34"/>
                </a:lnTo>
                <a:lnTo>
                  <a:pt x="395" y="34"/>
                </a:lnTo>
                <a:lnTo>
                  <a:pt x="395" y="0"/>
                </a:lnTo>
                <a:lnTo>
                  <a:pt x="403" y="0"/>
                </a:lnTo>
                <a:close/>
                <a:moveTo>
                  <a:pt x="789" y="0"/>
                </a:moveTo>
                <a:lnTo>
                  <a:pt x="789" y="34"/>
                </a:lnTo>
                <a:lnTo>
                  <a:pt x="781" y="34"/>
                </a:lnTo>
                <a:lnTo>
                  <a:pt x="781" y="0"/>
                </a:lnTo>
                <a:lnTo>
                  <a:pt x="789" y="0"/>
                </a:lnTo>
                <a:close/>
                <a:moveTo>
                  <a:pt x="1184" y="0"/>
                </a:moveTo>
                <a:lnTo>
                  <a:pt x="1184" y="34"/>
                </a:lnTo>
                <a:lnTo>
                  <a:pt x="1176" y="34"/>
                </a:lnTo>
                <a:lnTo>
                  <a:pt x="1176" y="0"/>
                </a:lnTo>
                <a:lnTo>
                  <a:pt x="1184" y="0"/>
                </a:lnTo>
                <a:close/>
                <a:moveTo>
                  <a:pt x="1579" y="0"/>
                </a:moveTo>
                <a:lnTo>
                  <a:pt x="1579" y="34"/>
                </a:lnTo>
                <a:lnTo>
                  <a:pt x="1570" y="34"/>
                </a:lnTo>
                <a:lnTo>
                  <a:pt x="1570" y="0"/>
                </a:lnTo>
                <a:lnTo>
                  <a:pt x="1579" y="0"/>
                </a:lnTo>
                <a:close/>
                <a:moveTo>
                  <a:pt x="1965" y="0"/>
                </a:moveTo>
                <a:lnTo>
                  <a:pt x="1965" y="34"/>
                </a:lnTo>
                <a:lnTo>
                  <a:pt x="1956" y="34"/>
                </a:lnTo>
                <a:lnTo>
                  <a:pt x="1956" y="0"/>
                </a:lnTo>
                <a:lnTo>
                  <a:pt x="1965" y="0"/>
                </a:lnTo>
                <a:close/>
                <a:moveTo>
                  <a:pt x="2359" y="0"/>
                </a:moveTo>
                <a:lnTo>
                  <a:pt x="2359" y="34"/>
                </a:lnTo>
                <a:lnTo>
                  <a:pt x="2351" y="34"/>
                </a:lnTo>
                <a:lnTo>
                  <a:pt x="2351" y="0"/>
                </a:lnTo>
                <a:lnTo>
                  <a:pt x="2359" y="0"/>
                </a:lnTo>
                <a:close/>
              </a:path>
            </a:pathLst>
          </a:custGeom>
          <a:solidFill>
            <a:srgbClr val="000000"/>
          </a:solidFill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Freeform 213"/>
          <p:cNvSpPr>
            <a:spLocks noEditPoints="1"/>
          </p:cNvSpPr>
          <p:nvPr/>
        </p:nvSpPr>
        <p:spPr bwMode="auto">
          <a:xfrm>
            <a:off x="1614488" y="4786313"/>
            <a:ext cx="84137" cy="15875"/>
          </a:xfrm>
          <a:custGeom>
            <a:avLst/>
            <a:gdLst>
              <a:gd name="T0" fmla="*/ 68042092 w 51"/>
              <a:gd name="T1" fmla="*/ 28001731 h 9"/>
              <a:gd name="T2" fmla="*/ 68042092 w 51"/>
              <a:gd name="T3" fmla="*/ 28001731 h 9"/>
              <a:gd name="T4" fmla="*/ 68042092 w 51"/>
              <a:gd name="T5" fmla="*/ 0 h 9"/>
              <a:gd name="T6" fmla="*/ 68042092 w 51"/>
              <a:gd name="T7" fmla="*/ 28001731 h 9"/>
              <a:gd name="T8" fmla="*/ 0 w 51"/>
              <a:gd name="T9" fmla="*/ 28001731 h 9"/>
              <a:gd name="T10" fmla="*/ 138804613 w 51"/>
              <a:gd name="T11" fmla="*/ 28001731 h 9"/>
              <a:gd name="T12" fmla="*/ 0 w 51"/>
              <a:gd name="T13" fmla="*/ 28001731 h 9"/>
              <a:gd name="T14" fmla="*/ 0 w 51"/>
              <a:gd name="T15" fmla="*/ 0 h 9"/>
              <a:gd name="T16" fmla="*/ 138804613 w 51"/>
              <a:gd name="T17" fmla="*/ 0 h 9"/>
              <a:gd name="T18" fmla="*/ 0 w 51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9"/>
              <a:gd name="T32" fmla="*/ 51 w 51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9">
                <a:moveTo>
                  <a:pt x="25" y="9"/>
                </a:moveTo>
                <a:lnTo>
                  <a:pt x="25" y="9"/>
                </a:lnTo>
                <a:lnTo>
                  <a:pt x="25" y="0"/>
                </a:lnTo>
                <a:lnTo>
                  <a:pt x="25" y="9"/>
                </a:lnTo>
                <a:close/>
                <a:moveTo>
                  <a:pt x="0" y="9"/>
                </a:moveTo>
                <a:lnTo>
                  <a:pt x="51" y="9"/>
                </a:lnTo>
                <a:lnTo>
                  <a:pt x="0" y="9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Freeform 214"/>
          <p:cNvSpPr>
            <a:spLocks noEditPoints="1"/>
          </p:cNvSpPr>
          <p:nvPr/>
        </p:nvSpPr>
        <p:spPr bwMode="auto">
          <a:xfrm>
            <a:off x="1614488" y="4786313"/>
            <a:ext cx="84137" cy="28575"/>
          </a:xfrm>
          <a:custGeom>
            <a:avLst/>
            <a:gdLst>
              <a:gd name="T0" fmla="*/ 68042092 w 51"/>
              <a:gd name="T1" fmla="*/ 25428383 h 17"/>
              <a:gd name="T2" fmla="*/ 68042092 w 51"/>
              <a:gd name="T3" fmla="*/ 25428383 h 17"/>
              <a:gd name="T4" fmla="*/ 68042092 w 51"/>
              <a:gd name="T5" fmla="*/ 0 h 17"/>
              <a:gd name="T6" fmla="*/ 92535850 w 51"/>
              <a:gd name="T7" fmla="*/ 0 h 17"/>
              <a:gd name="T8" fmla="*/ 92535850 w 51"/>
              <a:gd name="T9" fmla="*/ 25428383 h 17"/>
              <a:gd name="T10" fmla="*/ 92535850 w 51"/>
              <a:gd name="T11" fmla="*/ 25428383 h 17"/>
              <a:gd name="T12" fmla="*/ 68042092 w 51"/>
              <a:gd name="T13" fmla="*/ 25428383 h 17"/>
              <a:gd name="T14" fmla="*/ 0 w 51"/>
              <a:gd name="T15" fmla="*/ 25428383 h 17"/>
              <a:gd name="T16" fmla="*/ 138804613 w 51"/>
              <a:gd name="T17" fmla="*/ 25428383 h 17"/>
              <a:gd name="T18" fmla="*/ 138804613 w 51"/>
              <a:gd name="T19" fmla="*/ 48031205 h 17"/>
              <a:gd name="T20" fmla="*/ 0 w 51"/>
              <a:gd name="T21" fmla="*/ 48031205 h 17"/>
              <a:gd name="T22" fmla="*/ 0 w 51"/>
              <a:gd name="T23" fmla="*/ 25428383 h 17"/>
              <a:gd name="T24" fmla="*/ 0 w 51"/>
              <a:gd name="T25" fmla="*/ 0 h 17"/>
              <a:gd name="T26" fmla="*/ 138804613 w 51"/>
              <a:gd name="T27" fmla="*/ 0 h 17"/>
              <a:gd name="T28" fmla="*/ 138804613 w 51"/>
              <a:gd name="T29" fmla="*/ 25428383 h 17"/>
              <a:gd name="T30" fmla="*/ 0 w 51"/>
              <a:gd name="T31" fmla="*/ 25428383 h 17"/>
              <a:gd name="T32" fmla="*/ 0 w 51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17"/>
              <a:gd name="T53" fmla="*/ 51 w 51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17">
                <a:moveTo>
                  <a:pt x="25" y="9"/>
                </a:moveTo>
                <a:lnTo>
                  <a:pt x="25" y="9"/>
                </a:lnTo>
                <a:lnTo>
                  <a:pt x="25" y="0"/>
                </a:lnTo>
                <a:lnTo>
                  <a:pt x="34" y="0"/>
                </a:lnTo>
                <a:lnTo>
                  <a:pt x="34" y="9"/>
                </a:lnTo>
                <a:lnTo>
                  <a:pt x="25" y="9"/>
                </a:lnTo>
                <a:close/>
                <a:moveTo>
                  <a:pt x="0" y="9"/>
                </a:moveTo>
                <a:lnTo>
                  <a:pt x="51" y="9"/>
                </a:lnTo>
                <a:lnTo>
                  <a:pt x="51" y="17"/>
                </a:lnTo>
                <a:lnTo>
                  <a:pt x="0" y="17"/>
                </a:lnTo>
                <a:lnTo>
                  <a:pt x="0" y="9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51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Freeform 215"/>
          <p:cNvSpPr>
            <a:spLocks noEditPoints="1"/>
          </p:cNvSpPr>
          <p:nvPr/>
        </p:nvSpPr>
        <p:spPr bwMode="auto">
          <a:xfrm>
            <a:off x="2243138" y="4329113"/>
            <a:ext cx="84137" cy="42862"/>
          </a:xfrm>
          <a:custGeom>
            <a:avLst/>
            <a:gdLst>
              <a:gd name="T0" fmla="*/ 70762521 w 51"/>
              <a:gd name="T1" fmla="*/ 73486046 h 25"/>
              <a:gd name="T2" fmla="*/ 70762521 w 51"/>
              <a:gd name="T3" fmla="*/ 49970232 h 25"/>
              <a:gd name="T4" fmla="*/ 70762521 w 51"/>
              <a:gd name="T5" fmla="*/ 0 h 25"/>
              <a:gd name="T6" fmla="*/ 70762521 w 51"/>
              <a:gd name="T7" fmla="*/ 73486046 h 25"/>
              <a:gd name="T8" fmla="*/ 0 w 51"/>
              <a:gd name="T9" fmla="*/ 73486046 h 25"/>
              <a:gd name="T10" fmla="*/ 138804613 w 51"/>
              <a:gd name="T11" fmla="*/ 73486046 h 25"/>
              <a:gd name="T12" fmla="*/ 0 w 51"/>
              <a:gd name="T13" fmla="*/ 73486046 h 25"/>
              <a:gd name="T14" fmla="*/ 0 w 51"/>
              <a:gd name="T15" fmla="*/ 0 h 25"/>
              <a:gd name="T16" fmla="*/ 138804613 w 51"/>
              <a:gd name="T17" fmla="*/ 0 h 25"/>
              <a:gd name="T18" fmla="*/ 0 w 51"/>
              <a:gd name="T19" fmla="*/ 0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25"/>
              <a:gd name="T32" fmla="*/ 51 w 51"/>
              <a:gd name="T33" fmla="*/ 25 h 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25">
                <a:moveTo>
                  <a:pt x="26" y="25"/>
                </a:moveTo>
                <a:lnTo>
                  <a:pt x="26" y="17"/>
                </a:lnTo>
                <a:lnTo>
                  <a:pt x="26" y="0"/>
                </a:lnTo>
                <a:lnTo>
                  <a:pt x="26" y="25"/>
                </a:lnTo>
                <a:close/>
                <a:moveTo>
                  <a:pt x="0" y="25"/>
                </a:moveTo>
                <a:lnTo>
                  <a:pt x="51" y="25"/>
                </a:lnTo>
                <a:lnTo>
                  <a:pt x="0" y="25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" name="Freeform 216"/>
          <p:cNvSpPr>
            <a:spLocks noEditPoints="1"/>
          </p:cNvSpPr>
          <p:nvPr/>
        </p:nvSpPr>
        <p:spPr bwMode="auto">
          <a:xfrm>
            <a:off x="2243138" y="4329113"/>
            <a:ext cx="84137" cy="57150"/>
          </a:xfrm>
          <a:custGeom>
            <a:avLst/>
            <a:gdLst>
              <a:gd name="T0" fmla="*/ 70762521 w 51"/>
              <a:gd name="T1" fmla="*/ 70634033 h 34"/>
              <a:gd name="T2" fmla="*/ 70762521 w 51"/>
              <a:gd name="T3" fmla="*/ 48031205 h 34"/>
              <a:gd name="T4" fmla="*/ 70762521 w 51"/>
              <a:gd name="T5" fmla="*/ 0 h 34"/>
              <a:gd name="T6" fmla="*/ 92535850 w 51"/>
              <a:gd name="T7" fmla="*/ 0 h 34"/>
              <a:gd name="T8" fmla="*/ 92535850 w 51"/>
              <a:gd name="T9" fmla="*/ 48031205 h 34"/>
              <a:gd name="T10" fmla="*/ 92535850 w 51"/>
              <a:gd name="T11" fmla="*/ 70634033 h 34"/>
              <a:gd name="T12" fmla="*/ 70762521 w 51"/>
              <a:gd name="T13" fmla="*/ 70634033 h 34"/>
              <a:gd name="T14" fmla="*/ 0 w 51"/>
              <a:gd name="T15" fmla="*/ 70634033 h 34"/>
              <a:gd name="T16" fmla="*/ 138804613 w 51"/>
              <a:gd name="T17" fmla="*/ 70634033 h 34"/>
              <a:gd name="T18" fmla="*/ 138804613 w 51"/>
              <a:gd name="T19" fmla="*/ 96062410 h 34"/>
              <a:gd name="T20" fmla="*/ 0 w 51"/>
              <a:gd name="T21" fmla="*/ 96062410 h 34"/>
              <a:gd name="T22" fmla="*/ 0 w 51"/>
              <a:gd name="T23" fmla="*/ 70634033 h 34"/>
              <a:gd name="T24" fmla="*/ 0 w 51"/>
              <a:gd name="T25" fmla="*/ 0 h 34"/>
              <a:gd name="T26" fmla="*/ 138804613 w 51"/>
              <a:gd name="T27" fmla="*/ 0 h 34"/>
              <a:gd name="T28" fmla="*/ 138804613 w 51"/>
              <a:gd name="T29" fmla="*/ 22602821 h 34"/>
              <a:gd name="T30" fmla="*/ 0 w 51"/>
              <a:gd name="T31" fmla="*/ 22602821 h 34"/>
              <a:gd name="T32" fmla="*/ 0 w 51"/>
              <a:gd name="T33" fmla="*/ 0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34"/>
              <a:gd name="T53" fmla="*/ 51 w 51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34">
                <a:moveTo>
                  <a:pt x="26" y="25"/>
                </a:moveTo>
                <a:lnTo>
                  <a:pt x="26" y="17"/>
                </a:lnTo>
                <a:lnTo>
                  <a:pt x="26" y="0"/>
                </a:lnTo>
                <a:lnTo>
                  <a:pt x="34" y="0"/>
                </a:lnTo>
                <a:lnTo>
                  <a:pt x="34" y="17"/>
                </a:lnTo>
                <a:lnTo>
                  <a:pt x="34" y="25"/>
                </a:lnTo>
                <a:lnTo>
                  <a:pt x="26" y="25"/>
                </a:lnTo>
                <a:close/>
                <a:moveTo>
                  <a:pt x="0" y="25"/>
                </a:moveTo>
                <a:lnTo>
                  <a:pt x="51" y="25"/>
                </a:lnTo>
                <a:lnTo>
                  <a:pt x="51" y="34"/>
                </a:lnTo>
                <a:lnTo>
                  <a:pt x="0" y="34"/>
                </a:lnTo>
                <a:lnTo>
                  <a:pt x="0" y="25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51" y="8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" name="Freeform 217"/>
          <p:cNvSpPr>
            <a:spLocks noEditPoints="1"/>
          </p:cNvSpPr>
          <p:nvPr/>
        </p:nvSpPr>
        <p:spPr bwMode="auto">
          <a:xfrm>
            <a:off x="2871788" y="3843338"/>
            <a:ext cx="87312" cy="142875"/>
          </a:xfrm>
          <a:custGeom>
            <a:avLst/>
            <a:gdLst>
              <a:gd name="T0" fmla="*/ 73301787 w 52"/>
              <a:gd name="T1" fmla="*/ 237363573 h 86"/>
              <a:gd name="T2" fmla="*/ 73301787 w 52"/>
              <a:gd name="T3" fmla="*/ 118682617 h 86"/>
              <a:gd name="T4" fmla="*/ 73301787 w 52"/>
              <a:gd name="T5" fmla="*/ 0 h 86"/>
              <a:gd name="T6" fmla="*/ 73301787 w 52"/>
              <a:gd name="T7" fmla="*/ 237363573 h 86"/>
              <a:gd name="T8" fmla="*/ 0 w 52"/>
              <a:gd name="T9" fmla="*/ 237363573 h 86"/>
              <a:gd name="T10" fmla="*/ 146603574 w 52"/>
              <a:gd name="T11" fmla="*/ 237363573 h 86"/>
              <a:gd name="T12" fmla="*/ 0 w 52"/>
              <a:gd name="T13" fmla="*/ 237363573 h 86"/>
              <a:gd name="T14" fmla="*/ 0 w 52"/>
              <a:gd name="T15" fmla="*/ 0 h 86"/>
              <a:gd name="T16" fmla="*/ 146603574 w 52"/>
              <a:gd name="T17" fmla="*/ 0 h 86"/>
              <a:gd name="T18" fmla="*/ 0 w 52"/>
              <a:gd name="T19" fmla="*/ 0 h 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"/>
              <a:gd name="T31" fmla="*/ 0 h 86"/>
              <a:gd name="T32" fmla="*/ 52 w 52"/>
              <a:gd name="T33" fmla="*/ 86 h 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" h="86">
                <a:moveTo>
                  <a:pt x="26" y="86"/>
                </a:moveTo>
                <a:lnTo>
                  <a:pt x="26" y="43"/>
                </a:lnTo>
                <a:lnTo>
                  <a:pt x="26" y="0"/>
                </a:lnTo>
                <a:lnTo>
                  <a:pt x="26" y="86"/>
                </a:lnTo>
                <a:close/>
                <a:moveTo>
                  <a:pt x="0" y="86"/>
                </a:moveTo>
                <a:lnTo>
                  <a:pt x="52" y="86"/>
                </a:lnTo>
                <a:lnTo>
                  <a:pt x="0" y="86"/>
                </a:lnTo>
                <a:close/>
                <a:moveTo>
                  <a:pt x="0" y="0"/>
                </a:moveTo>
                <a:lnTo>
                  <a:pt x="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Freeform 218"/>
          <p:cNvSpPr>
            <a:spLocks noEditPoints="1"/>
          </p:cNvSpPr>
          <p:nvPr/>
        </p:nvSpPr>
        <p:spPr bwMode="auto">
          <a:xfrm>
            <a:off x="2871788" y="3843338"/>
            <a:ext cx="87312" cy="155575"/>
          </a:xfrm>
          <a:custGeom>
            <a:avLst/>
            <a:gdLst>
              <a:gd name="T0" fmla="*/ 73301787 w 52"/>
              <a:gd name="T1" fmla="*/ 235572023 h 94"/>
              <a:gd name="T2" fmla="*/ 73301787 w 52"/>
              <a:gd name="T3" fmla="*/ 117785184 h 94"/>
              <a:gd name="T4" fmla="*/ 73301787 w 52"/>
              <a:gd name="T5" fmla="*/ 0 h 94"/>
              <a:gd name="T6" fmla="*/ 98675990 w 52"/>
              <a:gd name="T7" fmla="*/ 0 h 94"/>
              <a:gd name="T8" fmla="*/ 98675990 w 52"/>
              <a:gd name="T9" fmla="*/ 117785184 h 94"/>
              <a:gd name="T10" fmla="*/ 98675990 w 52"/>
              <a:gd name="T11" fmla="*/ 235572023 h 94"/>
              <a:gd name="T12" fmla="*/ 73301787 w 52"/>
              <a:gd name="T13" fmla="*/ 235572023 h 94"/>
              <a:gd name="T14" fmla="*/ 0 w 52"/>
              <a:gd name="T15" fmla="*/ 235572023 h 94"/>
              <a:gd name="T16" fmla="*/ 146603574 w 52"/>
              <a:gd name="T17" fmla="*/ 235572023 h 94"/>
              <a:gd name="T18" fmla="*/ 146603574 w 52"/>
              <a:gd name="T19" fmla="*/ 257484920 h 94"/>
              <a:gd name="T20" fmla="*/ 0 w 52"/>
              <a:gd name="T21" fmla="*/ 257484920 h 94"/>
              <a:gd name="T22" fmla="*/ 0 w 52"/>
              <a:gd name="T23" fmla="*/ 235572023 h 94"/>
              <a:gd name="T24" fmla="*/ 0 w 52"/>
              <a:gd name="T25" fmla="*/ 0 h 94"/>
              <a:gd name="T26" fmla="*/ 146603574 w 52"/>
              <a:gd name="T27" fmla="*/ 0 h 94"/>
              <a:gd name="T28" fmla="*/ 146603574 w 52"/>
              <a:gd name="T29" fmla="*/ 24652016 h 94"/>
              <a:gd name="T30" fmla="*/ 0 w 52"/>
              <a:gd name="T31" fmla="*/ 24652016 h 94"/>
              <a:gd name="T32" fmla="*/ 0 w 52"/>
              <a:gd name="T33" fmla="*/ 0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94"/>
              <a:gd name="T53" fmla="*/ 52 w 52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94">
                <a:moveTo>
                  <a:pt x="26" y="86"/>
                </a:moveTo>
                <a:lnTo>
                  <a:pt x="26" y="43"/>
                </a:lnTo>
                <a:lnTo>
                  <a:pt x="26" y="0"/>
                </a:lnTo>
                <a:lnTo>
                  <a:pt x="35" y="0"/>
                </a:lnTo>
                <a:lnTo>
                  <a:pt x="35" y="43"/>
                </a:lnTo>
                <a:lnTo>
                  <a:pt x="35" y="86"/>
                </a:lnTo>
                <a:lnTo>
                  <a:pt x="26" y="86"/>
                </a:lnTo>
                <a:close/>
                <a:moveTo>
                  <a:pt x="0" y="86"/>
                </a:moveTo>
                <a:lnTo>
                  <a:pt x="52" y="86"/>
                </a:lnTo>
                <a:lnTo>
                  <a:pt x="52" y="94"/>
                </a:lnTo>
                <a:lnTo>
                  <a:pt x="0" y="94"/>
                </a:lnTo>
                <a:lnTo>
                  <a:pt x="0" y="86"/>
                </a:lnTo>
                <a:close/>
                <a:moveTo>
                  <a:pt x="0" y="0"/>
                </a:moveTo>
                <a:lnTo>
                  <a:pt x="52" y="0"/>
                </a:lnTo>
                <a:lnTo>
                  <a:pt x="52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Freeform 219"/>
          <p:cNvSpPr>
            <a:spLocks noEditPoints="1"/>
          </p:cNvSpPr>
          <p:nvPr/>
        </p:nvSpPr>
        <p:spPr bwMode="auto">
          <a:xfrm>
            <a:off x="3502025" y="3656013"/>
            <a:ext cx="85725" cy="287337"/>
          </a:xfrm>
          <a:custGeom>
            <a:avLst/>
            <a:gdLst>
              <a:gd name="T0" fmla="*/ 73459606 w 51"/>
              <a:gd name="T1" fmla="*/ 480014873 h 172"/>
              <a:gd name="T2" fmla="*/ 73459606 w 51"/>
              <a:gd name="T3" fmla="*/ 240008272 h 172"/>
              <a:gd name="T4" fmla="*/ 73459606 w 51"/>
              <a:gd name="T5" fmla="*/ 0 h 172"/>
              <a:gd name="T6" fmla="*/ 73459606 w 51"/>
              <a:gd name="T7" fmla="*/ 480014873 h 172"/>
              <a:gd name="T8" fmla="*/ 0 w 51"/>
              <a:gd name="T9" fmla="*/ 480014873 h 172"/>
              <a:gd name="T10" fmla="*/ 144093649 w 51"/>
              <a:gd name="T11" fmla="*/ 480014873 h 172"/>
              <a:gd name="T12" fmla="*/ 0 w 51"/>
              <a:gd name="T13" fmla="*/ 480014873 h 172"/>
              <a:gd name="T14" fmla="*/ 0 w 51"/>
              <a:gd name="T15" fmla="*/ 0 h 172"/>
              <a:gd name="T16" fmla="*/ 144093649 w 51"/>
              <a:gd name="T17" fmla="*/ 0 h 172"/>
              <a:gd name="T18" fmla="*/ 0 w 51"/>
              <a:gd name="T19" fmla="*/ 0 h 1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172"/>
              <a:gd name="T32" fmla="*/ 51 w 51"/>
              <a:gd name="T33" fmla="*/ 172 h 1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172">
                <a:moveTo>
                  <a:pt x="26" y="172"/>
                </a:moveTo>
                <a:lnTo>
                  <a:pt x="26" y="86"/>
                </a:lnTo>
                <a:lnTo>
                  <a:pt x="26" y="0"/>
                </a:lnTo>
                <a:lnTo>
                  <a:pt x="26" y="172"/>
                </a:lnTo>
                <a:close/>
                <a:moveTo>
                  <a:pt x="0" y="172"/>
                </a:moveTo>
                <a:lnTo>
                  <a:pt x="51" y="172"/>
                </a:lnTo>
                <a:lnTo>
                  <a:pt x="0" y="172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Freeform 220"/>
          <p:cNvSpPr>
            <a:spLocks noEditPoints="1"/>
          </p:cNvSpPr>
          <p:nvPr/>
        </p:nvSpPr>
        <p:spPr bwMode="auto">
          <a:xfrm>
            <a:off x="3502025" y="3656013"/>
            <a:ext cx="85725" cy="301625"/>
          </a:xfrm>
          <a:custGeom>
            <a:avLst/>
            <a:gdLst>
              <a:gd name="T0" fmla="*/ 73459606 w 51"/>
              <a:gd name="T1" fmla="*/ 477645732 h 181"/>
              <a:gd name="T2" fmla="*/ 73459606 w 51"/>
              <a:gd name="T3" fmla="*/ 238823699 h 181"/>
              <a:gd name="T4" fmla="*/ 73459606 w 51"/>
              <a:gd name="T5" fmla="*/ 0 h 181"/>
              <a:gd name="T6" fmla="*/ 96062424 w 51"/>
              <a:gd name="T7" fmla="*/ 0 h 181"/>
              <a:gd name="T8" fmla="*/ 96062424 w 51"/>
              <a:gd name="T9" fmla="*/ 238823699 h 181"/>
              <a:gd name="T10" fmla="*/ 96062424 w 51"/>
              <a:gd name="T11" fmla="*/ 477645732 h 181"/>
              <a:gd name="T12" fmla="*/ 73459606 w 51"/>
              <a:gd name="T13" fmla="*/ 477645732 h 181"/>
              <a:gd name="T14" fmla="*/ 0 w 51"/>
              <a:gd name="T15" fmla="*/ 477645732 h 181"/>
              <a:gd name="T16" fmla="*/ 144093649 w 51"/>
              <a:gd name="T17" fmla="*/ 477645732 h 181"/>
              <a:gd name="T18" fmla="*/ 144093649 w 51"/>
              <a:gd name="T19" fmla="*/ 502638937 h 181"/>
              <a:gd name="T20" fmla="*/ 0 w 51"/>
              <a:gd name="T21" fmla="*/ 502638937 h 181"/>
              <a:gd name="T22" fmla="*/ 0 w 51"/>
              <a:gd name="T23" fmla="*/ 477645732 h 181"/>
              <a:gd name="T24" fmla="*/ 0 w 51"/>
              <a:gd name="T25" fmla="*/ 0 h 181"/>
              <a:gd name="T26" fmla="*/ 144093649 w 51"/>
              <a:gd name="T27" fmla="*/ 0 h 181"/>
              <a:gd name="T28" fmla="*/ 144093649 w 51"/>
              <a:gd name="T29" fmla="*/ 24993212 h 181"/>
              <a:gd name="T30" fmla="*/ 0 w 51"/>
              <a:gd name="T31" fmla="*/ 24993212 h 181"/>
              <a:gd name="T32" fmla="*/ 0 w 51"/>
              <a:gd name="T33" fmla="*/ 0 h 1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181"/>
              <a:gd name="T53" fmla="*/ 51 w 51"/>
              <a:gd name="T54" fmla="*/ 181 h 1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181">
                <a:moveTo>
                  <a:pt x="26" y="172"/>
                </a:moveTo>
                <a:lnTo>
                  <a:pt x="26" y="86"/>
                </a:lnTo>
                <a:lnTo>
                  <a:pt x="26" y="0"/>
                </a:lnTo>
                <a:lnTo>
                  <a:pt x="34" y="0"/>
                </a:lnTo>
                <a:lnTo>
                  <a:pt x="34" y="86"/>
                </a:lnTo>
                <a:lnTo>
                  <a:pt x="34" y="172"/>
                </a:lnTo>
                <a:lnTo>
                  <a:pt x="26" y="172"/>
                </a:lnTo>
                <a:close/>
                <a:moveTo>
                  <a:pt x="0" y="172"/>
                </a:moveTo>
                <a:lnTo>
                  <a:pt x="51" y="172"/>
                </a:lnTo>
                <a:lnTo>
                  <a:pt x="51" y="181"/>
                </a:lnTo>
                <a:lnTo>
                  <a:pt x="0" y="181"/>
                </a:lnTo>
                <a:lnTo>
                  <a:pt x="0" y="172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51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Freeform 221"/>
          <p:cNvSpPr>
            <a:spLocks noEditPoints="1"/>
          </p:cNvSpPr>
          <p:nvPr/>
        </p:nvSpPr>
        <p:spPr bwMode="auto">
          <a:xfrm>
            <a:off x="4146550" y="3643313"/>
            <a:ext cx="84138" cy="214312"/>
          </a:xfrm>
          <a:custGeom>
            <a:avLst/>
            <a:gdLst>
              <a:gd name="T0" fmla="*/ 70765012 w 51"/>
              <a:gd name="T1" fmla="*/ 356043605 h 129"/>
              <a:gd name="T2" fmla="*/ 70765012 w 51"/>
              <a:gd name="T3" fmla="*/ 190441924 h 129"/>
              <a:gd name="T4" fmla="*/ 70765012 w 51"/>
              <a:gd name="T5" fmla="*/ 0 h 129"/>
              <a:gd name="T6" fmla="*/ 70765012 w 51"/>
              <a:gd name="T7" fmla="*/ 356043605 h 129"/>
              <a:gd name="T8" fmla="*/ 0 w 51"/>
              <a:gd name="T9" fmla="*/ 356043605 h 129"/>
              <a:gd name="T10" fmla="*/ 138807913 w 51"/>
              <a:gd name="T11" fmla="*/ 356043605 h 129"/>
              <a:gd name="T12" fmla="*/ 0 w 51"/>
              <a:gd name="T13" fmla="*/ 356043605 h 129"/>
              <a:gd name="T14" fmla="*/ 0 w 51"/>
              <a:gd name="T15" fmla="*/ 0 h 129"/>
              <a:gd name="T16" fmla="*/ 138807913 w 51"/>
              <a:gd name="T17" fmla="*/ 0 h 129"/>
              <a:gd name="T18" fmla="*/ 0 w 51"/>
              <a:gd name="T19" fmla="*/ 0 h 1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129"/>
              <a:gd name="T32" fmla="*/ 51 w 51"/>
              <a:gd name="T33" fmla="*/ 129 h 1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129">
                <a:moveTo>
                  <a:pt x="26" y="129"/>
                </a:moveTo>
                <a:lnTo>
                  <a:pt x="26" y="69"/>
                </a:lnTo>
                <a:lnTo>
                  <a:pt x="26" y="0"/>
                </a:lnTo>
                <a:lnTo>
                  <a:pt x="26" y="129"/>
                </a:lnTo>
                <a:close/>
                <a:moveTo>
                  <a:pt x="0" y="129"/>
                </a:moveTo>
                <a:lnTo>
                  <a:pt x="51" y="129"/>
                </a:lnTo>
                <a:lnTo>
                  <a:pt x="0" y="129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" name="Freeform 222"/>
          <p:cNvSpPr>
            <a:spLocks noEditPoints="1"/>
          </p:cNvSpPr>
          <p:nvPr/>
        </p:nvSpPr>
        <p:spPr bwMode="auto">
          <a:xfrm>
            <a:off x="4146550" y="3643313"/>
            <a:ext cx="84138" cy="228600"/>
          </a:xfrm>
          <a:custGeom>
            <a:avLst/>
            <a:gdLst>
              <a:gd name="T0" fmla="*/ 70765012 w 51"/>
              <a:gd name="T1" fmla="*/ 359170591 h 137"/>
              <a:gd name="T2" fmla="*/ 70765012 w 51"/>
              <a:gd name="T3" fmla="*/ 192114072 h 137"/>
              <a:gd name="T4" fmla="*/ 70765012 w 51"/>
              <a:gd name="T5" fmla="*/ 0 h 137"/>
              <a:gd name="T6" fmla="*/ 92538600 w 51"/>
              <a:gd name="T7" fmla="*/ 0 h 137"/>
              <a:gd name="T8" fmla="*/ 92538600 w 51"/>
              <a:gd name="T9" fmla="*/ 192114072 h 137"/>
              <a:gd name="T10" fmla="*/ 92538600 w 51"/>
              <a:gd name="T11" fmla="*/ 359170591 h 137"/>
              <a:gd name="T12" fmla="*/ 70765012 w 51"/>
              <a:gd name="T13" fmla="*/ 359170591 h 137"/>
              <a:gd name="T14" fmla="*/ 0 w 51"/>
              <a:gd name="T15" fmla="*/ 359170591 h 137"/>
              <a:gd name="T16" fmla="*/ 138807913 w 51"/>
              <a:gd name="T17" fmla="*/ 359170591 h 137"/>
              <a:gd name="T18" fmla="*/ 138807913 w 51"/>
              <a:gd name="T19" fmla="*/ 381444898 h 137"/>
              <a:gd name="T20" fmla="*/ 0 w 51"/>
              <a:gd name="T21" fmla="*/ 381444898 h 137"/>
              <a:gd name="T22" fmla="*/ 0 w 51"/>
              <a:gd name="T23" fmla="*/ 359170591 h 137"/>
              <a:gd name="T24" fmla="*/ 0 w 51"/>
              <a:gd name="T25" fmla="*/ 0 h 137"/>
              <a:gd name="T26" fmla="*/ 138807913 w 51"/>
              <a:gd name="T27" fmla="*/ 0 h 137"/>
              <a:gd name="T28" fmla="*/ 138807913 w 51"/>
              <a:gd name="T29" fmla="*/ 22274313 h 137"/>
              <a:gd name="T30" fmla="*/ 0 w 51"/>
              <a:gd name="T31" fmla="*/ 22274313 h 137"/>
              <a:gd name="T32" fmla="*/ 0 w 51"/>
              <a:gd name="T33" fmla="*/ 0 h 13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137"/>
              <a:gd name="T53" fmla="*/ 51 w 51"/>
              <a:gd name="T54" fmla="*/ 137 h 13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137">
                <a:moveTo>
                  <a:pt x="26" y="129"/>
                </a:moveTo>
                <a:lnTo>
                  <a:pt x="26" y="69"/>
                </a:lnTo>
                <a:lnTo>
                  <a:pt x="26" y="0"/>
                </a:lnTo>
                <a:lnTo>
                  <a:pt x="34" y="0"/>
                </a:lnTo>
                <a:lnTo>
                  <a:pt x="34" y="69"/>
                </a:lnTo>
                <a:lnTo>
                  <a:pt x="34" y="129"/>
                </a:lnTo>
                <a:lnTo>
                  <a:pt x="26" y="129"/>
                </a:lnTo>
                <a:close/>
                <a:moveTo>
                  <a:pt x="0" y="129"/>
                </a:moveTo>
                <a:lnTo>
                  <a:pt x="51" y="129"/>
                </a:lnTo>
                <a:lnTo>
                  <a:pt x="51" y="137"/>
                </a:lnTo>
                <a:lnTo>
                  <a:pt x="0" y="137"/>
                </a:lnTo>
                <a:lnTo>
                  <a:pt x="0" y="129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51" y="8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" name="Freeform 223"/>
          <p:cNvSpPr>
            <a:spLocks noEditPoints="1"/>
          </p:cNvSpPr>
          <p:nvPr/>
        </p:nvSpPr>
        <p:spPr bwMode="auto">
          <a:xfrm>
            <a:off x="4775200" y="3327400"/>
            <a:ext cx="85725" cy="200025"/>
          </a:xfrm>
          <a:custGeom>
            <a:avLst/>
            <a:gdLst>
              <a:gd name="T0" fmla="*/ 70662133 w 52"/>
              <a:gd name="T1" fmla="*/ 333416691 h 120"/>
              <a:gd name="T2" fmla="*/ 70662133 w 52"/>
              <a:gd name="T3" fmla="*/ 166709179 h 120"/>
              <a:gd name="T4" fmla="*/ 70662133 w 52"/>
              <a:gd name="T5" fmla="*/ 0 h 120"/>
              <a:gd name="T6" fmla="*/ 70662133 w 52"/>
              <a:gd name="T7" fmla="*/ 333416691 h 120"/>
              <a:gd name="T8" fmla="*/ 0 w 52"/>
              <a:gd name="T9" fmla="*/ 333416691 h 120"/>
              <a:gd name="T10" fmla="*/ 141322618 w 52"/>
              <a:gd name="T11" fmla="*/ 333416691 h 120"/>
              <a:gd name="T12" fmla="*/ 0 w 52"/>
              <a:gd name="T13" fmla="*/ 333416691 h 120"/>
              <a:gd name="T14" fmla="*/ 0 w 52"/>
              <a:gd name="T15" fmla="*/ 0 h 120"/>
              <a:gd name="T16" fmla="*/ 141322618 w 52"/>
              <a:gd name="T17" fmla="*/ 0 h 120"/>
              <a:gd name="T18" fmla="*/ 0 w 52"/>
              <a:gd name="T19" fmla="*/ 0 h 1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"/>
              <a:gd name="T31" fmla="*/ 0 h 120"/>
              <a:gd name="T32" fmla="*/ 52 w 52"/>
              <a:gd name="T33" fmla="*/ 120 h 1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" h="120">
                <a:moveTo>
                  <a:pt x="26" y="120"/>
                </a:moveTo>
                <a:lnTo>
                  <a:pt x="26" y="60"/>
                </a:lnTo>
                <a:lnTo>
                  <a:pt x="26" y="0"/>
                </a:lnTo>
                <a:lnTo>
                  <a:pt x="26" y="120"/>
                </a:lnTo>
                <a:close/>
                <a:moveTo>
                  <a:pt x="0" y="120"/>
                </a:moveTo>
                <a:lnTo>
                  <a:pt x="52" y="120"/>
                </a:lnTo>
                <a:lnTo>
                  <a:pt x="0" y="120"/>
                </a:lnTo>
                <a:close/>
                <a:moveTo>
                  <a:pt x="0" y="0"/>
                </a:moveTo>
                <a:lnTo>
                  <a:pt x="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Freeform 224"/>
          <p:cNvSpPr>
            <a:spLocks noEditPoints="1"/>
          </p:cNvSpPr>
          <p:nvPr/>
        </p:nvSpPr>
        <p:spPr bwMode="auto">
          <a:xfrm>
            <a:off x="4775200" y="3327400"/>
            <a:ext cx="85725" cy="215900"/>
          </a:xfrm>
          <a:custGeom>
            <a:avLst/>
            <a:gdLst>
              <a:gd name="T0" fmla="*/ 70662133 w 52"/>
              <a:gd name="T1" fmla="*/ 336129467 h 129"/>
              <a:gd name="T2" fmla="*/ 70662133 w 52"/>
              <a:gd name="T3" fmla="*/ 168065570 h 129"/>
              <a:gd name="T4" fmla="*/ 70662133 w 52"/>
              <a:gd name="T5" fmla="*/ 0 h 129"/>
              <a:gd name="T6" fmla="*/ 95121777 w 52"/>
              <a:gd name="T7" fmla="*/ 0 h 129"/>
              <a:gd name="T8" fmla="*/ 95121777 w 52"/>
              <a:gd name="T9" fmla="*/ 168065570 h 129"/>
              <a:gd name="T10" fmla="*/ 95121777 w 52"/>
              <a:gd name="T11" fmla="*/ 336129467 h 129"/>
              <a:gd name="T12" fmla="*/ 70662133 w 52"/>
              <a:gd name="T13" fmla="*/ 336129467 h 129"/>
              <a:gd name="T14" fmla="*/ 0 w 52"/>
              <a:gd name="T15" fmla="*/ 336129467 h 129"/>
              <a:gd name="T16" fmla="*/ 141322618 w 52"/>
              <a:gd name="T17" fmla="*/ 336129467 h 129"/>
              <a:gd name="T18" fmla="*/ 141322618 w 52"/>
              <a:gd name="T19" fmla="*/ 361339546 h 129"/>
              <a:gd name="T20" fmla="*/ 0 w 52"/>
              <a:gd name="T21" fmla="*/ 361339546 h 129"/>
              <a:gd name="T22" fmla="*/ 0 w 52"/>
              <a:gd name="T23" fmla="*/ 336129467 h 129"/>
              <a:gd name="T24" fmla="*/ 0 w 52"/>
              <a:gd name="T25" fmla="*/ 0 h 129"/>
              <a:gd name="T26" fmla="*/ 141322618 w 52"/>
              <a:gd name="T27" fmla="*/ 0 h 129"/>
              <a:gd name="T28" fmla="*/ 141322618 w 52"/>
              <a:gd name="T29" fmla="*/ 25210085 h 129"/>
              <a:gd name="T30" fmla="*/ 0 w 52"/>
              <a:gd name="T31" fmla="*/ 25210085 h 129"/>
              <a:gd name="T32" fmla="*/ 0 w 52"/>
              <a:gd name="T33" fmla="*/ 0 h 1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129"/>
              <a:gd name="T53" fmla="*/ 52 w 52"/>
              <a:gd name="T54" fmla="*/ 129 h 1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129">
                <a:moveTo>
                  <a:pt x="26" y="120"/>
                </a:moveTo>
                <a:lnTo>
                  <a:pt x="26" y="60"/>
                </a:lnTo>
                <a:lnTo>
                  <a:pt x="26" y="0"/>
                </a:lnTo>
                <a:lnTo>
                  <a:pt x="35" y="0"/>
                </a:lnTo>
                <a:lnTo>
                  <a:pt x="35" y="60"/>
                </a:lnTo>
                <a:lnTo>
                  <a:pt x="35" y="120"/>
                </a:lnTo>
                <a:lnTo>
                  <a:pt x="26" y="120"/>
                </a:lnTo>
                <a:close/>
                <a:moveTo>
                  <a:pt x="0" y="120"/>
                </a:moveTo>
                <a:lnTo>
                  <a:pt x="52" y="120"/>
                </a:lnTo>
                <a:lnTo>
                  <a:pt x="52" y="129"/>
                </a:lnTo>
                <a:lnTo>
                  <a:pt x="0" y="129"/>
                </a:lnTo>
                <a:lnTo>
                  <a:pt x="0" y="120"/>
                </a:lnTo>
                <a:close/>
                <a:moveTo>
                  <a:pt x="0" y="0"/>
                </a:moveTo>
                <a:lnTo>
                  <a:pt x="52" y="0"/>
                </a:lnTo>
                <a:lnTo>
                  <a:pt x="52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4" name="Freeform 225"/>
          <p:cNvSpPr>
            <a:spLocks noEditPoints="1"/>
          </p:cNvSpPr>
          <p:nvPr/>
        </p:nvSpPr>
        <p:spPr bwMode="auto">
          <a:xfrm>
            <a:off x="5405438" y="2970213"/>
            <a:ext cx="85725" cy="315912"/>
          </a:xfrm>
          <a:custGeom>
            <a:avLst/>
            <a:gdLst>
              <a:gd name="T0" fmla="*/ 70634043 w 51"/>
              <a:gd name="T1" fmla="*/ 528044439 h 189"/>
              <a:gd name="T2" fmla="*/ 70634043 w 51"/>
              <a:gd name="T3" fmla="*/ 262624853 h 189"/>
              <a:gd name="T4" fmla="*/ 70634043 w 51"/>
              <a:gd name="T5" fmla="*/ 0 h 189"/>
              <a:gd name="T6" fmla="*/ 70634043 w 51"/>
              <a:gd name="T7" fmla="*/ 528044439 h 189"/>
              <a:gd name="T8" fmla="*/ 0 w 51"/>
              <a:gd name="T9" fmla="*/ 528044439 h 189"/>
              <a:gd name="T10" fmla="*/ 144093649 w 51"/>
              <a:gd name="T11" fmla="*/ 528044439 h 189"/>
              <a:gd name="T12" fmla="*/ 0 w 51"/>
              <a:gd name="T13" fmla="*/ 528044439 h 189"/>
              <a:gd name="T14" fmla="*/ 0 w 51"/>
              <a:gd name="T15" fmla="*/ 0 h 189"/>
              <a:gd name="T16" fmla="*/ 144093649 w 51"/>
              <a:gd name="T17" fmla="*/ 0 h 189"/>
              <a:gd name="T18" fmla="*/ 0 w 51"/>
              <a:gd name="T19" fmla="*/ 0 h 1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189"/>
              <a:gd name="T32" fmla="*/ 51 w 51"/>
              <a:gd name="T33" fmla="*/ 189 h 1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189">
                <a:moveTo>
                  <a:pt x="25" y="189"/>
                </a:moveTo>
                <a:lnTo>
                  <a:pt x="25" y="94"/>
                </a:lnTo>
                <a:lnTo>
                  <a:pt x="25" y="0"/>
                </a:lnTo>
                <a:lnTo>
                  <a:pt x="25" y="189"/>
                </a:lnTo>
                <a:close/>
                <a:moveTo>
                  <a:pt x="0" y="189"/>
                </a:moveTo>
                <a:lnTo>
                  <a:pt x="51" y="189"/>
                </a:lnTo>
                <a:lnTo>
                  <a:pt x="0" y="189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5" name="Freeform 226"/>
          <p:cNvSpPr>
            <a:spLocks noEditPoints="1"/>
          </p:cNvSpPr>
          <p:nvPr/>
        </p:nvSpPr>
        <p:spPr bwMode="auto">
          <a:xfrm>
            <a:off x="5405438" y="2970213"/>
            <a:ext cx="85725" cy="328612"/>
          </a:xfrm>
          <a:custGeom>
            <a:avLst/>
            <a:gdLst>
              <a:gd name="T0" fmla="*/ 70634043 w 51"/>
              <a:gd name="T1" fmla="*/ 525891007 h 197"/>
              <a:gd name="T2" fmla="*/ 70634043 w 51"/>
              <a:gd name="T3" fmla="*/ 261555158 h 197"/>
              <a:gd name="T4" fmla="*/ 70634043 w 51"/>
              <a:gd name="T5" fmla="*/ 0 h 197"/>
              <a:gd name="T6" fmla="*/ 96062424 w 51"/>
              <a:gd name="T7" fmla="*/ 0 h 197"/>
              <a:gd name="T8" fmla="*/ 96062424 w 51"/>
              <a:gd name="T9" fmla="*/ 261555158 h 197"/>
              <a:gd name="T10" fmla="*/ 96062424 w 51"/>
              <a:gd name="T11" fmla="*/ 525891007 h 197"/>
              <a:gd name="T12" fmla="*/ 70634043 w 51"/>
              <a:gd name="T13" fmla="*/ 525891007 h 197"/>
              <a:gd name="T14" fmla="*/ 0 w 51"/>
              <a:gd name="T15" fmla="*/ 525891007 h 197"/>
              <a:gd name="T16" fmla="*/ 144093649 w 51"/>
              <a:gd name="T17" fmla="*/ 525891007 h 197"/>
              <a:gd name="T18" fmla="*/ 144093649 w 51"/>
              <a:gd name="T19" fmla="*/ 548151544 h 197"/>
              <a:gd name="T20" fmla="*/ 0 w 51"/>
              <a:gd name="T21" fmla="*/ 548151544 h 197"/>
              <a:gd name="T22" fmla="*/ 0 w 51"/>
              <a:gd name="T23" fmla="*/ 525891007 h 197"/>
              <a:gd name="T24" fmla="*/ 0 w 51"/>
              <a:gd name="T25" fmla="*/ 0 h 197"/>
              <a:gd name="T26" fmla="*/ 144093649 w 51"/>
              <a:gd name="T27" fmla="*/ 0 h 197"/>
              <a:gd name="T28" fmla="*/ 144093649 w 51"/>
              <a:gd name="T29" fmla="*/ 22260543 h 197"/>
              <a:gd name="T30" fmla="*/ 0 w 51"/>
              <a:gd name="T31" fmla="*/ 22260543 h 197"/>
              <a:gd name="T32" fmla="*/ 0 w 51"/>
              <a:gd name="T33" fmla="*/ 0 h 1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197"/>
              <a:gd name="T53" fmla="*/ 51 w 51"/>
              <a:gd name="T54" fmla="*/ 197 h 19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197">
                <a:moveTo>
                  <a:pt x="25" y="189"/>
                </a:moveTo>
                <a:lnTo>
                  <a:pt x="25" y="94"/>
                </a:lnTo>
                <a:lnTo>
                  <a:pt x="25" y="0"/>
                </a:lnTo>
                <a:lnTo>
                  <a:pt x="34" y="0"/>
                </a:lnTo>
                <a:lnTo>
                  <a:pt x="34" y="94"/>
                </a:lnTo>
                <a:lnTo>
                  <a:pt x="34" y="189"/>
                </a:lnTo>
                <a:lnTo>
                  <a:pt x="25" y="189"/>
                </a:lnTo>
                <a:close/>
                <a:moveTo>
                  <a:pt x="0" y="189"/>
                </a:moveTo>
                <a:lnTo>
                  <a:pt x="51" y="189"/>
                </a:lnTo>
                <a:lnTo>
                  <a:pt x="51" y="197"/>
                </a:lnTo>
                <a:lnTo>
                  <a:pt x="0" y="197"/>
                </a:lnTo>
                <a:lnTo>
                  <a:pt x="0" y="189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51" y="8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6" name="Freeform 227"/>
          <p:cNvSpPr>
            <a:spLocks noEditPoints="1"/>
          </p:cNvSpPr>
          <p:nvPr/>
        </p:nvSpPr>
        <p:spPr bwMode="auto">
          <a:xfrm>
            <a:off x="1614488" y="4843463"/>
            <a:ext cx="84137" cy="15875"/>
          </a:xfrm>
          <a:custGeom>
            <a:avLst/>
            <a:gdLst>
              <a:gd name="T0" fmla="*/ 68042092 w 51"/>
              <a:gd name="T1" fmla="*/ 28001731 h 9"/>
              <a:gd name="T2" fmla="*/ 68042092 w 51"/>
              <a:gd name="T3" fmla="*/ 28001731 h 9"/>
              <a:gd name="T4" fmla="*/ 68042092 w 51"/>
              <a:gd name="T5" fmla="*/ 0 h 9"/>
              <a:gd name="T6" fmla="*/ 68042092 w 51"/>
              <a:gd name="T7" fmla="*/ 28001731 h 9"/>
              <a:gd name="T8" fmla="*/ 0 w 51"/>
              <a:gd name="T9" fmla="*/ 28001731 h 9"/>
              <a:gd name="T10" fmla="*/ 138804613 w 51"/>
              <a:gd name="T11" fmla="*/ 28001731 h 9"/>
              <a:gd name="T12" fmla="*/ 0 w 51"/>
              <a:gd name="T13" fmla="*/ 28001731 h 9"/>
              <a:gd name="T14" fmla="*/ 0 w 51"/>
              <a:gd name="T15" fmla="*/ 0 h 9"/>
              <a:gd name="T16" fmla="*/ 138804613 w 51"/>
              <a:gd name="T17" fmla="*/ 0 h 9"/>
              <a:gd name="T18" fmla="*/ 0 w 51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9"/>
              <a:gd name="T32" fmla="*/ 51 w 51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9">
                <a:moveTo>
                  <a:pt x="25" y="9"/>
                </a:moveTo>
                <a:lnTo>
                  <a:pt x="25" y="9"/>
                </a:lnTo>
                <a:lnTo>
                  <a:pt x="25" y="0"/>
                </a:lnTo>
                <a:lnTo>
                  <a:pt x="25" y="9"/>
                </a:lnTo>
                <a:close/>
                <a:moveTo>
                  <a:pt x="0" y="9"/>
                </a:moveTo>
                <a:lnTo>
                  <a:pt x="51" y="9"/>
                </a:lnTo>
                <a:lnTo>
                  <a:pt x="0" y="9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7" name="Freeform 228"/>
          <p:cNvSpPr>
            <a:spLocks noEditPoints="1"/>
          </p:cNvSpPr>
          <p:nvPr/>
        </p:nvSpPr>
        <p:spPr bwMode="auto">
          <a:xfrm>
            <a:off x="1614488" y="4843463"/>
            <a:ext cx="84137" cy="28575"/>
          </a:xfrm>
          <a:custGeom>
            <a:avLst/>
            <a:gdLst>
              <a:gd name="T0" fmla="*/ 68042092 w 51"/>
              <a:gd name="T1" fmla="*/ 25428383 h 17"/>
              <a:gd name="T2" fmla="*/ 68042092 w 51"/>
              <a:gd name="T3" fmla="*/ 25428383 h 17"/>
              <a:gd name="T4" fmla="*/ 68042092 w 51"/>
              <a:gd name="T5" fmla="*/ 0 h 17"/>
              <a:gd name="T6" fmla="*/ 92535850 w 51"/>
              <a:gd name="T7" fmla="*/ 0 h 17"/>
              <a:gd name="T8" fmla="*/ 92535850 w 51"/>
              <a:gd name="T9" fmla="*/ 25428383 h 17"/>
              <a:gd name="T10" fmla="*/ 92535850 w 51"/>
              <a:gd name="T11" fmla="*/ 25428383 h 17"/>
              <a:gd name="T12" fmla="*/ 68042092 w 51"/>
              <a:gd name="T13" fmla="*/ 25428383 h 17"/>
              <a:gd name="T14" fmla="*/ 0 w 51"/>
              <a:gd name="T15" fmla="*/ 25428383 h 17"/>
              <a:gd name="T16" fmla="*/ 138804613 w 51"/>
              <a:gd name="T17" fmla="*/ 25428383 h 17"/>
              <a:gd name="T18" fmla="*/ 138804613 w 51"/>
              <a:gd name="T19" fmla="*/ 48031205 h 17"/>
              <a:gd name="T20" fmla="*/ 0 w 51"/>
              <a:gd name="T21" fmla="*/ 48031205 h 17"/>
              <a:gd name="T22" fmla="*/ 0 w 51"/>
              <a:gd name="T23" fmla="*/ 25428383 h 17"/>
              <a:gd name="T24" fmla="*/ 0 w 51"/>
              <a:gd name="T25" fmla="*/ 0 h 17"/>
              <a:gd name="T26" fmla="*/ 138804613 w 51"/>
              <a:gd name="T27" fmla="*/ 0 h 17"/>
              <a:gd name="T28" fmla="*/ 138804613 w 51"/>
              <a:gd name="T29" fmla="*/ 25428383 h 17"/>
              <a:gd name="T30" fmla="*/ 0 w 51"/>
              <a:gd name="T31" fmla="*/ 25428383 h 17"/>
              <a:gd name="T32" fmla="*/ 0 w 51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17"/>
              <a:gd name="T53" fmla="*/ 51 w 51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17">
                <a:moveTo>
                  <a:pt x="25" y="9"/>
                </a:moveTo>
                <a:lnTo>
                  <a:pt x="25" y="9"/>
                </a:lnTo>
                <a:lnTo>
                  <a:pt x="25" y="0"/>
                </a:lnTo>
                <a:lnTo>
                  <a:pt x="34" y="0"/>
                </a:lnTo>
                <a:lnTo>
                  <a:pt x="34" y="9"/>
                </a:lnTo>
                <a:lnTo>
                  <a:pt x="25" y="9"/>
                </a:lnTo>
                <a:close/>
                <a:moveTo>
                  <a:pt x="0" y="9"/>
                </a:moveTo>
                <a:lnTo>
                  <a:pt x="51" y="9"/>
                </a:lnTo>
                <a:lnTo>
                  <a:pt x="51" y="17"/>
                </a:lnTo>
                <a:lnTo>
                  <a:pt x="0" y="17"/>
                </a:lnTo>
                <a:lnTo>
                  <a:pt x="0" y="9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51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8" name="Freeform 229"/>
          <p:cNvSpPr>
            <a:spLocks noEditPoints="1"/>
          </p:cNvSpPr>
          <p:nvPr/>
        </p:nvSpPr>
        <p:spPr bwMode="auto">
          <a:xfrm>
            <a:off x="2243138" y="4643438"/>
            <a:ext cx="84137" cy="42862"/>
          </a:xfrm>
          <a:custGeom>
            <a:avLst/>
            <a:gdLst>
              <a:gd name="T0" fmla="*/ 70762521 w 51"/>
              <a:gd name="T1" fmla="*/ 70659661 h 26"/>
              <a:gd name="T2" fmla="*/ 70762521 w 51"/>
              <a:gd name="T3" fmla="*/ 46200290 h 26"/>
              <a:gd name="T4" fmla="*/ 70762521 w 51"/>
              <a:gd name="T5" fmla="*/ 0 h 26"/>
              <a:gd name="T6" fmla="*/ 70762521 w 51"/>
              <a:gd name="T7" fmla="*/ 70659661 h 26"/>
              <a:gd name="T8" fmla="*/ 0 w 51"/>
              <a:gd name="T9" fmla="*/ 70659661 h 26"/>
              <a:gd name="T10" fmla="*/ 138804613 w 51"/>
              <a:gd name="T11" fmla="*/ 70659661 h 26"/>
              <a:gd name="T12" fmla="*/ 0 w 51"/>
              <a:gd name="T13" fmla="*/ 70659661 h 26"/>
              <a:gd name="T14" fmla="*/ 0 w 51"/>
              <a:gd name="T15" fmla="*/ 0 h 26"/>
              <a:gd name="T16" fmla="*/ 138804613 w 51"/>
              <a:gd name="T17" fmla="*/ 0 h 26"/>
              <a:gd name="T18" fmla="*/ 0 w 51"/>
              <a:gd name="T19" fmla="*/ 0 h 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26"/>
              <a:gd name="T32" fmla="*/ 51 w 51"/>
              <a:gd name="T33" fmla="*/ 26 h 2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26">
                <a:moveTo>
                  <a:pt x="26" y="26"/>
                </a:moveTo>
                <a:lnTo>
                  <a:pt x="26" y="17"/>
                </a:lnTo>
                <a:lnTo>
                  <a:pt x="26" y="0"/>
                </a:lnTo>
                <a:lnTo>
                  <a:pt x="26" y="26"/>
                </a:lnTo>
                <a:close/>
                <a:moveTo>
                  <a:pt x="0" y="26"/>
                </a:moveTo>
                <a:lnTo>
                  <a:pt x="51" y="26"/>
                </a:lnTo>
                <a:lnTo>
                  <a:pt x="0" y="26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9" name="Freeform 230"/>
          <p:cNvSpPr>
            <a:spLocks noEditPoints="1"/>
          </p:cNvSpPr>
          <p:nvPr/>
        </p:nvSpPr>
        <p:spPr bwMode="auto">
          <a:xfrm>
            <a:off x="2243138" y="4643438"/>
            <a:ext cx="84137" cy="58737"/>
          </a:xfrm>
          <a:custGeom>
            <a:avLst/>
            <a:gdLst>
              <a:gd name="T0" fmla="*/ 70762521 w 51"/>
              <a:gd name="T1" fmla="*/ 73224895 h 35"/>
              <a:gd name="T2" fmla="*/ 70762521 w 51"/>
              <a:gd name="T3" fmla="*/ 47877360 h 35"/>
              <a:gd name="T4" fmla="*/ 70762521 w 51"/>
              <a:gd name="T5" fmla="*/ 0 h 35"/>
              <a:gd name="T6" fmla="*/ 92535850 w 51"/>
              <a:gd name="T7" fmla="*/ 0 h 35"/>
              <a:gd name="T8" fmla="*/ 92535850 w 51"/>
              <a:gd name="T9" fmla="*/ 47877360 h 35"/>
              <a:gd name="T10" fmla="*/ 92535850 w 51"/>
              <a:gd name="T11" fmla="*/ 73224895 h 35"/>
              <a:gd name="T12" fmla="*/ 70762521 w 51"/>
              <a:gd name="T13" fmla="*/ 73224895 h 35"/>
              <a:gd name="T14" fmla="*/ 0 w 51"/>
              <a:gd name="T15" fmla="*/ 73224895 h 35"/>
              <a:gd name="T16" fmla="*/ 138804613 w 51"/>
              <a:gd name="T17" fmla="*/ 73224895 h 35"/>
              <a:gd name="T18" fmla="*/ 138804613 w 51"/>
              <a:gd name="T19" fmla="*/ 98572417 h 35"/>
              <a:gd name="T20" fmla="*/ 0 w 51"/>
              <a:gd name="T21" fmla="*/ 98572417 h 35"/>
              <a:gd name="T22" fmla="*/ 0 w 51"/>
              <a:gd name="T23" fmla="*/ 73224895 h 35"/>
              <a:gd name="T24" fmla="*/ 0 w 51"/>
              <a:gd name="T25" fmla="*/ 0 h 35"/>
              <a:gd name="T26" fmla="*/ 138804613 w 51"/>
              <a:gd name="T27" fmla="*/ 0 h 35"/>
              <a:gd name="T28" fmla="*/ 138804613 w 51"/>
              <a:gd name="T29" fmla="*/ 25347528 h 35"/>
              <a:gd name="T30" fmla="*/ 0 w 51"/>
              <a:gd name="T31" fmla="*/ 25347528 h 35"/>
              <a:gd name="T32" fmla="*/ 0 w 51"/>
              <a:gd name="T33" fmla="*/ 0 h 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35"/>
              <a:gd name="T53" fmla="*/ 51 w 51"/>
              <a:gd name="T54" fmla="*/ 35 h 3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35">
                <a:moveTo>
                  <a:pt x="26" y="26"/>
                </a:moveTo>
                <a:lnTo>
                  <a:pt x="26" y="17"/>
                </a:lnTo>
                <a:lnTo>
                  <a:pt x="26" y="0"/>
                </a:lnTo>
                <a:lnTo>
                  <a:pt x="34" y="0"/>
                </a:lnTo>
                <a:lnTo>
                  <a:pt x="34" y="17"/>
                </a:lnTo>
                <a:lnTo>
                  <a:pt x="34" y="26"/>
                </a:lnTo>
                <a:lnTo>
                  <a:pt x="26" y="26"/>
                </a:lnTo>
                <a:close/>
                <a:moveTo>
                  <a:pt x="0" y="26"/>
                </a:moveTo>
                <a:lnTo>
                  <a:pt x="51" y="26"/>
                </a:lnTo>
                <a:lnTo>
                  <a:pt x="51" y="35"/>
                </a:lnTo>
                <a:lnTo>
                  <a:pt x="0" y="35"/>
                </a:lnTo>
                <a:lnTo>
                  <a:pt x="0" y="26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51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0" name="Freeform 231"/>
          <p:cNvSpPr>
            <a:spLocks noEditPoints="1"/>
          </p:cNvSpPr>
          <p:nvPr/>
        </p:nvSpPr>
        <p:spPr bwMode="auto">
          <a:xfrm>
            <a:off x="2871788" y="4314825"/>
            <a:ext cx="87312" cy="128588"/>
          </a:xfrm>
          <a:custGeom>
            <a:avLst/>
            <a:gdLst>
              <a:gd name="T0" fmla="*/ 73301787 w 52"/>
              <a:gd name="T1" fmla="*/ 214738587 h 77"/>
              <a:gd name="T2" fmla="*/ 73301787 w 52"/>
              <a:gd name="T3" fmla="*/ 119919169 h 77"/>
              <a:gd name="T4" fmla="*/ 73301787 w 52"/>
              <a:gd name="T5" fmla="*/ 0 h 77"/>
              <a:gd name="T6" fmla="*/ 73301787 w 52"/>
              <a:gd name="T7" fmla="*/ 214738587 h 77"/>
              <a:gd name="T8" fmla="*/ 0 w 52"/>
              <a:gd name="T9" fmla="*/ 214738587 h 77"/>
              <a:gd name="T10" fmla="*/ 146603574 w 52"/>
              <a:gd name="T11" fmla="*/ 214738587 h 77"/>
              <a:gd name="T12" fmla="*/ 0 w 52"/>
              <a:gd name="T13" fmla="*/ 214738587 h 77"/>
              <a:gd name="T14" fmla="*/ 0 w 52"/>
              <a:gd name="T15" fmla="*/ 0 h 77"/>
              <a:gd name="T16" fmla="*/ 146603574 w 52"/>
              <a:gd name="T17" fmla="*/ 0 h 77"/>
              <a:gd name="T18" fmla="*/ 0 w 52"/>
              <a:gd name="T19" fmla="*/ 0 h 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"/>
              <a:gd name="T31" fmla="*/ 0 h 77"/>
              <a:gd name="T32" fmla="*/ 52 w 52"/>
              <a:gd name="T33" fmla="*/ 77 h 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" h="77">
                <a:moveTo>
                  <a:pt x="26" y="77"/>
                </a:moveTo>
                <a:lnTo>
                  <a:pt x="26" y="43"/>
                </a:lnTo>
                <a:lnTo>
                  <a:pt x="26" y="0"/>
                </a:lnTo>
                <a:lnTo>
                  <a:pt x="26" y="77"/>
                </a:lnTo>
                <a:close/>
                <a:moveTo>
                  <a:pt x="0" y="77"/>
                </a:moveTo>
                <a:lnTo>
                  <a:pt x="52" y="77"/>
                </a:lnTo>
                <a:lnTo>
                  <a:pt x="0" y="77"/>
                </a:lnTo>
                <a:close/>
                <a:moveTo>
                  <a:pt x="0" y="0"/>
                </a:moveTo>
                <a:lnTo>
                  <a:pt x="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1" name="Freeform 232"/>
          <p:cNvSpPr>
            <a:spLocks noEditPoints="1"/>
          </p:cNvSpPr>
          <p:nvPr/>
        </p:nvSpPr>
        <p:spPr bwMode="auto">
          <a:xfrm>
            <a:off x="2871788" y="4314825"/>
            <a:ext cx="87312" cy="142875"/>
          </a:xfrm>
          <a:custGeom>
            <a:avLst/>
            <a:gdLst>
              <a:gd name="T0" fmla="*/ 73301787 w 52"/>
              <a:gd name="T1" fmla="*/ 212523216 h 86"/>
              <a:gd name="T2" fmla="*/ 73301787 w 52"/>
              <a:gd name="T3" fmla="*/ 118682617 h 86"/>
              <a:gd name="T4" fmla="*/ 73301787 w 52"/>
              <a:gd name="T5" fmla="*/ 0 h 86"/>
              <a:gd name="T6" fmla="*/ 98675990 w 52"/>
              <a:gd name="T7" fmla="*/ 0 h 86"/>
              <a:gd name="T8" fmla="*/ 98675990 w 52"/>
              <a:gd name="T9" fmla="*/ 118682617 h 86"/>
              <a:gd name="T10" fmla="*/ 98675990 w 52"/>
              <a:gd name="T11" fmla="*/ 212523216 h 86"/>
              <a:gd name="T12" fmla="*/ 73301787 w 52"/>
              <a:gd name="T13" fmla="*/ 212523216 h 86"/>
              <a:gd name="T14" fmla="*/ 0 w 52"/>
              <a:gd name="T15" fmla="*/ 212523216 h 86"/>
              <a:gd name="T16" fmla="*/ 146603574 w 52"/>
              <a:gd name="T17" fmla="*/ 212523216 h 86"/>
              <a:gd name="T18" fmla="*/ 146603574 w 52"/>
              <a:gd name="T19" fmla="*/ 237363573 h 86"/>
              <a:gd name="T20" fmla="*/ 0 w 52"/>
              <a:gd name="T21" fmla="*/ 237363573 h 86"/>
              <a:gd name="T22" fmla="*/ 0 w 52"/>
              <a:gd name="T23" fmla="*/ 212523216 h 86"/>
              <a:gd name="T24" fmla="*/ 0 w 52"/>
              <a:gd name="T25" fmla="*/ 0 h 86"/>
              <a:gd name="T26" fmla="*/ 146603574 w 52"/>
              <a:gd name="T27" fmla="*/ 0 h 86"/>
              <a:gd name="T28" fmla="*/ 146603574 w 52"/>
              <a:gd name="T29" fmla="*/ 24840312 h 86"/>
              <a:gd name="T30" fmla="*/ 0 w 52"/>
              <a:gd name="T31" fmla="*/ 24840312 h 86"/>
              <a:gd name="T32" fmla="*/ 0 w 52"/>
              <a:gd name="T33" fmla="*/ 0 h 8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86"/>
              <a:gd name="T53" fmla="*/ 52 w 52"/>
              <a:gd name="T54" fmla="*/ 86 h 8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86">
                <a:moveTo>
                  <a:pt x="26" y="77"/>
                </a:moveTo>
                <a:lnTo>
                  <a:pt x="26" y="43"/>
                </a:lnTo>
                <a:lnTo>
                  <a:pt x="26" y="0"/>
                </a:lnTo>
                <a:lnTo>
                  <a:pt x="35" y="0"/>
                </a:lnTo>
                <a:lnTo>
                  <a:pt x="35" y="43"/>
                </a:lnTo>
                <a:lnTo>
                  <a:pt x="35" y="77"/>
                </a:lnTo>
                <a:lnTo>
                  <a:pt x="26" y="77"/>
                </a:lnTo>
                <a:close/>
                <a:moveTo>
                  <a:pt x="0" y="77"/>
                </a:moveTo>
                <a:lnTo>
                  <a:pt x="52" y="77"/>
                </a:lnTo>
                <a:lnTo>
                  <a:pt x="52" y="86"/>
                </a:lnTo>
                <a:lnTo>
                  <a:pt x="0" y="86"/>
                </a:lnTo>
                <a:lnTo>
                  <a:pt x="0" y="77"/>
                </a:lnTo>
                <a:close/>
                <a:moveTo>
                  <a:pt x="0" y="0"/>
                </a:moveTo>
                <a:lnTo>
                  <a:pt x="52" y="0"/>
                </a:lnTo>
                <a:lnTo>
                  <a:pt x="52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2" name="Freeform 233"/>
          <p:cNvSpPr>
            <a:spLocks noEditPoints="1"/>
          </p:cNvSpPr>
          <p:nvPr/>
        </p:nvSpPr>
        <p:spPr bwMode="auto">
          <a:xfrm>
            <a:off x="3502025" y="3255963"/>
            <a:ext cx="85725" cy="587375"/>
          </a:xfrm>
          <a:custGeom>
            <a:avLst/>
            <a:gdLst>
              <a:gd name="T0" fmla="*/ 73459606 w 51"/>
              <a:gd name="T1" fmla="*/ 980140392 h 352"/>
              <a:gd name="T2" fmla="*/ 73459606 w 51"/>
              <a:gd name="T3" fmla="*/ 501207790 h 352"/>
              <a:gd name="T4" fmla="*/ 73459606 w 51"/>
              <a:gd name="T5" fmla="*/ 0 h 352"/>
              <a:gd name="T6" fmla="*/ 73459606 w 51"/>
              <a:gd name="T7" fmla="*/ 980140392 h 352"/>
              <a:gd name="T8" fmla="*/ 0 w 51"/>
              <a:gd name="T9" fmla="*/ 980140392 h 352"/>
              <a:gd name="T10" fmla="*/ 144093649 w 51"/>
              <a:gd name="T11" fmla="*/ 980140392 h 352"/>
              <a:gd name="T12" fmla="*/ 0 w 51"/>
              <a:gd name="T13" fmla="*/ 980140392 h 352"/>
              <a:gd name="T14" fmla="*/ 0 w 51"/>
              <a:gd name="T15" fmla="*/ 0 h 352"/>
              <a:gd name="T16" fmla="*/ 144093649 w 51"/>
              <a:gd name="T17" fmla="*/ 0 h 352"/>
              <a:gd name="T18" fmla="*/ 0 w 51"/>
              <a:gd name="T19" fmla="*/ 0 h 3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352"/>
              <a:gd name="T32" fmla="*/ 51 w 51"/>
              <a:gd name="T33" fmla="*/ 352 h 3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352">
                <a:moveTo>
                  <a:pt x="26" y="352"/>
                </a:moveTo>
                <a:lnTo>
                  <a:pt x="26" y="180"/>
                </a:lnTo>
                <a:lnTo>
                  <a:pt x="26" y="0"/>
                </a:lnTo>
                <a:lnTo>
                  <a:pt x="26" y="352"/>
                </a:lnTo>
                <a:close/>
                <a:moveTo>
                  <a:pt x="0" y="352"/>
                </a:moveTo>
                <a:lnTo>
                  <a:pt x="51" y="352"/>
                </a:lnTo>
                <a:lnTo>
                  <a:pt x="0" y="352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3" name="Freeform 234"/>
          <p:cNvSpPr>
            <a:spLocks noEditPoints="1"/>
          </p:cNvSpPr>
          <p:nvPr/>
        </p:nvSpPr>
        <p:spPr bwMode="auto">
          <a:xfrm>
            <a:off x="3502025" y="3255963"/>
            <a:ext cx="85725" cy="601662"/>
          </a:xfrm>
          <a:custGeom>
            <a:avLst/>
            <a:gdLst>
              <a:gd name="T0" fmla="*/ 73459606 w 51"/>
              <a:gd name="T1" fmla="*/ 977762502 h 361"/>
              <a:gd name="T2" fmla="*/ 73459606 w 51"/>
              <a:gd name="T3" fmla="*/ 499992828 h 361"/>
              <a:gd name="T4" fmla="*/ 73459606 w 51"/>
              <a:gd name="T5" fmla="*/ 0 h 361"/>
              <a:gd name="T6" fmla="*/ 96062424 w 51"/>
              <a:gd name="T7" fmla="*/ 0 h 361"/>
              <a:gd name="T8" fmla="*/ 96062424 w 51"/>
              <a:gd name="T9" fmla="*/ 499992828 h 361"/>
              <a:gd name="T10" fmla="*/ 96062424 w 51"/>
              <a:gd name="T11" fmla="*/ 977762502 h 361"/>
              <a:gd name="T12" fmla="*/ 73459606 w 51"/>
              <a:gd name="T13" fmla="*/ 977762502 h 361"/>
              <a:gd name="T14" fmla="*/ 0 w 51"/>
              <a:gd name="T15" fmla="*/ 977762502 h 361"/>
              <a:gd name="T16" fmla="*/ 144093649 w 51"/>
              <a:gd name="T17" fmla="*/ 977762502 h 361"/>
              <a:gd name="T18" fmla="*/ 144093649 w 51"/>
              <a:gd name="T19" fmla="*/ 1002762300 h 361"/>
              <a:gd name="T20" fmla="*/ 0 w 51"/>
              <a:gd name="T21" fmla="*/ 1002762300 h 361"/>
              <a:gd name="T22" fmla="*/ 0 w 51"/>
              <a:gd name="T23" fmla="*/ 977762502 h 361"/>
              <a:gd name="T24" fmla="*/ 0 w 51"/>
              <a:gd name="T25" fmla="*/ 0 h 361"/>
              <a:gd name="T26" fmla="*/ 144093649 w 51"/>
              <a:gd name="T27" fmla="*/ 0 h 361"/>
              <a:gd name="T28" fmla="*/ 144093649 w 51"/>
              <a:gd name="T29" fmla="*/ 24999804 h 361"/>
              <a:gd name="T30" fmla="*/ 0 w 51"/>
              <a:gd name="T31" fmla="*/ 24999804 h 361"/>
              <a:gd name="T32" fmla="*/ 0 w 51"/>
              <a:gd name="T33" fmla="*/ 0 h 3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361"/>
              <a:gd name="T53" fmla="*/ 51 w 51"/>
              <a:gd name="T54" fmla="*/ 361 h 3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361">
                <a:moveTo>
                  <a:pt x="26" y="352"/>
                </a:moveTo>
                <a:lnTo>
                  <a:pt x="26" y="180"/>
                </a:lnTo>
                <a:lnTo>
                  <a:pt x="26" y="0"/>
                </a:lnTo>
                <a:lnTo>
                  <a:pt x="34" y="0"/>
                </a:lnTo>
                <a:lnTo>
                  <a:pt x="34" y="180"/>
                </a:lnTo>
                <a:lnTo>
                  <a:pt x="34" y="352"/>
                </a:lnTo>
                <a:lnTo>
                  <a:pt x="26" y="352"/>
                </a:lnTo>
                <a:close/>
                <a:moveTo>
                  <a:pt x="0" y="352"/>
                </a:moveTo>
                <a:lnTo>
                  <a:pt x="51" y="352"/>
                </a:lnTo>
                <a:lnTo>
                  <a:pt x="51" y="361"/>
                </a:lnTo>
                <a:lnTo>
                  <a:pt x="0" y="361"/>
                </a:lnTo>
                <a:lnTo>
                  <a:pt x="0" y="352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51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4" name="Freeform 235"/>
          <p:cNvSpPr>
            <a:spLocks noEditPoints="1"/>
          </p:cNvSpPr>
          <p:nvPr/>
        </p:nvSpPr>
        <p:spPr bwMode="auto">
          <a:xfrm>
            <a:off x="4146550" y="2955925"/>
            <a:ext cx="84138" cy="414338"/>
          </a:xfrm>
          <a:custGeom>
            <a:avLst/>
            <a:gdLst>
              <a:gd name="T0" fmla="*/ 70765012 w 51"/>
              <a:gd name="T1" fmla="*/ 689461799 h 249"/>
              <a:gd name="T2" fmla="*/ 70765012 w 51"/>
              <a:gd name="T3" fmla="*/ 357190989 h 249"/>
              <a:gd name="T4" fmla="*/ 70765012 w 51"/>
              <a:gd name="T5" fmla="*/ 0 h 249"/>
              <a:gd name="T6" fmla="*/ 70765012 w 51"/>
              <a:gd name="T7" fmla="*/ 689461799 h 249"/>
              <a:gd name="T8" fmla="*/ 0 w 51"/>
              <a:gd name="T9" fmla="*/ 689461799 h 249"/>
              <a:gd name="T10" fmla="*/ 138807913 w 51"/>
              <a:gd name="T11" fmla="*/ 689461799 h 249"/>
              <a:gd name="T12" fmla="*/ 0 w 51"/>
              <a:gd name="T13" fmla="*/ 689461799 h 249"/>
              <a:gd name="T14" fmla="*/ 0 w 51"/>
              <a:gd name="T15" fmla="*/ 0 h 249"/>
              <a:gd name="T16" fmla="*/ 138807913 w 51"/>
              <a:gd name="T17" fmla="*/ 0 h 249"/>
              <a:gd name="T18" fmla="*/ 0 w 51"/>
              <a:gd name="T19" fmla="*/ 0 h 2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249"/>
              <a:gd name="T32" fmla="*/ 51 w 51"/>
              <a:gd name="T33" fmla="*/ 249 h 24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249">
                <a:moveTo>
                  <a:pt x="26" y="249"/>
                </a:moveTo>
                <a:lnTo>
                  <a:pt x="26" y="129"/>
                </a:lnTo>
                <a:lnTo>
                  <a:pt x="26" y="0"/>
                </a:lnTo>
                <a:lnTo>
                  <a:pt x="26" y="249"/>
                </a:lnTo>
                <a:close/>
                <a:moveTo>
                  <a:pt x="0" y="249"/>
                </a:moveTo>
                <a:lnTo>
                  <a:pt x="51" y="249"/>
                </a:lnTo>
                <a:lnTo>
                  <a:pt x="0" y="249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5" name="Freeform 236"/>
          <p:cNvSpPr>
            <a:spLocks noEditPoints="1"/>
          </p:cNvSpPr>
          <p:nvPr/>
        </p:nvSpPr>
        <p:spPr bwMode="auto">
          <a:xfrm>
            <a:off x="4146550" y="2955925"/>
            <a:ext cx="84138" cy="430213"/>
          </a:xfrm>
          <a:custGeom>
            <a:avLst/>
            <a:gdLst>
              <a:gd name="T0" fmla="*/ 70765012 w 51"/>
              <a:gd name="T1" fmla="*/ 692351000 h 258"/>
              <a:gd name="T2" fmla="*/ 70765012 w 51"/>
              <a:gd name="T3" fmla="*/ 358689190 h 258"/>
              <a:gd name="T4" fmla="*/ 70765012 w 51"/>
              <a:gd name="T5" fmla="*/ 0 h 258"/>
              <a:gd name="T6" fmla="*/ 92538600 w 51"/>
              <a:gd name="T7" fmla="*/ 0 h 258"/>
              <a:gd name="T8" fmla="*/ 92538600 w 51"/>
              <a:gd name="T9" fmla="*/ 358689190 h 258"/>
              <a:gd name="T10" fmla="*/ 92538600 w 51"/>
              <a:gd name="T11" fmla="*/ 692351000 h 258"/>
              <a:gd name="T12" fmla="*/ 70765012 w 51"/>
              <a:gd name="T13" fmla="*/ 692351000 h 258"/>
              <a:gd name="T14" fmla="*/ 0 w 51"/>
              <a:gd name="T15" fmla="*/ 692351000 h 258"/>
              <a:gd name="T16" fmla="*/ 138807913 w 51"/>
              <a:gd name="T17" fmla="*/ 692351000 h 258"/>
              <a:gd name="T18" fmla="*/ 138807913 w 51"/>
              <a:gd name="T19" fmla="*/ 717376712 h 258"/>
              <a:gd name="T20" fmla="*/ 0 w 51"/>
              <a:gd name="T21" fmla="*/ 717376712 h 258"/>
              <a:gd name="T22" fmla="*/ 0 w 51"/>
              <a:gd name="T23" fmla="*/ 692351000 h 258"/>
              <a:gd name="T24" fmla="*/ 0 w 51"/>
              <a:gd name="T25" fmla="*/ 0 h 258"/>
              <a:gd name="T26" fmla="*/ 138807913 w 51"/>
              <a:gd name="T27" fmla="*/ 0 h 258"/>
              <a:gd name="T28" fmla="*/ 138807913 w 51"/>
              <a:gd name="T29" fmla="*/ 25024051 h 258"/>
              <a:gd name="T30" fmla="*/ 0 w 51"/>
              <a:gd name="T31" fmla="*/ 25024051 h 258"/>
              <a:gd name="T32" fmla="*/ 0 w 51"/>
              <a:gd name="T33" fmla="*/ 0 h 2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258"/>
              <a:gd name="T53" fmla="*/ 51 w 51"/>
              <a:gd name="T54" fmla="*/ 258 h 2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258">
                <a:moveTo>
                  <a:pt x="26" y="249"/>
                </a:moveTo>
                <a:lnTo>
                  <a:pt x="26" y="129"/>
                </a:lnTo>
                <a:lnTo>
                  <a:pt x="26" y="0"/>
                </a:lnTo>
                <a:lnTo>
                  <a:pt x="34" y="0"/>
                </a:lnTo>
                <a:lnTo>
                  <a:pt x="34" y="129"/>
                </a:lnTo>
                <a:lnTo>
                  <a:pt x="34" y="249"/>
                </a:lnTo>
                <a:lnTo>
                  <a:pt x="26" y="249"/>
                </a:lnTo>
                <a:close/>
                <a:moveTo>
                  <a:pt x="0" y="249"/>
                </a:moveTo>
                <a:lnTo>
                  <a:pt x="51" y="249"/>
                </a:lnTo>
                <a:lnTo>
                  <a:pt x="51" y="258"/>
                </a:lnTo>
                <a:lnTo>
                  <a:pt x="0" y="258"/>
                </a:lnTo>
                <a:lnTo>
                  <a:pt x="0" y="249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51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6" name="Freeform 237"/>
          <p:cNvSpPr>
            <a:spLocks noEditPoints="1"/>
          </p:cNvSpPr>
          <p:nvPr/>
        </p:nvSpPr>
        <p:spPr bwMode="auto">
          <a:xfrm>
            <a:off x="4775200" y="2382838"/>
            <a:ext cx="85725" cy="415925"/>
          </a:xfrm>
          <a:custGeom>
            <a:avLst/>
            <a:gdLst>
              <a:gd name="T0" fmla="*/ 70662133 w 52"/>
              <a:gd name="T1" fmla="*/ 694753475 h 249"/>
              <a:gd name="T2" fmla="*/ 70662133 w 52"/>
              <a:gd name="T3" fmla="*/ 359932157 h 249"/>
              <a:gd name="T4" fmla="*/ 70662133 w 52"/>
              <a:gd name="T5" fmla="*/ 0 h 249"/>
              <a:gd name="T6" fmla="*/ 70662133 w 52"/>
              <a:gd name="T7" fmla="*/ 694753475 h 249"/>
              <a:gd name="T8" fmla="*/ 0 w 52"/>
              <a:gd name="T9" fmla="*/ 694753475 h 249"/>
              <a:gd name="T10" fmla="*/ 141322618 w 52"/>
              <a:gd name="T11" fmla="*/ 694753475 h 249"/>
              <a:gd name="T12" fmla="*/ 0 w 52"/>
              <a:gd name="T13" fmla="*/ 694753475 h 249"/>
              <a:gd name="T14" fmla="*/ 0 w 52"/>
              <a:gd name="T15" fmla="*/ 0 h 249"/>
              <a:gd name="T16" fmla="*/ 141322618 w 52"/>
              <a:gd name="T17" fmla="*/ 0 h 249"/>
              <a:gd name="T18" fmla="*/ 0 w 52"/>
              <a:gd name="T19" fmla="*/ 0 h 2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"/>
              <a:gd name="T31" fmla="*/ 0 h 249"/>
              <a:gd name="T32" fmla="*/ 52 w 52"/>
              <a:gd name="T33" fmla="*/ 249 h 24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" h="249">
                <a:moveTo>
                  <a:pt x="26" y="249"/>
                </a:moveTo>
                <a:lnTo>
                  <a:pt x="26" y="129"/>
                </a:lnTo>
                <a:lnTo>
                  <a:pt x="26" y="0"/>
                </a:lnTo>
                <a:lnTo>
                  <a:pt x="26" y="249"/>
                </a:lnTo>
                <a:close/>
                <a:moveTo>
                  <a:pt x="0" y="249"/>
                </a:moveTo>
                <a:lnTo>
                  <a:pt x="52" y="249"/>
                </a:lnTo>
                <a:lnTo>
                  <a:pt x="0" y="249"/>
                </a:lnTo>
                <a:close/>
                <a:moveTo>
                  <a:pt x="0" y="0"/>
                </a:moveTo>
                <a:lnTo>
                  <a:pt x="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7" name="Freeform 238"/>
          <p:cNvSpPr>
            <a:spLocks noEditPoints="1"/>
          </p:cNvSpPr>
          <p:nvPr/>
        </p:nvSpPr>
        <p:spPr bwMode="auto">
          <a:xfrm>
            <a:off x="4775200" y="2382838"/>
            <a:ext cx="85725" cy="430212"/>
          </a:xfrm>
          <a:custGeom>
            <a:avLst/>
            <a:gdLst>
              <a:gd name="T0" fmla="*/ 70662133 w 52"/>
              <a:gd name="T1" fmla="*/ 692349390 h 258"/>
              <a:gd name="T2" fmla="*/ 70662133 w 52"/>
              <a:gd name="T3" fmla="*/ 358686688 h 258"/>
              <a:gd name="T4" fmla="*/ 70662133 w 52"/>
              <a:gd name="T5" fmla="*/ 0 h 258"/>
              <a:gd name="T6" fmla="*/ 95121777 w 52"/>
              <a:gd name="T7" fmla="*/ 0 h 258"/>
              <a:gd name="T8" fmla="*/ 95121777 w 52"/>
              <a:gd name="T9" fmla="*/ 358686688 h 258"/>
              <a:gd name="T10" fmla="*/ 95121777 w 52"/>
              <a:gd name="T11" fmla="*/ 692349390 h 258"/>
              <a:gd name="T12" fmla="*/ 70662133 w 52"/>
              <a:gd name="T13" fmla="*/ 692349390 h 258"/>
              <a:gd name="T14" fmla="*/ 0 w 52"/>
              <a:gd name="T15" fmla="*/ 692349390 h 258"/>
              <a:gd name="T16" fmla="*/ 141322618 w 52"/>
              <a:gd name="T17" fmla="*/ 692349390 h 258"/>
              <a:gd name="T18" fmla="*/ 141322618 w 52"/>
              <a:gd name="T19" fmla="*/ 717373377 h 258"/>
              <a:gd name="T20" fmla="*/ 0 w 52"/>
              <a:gd name="T21" fmla="*/ 717373377 h 258"/>
              <a:gd name="T22" fmla="*/ 0 w 52"/>
              <a:gd name="T23" fmla="*/ 692349390 h 258"/>
              <a:gd name="T24" fmla="*/ 0 w 52"/>
              <a:gd name="T25" fmla="*/ 0 h 258"/>
              <a:gd name="T26" fmla="*/ 141322618 w 52"/>
              <a:gd name="T27" fmla="*/ 0 h 258"/>
              <a:gd name="T28" fmla="*/ 141322618 w 52"/>
              <a:gd name="T29" fmla="*/ 25023993 h 258"/>
              <a:gd name="T30" fmla="*/ 0 w 52"/>
              <a:gd name="T31" fmla="*/ 25023993 h 258"/>
              <a:gd name="T32" fmla="*/ 0 w 52"/>
              <a:gd name="T33" fmla="*/ 0 h 2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258"/>
              <a:gd name="T53" fmla="*/ 52 w 52"/>
              <a:gd name="T54" fmla="*/ 258 h 2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258">
                <a:moveTo>
                  <a:pt x="26" y="249"/>
                </a:moveTo>
                <a:lnTo>
                  <a:pt x="26" y="129"/>
                </a:lnTo>
                <a:lnTo>
                  <a:pt x="26" y="0"/>
                </a:lnTo>
                <a:lnTo>
                  <a:pt x="35" y="0"/>
                </a:lnTo>
                <a:lnTo>
                  <a:pt x="35" y="129"/>
                </a:lnTo>
                <a:lnTo>
                  <a:pt x="35" y="249"/>
                </a:lnTo>
                <a:lnTo>
                  <a:pt x="26" y="249"/>
                </a:lnTo>
                <a:close/>
                <a:moveTo>
                  <a:pt x="0" y="249"/>
                </a:moveTo>
                <a:lnTo>
                  <a:pt x="52" y="249"/>
                </a:lnTo>
                <a:lnTo>
                  <a:pt x="52" y="258"/>
                </a:lnTo>
                <a:lnTo>
                  <a:pt x="0" y="258"/>
                </a:lnTo>
                <a:lnTo>
                  <a:pt x="0" y="249"/>
                </a:lnTo>
                <a:close/>
                <a:moveTo>
                  <a:pt x="0" y="0"/>
                </a:moveTo>
                <a:lnTo>
                  <a:pt x="52" y="0"/>
                </a:lnTo>
                <a:lnTo>
                  <a:pt x="52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8" name="Freeform 239"/>
          <p:cNvSpPr>
            <a:spLocks noEditPoints="1"/>
          </p:cNvSpPr>
          <p:nvPr/>
        </p:nvSpPr>
        <p:spPr bwMode="auto">
          <a:xfrm>
            <a:off x="5405438" y="1811338"/>
            <a:ext cx="85725" cy="387350"/>
          </a:xfrm>
          <a:custGeom>
            <a:avLst/>
            <a:gdLst>
              <a:gd name="T0" fmla="*/ 70634043 w 51"/>
              <a:gd name="T1" fmla="*/ 646724273 h 232"/>
              <a:gd name="T2" fmla="*/ 70634043 w 51"/>
              <a:gd name="T3" fmla="*/ 334511803 h 232"/>
              <a:gd name="T4" fmla="*/ 70634043 w 51"/>
              <a:gd name="T5" fmla="*/ 0 h 232"/>
              <a:gd name="T6" fmla="*/ 70634043 w 51"/>
              <a:gd name="T7" fmla="*/ 646724273 h 232"/>
              <a:gd name="T8" fmla="*/ 0 w 51"/>
              <a:gd name="T9" fmla="*/ 646724273 h 232"/>
              <a:gd name="T10" fmla="*/ 144093649 w 51"/>
              <a:gd name="T11" fmla="*/ 646724273 h 232"/>
              <a:gd name="T12" fmla="*/ 0 w 51"/>
              <a:gd name="T13" fmla="*/ 646724273 h 232"/>
              <a:gd name="T14" fmla="*/ 0 w 51"/>
              <a:gd name="T15" fmla="*/ 0 h 232"/>
              <a:gd name="T16" fmla="*/ 144093649 w 51"/>
              <a:gd name="T17" fmla="*/ 0 h 232"/>
              <a:gd name="T18" fmla="*/ 0 w 51"/>
              <a:gd name="T19" fmla="*/ 0 h 2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232"/>
              <a:gd name="T32" fmla="*/ 51 w 51"/>
              <a:gd name="T33" fmla="*/ 232 h 2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232">
                <a:moveTo>
                  <a:pt x="25" y="232"/>
                </a:moveTo>
                <a:lnTo>
                  <a:pt x="25" y="120"/>
                </a:lnTo>
                <a:lnTo>
                  <a:pt x="25" y="0"/>
                </a:lnTo>
                <a:lnTo>
                  <a:pt x="25" y="232"/>
                </a:lnTo>
                <a:close/>
                <a:moveTo>
                  <a:pt x="0" y="232"/>
                </a:moveTo>
                <a:lnTo>
                  <a:pt x="51" y="232"/>
                </a:lnTo>
                <a:lnTo>
                  <a:pt x="0" y="232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9" name="Freeform 240"/>
          <p:cNvSpPr>
            <a:spLocks noEditPoints="1"/>
          </p:cNvSpPr>
          <p:nvPr/>
        </p:nvSpPr>
        <p:spPr bwMode="auto">
          <a:xfrm>
            <a:off x="5405438" y="1811338"/>
            <a:ext cx="85725" cy="400050"/>
          </a:xfrm>
          <a:custGeom>
            <a:avLst/>
            <a:gdLst>
              <a:gd name="T0" fmla="*/ 70634043 w 51"/>
              <a:gd name="T1" fmla="*/ 644605610 h 240"/>
              <a:gd name="T2" fmla="*/ 70634043 w 51"/>
              <a:gd name="T3" fmla="*/ 333416691 h 240"/>
              <a:gd name="T4" fmla="*/ 70634043 w 51"/>
              <a:gd name="T5" fmla="*/ 0 h 240"/>
              <a:gd name="T6" fmla="*/ 96062424 w 51"/>
              <a:gd name="T7" fmla="*/ 0 h 240"/>
              <a:gd name="T8" fmla="*/ 96062424 w 51"/>
              <a:gd name="T9" fmla="*/ 333416691 h 240"/>
              <a:gd name="T10" fmla="*/ 96062424 w 51"/>
              <a:gd name="T11" fmla="*/ 644605610 h 240"/>
              <a:gd name="T12" fmla="*/ 70634043 w 51"/>
              <a:gd name="T13" fmla="*/ 644605610 h 240"/>
              <a:gd name="T14" fmla="*/ 0 w 51"/>
              <a:gd name="T15" fmla="*/ 644605610 h 240"/>
              <a:gd name="T16" fmla="*/ 144093649 w 51"/>
              <a:gd name="T17" fmla="*/ 644605610 h 240"/>
              <a:gd name="T18" fmla="*/ 144093649 w 51"/>
              <a:gd name="T19" fmla="*/ 666833383 h 240"/>
              <a:gd name="T20" fmla="*/ 0 w 51"/>
              <a:gd name="T21" fmla="*/ 666833383 h 240"/>
              <a:gd name="T22" fmla="*/ 0 w 51"/>
              <a:gd name="T23" fmla="*/ 644605610 h 240"/>
              <a:gd name="T24" fmla="*/ 0 w 51"/>
              <a:gd name="T25" fmla="*/ 0 h 240"/>
              <a:gd name="T26" fmla="*/ 144093649 w 51"/>
              <a:gd name="T27" fmla="*/ 0 h 240"/>
              <a:gd name="T28" fmla="*/ 144093649 w 51"/>
              <a:gd name="T29" fmla="*/ 25006459 h 240"/>
              <a:gd name="T30" fmla="*/ 0 w 51"/>
              <a:gd name="T31" fmla="*/ 25006459 h 240"/>
              <a:gd name="T32" fmla="*/ 0 w 51"/>
              <a:gd name="T33" fmla="*/ 0 h 2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240"/>
              <a:gd name="T53" fmla="*/ 51 w 51"/>
              <a:gd name="T54" fmla="*/ 240 h 2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240">
                <a:moveTo>
                  <a:pt x="25" y="232"/>
                </a:moveTo>
                <a:lnTo>
                  <a:pt x="25" y="120"/>
                </a:lnTo>
                <a:lnTo>
                  <a:pt x="25" y="0"/>
                </a:lnTo>
                <a:lnTo>
                  <a:pt x="34" y="0"/>
                </a:lnTo>
                <a:lnTo>
                  <a:pt x="34" y="120"/>
                </a:lnTo>
                <a:lnTo>
                  <a:pt x="34" y="232"/>
                </a:lnTo>
                <a:lnTo>
                  <a:pt x="25" y="232"/>
                </a:lnTo>
                <a:close/>
                <a:moveTo>
                  <a:pt x="0" y="232"/>
                </a:moveTo>
                <a:lnTo>
                  <a:pt x="51" y="232"/>
                </a:lnTo>
                <a:lnTo>
                  <a:pt x="51" y="240"/>
                </a:lnTo>
                <a:lnTo>
                  <a:pt x="0" y="240"/>
                </a:lnTo>
                <a:lnTo>
                  <a:pt x="0" y="232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51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0" name="Freeform 241"/>
          <p:cNvSpPr>
            <a:spLocks/>
          </p:cNvSpPr>
          <p:nvPr/>
        </p:nvSpPr>
        <p:spPr bwMode="auto">
          <a:xfrm>
            <a:off x="1655763" y="4830763"/>
            <a:ext cx="1587" cy="1587"/>
          </a:xfrm>
          <a:custGeom>
            <a:avLst/>
            <a:gdLst>
              <a:gd name="T0" fmla="*/ 0 w 1668"/>
              <a:gd name="T1" fmla="*/ 0 h 1668"/>
              <a:gd name="T2" fmla="*/ 0 w 1668"/>
              <a:gd name="T3" fmla="*/ 0 h 1668"/>
              <a:gd name="T4" fmla="*/ 0 w 1668"/>
              <a:gd name="T5" fmla="*/ 0 h 1668"/>
              <a:gd name="T6" fmla="*/ 0 60000 65536"/>
              <a:gd name="T7" fmla="*/ 0 60000 65536"/>
              <a:gd name="T8" fmla="*/ 0 60000 65536"/>
              <a:gd name="T9" fmla="*/ 0 w 1668"/>
              <a:gd name="T10" fmla="*/ 0 h 1668"/>
              <a:gd name="T11" fmla="*/ 1668 w 1668"/>
              <a:gd name="T12" fmla="*/ 1668 h 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8" h="166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1" name="Line 242"/>
          <p:cNvSpPr>
            <a:spLocks noChangeShapeType="1"/>
          </p:cNvSpPr>
          <p:nvPr/>
        </p:nvSpPr>
        <p:spPr bwMode="auto">
          <a:xfrm>
            <a:off x="1614488" y="4830763"/>
            <a:ext cx="84137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2" name="Line 243"/>
          <p:cNvSpPr>
            <a:spLocks noChangeShapeType="1"/>
          </p:cNvSpPr>
          <p:nvPr/>
        </p:nvSpPr>
        <p:spPr bwMode="auto">
          <a:xfrm>
            <a:off x="1614488" y="4830763"/>
            <a:ext cx="84137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3" name="Freeform 244"/>
          <p:cNvSpPr>
            <a:spLocks noEditPoints="1"/>
          </p:cNvSpPr>
          <p:nvPr/>
        </p:nvSpPr>
        <p:spPr bwMode="auto">
          <a:xfrm>
            <a:off x="2243138" y="4630738"/>
            <a:ext cx="84137" cy="26987"/>
          </a:xfrm>
          <a:custGeom>
            <a:avLst/>
            <a:gdLst>
              <a:gd name="T0" fmla="*/ 70762521 w 51"/>
              <a:gd name="T1" fmla="*/ 42841062 h 17"/>
              <a:gd name="T2" fmla="*/ 70762521 w 51"/>
              <a:gd name="T3" fmla="*/ 20160874 h 17"/>
              <a:gd name="T4" fmla="*/ 70762521 w 51"/>
              <a:gd name="T5" fmla="*/ 0 h 17"/>
              <a:gd name="T6" fmla="*/ 70762521 w 51"/>
              <a:gd name="T7" fmla="*/ 42841062 h 17"/>
              <a:gd name="T8" fmla="*/ 0 w 51"/>
              <a:gd name="T9" fmla="*/ 42841062 h 17"/>
              <a:gd name="T10" fmla="*/ 138804613 w 51"/>
              <a:gd name="T11" fmla="*/ 42841062 h 17"/>
              <a:gd name="T12" fmla="*/ 0 w 51"/>
              <a:gd name="T13" fmla="*/ 42841062 h 17"/>
              <a:gd name="T14" fmla="*/ 0 w 51"/>
              <a:gd name="T15" fmla="*/ 0 h 17"/>
              <a:gd name="T16" fmla="*/ 138804613 w 51"/>
              <a:gd name="T17" fmla="*/ 0 h 17"/>
              <a:gd name="T18" fmla="*/ 0 w 51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17"/>
              <a:gd name="T32" fmla="*/ 51 w 51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17">
                <a:moveTo>
                  <a:pt x="26" y="17"/>
                </a:moveTo>
                <a:lnTo>
                  <a:pt x="26" y="8"/>
                </a:lnTo>
                <a:lnTo>
                  <a:pt x="26" y="0"/>
                </a:lnTo>
                <a:lnTo>
                  <a:pt x="26" y="17"/>
                </a:lnTo>
                <a:close/>
                <a:moveTo>
                  <a:pt x="0" y="17"/>
                </a:moveTo>
                <a:lnTo>
                  <a:pt x="51" y="17"/>
                </a:lnTo>
                <a:lnTo>
                  <a:pt x="0" y="17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4" name="Freeform 245"/>
          <p:cNvSpPr>
            <a:spLocks noEditPoints="1"/>
          </p:cNvSpPr>
          <p:nvPr/>
        </p:nvSpPr>
        <p:spPr bwMode="auto">
          <a:xfrm>
            <a:off x="2243138" y="4630738"/>
            <a:ext cx="84137" cy="41275"/>
          </a:xfrm>
          <a:custGeom>
            <a:avLst/>
            <a:gdLst>
              <a:gd name="T0" fmla="*/ 70762521 w 51"/>
              <a:gd name="T1" fmla="*/ 46338616 h 25"/>
              <a:gd name="T2" fmla="*/ 70762521 w 51"/>
              <a:gd name="T3" fmla="*/ 21806408 h 25"/>
              <a:gd name="T4" fmla="*/ 70762521 w 51"/>
              <a:gd name="T5" fmla="*/ 0 h 25"/>
              <a:gd name="T6" fmla="*/ 92535850 w 51"/>
              <a:gd name="T7" fmla="*/ 0 h 25"/>
              <a:gd name="T8" fmla="*/ 92535850 w 51"/>
              <a:gd name="T9" fmla="*/ 21806408 h 25"/>
              <a:gd name="T10" fmla="*/ 92535850 w 51"/>
              <a:gd name="T11" fmla="*/ 46338616 h 25"/>
              <a:gd name="T12" fmla="*/ 70762521 w 51"/>
              <a:gd name="T13" fmla="*/ 46338616 h 25"/>
              <a:gd name="T14" fmla="*/ 0 w 51"/>
              <a:gd name="T15" fmla="*/ 46338616 h 25"/>
              <a:gd name="T16" fmla="*/ 138804613 w 51"/>
              <a:gd name="T17" fmla="*/ 46338616 h 25"/>
              <a:gd name="T18" fmla="*/ 138804613 w 51"/>
              <a:gd name="T19" fmla="*/ 68145030 h 25"/>
              <a:gd name="T20" fmla="*/ 0 w 51"/>
              <a:gd name="T21" fmla="*/ 68145030 h 25"/>
              <a:gd name="T22" fmla="*/ 0 w 51"/>
              <a:gd name="T23" fmla="*/ 46338616 h 25"/>
              <a:gd name="T24" fmla="*/ 0 w 51"/>
              <a:gd name="T25" fmla="*/ 0 h 25"/>
              <a:gd name="T26" fmla="*/ 138804613 w 51"/>
              <a:gd name="T27" fmla="*/ 0 h 25"/>
              <a:gd name="T28" fmla="*/ 138804613 w 51"/>
              <a:gd name="T29" fmla="*/ 21806408 h 25"/>
              <a:gd name="T30" fmla="*/ 0 w 51"/>
              <a:gd name="T31" fmla="*/ 21806408 h 25"/>
              <a:gd name="T32" fmla="*/ 0 w 51"/>
              <a:gd name="T33" fmla="*/ 0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25"/>
              <a:gd name="T53" fmla="*/ 51 w 51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25">
                <a:moveTo>
                  <a:pt x="26" y="17"/>
                </a:moveTo>
                <a:lnTo>
                  <a:pt x="26" y="8"/>
                </a:lnTo>
                <a:lnTo>
                  <a:pt x="26" y="0"/>
                </a:lnTo>
                <a:lnTo>
                  <a:pt x="34" y="0"/>
                </a:lnTo>
                <a:lnTo>
                  <a:pt x="34" y="8"/>
                </a:lnTo>
                <a:lnTo>
                  <a:pt x="34" y="17"/>
                </a:lnTo>
                <a:lnTo>
                  <a:pt x="26" y="17"/>
                </a:lnTo>
                <a:close/>
                <a:moveTo>
                  <a:pt x="0" y="17"/>
                </a:moveTo>
                <a:lnTo>
                  <a:pt x="51" y="17"/>
                </a:lnTo>
                <a:lnTo>
                  <a:pt x="51" y="25"/>
                </a:lnTo>
                <a:lnTo>
                  <a:pt x="0" y="25"/>
                </a:lnTo>
                <a:lnTo>
                  <a:pt x="0" y="17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51" y="8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5" name="Freeform 246"/>
          <p:cNvSpPr>
            <a:spLocks noEditPoints="1"/>
          </p:cNvSpPr>
          <p:nvPr/>
        </p:nvSpPr>
        <p:spPr bwMode="auto">
          <a:xfrm>
            <a:off x="2871788" y="4371975"/>
            <a:ext cx="87312" cy="100013"/>
          </a:xfrm>
          <a:custGeom>
            <a:avLst/>
            <a:gdLst>
              <a:gd name="T0" fmla="*/ 73301787 w 52"/>
              <a:gd name="T1" fmla="*/ 166710013 h 60"/>
              <a:gd name="T2" fmla="*/ 73301787 w 52"/>
              <a:gd name="T3" fmla="*/ 97247642 h 60"/>
              <a:gd name="T4" fmla="*/ 73301787 w 52"/>
              <a:gd name="T5" fmla="*/ 0 h 60"/>
              <a:gd name="T6" fmla="*/ 73301787 w 52"/>
              <a:gd name="T7" fmla="*/ 166710013 h 60"/>
              <a:gd name="T8" fmla="*/ 0 w 52"/>
              <a:gd name="T9" fmla="*/ 166710013 h 60"/>
              <a:gd name="T10" fmla="*/ 146603574 w 52"/>
              <a:gd name="T11" fmla="*/ 166710013 h 60"/>
              <a:gd name="T12" fmla="*/ 0 w 52"/>
              <a:gd name="T13" fmla="*/ 166710013 h 60"/>
              <a:gd name="T14" fmla="*/ 0 w 52"/>
              <a:gd name="T15" fmla="*/ 0 h 60"/>
              <a:gd name="T16" fmla="*/ 146603574 w 52"/>
              <a:gd name="T17" fmla="*/ 0 h 60"/>
              <a:gd name="T18" fmla="*/ 0 w 52"/>
              <a:gd name="T19" fmla="*/ 0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"/>
              <a:gd name="T31" fmla="*/ 0 h 60"/>
              <a:gd name="T32" fmla="*/ 52 w 52"/>
              <a:gd name="T33" fmla="*/ 60 h 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" h="60">
                <a:moveTo>
                  <a:pt x="26" y="60"/>
                </a:moveTo>
                <a:lnTo>
                  <a:pt x="26" y="35"/>
                </a:lnTo>
                <a:lnTo>
                  <a:pt x="26" y="0"/>
                </a:lnTo>
                <a:lnTo>
                  <a:pt x="26" y="60"/>
                </a:lnTo>
                <a:close/>
                <a:moveTo>
                  <a:pt x="0" y="60"/>
                </a:moveTo>
                <a:lnTo>
                  <a:pt x="52" y="60"/>
                </a:lnTo>
                <a:lnTo>
                  <a:pt x="0" y="60"/>
                </a:lnTo>
                <a:close/>
                <a:moveTo>
                  <a:pt x="0" y="0"/>
                </a:moveTo>
                <a:lnTo>
                  <a:pt x="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6" name="Freeform 247"/>
          <p:cNvSpPr>
            <a:spLocks noEditPoints="1"/>
          </p:cNvSpPr>
          <p:nvPr/>
        </p:nvSpPr>
        <p:spPr bwMode="auto">
          <a:xfrm>
            <a:off x="2871788" y="4371975"/>
            <a:ext cx="87312" cy="114300"/>
          </a:xfrm>
          <a:custGeom>
            <a:avLst/>
            <a:gdLst>
              <a:gd name="T0" fmla="*/ 73301787 w 52"/>
              <a:gd name="T1" fmla="*/ 164643331 h 69"/>
              <a:gd name="T2" fmla="*/ 73301787 w 52"/>
              <a:gd name="T3" fmla="*/ 96041801 h 69"/>
              <a:gd name="T4" fmla="*/ 73301787 w 52"/>
              <a:gd name="T5" fmla="*/ 0 h 69"/>
              <a:gd name="T6" fmla="*/ 98675990 w 52"/>
              <a:gd name="T7" fmla="*/ 0 h 69"/>
              <a:gd name="T8" fmla="*/ 98675990 w 52"/>
              <a:gd name="T9" fmla="*/ 96041801 h 69"/>
              <a:gd name="T10" fmla="*/ 98675990 w 52"/>
              <a:gd name="T11" fmla="*/ 164643331 h 69"/>
              <a:gd name="T12" fmla="*/ 73301787 w 52"/>
              <a:gd name="T13" fmla="*/ 164643331 h 69"/>
              <a:gd name="T14" fmla="*/ 0 w 52"/>
              <a:gd name="T15" fmla="*/ 164643331 h 69"/>
              <a:gd name="T16" fmla="*/ 146603574 w 52"/>
              <a:gd name="T17" fmla="*/ 164643331 h 69"/>
              <a:gd name="T18" fmla="*/ 146603574 w 52"/>
              <a:gd name="T19" fmla="*/ 189340403 h 69"/>
              <a:gd name="T20" fmla="*/ 0 w 52"/>
              <a:gd name="T21" fmla="*/ 189340403 h 69"/>
              <a:gd name="T22" fmla="*/ 0 w 52"/>
              <a:gd name="T23" fmla="*/ 164643331 h 69"/>
              <a:gd name="T24" fmla="*/ 0 w 52"/>
              <a:gd name="T25" fmla="*/ 0 h 69"/>
              <a:gd name="T26" fmla="*/ 146603574 w 52"/>
              <a:gd name="T27" fmla="*/ 0 h 69"/>
              <a:gd name="T28" fmla="*/ 146603574 w 52"/>
              <a:gd name="T29" fmla="*/ 24697078 h 69"/>
              <a:gd name="T30" fmla="*/ 0 w 52"/>
              <a:gd name="T31" fmla="*/ 24697078 h 69"/>
              <a:gd name="T32" fmla="*/ 0 w 52"/>
              <a:gd name="T33" fmla="*/ 0 h 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69"/>
              <a:gd name="T53" fmla="*/ 52 w 52"/>
              <a:gd name="T54" fmla="*/ 69 h 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69">
                <a:moveTo>
                  <a:pt x="26" y="60"/>
                </a:moveTo>
                <a:lnTo>
                  <a:pt x="26" y="35"/>
                </a:lnTo>
                <a:lnTo>
                  <a:pt x="26" y="0"/>
                </a:lnTo>
                <a:lnTo>
                  <a:pt x="35" y="0"/>
                </a:lnTo>
                <a:lnTo>
                  <a:pt x="35" y="35"/>
                </a:lnTo>
                <a:lnTo>
                  <a:pt x="35" y="60"/>
                </a:lnTo>
                <a:lnTo>
                  <a:pt x="26" y="60"/>
                </a:lnTo>
                <a:close/>
                <a:moveTo>
                  <a:pt x="0" y="60"/>
                </a:moveTo>
                <a:lnTo>
                  <a:pt x="52" y="60"/>
                </a:lnTo>
                <a:lnTo>
                  <a:pt x="52" y="69"/>
                </a:lnTo>
                <a:lnTo>
                  <a:pt x="0" y="69"/>
                </a:lnTo>
                <a:lnTo>
                  <a:pt x="0" y="60"/>
                </a:lnTo>
                <a:close/>
                <a:moveTo>
                  <a:pt x="0" y="0"/>
                </a:moveTo>
                <a:lnTo>
                  <a:pt x="52" y="0"/>
                </a:lnTo>
                <a:lnTo>
                  <a:pt x="52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7" name="Freeform 248"/>
          <p:cNvSpPr>
            <a:spLocks noEditPoints="1"/>
          </p:cNvSpPr>
          <p:nvPr/>
        </p:nvSpPr>
        <p:spPr bwMode="auto">
          <a:xfrm>
            <a:off x="3502025" y="4098925"/>
            <a:ext cx="85725" cy="187325"/>
          </a:xfrm>
          <a:custGeom>
            <a:avLst/>
            <a:gdLst>
              <a:gd name="T0" fmla="*/ 73459606 w 51"/>
              <a:gd name="T1" fmla="*/ 313309444 h 112"/>
              <a:gd name="T2" fmla="*/ 73459606 w 51"/>
              <a:gd name="T3" fmla="*/ 167844879 h 112"/>
              <a:gd name="T4" fmla="*/ 73459606 w 51"/>
              <a:gd name="T5" fmla="*/ 0 h 112"/>
              <a:gd name="T6" fmla="*/ 73459606 w 51"/>
              <a:gd name="T7" fmla="*/ 313309444 h 112"/>
              <a:gd name="T8" fmla="*/ 0 w 51"/>
              <a:gd name="T9" fmla="*/ 313309444 h 112"/>
              <a:gd name="T10" fmla="*/ 144093649 w 51"/>
              <a:gd name="T11" fmla="*/ 313309444 h 112"/>
              <a:gd name="T12" fmla="*/ 0 w 51"/>
              <a:gd name="T13" fmla="*/ 313309444 h 112"/>
              <a:gd name="T14" fmla="*/ 0 w 51"/>
              <a:gd name="T15" fmla="*/ 0 h 112"/>
              <a:gd name="T16" fmla="*/ 144093649 w 51"/>
              <a:gd name="T17" fmla="*/ 0 h 112"/>
              <a:gd name="T18" fmla="*/ 0 w 51"/>
              <a:gd name="T19" fmla="*/ 0 h 1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112"/>
              <a:gd name="T32" fmla="*/ 51 w 51"/>
              <a:gd name="T33" fmla="*/ 112 h 1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112">
                <a:moveTo>
                  <a:pt x="26" y="112"/>
                </a:moveTo>
                <a:lnTo>
                  <a:pt x="26" y="60"/>
                </a:lnTo>
                <a:lnTo>
                  <a:pt x="26" y="0"/>
                </a:lnTo>
                <a:lnTo>
                  <a:pt x="26" y="112"/>
                </a:lnTo>
                <a:close/>
                <a:moveTo>
                  <a:pt x="0" y="112"/>
                </a:moveTo>
                <a:lnTo>
                  <a:pt x="51" y="112"/>
                </a:lnTo>
                <a:lnTo>
                  <a:pt x="0" y="112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8" name="Freeform 249"/>
          <p:cNvSpPr>
            <a:spLocks noEditPoints="1"/>
          </p:cNvSpPr>
          <p:nvPr/>
        </p:nvSpPr>
        <p:spPr bwMode="auto">
          <a:xfrm>
            <a:off x="3502025" y="4098925"/>
            <a:ext cx="85725" cy="201613"/>
          </a:xfrm>
          <a:custGeom>
            <a:avLst/>
            <a:gdLst>
              <a:gd name="T0" fmla="*/ 73459606 w 51"/>
              <a:gd name="T1" fmla="*/ 316149370 h 120"/>
              <a:gd name="T2" fmla="*/ 73459606 w 51"/>
              <a:gd name="T3" fmla="*/ 169366690 h 120"/>
              <a:gd name="T4" fmla="*/ 73459606 w 51"/>
              <a:gd name="T5" fmla="*/ 0 h 120"/>
              <a:gd name="T6" fmla="*/ 96062424 w 51"/>
              <a:gd name="T7" fmla="*/ 0 h 120"/>
              <a:gd name="T8" fmla="*/ 96062424 w 51"/>
              <a:gd name="T9" fmla="*/ 169366690 h 120"/>
              <a:gd name="T10" fmla="*/ 96062424 w 51"/>
              <a:gd name="T11" fmla="*/ 316149370 h 120"/>
              <a:gd name="T12" fmla="*/ 73459606 w 51"/>
              <a:gd name="T13" fmla="*/ 316149370 h 120"/>
              <a:gd name="T14" fmla="*/ 0 w 51"/>
              <a:gd name="T15" fmla="*/ 316149370 h 120"/>
              <a:gd name="T16" fmla="*/ 144093649 w 51"/>
              <a:gd name="T17" fmla="*/ 316149370 h 120"/>
              <a:gd name="T18" fmla="*/ 144093649 w 51"/>
              <a:gd name="T19" fmla="*/ 338731700 h 120"/>
              <a:gd name="T20" fmla="*/ 0 w 51"/>
              <a:gd name="T21" fmla="*/ 338731700 h 120"/>
              <a:gd name="T22" fmla="*/ 0 w 51"/>
              <a:gd name="T23" fmla="*/ 316149370 h 120"/>
              <a:gd name="T24" fmla="*/ 0 w 51"/>
              <a:gd name="T25" fmla="*/ 0 h 120"/>
              <a:gd name="T26" fmla="*/ 144093649 w 51"/>
              <a:gd name="T27" fmla="*/ 0 h 120"/>
              <a:gd name="T28" fmla="*/ 144093649 w 51"/>
              <a:gd name="T29" fmla="*/ 25404918 h 120"/>
              <a:gd name="T30" fmla="*/ 0 w 51"/>
              <a:gd name="T31" fmla="*/ 25404918 h 120"/>
              <a:gd name="T32" fmla="*/ 0 w 51"/>
              <a:gd name="T33" fmla="*/ 0 h 1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120"/>
              <a:gd name="T53" fmla="*/ 51 w 51"/>
              <a:gd name="T54" fmla="*/ 120 h 1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120">
                <a:moveTo>
                  <a:pt x="26" y="112"/>
                </a:moveTo>
                <a:lnTo>
                  <a:pt x="26" y="60"/>
                </a:lnTo>
                <a:lnTo>
                  <a:pt x="26" y="0"/>
                </a:lnTo>
                <a:lnTo>
                  <a:pt x="34" y="0"/>
                </a:lnTo>
                <a:lnTo>
                  <a:pt x="34" y="60"/>
                </a:lnTo>
                <a:lnTo>
                  <a:pt x="34" y="112"/>
                </a:lnTo>
                <a:lnTo>
                  <a:pt x="26" y="112"/>
                </a:lnTo>
                <a:close/>
                <a:moveTo>
                  <a:pt x="0" y="112"/>
                </a:moveTo>
                <a:lnTo>
                  <a:pt x="51" y="112"/>
                </a:lnTo>
                <a:lnTo>
                  <a:pt x="51" y="120"/>
                </a:lnTo>
                <a:lnTo>
                  <a:pt x="0" y="120"/>
                </a:lnTo>
                <a:lnTo>
                  <a:pt x="0" y="112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51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9" name="Freeform 250"/>
          <p:cNvSpPr>
            <a:spLocks noEditPoints="1"/>
          </p:cNvSpPr>
          <p:nvPr/>
        </p:nvSpPr>
        <p:spPr bwMode="auto">
          <a:xfrm>
            <a:off x="4146550" y="3971925"/>
            <a:ext cx="84138" cy="185738"/>
          </a:xfrm>
          <a:custGeom>
            <a:avLst/>
            <a:gdLst>
              <a:gd name="T0" fmla="*/ 70765012 w 51"/>
              <a:gd name="T1" fmla="*/ 308023275 h 112"/>
              <a:gd name="T2" fmla="*/ 70765012 w 51"/>
              <a:gd name="T3" fmla="*/ 165011636 h 112"/>
              <a:gd name="T4" fmla="*/ 70765012 w 51"/>
              <a:gd name="T5" fmla="*/ 0 h 112"/>
              <a:gd name="T6" fmla="*/ 70765012 w 51"/>
              <a:gd name="T7" fmla="*/ 308023275 h 112"/>
              <a:gd name="T8" fmla="*/ 0 w 51"/>
              <a:gd name="T9" fmla="*/ 308023275 h 112"/>
              <a:gd name="T10" fmla="*/ 138807913 w 51"/>
              <a:gd name="T11" fmla="*/ 308023275 h 112"/>
              <a:gd name="T12" fmla="*/ 0 w 51"/>
              <a:gd name="T13" fmla="*/ 308023275 h 112"/>
              <a:gd name="T14" fmla="*/ 0 w 51"/>
              <a:gd name="T15" fmla="*/ 0 h 112"/>
              <a:gd name="T16" fmla="*/ 138807913 w 51"/>
              <a:gd name="T17" fmla="*/ 0 h 112"/>
              <a:gd name="T18" fmla="*/ 0 w 51"/>
              <a:gd name="T19" fmla="*/ 0 h 1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112"/>
              <a:gd name="T32" fmla="*/ 51 w 51"/>
              <a:gd name="T33" fmla="*/ 112 h 1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112">
                <a:moveTo>
                  <a:pt x="26" y="112"/>
                </a:moveTo>
                <a:lnTo>
                  <a:pt x="26" y="60"/>
                </a:lnTo>
                <a:lnTo>
                  <a:pt x="26" y="0"/>
                </a:lnTo>
                <a:lnTo>
                  <a:pt x="26" y="112"/>
                </a:lnTo>
                <a:close/>
                <a:moveTo>
                  <a:pt x="0" y="112"/>
                </a:moveTo>
                <a:lnTo>
                  <a:pt x="51" y="112"/>
                </a:lnTo>
                <a:lnTo>
                  <a:pt x="0" y="112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0" name="Freeform 251"/>
          <p:cNvSpPr>
            <a:spLocks noEditPoints="1"/>
          </p:cNvSpPr>
          <p:nvPr/>
        </p:nvSpPr>
        <p:spPr bwMode="auto">
          <a:xfrm>
            <a:off x="4146550" y="3971925"/>
            <a:ext cx="84138" cy="200025"/>
          </a:xfrm>
          <a:custGeom>
            <a:avLst/>
            <a:gdLst>
              <a:gd name="T0" fmla="*/ 70765012 w 51"/>
              <a:gd name="T1" fmla="*/ 311188919 h 120"/>
              <a:gd name="T2" fmla="*/ 70765012 w 51"/>
              <a:gd name="T3" fmla="*/ 166709179 h 120"/>
              <a:gd name="T4" fmla="*/ 70765012 w 51"/>
              <a:gd name="T5" fmla="*/ 0 h 120"/>
              <a:gd name="T6" fmla="*/ 92538600 w 51"/>
              <a:gd name="T7" fmla="*/ 0 h 120"/>
              <a:gd name="T8" fmla="*/ 92538600 w 51"/>
              <a:gd name="T9" fmla="*/ 166709179 h 120"/>
              <a:gd name="T10" fmla="*/ 92538600 w 51"/>
              <a:gd name="T11" fmla="*/ 311188919 h 120"/>
              <a:gd name="T12" fmla="*/ 70765012 w 51"/>
              <a:gd name="T13" fmla="*/ 311188919 h 120"/>
              <a:gd name="T14" fmla="*/ 0 w 51"/>
              <a:gd name="T15" fmla="*/ 311188919 h 120"/>
              <a:gd name="T16" fmla="*/ 138807913 w 51"/>
              <a:gd name="T17" fmla="*/ 311188919 h 120"/>
              <a:gd name="T18" fmla="*/ 138807913 w 51"/>
              <a:gd name="T19" fmla="*/ 333416691 h 120"/>
              <a:gd name="T20" fmla="*/ 0 w 51"/>
              <a:gd name="T21" fmla="*/ 333416691 h 120"/>
              <a:gd name="T22" fmla="*/ 0 w 51"/>
              <a:gd name="T23" fmla="*/ 311188919 h 120"/>
              <a:gd name="T24" fmla="*/ 0 w 51"/>
              <a:gd name="T25" fmla="*/ 0 h 120"/>
              <a:gd name="T26" fmla="*/ 138807913 w 51"/>
              <a:gd name="T27" fmla="*/ 0 h 120"/>
              <a:gd name="T28" fmla="*/ 138807913 w 51"/>
              <a:gd name="T29" fmla="*/ 25006459 h 120"/>
              <a:gd name="T30" fmla="*/ 0 w 51"/>
              <a:gd name="T31" fmla="*/ 25006459 h 120"/>
              <a:gd name="T32" fmla="*/ 0 w 51"/>
              <a:gd name="T33" fmla="*/ 0 h 1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120"/>
              <a:gd name="T53" fmla="*/ 51 w 51"/>
              <a:gd name="T54" fmla="*/ 120 h 1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120">
                <a:moveTo>
                  <a:pt x="26" y="112"/>
                </a:moveTo>
                <a:lnTo>
                  <a:pt x="26" y="60"/>
                </a:lnTo>
                <a:lnTo>
                  <a:pt x="26" y="0"/>
                </a:lnTo>
                <a:lnTo>
                  <a:pt x="34" y="0"/>
                </a:lnTo>
                <a:lnTo>
                  <a:pt x="34" y="60"/>
                </a:lnTo>
                <a:lnTo>
                  <a:pt x="34" y="112"/>
                </a:lnTo>
                <a:lnTo>
                  <a:pt x="26" y="112"/>
                </a:lnTo>
                <a:close/>
                <a:moveTo>
                  <a:pt x="0" y="112"/>
                </a:moveTo>
                <a:lnTo>
                  <a:pt x="51" y="112"/>
                </a:lnTo>
                <a:lnTo>
                  <a:pt x="51" y="120"/>
                </a:lnTo>
                <a:lnTo>
                  <a:pt x="0" y="120"/>
                </a:lnTo>
                <a:lnTo>
                  <a:pt x="0" y="112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51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1" name="Freeform 252"/>
          <p:cNvSpPr>
            <a:spLocks noEditPoints="1"/>
          </p:cNvSpPr>
          <p:nvPr/>
        </p:nvSpPr>
        <p:spPr bwMode="auto">
          <a:xfrm>
            <a:off x="4775200" y="3570288"/>
            <a:ext cx="85725" cy="187325"/>
          </a:xfrm>
          <a:custGeom>
            <a:avLst/>
            <a:gdLst>
              <a:gd name="T0" fmla="*/ 70662133 w 52"/>
              <a:gd name="T1" fmla="*/ 313309444 h 112"/>
              <a:gd name="T2" fmla="*/ 70662133 w 52"/>
              <a:gd name="T3" fmla="*/ 167844879 h 112"/>
              <a:gd name="T4" fmla="*/ 70662133 w 52"/>
              <a:gd name="T5" fmla="*/ 0 h 112"/>
              <a:gd name="T6" fmla="*/ 70662133 w 52"/>
              <a:gd name="T7" fmla="*/ 313309444 h 112"/>
              <a:gd name="T8" fmla="*/ 0 w 52"/>
              <a:gd name="T9" fmla="*/ 313309444 h 112"/>
              <a:gd name="T10" fmla="*/ 141322618 w 52"/>
              <a:gd name="T11" fmla="*/ 313309444 h 112"/>
              <a:gd name="T12" fmla="*/ 0 w 52"/>
              <a:gd name="T13" fmla="*/ 313309444 h 112"/>
              <a:gd name="T14" fmla="*/ 0 w 52"/>
              <a:gd name="T15" fmla="*/ 0 h 112"/>
              <a:gd name="T16" fmla="*/ 141322618 w 52"/>
              <a:gd name="T17" fmla="*/ 0 h 112"/>
              <a:gd name="T18" fmla="*/ 0 w 52"/>
              <a:gd name="T19" fmla="*/ 0 h 1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"/>
              <a:gd name="T31" fmla="*/ 0 h 112"/>
              <a:gd name="T32" fmla="*/ 52 w 52"/>
              <a:gd name="T33" fmla="*/ 112 h 1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" h="112">
                <a:moveTo>
                  <a:pt x="26" y="112"/>
                </a:moveTo>
                <a:lnTo>
                  <a:pt x="26" y="60"/>
                </a:lnTo>
                <a:lnTo>
                  <a:pt x="26" y="0"/>
                </a:lnTo>
                <a:lnTo>
                  <a:pt x="26" y="112"/>
                </a:lnTo>
                <a:close/>
                <a:moveTo>
                  <a:pt x="0" y="112"/>
                </a:moveTo>
                <a:lnTo>
                  <a:pt x="52" y="112"/>
                </a:lnTo>
                <a:lnTo>
                  <a:pt x="0" y="112"/>
                </a:lnTo>
                <a:close/>
                <a:moveTo>
                  <a:pt x="0" y="0"/>
                </a:moveTo>
                <a:lnTo>
                  <a:pt x="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2" name="Freeform 253"/>
          <p:cNvSpPr>
            <a:spLocks noEditPoints="1"/>
          </p:cNvSpPr>
          <p:nvPr/>
        </p:nvSpPr>
        <p:spPr bwMode="auto">
          <a:xfrm>
            <a:off x="4775200" y="3570288"/>
            <a:ext cx="85725" cy="200025"/>
          </a:xfrm>
          <a:custGeom>
            <a:avLst/>
            <a:gdLst>
              <a:gd name="T0" fmla="*/ 70662133 w 52"/>
              <a:gd name="T1" fmla="*/ 311188919 h 120"/>
              <a:gd name="T2" fmla="*/ 70662133 w 52"/>
              <a:gd name="T3" fmla="*/ 166709179 h 120"/>
              <a:gd name="T4" fmla="*/ 70662133 w 52"/>
              <a:gd name="T5" fmla="*/ 0 h 120"/>
              <a:gd name="T6" fmla="*/ 95121777 w 52"/>
              <a:gd name="T7" fmla="*/ 0 h 120"/>
              <a:gd name="T8" fmla="*/ 95121777 w 52"/>
              <a:gd name="T9" fmla="*/ 166709179 h 120"/>
              <a:gd name="T10" fmla="*/ 95121777 w 52"/>
              <a:gd name="T11" fmla="*/ 311188919 h 120"/>
              <a:gd name="T12" fmla="*/ 70662133 w 52"/>
              <a:gd name="T13" fmla="*/ 311188919 h 120"/>
              <a:gd name="T14" fmla="*/ 0 w 52"/>
              <a:gd name="T15" fmla="*/ 311188919 h 120"/>
              <a:gd name="T16" fmla="*/ 141322618 w 52"/>
              <a:gd name="T17" fmla="*/ 311188919 h 120"/>
              <a:gd name="T18" fmla="*/ 141322618 w 52"/>
              <a:gd name="T19" fmla="*/ 333416691 h 120"/>
              <a:gd name="T20" fmla="*/ 0 w 52"/>
              <a:gd name="T21" fmla="*/ 333416691 h 120"/>
              <a:gd name="T22" fmla="*/ 0 w 52"/>
              <a:gd name="T23" fmla="*/ 311188919 h 120"/>
              <a:gd name="T24" fmla="*/ 0 w 52"/>
              <a:gd name="T25" fmla="*/ 0 h 120"/>
              <a:gd name="T26" fmla="*/ 141322618 w 52"/>
              <a:gd name="T27" fmla="*/ 0 h 120"/>
              <a:gd name="T28" fmla="*/ 141322618 w 52"/>
              <a:gd name="T29" fmla="*/ 25006459 h 120"/>
              <a:gd name="T30" fmla="*/ 0 w 52"/>
              <a:gd name="T31" fmla="*/ 25006459 h 120"/>
              <a:gd name="T32" fmla="*/ 0 w 52"/>
              <a:gd name="T33" fmla="*/ 0 h 1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120"/>
              <a:gd name="T53" fmla="*/ 52 w 52"/>
              <a:gd name="T54" fmla="*/ 120 h 1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120">
                <a:moveTo>
                  <a:pt x="26" y="112"/>
                </a:moveTo>
                <a:lnTo>
                  <a:pt x="26" y="60"/>
                </a:lnTo>
                <a:lnTo>
                  <a:pt x="26" y="0"/>
                </a:lnTo>
                <a:lnTo>
                  <a:pt x="35" y="0"/>
                </a:lnTo>
                <a:lnTo>
                  <a:pt x="35" y="60"/>
                </a:lnTo>
                <a:lnTo>
                  <a:pt x="35" y="112"/>
                </a:lnTo>
                <a:lnTo>
                  <a:pt x="26" y="112"/>
                </a:lnTo>
                <a:close/>
                <a:moveTo>
                  <a:pt x="0" y="112"/>
                </a:moveTo>
                <a:lnTo>
                  <a:pt x="52" y="112"/>
                </a:lnTo>
                <a:lnTo>
                  <a:pt x="52" y="120"/>
                </a:lnTo>
                <a:lnTo>
                  <a:pt x="0" y="120"/>
                </a:lnTo>
                <a:lnTo>
                  <a:pt x="0" y="112"/>
                </a:lnTo>
                <a:close/>
                <a:moveTo>
                  <a:pt x="0" y="0"/>
                </a:moveTo>
                <a:lnTo>
                  <a:pt x="52" y="0"/>
                </a:lnTo>
                <a:lnTo>
                  <a:pt x="52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3" name="Freeform 254"/>
          <p:cNvSpPr>
            <a:spLocks noEditPoints="1"/>
          </p:cNvSpPr>
          <p:nvPr/>
        </p:nvSpPr>
        <p:spPr bwMode="auto">
          <a:xfrm>
            <a:off x="5405438" y="3155950"/>
            <a:ext cx="85725" cy="230188"/>
          </a:xfrm>
          <a:custGeom>
            <a:avLst/>
            <a:gdLst>
              <a:gd name="T0" fmla="*/ 70634043 w 51"/>
              <a:gd name="T1" fmla="*/ 383960191 h 138"/>
              <a:gd name="T2" fmla="*/ 70634043 w 51"/>
              <a:gd name="T3" fmla="*/ 191980095 h 138"/>
              <a:gd name="T4" fmla="*/ 70634043 w 51"/>
              <a:gd name="T5" fmla="*/ 0 h 138"/>
              <a:gd name="T6" fmla="*/ 70634043 w 51"/>
              <a:gd name="T7" fmla="*/ 383960191 h 138"/>
              <a:gd name="T8" fmla="*/ 0 w 51"/>
              <a:gd name="T9" fmla="*/ 383960191 h 138"/>
              <a:gd name="T10" fmla="*/ 144093649 w 51"/>
              <a:gd name="T11" fmla="*/ 383960191 h 138"/>
              <a:gd name="T12" fmla="*/ 0 w 51"/>
              <a:gd name="T13" fmla="*/ 383960191 h 138"/>
              <a:gd name="T14" fmla="*/ 0 w 51"/>
              <a:gd name="T15" fmla="*/ 0 h 138"/>
              <a:gd name="T16" fmla="*/ 144093649 w 51"/>
              <a:gd name="T17" fmla="*/ 0 h 138"/>
              <a:gd name="T18" fmla="*/ 0 w 51"/>
              <a:gd name="T19" fmla="*/ 0 h 1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138"/>
              <a:gd name="T32" fmla="*/ 51 w 51"/>
              <a:gd name="T33" fmla="*/ 138 h 1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138">
                <a:moveTo>
                  <a:pt x="25" y="138"/>
                </a:moveTo>
                <a:lnTo>
                  <a:pt x="25" y="69"/>
                </a:lnTo>
                <a:lnTo>
                  <a:pt x="25" y="0"/>
                </a:lnTo>
                <a:lnTo>
                  <a:pt x="25" y="138"/>
                </a:lnTo>
                <a:close/>
                <a:moveTo>
                  <a:pt x="0" y="138"/>
                </a:moveTo>
                <a:lnTo>
                  <a:pt x="51" y="138"/>
                </a:lnTo>
                <a:lnTo>
                  <a:pt x="0" y="138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4" name="Freeform 255"/>
          <p:cNvSpPr>
            <a:spLocks noEditPoints="1"/>
          </p:cNvSpPr>
          <p:nvPr/>
        </p:nvSpPr>
        <p:spPr bwMode="auto">
          <a:xfrm>
            <a:off x="5405438" y="3155950"/>
            <a:ext cx="85725" cy="242888"/>
          </a:xfrm>
          <a:custGeom>
            <a:avLst/>
            <a:gdLst>
              <a:gd name="T0" fmla="*/ 70634043 w 51"/>
              <a:gd name="T1" fmla="*/ 381931343 h 146"/>
              <a:gd name="T2" fmla="*/ 70634043 w 51"/>
              <a:gd name="T3" fmla="*/ 190966503 h 146"/>
              <a:gd name="T4" fmla="*/ 70634043 w 51"/>
              <a:gd name="T5" fmla="*/ 0 h 146"/>
              <a:gd name="T6" fmla="*/ 96062424 w 51"/>
              <a:gd name="T7" fmla="*/ 0 h 146"/>
              <a:gd name="T8" fmla="*/ 96062424 w 51"/>
              <a:gd name="T9" fmla="*/ 190966503 h 146"/>
              <a:gd name="T10" fmla="*/ 96062424 w 51"/>
              <a:gd name="T11" fmla="*/ 381931343 h 146"/>
              <a:gd name="T12" fmla="*/ 70634043 w 51"/>
              <a:gd name="T13" fmla="*/ 381931343 h 146"/>
              <a:gd name="T14" fmla="*/ 0 w 51"/>
              <a:gd name="T15" fmla="*/ 381931343 h 146"/>
              <a:gd name="T16" fmla="*/ 144093649 w 51"/>
              <a:gd name="T17" fmla="*/ 381931343 h 146"/>
              <a:gd name="T18" fmla="*/ 144093649 w 51"/>
              <a:gd name="T19" fmla="*/ 404072405 h 146"/>
              <a:gd name="T20" fmla="*/ 0 w 51"/>
              <a:gd name="T21" fmla="*/ 404072405 h 146"/>
              <a:gd name="T22" fmla="*/ 0 w 51"/>
              <a:gd name="T23" fmla="*/ 381931343 h 146"/>
              <a:gd name="T24" fmla="*/ 0 w 51"/>
              <a:gd name="T25" fmla="*/ 0 h 146"/>
              <a:gd name="T26" fmla="*/ 144093649 w 51"/>
              <a:gd name="T27" fmla="*/ 0 h 146"/>
              <a:gd name="T28" fmla="*/ 144093649 w 51"/>
              <a:gd name="T29" fmla="*/ 24909325 h 146"/>
              <a:gd name="T30" fmla="*/ 0 w 51"/>
              <a:gd name="T31" fmla="*/ 24909325 h 146"/>
              <a:gd name="T32" fmla="*/ 0 w 51"/>
              <a:gd name="T33" fmla="*/ 0 h 1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146"/>
              <a:gd name="T53" fmla="*/ 51 w 51"/>
              <a:gd name="T54" fmla="*/ 146 h 1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146">
                <a:moveTo>
                  <a:pt x="25" y="138"/>
                </a:moveTo>
                <a:lnTo>
                  <a:pt x="25" y="69"/>
                </a:lnTo>
                <a:lnTo>
                  <a:pt x="25" y="0"/>
                </a:lnTo>
                <a:lnTo>
                  <a:pt x="34" y="0"/>
                </a:lnTo>
                <a:lnTo>
                  <a:pt x="34" y="69"/>
                </a:lnTo>
                <a:lnTo>
                  <a:pt x="34" y="138"/>
                </a:lnTo>
                <a:lnTo>
                  <a:pt x="25" y="138"/>
                </a:lnTo>
                <a:close/>
                <a:moveTo>
                  <a:pt x="0" y="138"/>
                </a:moveTo>
                <a:lnTo>
                  <a:pt x="51" y="138"/>
                </a:lnTo>
                <a:lnTo>
                  <a:pt x="51" y="146"/>
                </a:lnTo>
                <a:lnTo>
                  <a:pt x="0" y="146"/>
                </a:lnTo>
                <a:lnTo>
                  <a:pt x="0" y="138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51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5" name="Freeform 256"/>
          <p:cNvSpPr>
            <a:spLocks/>
          </p:cNvSpPr>
          <p:nvPr/>
        </p:nvSpPr>
        <p:spPr bwMode="auto">
          <a:xfrm>
            <a:off x="1643063" y="3113088"/>
            <a:ext cx="3803650" cy="1689100"/>
          </a:xfrm>
          <a:custGeom>
            <a:avLst/>
            <a:gdLst>
              <a:gd name="T0" fmla="*/ 0 w 2281"/>
              <a:gd name="T1" fmla="*/ 2147483647 h 1012"/>
              <a:gd name="T2" fmla="*/ 1048314923 w 2281"/>
              <a:gd name="T3" fmla="*/ 2053134771 h 1012"/>
              <a:gd name="T4" fmla="*/ 1312479220 w 2281"/>
              <a:gd name="T5" fmla="*/ 1838627468 h 1012"/>
              <a:gd name="T6" fmla="*/ 1573862067 w 2281"/>
              <a:gd name="T7" fmla="*/ 1646406849 h 1012"/>
              <a:gd name="T8" fmla="*/ 1715677620 w 2281"/>
              <a:gd name="T9" fmla="*/ 1551690423 h 1012"/>
              <a:gd name="T10" fmla="*/ 1835246999 w 2281"/>
              <a:gd name="T11" fmla="*/ 1456972327 h 1012"/>
              <a:gd name="T12" fmla="*/ 1979842333 w 2281"/>
              <a:gd name="T13" fmla="*/ 1384541333 h 1012"/>
              <a:gd name="T14" fmla="*/ 2099411296 w 2281"/>
              <a:gd name="T15" fmla="*/ 1312112008 h 1012"/>
              <a:gd name="T16" fmla="*/ 2147483647 w 2281"/>
              <a:gd name="T17" fmla="*/ 1264752126 h 1012"/>
              <a:gd name="T18" fmla="*/ 2147483647 w 2281"/>
              <a:gd name="T19" fmla="*/ 1217393913 h 1012"/>
              <a:gd name="T20" fmla="*/ 2147483647 w 2281"/>
              <a:gd name="T21" fmla="*/ 1192321132 h 1012"/>
              <a:gd name="T22" fmla="*/ 2147483647 w 2281"/>
              <a:gd name="T23" fmla="*/ 1170035699 h 1012"/>
              <a:gd name="T24" fmla="*/ 2147483647 w 2281"/>
              <a:gd name="T25" fmla="*/ 1144962919 h 1012"/>
              <a:gd name="T26" fmla="*/ 2147483647 w 2281"/>
              <a:gd name="T27" fmla="*/ 1122677486 h 1012"/>
              <a:gd name="T28" fmla="*/ 2147483647 w 2281"/>
              <a:gd name="T29" fmla="*/ 1097604705 h 1012"/>
              <a:gd name="T30" fmla="*/ 2147483647 w 2281"/>
              <a:gd name="T31" fmla="*/ 1097604705 h 1012"/>
              <a:gd name="T32" fmla="*/ 2147483647 w 2281"/>
              <a:gd name="T33" fmla="*/ 1097604705 h 1012"/>
              <a:gd name="T34" fmla="*/ 2147483647 w 2281"/>
              <a:gd name="T35" fmla="*/ 1097604705 h 1012"/>
              <a:gd name="T36" fmla="*/ 2147483647 w 2281"/>
              <a:gd name="T37" fmla="*/ 1075319273 h 1012"/>
              <a:gd name="T38" fmla="*/ 2147483647 w 2281"/>
              <a:gd name="T39" fmla="*/ 1050246492 h 1012"/>
              <a:gd name="T40" fmla="*/ 2147483647 w 2281"/>
              <a:gd name="T41" fmla="*/ 1025173711 h 1012"/>
              <a:gd name="T42" fmla="*/ 2147483647 w 2281"/>
              <a:gd name="T43" fmla="*/ 977815498 h 1012"/>
              <a:gd name="T44" fmla="*/ 2147483647 w 2281"/>
              <a:gd name="T45" fmla="*/ 930457285 h 1012"/>
              <a:gd name="T46" fmla="*/ 2147483647 w 2281"/>
              <a:gd name="T47" fmla="*/ 858026082 h 1012"/>
              <a:gd name="T48" fmla="*/ 2147483647 w 2281"/>
              <a:gd name="T49" fmla="*/ 788380767 h 1012"/>
              <a:gd name="T50" fmla="*/ 2147483647 w 2281"/>
              <a:gd name="T51" fmla="*/ 643518779 h 1012"/>
              <a:gd name="T52" fmla="*/ 2147483647 w 2281"/>
              <a:gd name="T53" fmla="*/ 476371359 h 1012"/>
              <a:gd name="T54" fmla="*/ 2147483647 w 2281"/>
              <a:gd name="T55" fmla="*/ 236792840 h 1012"/>
              <a:gd name="T56" fmla="*/ 2147483647 w 2281"/>
              <a:gd name="T57" fmla="*/ 0 h 1012"/>
              <a:gd name="T58" fmla="*/ 2147483647 w 2281"/>
              <a:gd name="T59" fmla="*/ 0 h 1012"/>
              <a:gd name="T60" fmla="*/ 2147483647 w 2281"/>
              <a:gd name="T61" fmla="*/ 22287108 h 1012"/>
              <a:gd name="T62" fmla="*/ 2147483647 w 2281"/>
              <a:gd name="T63" fmla="*/ 286936732 h 1012"/>
              <a:gd name="T64" fmla="*/ 2147483647 w 2281"/>
              <a:gd name="T65" fmla="*/ 523729572 h 1012"/>
              <a:gd name="T66" fmla="*/ 2147483647 w 2281"/>
              <a:gd name="T67" fmla="*/ 668591560 h 1012"/>
              <a:gd name="T68" fmla="*/ 2147483647 w 2281"/>
              <a:gd name="T69" fmla="*/ 835738980 h 1012"/>
              <a:gd name="T70" fmla="*/ 2147483647 w 2281"/>
              <a:gd name="T71" fmla="*/ 905384504 h 1012"/>
              <a:gd name="T72" fmla="*/ 2147483647 w 2281"/>
              <a:gd name="T73" fmla="*/ 977815498 h 1012"/>
              <a:gd name="T74" fmla="*/ 2147483647 w 2281"/>
              <a:gd name="T75" fmla="*/ 1025173711 h 1012"/>
              <a:gd name="T76" fmla="*/ 2147483647 w 2281"/>
              <a:gd name="T77" fmla="*/ 1075319273 h 1012"/>
              <a:gd name="T78" fmla="*/ 2147483647 w 2281"/>
              <a:gd name="T79" fmla="*/ 1097604705 h 1012"/>
              <a:gd name="T80" fmla="*/ 2147483647 w 2281"/>
              <a:gd name="T81" fmla="*/ 1122677486 h 1012"/>
              <a:gd name="T82" fmla="*/ 2147483647 w 2281"/>
              <a:gd name="T83" fmla="*/ 1144962919 h 1012"/>
              <a:gd name="T84" fmla="*/ 2147483647 w 2281"/>
              <a:gd name="T85" fmla="*/ 1144962919 h 1012"/>
              <a:gd name="T86" fmla="*/ 2147483647 w 2281"/>
              <a:gd name="T87" fmla="*/ 1144962919 h 1012"/>
              <a:gd name="T88" fmla="*/ 2147483647 w 2281"/>
              <a:gd name="T89" fmla="*/ 1144962919 h 1012"/>
              <a:gd name="T90" fmla="*/ 2147483647 w 2281"/>
              <a:gd name="T91" fmla="*/ 1144962919 h 1012"/>
              <a:gd name="T92" fmla="*/ 2147483647 w 2281"/>
              <a:gd name="T93" fmla="*/ 1192321132 h 1012"/>
              <a:gd name="T94" fmla="*/ 2147483647 w 2281"/>
              <a:gd name="T95" fmla="*/ 1217393913 h 1012"/>
              <a:gd name="T96" fmla="*/ 2147483647 w 2281"/>
              <a:gd name="T97" fmla="*/ 1242466693 h 1012"/>
              <a:gd name="T98" fmla="*/ 2147483647 w 2281"/>
              <a:gd name="T99" fmla="*/ 1264752126 h 1012"/>
              <a:gd name="T100" fmla="*/ 2147483647 w 2281"/>
              <a:gd name="T101" fmla="*/ 1312112008 h 1012"/>
              <a:gd name="T102" fmla="*/ 2121656218 w 2281"/>
              <a:gd name="T103" fmla="*/ 1359470221 h 1012"/>
              <a:gd name="T104" fmla="*/ 2002087256 w 2281"/>
              <a:gd name="T105" fmla="*/ 1431901215 h 1012"/>
              <a:gd name="T106" fmla="*/ 1860273371 w 2281"/>
              <a:gd name="T107" fmla="*/ 1504332209 h 1012"/>
              <a:gd name="T108" fmla="*/ 1740703992 w 2281"/>
              <a:gd name="T109" fmla="*/ 1599048636 h 1012"/>
              <a:gd name="T110" fmla="*/ 1596108658 w 2281"/>
              <a:gd name="T111" fmla="*/ 1693765063 h 1012"/>
              <a:gd name="T112" fmla="*/ 1334724143 w 2281"/>
              <a:gd name="T113" fmla="*/ 1885985681 h 1012"/>
              <a:gd name="T114" fmla="*/ 1073341295 w 2281"/>
              <a:gd name="T115" fmla="*/ 2078205882 h 1012"/>
              <a:gd name="T116" fmla="*/ 22244929 w 2281"/>
              <a:gd name="T117" fmla="*/ 2147483647 h 1012"/>
              <a:gd name="T118" fmla="*/ 0 w 2281"/>
              <a:gd name="T119" fmla="*/ 2147483647 h 1012"/>
              <a:gd name="T120" fmla="*/ 0 w 2281"/>
              <a:gd name="T121" fmla="*/ 2147483647 h 1012"/>
              <a:gd name="T122" fmla="*/ 0 w 2281"/>
              <a:gd name="T123" fmla="*/ 2147483647 h 101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281"/>
              <a:gd name="T187" fmla="*/ 0 h 1012"/>
              <a:gd name="T188" fmla="*/ 2281 w 2281"/>
              <a:gd name="T189" fmla="*/ 1012 h 101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281" h="1012">
                <a:moveTo>
                  <a:pt x="0" y="1003"/>
                </a:moveTo>
                <a:lnTo>
                  <a:pt x="377" y="737"/>
                </a:lnTo>
                <a:lnTo>
                  <a:pt x="472" y="660"/>
                </a:lnTo>
                <a:lnTo>
                  <a:pt x="566" y="591"/>
                </a:lnTo>
                <a:lnTo>
                  <a:pt x="617" y="557"/>
                </a:lnTo>
                <a:lnTo>
                  <a:pt x="660" y="523"/>
                </a:lnTo>
                <a:lnTo>
                  <a:pt x="712" y="497"/>
                </a:lnTo>
                <a:lnTo>
                  <a:pt x="755" y="471"/>
                </a:lnTo>
                <a:lnTo>
                  <a:pt x="806" y="454"/>
                </a:lnTo>
                <a:lnTo>
                  <a:pt x="858" y="437"/>
                </a:lnTo>
                <a:lnTo>
                  <a:pt x="900" y="428"/>
                </a:lnTo>
                <a:lnTo>
                  <a:pt x="952" y="420"/>
                </a:lnTo>
                <a:lnTo>
                  <a:pt x="1046" y="411"/>
                </a:lnTo>
                <a:lnTo>
                  <a:pt x="1141" y="403"/>
                </a:lnTo>
                <a:lnTo>
                  <a:pt x="1184" y="394"/>
                </a:lnTo>
                <a:lnTo>
                  <a:pt x="1235" y="394"/>
                </a:lnTo>
                <a:lnTo>
                  <a:pt x="1329" y="394"/>
                </a:lnTo>
                <a:lnTo>
                  <a:pt x="1381" y="394"/>
                </a:lnTo>
                <a:lnTo>
                  <a:pt x="1424" y="386"/>
                </a:lnTo>
                <a:lnTo>
                  <a:pt x="1475" y="377"/>
                </a:lnTo>
                <a:lnTo>
                  <a:pt x="1518" y="368"/>
                </a:lnTo>
                <a:lnTo>
                  <a:pt x="1561" y="351"/>
                </a:lnTo>
                <a:lnTo>
                  <a:pt x="1612" y="334"/>
                </a:lnTo>
                <a:lnTo>
                  <a:pt x="1655" y="308"/>
                </a:lnTo>
                <a:lnTo>
                  <a:pt x="1707" y="283"/>
                </a:lnTo>
                <a:lnTo>
                  <a:pt x="1801" y="231"/>
                </a:lnTo>
                <a:lnTo>
                  <a:pt x="1895" y="171"/>
                </a:lnTo>
                <a:lnTo>
                  <a:pt x="2084" y="85"/>
                </a:lnTo>
                <a:lnTo>
                  <a:pt x="2273" y="0"/>
                </a:lnTo>
                <a:lnTo>
                  <a:pt x="2281" y="0"/>
                </a:lnTo>
                <a:lnTo>
                  <a:pt x="2281" y="8"/>
                </a:lnTo>
                <a:lnTo>
                  <a:pt x="2093" y="103"/>
                </a:lnTo>
                <a:lnTo>
                  <a:pt x="1904" y="188"/>
                </a:lnTo>
                <a:lnTo>
                  <a:pt x="1810" y="240"/>
                </a:lnTo>
                <a:lnTo>
                  <a:pt x="1715" y="300"/>
                </a:lnTo>
                <a:lnTo>
                  <a:pt x="1664" y="325"/>
                </a:lnTo>
                <a:lnTo>
                  <a:pt x="1621" y="351"/>
                </a:lnTo>
                <a:lnTo>
                  <a:pt x="1570" y="368"/>
                </a:lnTo>
                <a:lnTo>
                  <a:pt x="1518" y="386"/>
                </a:lnTo>
                <a:lnTo>
                  <a:pt x="1475" y="394"/>
                </a:lnTo>
                <a:lnTo>
                  <a:pt x="1424" y="403"/>
                </a:lnTo>
                <a:lnTo>
                  <a:pt x="1381" y="411"/>
                </a:lnTo>
                <a:lnTo>
                  <a:pt x="1329" y="411"/>
                </a:lnTo>
                <a:lnTo>
                  <a:pt x="1235" y="411"/>
                </a:lnTo>
                <a:lnTo>
                  <a:pt x="1192" y="411"/>
                </a:lnTo>
                <a:lnTo>
                  <a:pt x="1141" y="411"/>
                </a:lnTo>
                <a:lnTo>
                  <a:pt x="1046" y="428"/>
                </a:lnTo>
                <a:lnTo>
                  <a:pt x="952" y="437"/>
                </a:lnTo>
                <a:lnTo>
                  <a:pt x="909" y="446"/>
                </a:lnTo>
                <a:lnTo>
                  <a:pt x="858" y="454"/>
                </a:lnTo>
                <a:lnTo>
                  <a:pt x="815" y="471"/>
                </a:lnTo>
                <a:lnTo>
                  <a:pt x="763" y="488"/>
                </a:lnTo>
                <a:lnTo>
                  <a:pt x="720" y="514"/>
                </a:lnTo>
                <a:lnTo>
                  <a:pt x="669" y="540"/>
                </a:lnTo>
                <a:lnTo>
                  <a:pt x="626" y="574"/>
                </a:lnTo>
                <a:lnTo>
                  <a:pt x="574" y="608"/>
                </a:lnTo>
                <a:lnTo>
                  <a:pt x="480" y="677"/>
                </a:lnTo>
                <a:lnTo>
                  <a:pt x="386" y="746"/>
                </a:lnTo>
                <a:lnTo>
                  <a:pt x="8" y="1012"/>
                </a:lnTo>
                <a:lnTo>
                  <a:pt x="0" y="1012"/>
                </a:lnTo>
                <a:lnTo>
                  <a:pt x="0" y="1003"/>
                </a:lnTo>
                <a:close/>
              </a:path>
            </a:pathLst>
          </a:custGeom>
          <a:solidFill>
            <a:srgbClr val="FFC000"/>
          </a:solidFill>
          <a:ln w="9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6" name="Freeform 257"/>
          <p:cNvSpPr>
            <a:spLocks/>
          </p:cNvSpPr>
          <p:nvPr/>
        </p:nvSpPr>
        <p:spPr bwMode="auto">
          <a:xfrm>
            <a:off x="2227263" y="4286250"/>
            <a:ext cx="115887" cy="114300"/>
          </a:xfrm>
          <a:custGeom>
            <a:avLst/>
            <a:gdLst>
              <a:gd name="T0" fmla="*/ 98727309 w 69"/>
              <a:gd name="T1" fmla="*/ 192124819 h 68"/>
              <a:gd name="T2" fmla="*/ 0 w 69"/>
              <a:gd name="T3" fmla="*/ 96062410 h 68"/>
              <a:gd name="T4" fmla="*/ 98727309 w 69"/>
              <a:gd name="T5" fmla="*/ 0 h 68"/>
              <a:gd name="T6" fmla="*/ 194634702 w 69"/>
              <a:gd name="T7" fmla="*/ 96062410 h 68"/>
              <a:gd name="T8" fmla="*/ 98727309 w 69"/>
              <a:gd name="T9" fmla="*/ 192124819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8"/>
              <a:gd name="T17" fmla="*/ 69 w 69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8">
                <a:moveTo>
                  <a:pt x="35" y="68"/>
                </a:moveTo>
                <a:lnTo>
                  <a:pt x="0" y="34"/>
                </a:lnTo>
                <a:lnTo>
                  <a:pt x="35" y="0"/>
                </a:lnTo>
                <a:lnTo>
                  <a:pt x="69" y="34"/>
                </a:lnTo>
                <a:lnTo>
                  <a:pt x="35" y="68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7" name="Freeform 258"/>
          <p:cNvSpPr>
            <a:spLocks noEditPoints="1"/>
          </p:cNvSpPr>
          <p:nvPr/>
        </p:nvSpPr>
        <p:spPr bwMode="auto">
          <a:xfrm>
            <a:off x="2227263" y="4286250"/>
            <a:ext cx="115887" cy="114300"/>
          </a:xfrm>
          <a:custGeom>
            <a:avLst/>
            <a:gdLst>
              <a:gd name="T0" fmla="*/ 98727309 w 69"/>
              <a:gd name="T1" fmla="*/ 192124819 h 68"/>
              <a:gd name="T2" fmla="*/ 98727309 w 69"/>
              <a:gd name="T3" fmla="*/ 192124819 h 68"/>
              <a:gd name="T4" fmla="*/ 0 w 69"/>
              <a:gd name="T5" fmla="*/ 96062410 h 68"/>
              <a:gd name="T6" fmla="*/ 0 w 69"/>
              <a:gd name="T7" fmla="*/ 96062410 h 68"/>
              <a:gd name="T8" fmla="*/ 98727309 w 69"/>
              <a:gd name="T9" fmla="*/ 0 h 68"/>
              <a:gd name="T10" fmla="*/ 98727309 w 69"/>
              <a:gd name="T11" fmla="*/ 0 h 68"/>
              <a:gd name="T12" fmla="*/ 194634702 w 69"/>
              <a:gd name="T13" fmla="*/ 96062410 h 68"/>
              <a:gd name="T14" fmla="*/ 194634702 w 69"/>
              <a:gd name="T15" fmla="*/ 96062410 h 68"/>
              <a:gd name="T16" fmla="*/ 98727309 w 69"/>
              <a:gd name="T17" fmla="*/ 192124819 h 68"/>
              <a:gd name="T18" fmla="*/ 194634702 w 69"/>
              <a:gd name="T19" fmla="*/ 96062410 h 68"/>
              <a:gd name="T20" fmla="*/ 194634702 w 69"/>
              <a:gd name="T21" fmla="*/ 96062410 h 68"/>
              <a:gd name="T22" fmla="*/ 98727309 w 69"/>
              <a:gd name="T23" fmla="*/ 0 h 68"/>
              <a:gd name="T24" fmla="*/ 98727309 w 69"/>
              <a:gd name="T25" fmla="*/ 0 h 68"/>
              <a:gd name="T26" fmla="*/ 0 w 69"/>
              <a:gd name="T27" fmla="*/ 96062410 h 68"/>
              <a:gd name="T28" fmla="*/ 0 w 69"/>
              <a:gd name="T29" fmla="*/ 96062410 h 68"/>
              <a:gd name="T30" fmla="*/ 98727309 w 69"/>
              <a:gd name="T31" fmla="*/ 192124819 h 68"/>
              <a:gd name="T32" fmla="*/ 98727309 w 69"/>
              <a:gd name="T33" fmla="*/ 192124819 h 68"/>
              <a:gd name="T34" fmla="*/ 194634702 w 69"/>
              <a:gd name="T35" fmla="*/ 96062410 h 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9"/>
              <a:gd name="T55" fmla="*/ 0 h 68"/>
              <a:gd name="T56" fmla="*/ 69 w 69"/>
              <a:gd name="T57" fmla="*/ 68 h 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9" h="68">
                <a:moveTo>
                  <a:pt x="35" y="68"/>
                </a:moveTo>
                <a:lnTo>
                  <a:pt x="35" y="68"/>
                </a:lnTo>
                <a:lnTo>
                  <a:pt x="0" y="34"/>
                </a:lnTo>
                <a:lnTo>
                  <a:pt x="35" y="0"/>
                </a:lnTo>
                <a:lnTo>
                  <a:pt x="69" y="34"/>
                </a:lnTo>
                <a:lnTo>
                  <a:pt x="35" y="68"/>
                </a:lnTo>
                <a:close/>
                <a:moveTo>
                  <a:pt x="69" y="34"/>
                </a:moveTo>
                <a:lnTo>
                  <a:pt x="69" y="34"/>
                </a:lnTo>
                <a:lnTo>
                  <a:pt x="35" y="0"/>
                </a:lnTo>
                <a:lnTo>
                  <a:pt x="0" y="34"/>
                </a:lnTo>
                <a:lnTo>
                  <a:pt x="35" y="68"/>
                </a:lnTo>
                <a:lnTo>
                  <a:pt x="69" y="34"/>
                </a:lnTo>
                <a:close/>
              </a:path>
            </a:pathLst>
          </a:custGeom>
          <a:solidFill>
            <a:srgbClr val="FFC000"/>
          </a:solidFill>
          <a:ln w="9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8" name="Freeform 259"/>
          <p:cNvSpPr>
            <a:spLocks/>
          </p:cNvSpPr>
          <p:nvPr/>
        </p:nvSpPr>
        <p:spPr bwMode="auto">
          <a:xfrm>
            <a:off x="2857500" y="3857625"/>
            <a:ext cx="114300" cy="114300"/>
          </a:xfrm>
          <a:custGeom>
            <a:avLst/>
            <a:gdLst>
              <a:gd name="T0" fmla="*/ 96062410 w 68"/>
              <a:gd name="T1" fmla="*/ 192124819 h 68"/>
              <a:gd name="T2" fmla="*/ 0 w 68"/>
              <a:gd name="T3" fmla="*/ 96062410 h 68"/>
              <a:gd name="T4" fmla="*/ 96062410 w 68"/>
              <a:gd name="T5" fmla="*/ 0 h 68"/>
              <a:gd name="T6" fmla="*/ 192124819 w 68"/>
              <a:gd name="T7" fmla="*/ 96062410 h 68"/>
              <a:gd name="T8" fmla="*/ 96062410 w 68"/>
              <a:gd name="T9" fmla="*/ 192124819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8"/>
              <a:gd name="T17" fmla="*/ 68 w 68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8">
                <a:moveTo>
                  <a:pt x="34" y="68"/>
                </a:moveTo>
                <a:lnTo>
                  <a:pt x="0" y="34"/>
                </a:lnTo>
                <a:lnTo>
                  <a:pt x="34" y="0"/>
                </a:lnTo>
                <a:lnTo>
                  <a:pt x="68" y="34"/>
                </a:lnTo>
                <a:lnTo>
                  <a:pt x="34" y="68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9" name="Freeform 260"/>
          <p:cNvSpPr>
            <a:spLocks noEditPoints="1"/>
          </p:cNvSpPr>
          <p:nvPr/>
        </p:nvSpPr>
        <p:spPr bwMode="auto">
          <a:xfrm>
            <a:off x="2857500" y="3857625"/>
            <a:ext cx="114300" cy="114300"/>
          </a:xfrm>
          <a:custGeom>
            <a:avLst/>
            <a:gdLst>
              <a:gd name="T0" fmla="*/ 96062410 w 68"/>
              <a:gd name="T1" fmla="*/ 192124819 h 68"/>
              <a:gd name="T2" fmla="*/ 96062410 w 68"/>
              <a:gd name="T3" fmla="*/ 192124819 h 68"/>
              <a:gd name="T4" fmla="*/ 0 w 68"/>
              <a:gd name="T5" fmla="*/ 96062410 h 68"/>
              <a:gd name="T6" fmla="*/ 0 w 68"/>
              <a:gd name="T7" fmla="*/ 96062410 h 68"/>
              <a:gd name="T8" fmla="*/ 96062410 w 68"/>
              <a:gd name="T9" fmla="*/ 0 h 68"/>
              <a:gd name="T10" fmla="*/ 96062410 w 68"/>
              <a:gd name="T11" fmla="*/ 0 h 68"/>
              <a:gd name="T12" fmla="*/ 192124819 w 68"/>
              <a:gd name="T13" fmla="*/ 96062410 h 68"/>
              <a:gd name="T14" fmla="*/ 192124819 w 68"/>
              <a:gd name="T15" fmla="*/ 96062410 h 68"/>
              <a:gd name="T16" fmla="*/ 96062410 w 68"/>
              <a:gd name="T17" fmla="*/ 192124819 h 68"/>
              <a:gd name="T18" fmla="*/ 192124819 w 68"/>
              <a:gd name="T19" fmla="*/ 96062410 h 68"/>
              <a:gd name="T20" fmla="*/ 192124819 w 68"/>
              <a:gd name="T21" fmla="*/ 96062410 h 68"/>
              <a:gd name="T22" fmla="*/ 96062410 w 68"/>
              <a:gd name="T23" fmla="*/ 0 h 68"/>
              <a:gd name="T24" fmla="*/ 96062410 w 68"/>
              <a:gd name="T25" fmla="*/ 0 h 68"/>
              <a:gd name="T26" fmla="*/ 0 w 68"/>
              <a:gd name="T27" fmla="*/ 96062410 h 68"/>
              <a:gd name="T28" fmla="*/ 0 w 68"/>
              <a:gd name="T29" fmla="*/ 96062410 h 68"/>
              <a:gd name="T30" fmla="*/ 96062410 w 68"/>
              <a:gd name="T31" fmla="*/ 192124819 h 68"/>
              <a:gd name="T32" fmla="*/ 96062410 w 68"/>
              <a:gd name="T33" fmla="*/ 192124819 h 68"/>
              <a:gd name="T34" fmla="*/ 192124819 w 68"/>
              <a:gd name="T35" fmla="*/ 96062410 h 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8"/>
              <a:gd name="T55" fmla="*/ 0 h 68"/>
              <a:gd name="T56" fmla="*/ 68 w 68"/>
              <a:gd name="T57" fmla="*/ 68 h 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8" h="68">
                <a:moveTo>
                  <a:pt x="34" y="68"/>
                </a:move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lnTo>
                  <a:pt x="68" y="34"/>
                </a:lnTo>
                <a:lnTo>
                  <a:pt x="34" y="68"/>
                </a:lnTo>
                <a:close/>
                <a:moveTo>
                  <a:pt x="68" y="34"/>
                </a:moveTo>
                <a:lnTo>
                  <a:pt x="68" y="34"/>
                </a:lnTo>
                <a:lnTo>
                  <a:pt x="34" y="0"/>
                </a:lnTo>
                <a:lnTo>
                  <a:pt x="0" y="34"/>
                </a:lnTo>
                <a:lnTo>
                  <a:pt x="34" y="68"/>
                </a:lnTo>
                <a:lnTo>
                  <a:pt x="68" y="34"/>
                </a:lnTo>
                <a:close/>
              </a:path>
            </a:pathLst>
          </a:custGeom>
          <a:solidFill>
            <a:srgbClr val="FFC000"/>
          </a:solidFill>
          <a:ln w="9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0" name="Freeform 261"/>
          <p:cNvSpPr>
            <a:spLocks/>
          </p:cNvSpPr>
          <p:nvPr/>
        </p:nvSpPr>
        <p:spPr bwMode="auto">
          <a:xfrm>
            <a:off x="3487738" y="3743325"/>
            <a:ext cx="114300" cy="114300"/>
          </a:xfrm>
          <a:custGeom>
            <a:avLst/>
            <a:gdLst>
              <a:gd name="T0" fmla="*/ 96041801 w 69"/>
              <a:gd name="T1" fmla="*/ 189340403 h 69"/>
              <a:gd name="T2" fmla="*/ 0 w 69"/>
              <a:gd name="T3" fmla="*/ 93298602 h 69"/>
              <a:gd name="T4" fmla="*/ 96041801 w 69"/>
              <a:gd name="T5" fmla="*/ 0 h 69"/>
              <a:gd name="T6" fmla="*/ 189340403 w 69"/>
              <a:gd name="T7" fmla="*/ 93298602 h 69"/>
              <a:gd name="T8" fmla="*/ 96041801 w 69"/>
              <a:gd name="T9" fmla="*/ 189340403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9"/>
              <a:gd name="T17" fmla="*/ 69 w 6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9">
                <a:moveTo>
                  <a:pt x="35" y="69"/>
                </a:moveTo>
                <a:lnTo>
                  <a:pt x="0" y="34"/>
                </a:lnTo>
                <a:lnTo>
                  <a:pt x="35" y="0"/>
                </a:lnTo>
                <a:lnTo>
                  <a:pt x="69" y="34"/>
                </a:lnTo>
                <a:lnTo>
                  <a:pt x="35" y="69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1" name="Freeform 262"/>
          <p:cNvSpPr>
            <a:spLocks noEditPoints="1"/>
          </p:cNvSpPr>
          <p:nvPr/>
        </p:nvSpPr>
        <p:spPr bwMode="auto">
          <a:xfrm>
            <a:off x="3487738" y="3727450"/>
            <a:ext cx="114300" cy="130175"/>
          </a:xfrm>
          <a:custGeom>
            <a:avLst/>
            <a:gdLst>
              <a:gd name="T0" fmla="*/ 96041801 w 69"/>
              <a:gd name="T1" fmla="*/ 217250360 h 78"/>
              <a:gd name="T2" fmla="*/ 96041801 w 69"/>
              <a:gd name="T3" fmla="*/ 217250360 h 78"/>
              <a:gd name="T4" fmla="*/ 0 w 69"/>
              <a:gd name="T5" fmla="*/ 119766012 h 78"/>
              <a:gd name="T6" fmla="*/ 0 w 69"/>
              <a:gd name="T7" fmla="*/ 97484374 h 78"/>
              <a:gd name="T8" fmla="*/ 96041801 w 69"/>
              <a:gd name="T9" fmla="*/ 0 h 78"/>
              <a:gd name="T10" fmla="*/ 96041801 w 69"/>
              <a:gd name="T11" fmla="*/ 0 h 78"/>
              <a:gd name="T12" fmla="*/ 189340403 w 69"/>
              <a:gd name="T13" fmla="*/ 97484374 h 78"/>
              <a:gd name="T14" fmla="*/ 189340403 w 69"/>
              <a:gd name="T15" fmla="*/ 119766012 h 78"/>
              <a:gd name="T16" fmla="*/ 96041801 w 69"/>
              <a:gd name="T17" fmla="*/ 217250360 h 78"/>
              <a:gd name="T18" fmla="*/ 189340403 w 69"/>
              <a:gd name="T19" fmla="*/ 97484374 h 78"/>
              <a:gd name="T20" fmla="*/ 189340403 w 69"/>
              <a:gd name="T21" fmla="*/ 119766012 h 78"/>
              <a:gd name="T22" fmla="*/ 96041801 w 69"/>
              <a:gd name="T23" fmla="*/ 25067029 h 78"/>
              <a:gd name="T24" fmla="*/ 96041801 w 69"/>
              <a:gd name="T25" fmla="*/ 25067029 h 78"/>
              <a:gd name="T26" fmla="*/ 0 w 69"/>
              <a:gd name="T27" fmla="*/ 119766012 h 78"/>
              <a:gd name="T28" fmla="*/ 0 w 69"/>
              <a:gd name="T29" fmla="*/ 97484374 h 78"/>
              <a:gd name="T30" fmla="*/ 96041801 w 69"/>
              <a:gd name="T31" fmla="*/ 192183338 h 78"/>
              <a:gd name="T32" fmla="*/ 96041801 w 69"/>
              <a:gd name="T33" fmla="*/ 192183338 h 78"/>
              <a:gd name="T34" fmla="*/ 189340403 w 69"/>
              <a:gd name="T35" fmla="*/ 97484374 h 7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9"/>
              <a:gd name="T55" fmla="*/ 0 h 78"/>
              <a:gd name="T56" fmla="*/ 69 w 69"/>
              <a:gd name="T57" fmla="*/ 78 h 7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9" h="78">
                <a:moveTo>
                  <a:pt x="35" y="78"/>
                </a:moveTo>
                <a:lnTo>
                  <a:pt x="35" y="78"/>
                </a:lnTo>
                <a:lnTo>
                  <a:pt x="0" y="43"/>
                </a:lnTo>
                <a:lnTo>
                  <a:pt x="0" y="35"/>
                </a:lnTo>
                <a:lnTo>
                  <a:pt x="35" y="0"/>
                </a:lnTo>
                <a:lnTo>
                  <a:pt x="69" y="35"/>
                </a:lnTo>
                <a:lnTo>
                  <a:pt x="69" y="43"/>
                </a:lnTo>
                <a:lnTo>
                  <a:pt x="35" y="78"/>
                </a:lnTo>
                <a:close/>
                <a:moveTo>
                  <a:pt x="69" y="35"/>
                </a:moveTo>
                <a:lnTo>
                  <a:pt x="69" y="43"/>
                </a:lnTo>
                <a:lnTo>
                  <a:pt x="35" y="9"/>
                </a:lnTo>
                <a:lnTo>
                  <a:pt x="0" y="43"/>
                </a:lnTo>
                <a:lnTo>
                  <a:pt x="0" y="35"/>
                </a:lnTo>
                <a:lnTo>
                  <a:pt x="35" y="69"/>
                </a:lnTo>
                <a:lnTo>
                  <a:pt x="69" y="35"/>
                </a:lnTo>
                <a:close/>
              </a:path>
            </a:pathLst>
          </a:custGeom>
          <a:solidFill>
            <a:srgbClr val="FFC000"/>
          </a:solidFill>
          <a:ln w="9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2" name="Freeform 263"/>
          <p:cNvSpPr>
            <a:spLocks/>
          </p:cNvSpPr>
          <p:nvPr/>
        </p:nvSpPr>
        <p:spPr bwMode="auto">
          <a:xfrm>
            <a:off x="4117975" y="3686175"/>
            <a:ext cx="112713" cy="112713"/>
          </a:xfrm>
          <a:custGeom>
            <a:avLst/>
            <a:gdLst>
              <a:gd name="T0" fmla="*/ 93414198 w 68"/>
              <a:gd name="T1" fmla="*/ 186826738 h 68"/>
              <a:gd name="T2" fmla="*/ 0 w 68"/>
              <a:gd name="T3" fmla="*/ 93414198 h 68"/>
              <a:gd name="T4" fmla="*/ 93414198 w 68"/>
              <a:gd name="T5" fmla="*/ 0 h 68"/>
              <a:gd name="T6" fmla="*/ 186826738 w 68"/>
              <a:gd name="T7" fmla="*/ 93414198 h 68"/>
              <a:gd name="T8" fmla="*/ 93414198 w 68"/>
              <a:gd name="T9" fmla="*/ 186826738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8"/>
              <a:gd name="T17" fmla="*/ 68 w 68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8">
                <a:moveTo>
                  <a:pt x="34" y="68"/>
                </a:moveTo>
                <a:lnTo>
                  <a:pt x="0" y="34"/>
                </a:lnTo>
                <a:lnTo>
                  <a:pt x="34" y="0"/>
                </a:lnTo>
                <a:lnTo>
                  <a:pt x="68" y="34"/>
                </a:lnTo>
                <a:lnTo>
                  <a:pt x="34" y="68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3" name="Freeform 264"/>
          <p:cNvSpPr>
            <a:spLocks noEditPoints="1"/>
          </p:cNvSpPr>
          <p:nvPr/>
        </p:nvSpPr>
        <p:spPr bwMode="auto">
          <a:xfrm>
            <a:off x="4117975" y="3686175"/>
            <a:ext cx="112713" cy="128588"/>
          </a:xfrm>
          <a:custGeom>
            <a:avLst/>
            <a:gdLst>
              <a:gd name="T0" fmla="*/ 93414198 w 68"/>
              <a:gd name="T1" fmla="*/ 214738587 h 77"/>
              <a:gd name="T2" fmla="*/ 93414198 w 68"/>
              <a:gd name="T3" fmla="*/ 214738587 h 77"/>
              <a:gd name="T4" fmla="*/ 0 w 68"/>
              <a:gd name="T5" fmla="*/ 119919169 h 77"/>
              <a:gd name="T6" fmla="*/ 0 w 68"/>
              <a:gd name="T7" fmla="*/ 94819444 h 77"/>
              <a:gd name="T8" fmla="*/ 93414198 w 68"/>
              <a:gd name="T9" fmla="*/ 0 h 77"/>
              <a:gd name="T10" fmla="*/ 93414198 w 68"/>
              <a:gd name="T11" fmla="*/ 0 h 77"/>
              <a:gd name="T12" fmla="*/ 186826738 w 68"/>
              <a:gd name="T13" fmla="*/ 94819444 h 77"/>
              <a:gd name="T14" fmla="*/ 186826738 w 68"/>
              <a:gd name="T15" fmla="*/ 119919169 h 77"/>
              <a:gd name="T16" fmla="*/ 93414198 w 68"/>
              <a:gd name="T17" fmla="*/ 214738587 h 77"/>
              <a:gd name="T18" fmla="*/ 186826738 w 68"/>
              <a:gd name="T19" fmla="*/ 94819444 h 77"/>
              <a:gd name="T20" fmla="*/ 186826738 w 68"/>
              <a:gd name="T21" fmla="*/ 119919169 h 77"/>
              <a:gd name="T22" fmla="*/ 93414198 w 68"/>
              <a:gd name="T23" fmla="*/ 22310851 h 77"/>
              <a:gd name="T24" fmla="*/ 93414198 w 68"/>
              <a:gd name="T25" fmla="*/ 22310851 h 77"/>
              <a:gd name="T26" fmla="*/ 0 w 68"/>
              <a:gd name="T27" fmla="*/ 119919169 h 77"/>
              <a:gd name="T28" fmla="*/ 0 w 68"/>
              <a:gd name="T29" fmla="*/ 94819444 h 77"/>
              <a:gd name="T30" fmla="*/ 93414198 w 68"/>
              <a:gd name="T31" fmla="*/ 189638887 h 77"/>
              <a:gd name="T32" fmla="*/ 93414198 w 68"/>
              <a:gd name="T33" fmla="*/ 189638887 h 77"/>
              <a:gd name="T34" fmla="*/ 186826738 w 68"/>
              <a:gd name="T35" fmla="*/ 94819444 h 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8"/>
              <a:gd name="T55" fmla="*/ 0 h 77"/>
              <a:gd name="T56" fmla="*/ 68 w 68"/>
              <a:gd name="T57" fmla="*/ 77 h 7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8" h="77">
                <a:moveTo>
                  <a:pt x="34" y="77"/>
                </a:moveTo>
                <a:lnTo>
                  <a:pt x="34" y="77"/>
                </a:lnTo>
                <a:lnTo>
                  <a:pt x="0" y="43"/>
                </a:lnTo>
                <a:lnTo>
                  <a:pt x="0" y="34"/>
                </a:lnTo>
                <a:lnTo>
                  <a:pt x="34" y="0"/>
                </a:lnTo>
                <a:lnTo>
                  <a:pt x="68" y="34"/>
                </a:lnTo>
                <a:lnTo>
                  <a:pt x="68" y="43"/>
                </a:lnTo>
                <a:lnTo>
                  <a:pt x="34" y="77"/>
                </a:lnTo>
                <a:close/>
                <a:moveTo>
                  <a:pt x="68" y="34"/>
                </a:moveTo>
                <a:lnTo>
                  <a:pt x="68" y="43"/>
                </a:lnTo>
                <a:lnTo>
                  <a:pt x="34" y="8"/>
                </a:lnTo>
                <a:lnTo>
                  <a:pt x="0" y="43"/>
                </a:lnTo>
                <a:lnTo>
                  <a:pt x="0" y="34"/>
                </a:lnTo>
                <a:lnTo>
                  <a:pt x="34" y="68"/>
                </a:lnTo>
                <a:lnTo>
                  <a:pt x="68" y="34"/>
                </a:lnTo>
                <a:close/>
              </a:path>
            </a:pathLst>
          </a:custGeom>
          <a:solidFill>
            <a:srgbClr val="FFC000"/>
          </a:solidFill>
          <a:ln w="9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4" name="Freeform 265"/>
          <p:cNvSpPr>
            <a:spLocks/>
          </p:cNvSpPr>
          <p:nvPr/>
        </p:nvSpPr>
        <p:spPr bwMode="auto">
          <a:xfrm>
            <a:off x="4746625" y="3370263"/>
            <a:ext cx="114300" cy="115887"/>
          </a:xfrm>
          <a:custGeom>
            <a:avLst/>
            <a:gdLst>
              <a:gd name="T0" fmla="*/ 93298602 w 69"/>
              <a:gd name="T1" fmla="*/ 194634702 h 69"/>
              <a:gd name="T2" fmla="*/ 0 w 69"/>
              <a:gd name="T3" fmla="*/ 95907393 h 69"/>
              <a:gd name="T4" fmla="*/ 93298602 w 69"/>
              <a:gd name="T5" fmla="*/ 0 h 69"/>
              <a:gd name="T6" fmla="*/ 189340403 w 69"/>
              <a:gd name="T7" fmla="*/ 95907393 h 69"/>
              <a:gd name="T8" fmla="*/ 93298602 w 69"/>
              <a:gd name="T9" fmla="*/ 194634702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9"/>
              <a:gd name="T17" fmla="*/ 69 w 6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9">
                <a:moveTo>
                  <a:pt x="34" y="69"/>
                </a:moveTo>
                <a:lnTo>
                  <a:pt x="0" y="34"/>
                </a:lnTo>
                <a:lnTo>
                  <a:pt x="34" y="0"/>
                </a:lnTo>
                <a:lnTo>
                  <a:pt x="69" y="34"/>
                </a:lnTo>
                <a:lnTo>
                  <a:pt x="34" y="69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5" name="Freeform 266"/>
          <p:cNvSpPr>
            <a:spLocks noEditPoints="1"/>
          </p:cNvSpPr>
          <p:nvPr/>
        </p:nvSpPr>
        <p:spPr bwMode="auto">
          <a:xfrm>
            <a:off x="4746625" y="3355975"/>
            <a:ext cx="114300" cy="130175"/>
          </a:xfrm>
          <a:custGeom>
            <a:avLst/>
            <a:gdLst>
              <a:gd name="T0" fmla="*/ 93298602 w 69"/>
              <a:gd name="T1" fmla="*/ 217250360 h 78"/>
              <a:gd name="T2" fmla="*/ 93298602 w 69"/>
              <a:gd name="T3" fmla="*/ 217250360 h 78"/>
              <a:gd name="T4" fmla="*/ 0 w 69"/>
              <a:gd name="T5" fmla="*/ 119766012 h 78"/>
              <a:gd name="T6" fmla="*/ 0 w 69"/>
              <a:gd name="T7" fmla="*/ 97484374 h 78"/>
              <a:gd name="T8" fmla="*/ 93298602 w 69"/>
              <a:gd name="T9" fmla="*/ 0 h 78"/>
              <a:gd name="T10" fmla="*/ 93298602 w 69"/>
              <a:gd name="T11" fmla="*/ 0 h 78"/>
              <a:gd name="T12" fmla="*/ 189340403 w 69"/>
              <a:gd name="T13" fmla="*/ 97484374 h 78"/>
              <a:gd name="T14" fmla="*/ 189340403 w 69"/>
              <a:gd name="T15" fmla="*/ 119766012 h 78"/>
              <a:gd name="T16" fmla="*/ 93298602 w 69"/>
              <a:gd name="T17" fmla="*/ 217250360 h 78"/>
              <a:gd name="T18" fmla="*/ 189340403 w 69"/>
              <a:gd name="T19" fmla="*/ 97484374 h 78"/>
              <a:gd name="T20" fmla="*/ 189340403 w 69"/>
              <a:gd name="T21" fmla="*/ 119766012 h 78"/>
              <a:gd name="T22" fmla="*/ 93298602 w 69"/>
              <a:gd name="T23" fmla="*/ 25067029 h 78"/>
              <a:gd name="T24" fmla="*/ 93298602 w 69"/>
              <a:gd name="T25" fmla="*/ 25067029 h 78"/>
              <a:gd name="T26" fmla="*/ 0 w 69"/>
              <a:gd name="T27" fmla="*/ 119766012 h 78"/>
              <a:gd name="T28" fmla="*/ 0 w 69"/>
              <a:gd name="T29" fmla="*/ 97484374 h 78"/>
              <a:gd name="T30" fmla="*/ 93298602 w 69"/>
              <a:gd name="T31" fmla="*/ 192183338 h 78"/>
              <a:gd name="T32" fmla="*/ 93298602 w 69"/>
              <a:gd name="T33" fmla="*/ 192183338 h 78"/>
              <a:gd name="T34" fmla="*/ 189340403 w 69"/>
              <a:gd name="T35" fmla="*/ 97484374 h 7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9"/>
              <a:gd name="T55" fmla="*/ 0 h 78"/>
              <a:gd name="T56" fmla="*/ 69 w 69"/>
              <a:gd name="T57" fmla="*/ 78 h 7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9" h="78">
                <a:moveTo>
                  <a:pt x="34" y="78"/>
                </a:moveTo>
                <a:lnTo>
                  <a:pt x="34" y="78"/>
                </a:lnTo>
                <a:lnTo>
                  <a:pt x="0" y="43"/>
                </a:lnTo>
                <a:lnTo>
                  <a:pt x="0" y="35"/>
                </a:lnTo>
                <a:lnTo>
                  <a:pt x="34" y="0"/>
                </a:lnTo>
                <a:lnTo>
                  <a:pt x="69" y="35"/>
                </a:lnTo>
                <a:lnTo>
                  <a:pt x="69" y="43"/>
                </a:lnTo>
                <a:lnTo>
                  <a:pt x="34" y="78"/>
                </a:lnTo>
                <a:close/>
                <a:moveTo>
                  <a:pt x="69" y="35"/>
                </a:moveTo>
                <a:lnTo>
                  <a:pt x="69" y="43"/>
                </a:lnTo>
                <a:lnTo>
                  <a:pt x="34" y="9"/>
                </a:lnTo>
                <a:lnTo>
                  <a:pt x="0" y="43"/>
                </a:lnTo>
                <a:lnTo>
                  <a:pt x="0" y="35"/>
                </a:lnTo>
                <a:lnTo>
                  <a:pt x="34" y="69"/>
                </a:lnTo>
                <a:lnTo>
                  <a:pt x="69" y="35"/>
                </a:lnTo>
                <a:close/>
              </a:path>
            </a:pathLst>
          </a:custGeom>
          <a:solidFill>
            <a:srgbClr val="FFC000"/>
          </a:solidFill>
          <a:ln w="9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6" name="Freeform 267"/>
          <p:cNvSpPr>
            <a:spLocks/>
          </p:cNvSpPr>
          <p:nvPr/>
        </p:nvSpPr>
        <p:spPr bwMode="auto">
          <a:xfrm>
            <a:off x="5376863" y="3070225"/>
            <a:ext cx="114300" cy="114300"/>
          </a:xfrm>
          <a:custGeom>
            <a:avLst/>
            <a:gdLst>
              <a:gd name="T0" fmla="*/ 96062410 w 68"/>
              <a:gd name="T1" fmla="*/ 192124819 h 68"/>
              <a:gd name="T2" fmla="*/ 0 w 68"/>
              <a:gd name="T3" fmla="*/ 96062410 h 68"/>
              <a:gd name="T4" fmla="*/ 96062410 w 68"/>
              <a:gd name="T5" fmla="*/ 0 h 68"/>
              <a:gd name="T6" fmla="*/ 192124819 w 68"/>
              <a:gd name="T7" fmla="*/ 96062410 h 68"/>
              <a:gd name="T8" fmla="*/ 96062410 w 68"/>
              <a:gd name="T9" fmla="*/ 192124819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8"/>
              <a:gd name="T17" fmla="*/ 68 w 68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8">
                <a:moveTo>
                  <a:pt x="34" y="68"/>
                </a:moveTo>
                <a:lnTo>
                  <a:pt x="0" y="34"/>
                </a:lnTo>
                <a:lnTo>
                  <a:pt x="34" y="0"/>
                </a:lnTo>
                <a:lnTo>
                  <a:pt x="68" y="34"/>
                </a:lnTo>
                <a:lnTo>
                  <a:pt x="34" y="68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7" name="Freeform 268"/>
          <p:cNvSpPr>
            <a:spLocks noEditPoints="1"/>
          </p:cNvSpPr>
          <p:nvPr/>
        </p:nvSpPr>
        <p:spPr bwMode="auto">
          <a:xfrm>
            <a:off x="5376863" y="3070225"/>
            <a:ext cx="114300" cy="114300"/>
          </a:xfrm>
          <a:custGeom>
            <a:avLst/>
            <a:gdLst>
              <a:gd name="T0" fmla="*/ 96062410 w 68"/>
              <a:gd name="T1" fmla="*/ 192124819 h 68"/>
              <a:gd name="T2" fmla="*/ 96062410 w 68"/>
              <a:gd name="T3" fmla="*/ 192124819 h 68"/>
              <a:gd name="T4" fmla="*/ 0 w 68"/>
              <a:gd name="T5" fmla="*/ 96062410 h 68"/>
              <a:gd name="T6" fmla="*/ 0 w 68"/>
              <a:gd name="T7" fmla="*/ 96062410 h 68"/>
              <a:gd name="T8" fmla="*/ 96062410 w 68"/>
              <a:gd name="T9" fmla="*/ 0 h 68"/>
              <a:gd name="T10" fmla="*/ 96062410 w 68"/>
              <a:gd name="T11" fmla="*/ 0 h 68"/>
              <a:gd name="T12" fmla="*/ 192124819 w 68"/>
              <a:gd name="T13" fmla="*/ 96062410 h 68"/>
              <a:gd name="T14" fmla="*/ 192124819 w 68"/>
              <a:gd name="T15" fmla="*/ 96062410 h 68"/>
              <a:gd name="T16" fmla="*/ 96062410 w 68"/>
              <a:gd name="T17" fmla="*/ 192124819 h 68"/>
              <a:gd name="T18" fmla="*/ 192124819 w 68"/>
              <a:gd name="T19" fmla="*/ 96062410 h 68"/>
              <a:gd name="T20" fmla="*/ 192124819 w 68"/>
              <a:gd name="T21" fmla="*/ 96062410 h 68"/>
              <a:gd name="T22" fmla="*/ 96062410 w 68"/>
              <a:gd name="T23" fmla="*/ 0 h 68"/>
              <a:gd name="T24" fmla="*/ 96062410 w 68"/>
              <a:gd name="T25" fmla="*/ 0 h 68"/>
              <a:gd name="T26" fmla="*/ 0 w 68"/>
              <a:gd name="T27" fmla="*/ 96062410 h 68"/>
              <a:gd name="T28" fmla="*/ 0 w 68"/>
              <a:gd name="T29" fmla="*/ 96062410 h 68"/>
              <a:gd name="T30" fmla="*/ 96062410 w 68"/>
              <a:gd name="T31" fmla="*/ 192124819 h 68"/>
              <a:gd name="T32" fmla="*/ 96062410 w 68"/>
              <a:gd name="T33" fmla="*/ 192124819 h 68"/>
              <a:gd name="T34" fmla="*/ 192124819 w 68"/>
              <a:gd name="T35" fmla="*/ 96062410 h 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8"/>
              <a:gd name="T55" fmla="*/ 0 h 68"/>
              <a:gd name="T56" fmla="*/ 68 w 68"/>
              <a:gd name="T57" fmla="*/ 68 h 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8" h="68">
                <a:moveTo>
                  <a:pt x="34" y="68"/>
                </a:move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lnTo>
                  <a:pt x="68" y="34"/>
                </a:lnTo>
                <a:lnTo>
                  <a:pt x="34" y="68"/>
                </a:lnTo>
                <a:close/>
                <a:moveTo>
                  <a:pt x="68" y="34"/>
                </a:moveTo>
                <a:lnTo>
                  <a:pt x="68" y="34"/>
                </a:lnTo>
                <a:lnTo>
                  <a:pt x="34" y="0"/>
                </a:lnTo>
                <a:lnTo>
                  <a:pt x="0" y="34"/>
                </a:lnTo>
                <a:lnTo>
                  <a:pt x="34" y="68"/>
                </a:lnTo>
                <a:lnTo>
                  <a:pt x="68" y="34"/>
                </a:lnTo>
                <a:close/>
              </a:path>
            </a:pathLst>
          </a:custGeom>
          <a:solidFill>
            <a:srgbClr val="FFC000"/>
          </a:solidFill>
          <a:ln w="9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8" name="Freeform 269"/>
          <p:cNvSpPr>
            <a:spLocks/>
          </p:cNvSpPr>
          <p:nvPr/>
        </p:nvSpPr>
        <p:spPr bwMode="auto">
          <a:xfrm>
            <a:off x="1643063" y="1998663"/>
            <a:ext cx="3803650" cy="2873375"/>
          </a:xfrm>
          <a:custGeom>
            <a:avLst/>
            <a:gdLst>
              <a:gd name="T0" fmla="*/ 261382952 w 2281"/>
              <a:gd name="T1" fmla="*/ 2147483647 h 1723"/>
              <a:gd name="T2" fmla="*/ 786931867 w 2281"/>
              <a:gd name="T3" fmla="*/ 2147483647 h 1723"/>
              <a:gd name="T4" fmla="*/ 1334724143 w 2281"/>
              <a:gd name="T5" fmla="*/ 2147483647 h 1723"/>
              <a:gd name="T6" fmla="*/ 1715677620 w 2281"/>
              <a:gd name="T7" fmla="*/ 2147483647 h 1723"/>
              <a:gd name="T8" fmla="*/ 1979842333 w 2281"/>
              <a:gd name="T9" fmla="*/ 2147483647 h 1723"/>
              <a:gd name="T10" fmla="*/ 2147483647 w 2281"/>
              <a:gd name="T11" fmla="*/ 2147483647 h 1723"/>
              <a:gd name="T12" fmla="*/ 2147483647 w 2281"/>
              <a:gd name="T13" fmla="*/ 2147483647 h 1723"/>
              <a:gd name="T14" fmla="*/ 2147483647 w 2281"/>
              <a:gd name="T15" fmla="*/ 2147483647 h 1723"/>
              <a:gd name="T16" fmla="*/ 2147483647 w 2281"/>
              <a:gd name="T17" fmla="*/ 2147483647 h 1723"/>
              <a:gd name="T18" fmla="*/ 2147483647 w 2281"/>
              <a:gd name="T19" fmla="*/ 2147483647 h 1723"/>
              <a:gd name="T20" fmla="*/ 2147483647 w 2281"/>
              <a:gd name="T21" fmla="*/ 2147483647 h 1723"/>
              <a:gd name="T22" fmla="*/ 2147483647 w 2281"/>
              <a:gd name="T23" fmla="*/ 2147483647 h 1723"/>
              <a:gd name="T24" fmla="*/ 2147483647 w 2281"/>
              <a:gd name="T25" fmla="*/ 2074688729 h 1723"/>
              <a:gd name="T26" fmla="*/ 2147483647 w 2281"/>
              <a:gd name="T27" fmla="*/ 1907824569 h 1723"/>
              <a:gd name="T28" fmla="*/ 2147483647 w 2281"/>
              <a:gd name="T29" fmla="*/ 1454506432 h 1723"/>
              <a:gd name="T30" fmla="*/ 2147483647 w 2281"/>
              <a:gd name="T31" fmla="*/ 976160506 h 1723"/>
              <a:gd name="T32" fmla="*/ 2147483647 w 2281"/>
              <a:gd name="T33" fmla="*/ 0 h 1723"/>
              <a:gd name="T34" fmla="*/ 2147483647 w 2281"/>
              <a:gd name="T35" fmla="*/ 22248228 h 1723"/>
              <a:gd name="T36" fmla="*/ 2147483647 w 2281"/>
              <a:gd name="T37" fmla="*/ 1001190380 h 1723"/>
              <a:gd name="T38" fmla="*/ 2147483647 w 2281"/>
              <a:gd name="T39" fmla="*/ 1501786195 h 1723"/>
              <a:gd name="T40" fmla="*/ 2147483647 w 2281"/>
              <a:gd name="T41" fmla="*/ 1955102664 h 1723"/>
              <a:gd name="T42" fmla="*/ 2147483647 w 2281"/>
              <a:gd name="T43" fmla="*/ 2121966824 h 1723"/>
              <a:gd name="T44" fmla="*/ 2147483647 w 2281"/>
              <a:gd name="T45" fmla="*/ 2147483647 h 1723"/>
              <a:gd name="T46" fmla="*/ 2147483647 w 2281"/>
              <a:gd name="T47" fmla="*/ 2147483647 h 1723"/>
              <a:gd name="T48" fmla="*/ 2147483647 w 2281"/>
              <a:gd name="T49" fmla="*/ 2147483647 h 1723"/>
              <a:gd name="T50" fmla="*/ 2147483647 w 2281"/>
              <a:gd name="T51" fmla="*/ 2147483647 h 1723"/>
              <a:gd name="T52" fmla="*/ 2147483647 w 2281"/>
              <a:gd name="T53" fmla="*/ 2147483647 h 1723"/>
              <a:gd name="T54" fmla="*/ 2147483647 w 2281"/>
              <a:gd name="T55" fmla="*/ 2147483647 h 1723"/>
              <a:gd name="T56" fmla="*/ 2147483647 w 2281"/>
              <a:gd name="T57" fmla="*/ 2147483647 h 1723"/>
              <a:gd name="T58" fmla="*/ 2002087256 w 2281"/>
              <a:gd name="T59" fmla="*/ 2147483647 h 1723"/>
              <a:gd name="T60" fmla="*/ 1740703992 w 2281"/>
              <a:gd name="T61" fmla="*/ 2147483647 h 1723"/>
              <a:gd name="T62" fmla="*/ 1334724143 w 2281"/>
              <a:gd name="T63" fmla="*/ 2147483647 h 1723"/>
              <a:gd name="T64" fmla="*/ 809176790 w 2281"/>
              <a:gd name="T65" fmla="*/ 2147483647 h 1723"/>
              <a:gd name="T66" fmla="*/ 286409324 w 2281"/>
              <a:gd name="T67" fmla="*/ 2147483647 h 1723"/>
              <a:gd name="T68" fmla="*/ 0 w 2281"/>
              <a:gd name="T69" fmla="*/ 2147483647 h 1723"/>
              <a:gd name="T70" fmla="*/ 0 w 2281"/>
              <a:gd name="T71" fmla="*/ 2147483647 h 172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81"/>
              <a:gd name="T109" fmla="*/ 0 h 1723"/>
              <a:gd name="T110" fmla="*/ 2281 w 2281"/>
              <a:gd name="T111" fmla="*/ 1723 h 172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81" h="1723">
                <a:moveTo>
                  <a:pt x="0" y="1706"/>
                </a:moveTo>
                <a:lnTo>
                  <a:pt x="94" y="1681"/>
                </a:lnTo>
                <a:lnTo>
                  <a:pt x="188" y="1655"/>
                </a:lnTo>
                <a:lnTo>
                  <a:pt x="283" y="1629"/>
                </a:lnTo>
                <a:lnTo>
                  <a:pt x="377" y="1595"/>
                </a:lnTo>
                <a:lnTo>
                  <a:pt x="480" y="1560"/>
                </a:lnTo>
                <a:lnTo>
                  <a:pt x="574" y="1526"/>
                </a:lnTo>
                <a:lnTo>
                  <a:pt x="617" y="1509"/>
                </a:lnTo>
                <a:lnTo>
                  <a:pt x="660" y="1483"/>
                </a:lnTo>
                <a:lnTo>
                  <a:pt x="712" y="1458"/>
                </a:lnTo>
                <a:lnTo>
                  <a:pt x="755" y="1423"/>
                </a:lnTo>
                <a:lnTo>
                  <a:pt x="780" y="1398"/>
                </a:lnTo>
                <a:lnTo>
                  <a:pt x="806" y="1372"/>
                </a:lnTo>
                <a:lnTo>
                  <a:pt x="849" y="1312"/>
                </a:lnTo>
                <a:lnTo>
                  <a:pt x="900" y="1252"/>
                </a:lnTo>
                <a:lnTo>
                  <a:pt x="943" y="1175"/>
                </a:lnTo>
                <a:lnTo>
                  <a:pt x="995" y="1106"/>
                </a:lnTo>
                <a:lnTo>
                  <a:pt x="1038" y="1037"/>
                </a:lnTo>
                <a:lnTo>
                  <a:pt x="1089" y="977"/>
                </a:lnTo>
                <a:lnTo>
                  <a:pt x="1115" y="952"/>
                </a:lnTo>
                <a:lnTo>
                  <a:pt x="1132" y="926"/>
                </a:lnTo>
                <a:lnTo>
                  <a:pt x="1184" y="883"/>
                </a:lnTo>
                <a:lnTo>
                  <a:pt x="1235" y="849"/>
                </a:lnTo>
                <a:lnTo>
                  <a:pt x="1278" y="823"/>
                </a:lnTo>
                <a:lnTo>
                  <a:pt x="1329" y="797"/>
                </a:lnTo>
                <a:lnTo>
                  <a:pt x="1424" y="746"/>
                </a:lnTo>
                <a:lnTo>
                  <a:pt x="1467" y="720"/>
                </a:lnTo>
                <a:lnTo>
                  <a:pt x="1518" y="686"/>
                </a:lnTo>
                <a:lnTo>
                  <a:pt x="1612" y="609"/>
                </a:lnTo>
                <a:lnTo>
                  <a:pt x="1707" y="523"/>
                </a:lnTo>
                <a:lnTo>
                  <a:pt x="1801" y="437"/>
                </a:lnTo>
                <a:lnTo>
                  <a:pt x="1895" y="351"/>
                </a:lnTo>
                <a:lnTo>
                  <a:pt x="2084" y="171"/>
                </a:lnTo>
                <a:lnTo>
                  <a:pt x="2273" y="0"/>
                </a:lnTo>
                <a:lnTo>
                  <a:pt x="2281" y="0"/>
                </a:lnTo>
                <a:lnTo>
                  <a:pt x="2281" y="8"/>
                </a:lnTo>
                <a:lnTo>
                  <a:pt x="2093" y="188"/>
                </a:lnTo>
                <a:lnTo>
                  <a:pt x="1904" y="360"/>
                </a:lnTo>
                <a:lnTo>
                  <a:pt x="1810" y="446"/>
                </a:lnTo>
                <a:lnTo>
                  <a:pt x="1715" y="540"/>
                </a:lnTo>
                <a:lnTo>
                  <a:pt x="1621" y="626"/>
                </a:lnTo>
                <a:lnTo>
                  <a:pt x="1527" y="703"/>
                </a:lnTo>
                <a:lnTo>
                  <a:pt x="1475" y="737"/>
                </a:lnTo>
                <a:lnTo>
                  <a:pt x="1432" y="763"/>
                </a:lnTo>
                <a:lnTo>
                  <a:pt x="1338" y="814"/>
                </a:lnTo>
                <a:lnTo>
                  <a:pt x="1286" y="832"/>
                </a:lnTo>
                <a:lnTo>
                  <a:pt x="1244" y="866"/>
                </a:lnTo>
                <a:lnTo>
                  <a:pt x="1192" y="892"/>
                </a:lnTo>
                <a:lnTo>
                  <a:pt x="1149" y="934"/>
                </a:lnTo>
                <a:lnTo>
                  <a:pt x="1123" y="960"/>
                </a:lnTo>
                <a:lnTo>
                  <a:pt x="1098" y="986"/>
                </a:lnTo>
                <a:lnTo>
                  <a:pt x="1055" y="1046"/>
                </a:lnTo>
                <a:lnTo>
                  <a:pt x="1003" y="1115"/>
                </a:lnTo>
                <a:lnTo>
                  <a:pt x="960" y="1183"/>
                </a:lnTo>
                <a:lnTo>
                  <a:pt x="909" y="1260"/>
                </a:lnTo>
                <a:lnTo>
                  <a:pt x="866" y="1320"/>
                </a:lnTo>
                <a:lnTo>
                  <a:pt x="815" y="1380"/>
                </a:lnTo>
                <a:lnTo>
                  <a:pt x="789" y="1415"/>
                </a:lnTo>
                <a:lnTo>
                  <a:pt x="772" y="1432"/>
                </a:lnTo>
                <a:lnTo>
                  <a:pt x="720" y="1475"/>
                </a:lnTo>
                <a:lnTo>
                  <a:pt x="669" y="1500"/>
                </a:lnTo>
                <a:lnTo>
                  <a:pt x="626" y="1526"/>
                </a:lnTo>
                <a:lnTo>
                  <a:pt x="574" y="1543"/>
                </a:lnTo>
                <a:lnTo>
                  <a:pt x="480" y="1578"/>
                </a:lnTo>
                <a:lnTo>
                  <a:pt x="386" y="1612"/>
                </a:lnTo>
                <a:lnTo>
                  <a:pt x="291" y="1638"/>
                </a:lnTo>
                <a:lnTo>
                  <a:pt x="197" y="1672"/>
                </a:lnTo>
                <a:lnTo>
                  <a:pt x="103" y="1698"/>
                </a:lnTo>
                <a:lnTo>
                  <a:pt x="8" y="1723"/>
                </a:lnTo>
                <a:lnTo>
                  <a:pt x="0" y="1715"/>
                </a:lnTo>
                <a:lnTo>
                  <a:pt x="0" y="1706"/>
                </a:lnTo>
                <a:close/>
              </a:path>
            </a:pathLst>
          </a:custGeom>
          <a:solidFill>
            <a:srgbClr val="BE4B48"/>
          </a:solidFill>
          <a:ln w="9">
            <a:solidFill>
              <a:srgbClr val="BE4B4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9" name="Freeform 270"/>
          <p:cNvSpPr>
            <a:spLocks/>
          </p:cNvSpPr>
          <p:nvPr/>
        </p:nvSpPr>
        <p:spPr bwMode="auto">
          <a:xfrm>
            <a:off x="2227263" y="4600575"/>
            <a:ext cx="115887" cy="114300"/>
          </a:xfrm>
          <a:custGeom>
            <a:avLst/>
            <a:gdLst>
              <a:gd name="T0" fmla="*/ 98727309 w 69"/>
              <a:gd name="T1" fmla="*/ 189340403 h 69"/>
              <a:gd name="T2" fmla="*/ 0 w 69"/>
              <a:gd name="T3" fmla="*/ 96041801 h 69"/>
              <a:gd name="T4" fmla="*/ 98727309 w 69"/>
              <a:gd name="T5" fmla="*/ 0 h 69"/>
              <a:gd name="T6" fmla="*/ 194634702 w 69"/>
              <a:gd name="T7" fmla="*/ 96041801 h 69"/>
              <a:gd name="T8" fmla="*/ 98727309 w 69"/>
              <a:gd name="T9" fmla="*/ 189340403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9"/>
              <a:gd name="T17" fmla="*/ 69 w 6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9">
                <a:moveTo>
                  <a:pt x="35" y="69"/>
                </a:moveTo>
                <a:lnTo>
                  <a:pt x="0" y="35"/>
                </a:lnTo>
                <a:lnTo>
                  <a:pt x="35" y="0"/>
                </a:lnTo>
                <a:lnTo>
                  <a:pt x="69" y="35"/>
                </a:lnTo>
                <a:lnTo>
                  <a:pt x="35" y="69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0" name="Freeform 271"/>
          <p:cNvSpPr>
            <a:spLocks noEditPoints="1"/>
          </p:cNvSpPr>
          <p:nvPr/>
        </p:nvSpPr>
        <p:spPr bwMode="auto">
          <a:xfrm>
            <a:off x="2227263" y="4600575"/>
            <a:ext cx="115887" cy="130175"/>
          </a:xfrm>
          <a:custGeom>
            <a:avLst/>
            <a:gdLst>
              <a:gd name="T0" fmla="*/ 98727309 w 69"/>
              <a:gd name="T1" fmla="*/ 192183338 h 78"/>
              <a:gd name="T2" fmla="*/ 98727309 w 69"/>
              <a:gd name="T3" fmla="*/ 217250360 h 78"/>
              <a:gd name="T4" fmla="*/ 98727309 w 69"/>
              <a:gd name="T5" fmla="*/ 192183338 h 78"/>
              <a:gd name="T6" fmla="*/ 0 w 69"/>
              <a:gd name="T7" fmla="*/ 97484374 h 78"/>
              <a:gd name="T8" fmla="*/ 0 w 69"/>
              <a:gd name="T9" fmla="*/ 97484374 h 78"/>
              <a:gd name="T10" fmla="*/ 98727309 w 69"/>
              <a:gd name="T11" fmla="*/ 0 h 78"/>
              <a:gd name="T12" fmla="*/ 98727309 w 69"/>
              <a:gd name="T13" fmla="*/ 0 h 78"/>
              <a:gd name="T14" fmla="*/ 98727309 w 69"/>
              <a:gd name="T15" fmla="*/ 0 h 78"/>
              <a:gd name="T16" fmla="*/ 194634702 w 69"/>
              <a:gd name="T17" fmla="*/ 97484374 h 78"/>
              <a:gd name="T18" fmla="*/ 194634702 w 69"/>
              <a:gd name="T19" fmla="*/ 97484374 h 78"/>
              <a:gd name="T20" fmla="*/ 98727309 w 69"/>
              <a:gd name="T21" fmla="*/ 192183338 h 78"/>
              <a:gd name="T22" fmla="*/ 194634702 w 69"/>
              <a:gd name="T23" fmla="*/ 97484374 h 78"/>
              <a:gd name="T24" fmla="*/ 194634702 w 69"/>
              <a:gd name="T25" fmla="*/ 97484374 h 78"/>
              <a:gd name="T26" fmla="*/ 98727309 w 69"/>
              <a:gd name="T27" fmla="*/ 0 h 78"/>
              <a:gd name="T28" fmla="*/ 98727309 w 69"/>
              <a:gd name="T29" fmla="*/ 0 h 78"/>
              <a:gd name="T30" fmla="*/ 0 w 69"/>
              <a:gd name="T31" fmla="*/ 97484374 h 78"/>
              <a:gd name="T32" fmla="*/ 0 w 69"/>
              <a:gd name="T33" fmla="*/ 97484374 h 78"/>
              <a:gd name="T34" fmla="*/ 98727309 w 69"/>
              <a:gd name="T35" fmla="*/ 192183338 h 78"/>
              <a:gd name="T36" fmla="*/ 98727309 w 69"/>
              <a:gd name="T37" fmla="*/ 192183338 h 78"/>
              <a:gd name="T38" fmla="*/ 194634702 w 69"/>
              <a:gd name="T39" fmla="*/ 97484374 h 7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9"/>
              <a:gd name="T61" fmla="*/ 0 h 78"/>
              <a:gd name="T62" fmla="*/ 69 w 69"/>
              <a:gd name="T63" fmla="*/ 78 h 7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9" h="78">
                <a:moveTo>
                  <a:pt x="35" y="69"/>
                </a:moveTo>
                <a:lnTo>
                  <a:pt x="35" y="78"/>
                </a:lnTo>
                <a:lnTo>
                  <a:pt x="35" y="69"/>
                </a:lnTo>
                <a:lnTo>
                  <a:pt x="0" y="35"/>
                </a:lnTo>
                <a:lnTo>
                  <a:pt x="35" y="0"/>
                </a:lnTo>
                <a:lnTo>
                  <a:pt x="69" y="35"/>
                </a:lnTo>
                <a:lnTo>
                  <a:pt x="35" y="69"/>
                </a:lnTo>
                <a:close/>
                <a:moveTo>
                  <a:pt x="69" y="35"/>
                </a:moveTo>
                <a:lnTo>
                  <a:pt x="69" y="35"/>
                </a:lnTo>
                <a:lnTo>
                  <a:pt x="35" y="0"/>
                </a:lnTo>
                <a:lnTo>
                  <a:pt x="0" y="35"/>
                </a:lnTo>
                <a:lnTo>
                  <a:pt x="35" y="69"/>
                </a:lnTo>
                <a:lnTo>
                  <a:pt x="69" y="35"/>
                </a:lnTo>
                <a:close/>
              </a:path>
            </a:pathLst>
          </a:custGeom>
          <a:solidFill>
            <a:srgbClr val="000000"/>
          </a:solidFill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1" name="Freeform 272"/>
          <p:cNvSpPr>
            <a:spLocks/>
          </p:cNvSpPr>
          <p:nvPr/>
        </p:nvSpPr>
        <p:spPr bwMode="auto">
          <a:xfrm>
            <a:off x="2857500" y="4314825"/>
            <a:ext cx="114300" cy="115888"/>
          </a:xfrm>
          <a:custGeom>
            <a:avLst/>
            <a:gdLst>
              <a:gd name="T0" fmla="*/ 96062410 w 68"/>
              <a:gd name="T1" fmla="*/ 194638061 h 69"/>
              <a:gd name="T2" fmla="*/ 0 w 68"/>
              <a:gd name="T3" fmla="*/ 95908221 h 69"/>
              <a:gd name="T4" fmla="*/ 96062410 w 68"/>
              <a:gd name="T5" fmla="*/ 0 h 69"/>
              <a:gd name="T6" fmla="*/ 192124819 w 68"/>
              <a:gd name="T7" fmla="*/ 95908221 h 69"/>
              <a:gd name="T8" fmla="*/ 96062410 w 68"/>
              <a:gd name="T9" fmla="*/ 194638061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9"/>
              <a:gd name="T17" fmla="*/ 68 w 68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9">
                <a:moveTo>
                  <a:pt x="34" y="69"/>
                </a:moveTo>
                <a:lnTo>
                  <a:pt x="0" y="34"/>
                </a:lnTo>
                <a:lnTo>
                  <a:pt x="34" y="0"/>
                </a:lnTo>
                <a:lnTo>
                  <a:pt x="68" y="34"/>
                </a:lnTo>
                <a:lnTo>
                  <a:pt x="34" y="69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2" name="Freeform 273"/>
          <p:cNvSpPr>
            <a:spLocks noEditPoints="1"/>
          </p:cNvSpPr>
          <p:nvPr/>
        </p:nvSpPr>
        <p:spPr bwMode="auto">
          <a:xfrm>
            <a:off x="2857500" y="4300538"/>
            <a:ext cx="114300" cy="130175"/>
          </a:xfrm>
          <a:custGeom>
            <a:avLst/>
            <a:gdLst>
              <a:gd name="T0" fmla="*/ 96062410 w 68"/>
              <a:gd name="T1" fmla="*/ 217250360 h 78"/>
              <a:gd name="T2" fmla="*/ 96062410 w 68"/>
              <a:gd name="T3" fmla="*/ 217250360 h 78"/>
              <a:gd name="T4" fmla="*/ 96062410 w 68"/>
              <a:gd name="T5" fmla="*/ 217250360 h 78"/>
              <a:gd name="T6" fmla="*/ 0 w 68"/>
              <a:gd name="T7" fmla="*/ 119766012 h 78"/>
              <a:gd name="T8" fmla="*/ 0 w 68"/>
              <a:gd name="T9" fmla="*/ 97484374 h 78"/>
              <a:gd name="T10" fmla="*/ 96062410 w 68"/>
              <a:gd name="T11" fmla="*/ 0 h 78"/>
              <a:gd name="T12" fmla="*/ 96062410 w 68"/>
              <a:gd name="T13" fmla="*/ 0 h 78"/>
              <a:gd name="T14" fmla="*/ 96062410 w 68"/>
              <a:gd name="T15" fmla="*/ 0 h 78"/>
              <a:gd name="T16" fmla="*/ 192124819 w 68"/>
              <a:gd name="T17" fmla="*/ 97484374 h 78"/>
              <a:gd name="T18" fmla="*/ 192124819 w 68"/>
              <a:gd name="T19" fmla="*/ 119766012 h 78"/>
              <a:gd name="T20" fmla="*/ 96062410 w 68"/>
              <a:gd name="T21" fmla="*/ 217250360 h 78"/>
              <a:gd name="T22" fmla="*/ 192124819 w 68"/>
              <a:gd name="T23" fmla="*/ 97484374 h 78"/>
              <a:gd name="T24" fmla="*/ 192124819 w 68"/>
              <a:gd name="T25" fmla="*/ 119766012 h 78"/>
              <a:gd name="T26" fmla="*/ 96062410 w 68"/>
              <a:gd name="T27" fmla="*/ 25067029 h 78"/>
              <a:gd name="T28" fmla="*/ 96062410 w 68"/>
              <a:gd name="T29" fmla="*/ 25067029 h 78"/>
              <a:gd name="T30" fmla="*/ 0 w 68"/>
              <a:gd name="T31" fmla="*/ 119766012 h 78"/>
              <a:gd name="T32" fmla="*/ 0 w 68"/>
              <a:gd name="T33" fmla="*/ 97484374 h 78"/>
              <a:gd name="T34" fmla="*/ 96062410 w 68"/>
              <a:gd name="T35" fmla="*/ 192183338 h 78"/>
              <a:gd name="T36" fmla="*/ 96062410 w 68"/>
              <a:gd name="T37" fmla="*/ 192183338 h 78"/>
              <a:gd name="T38" fmla="*/ 192124819 w 68"/>
              <a:gd name="T39" fmla="*/ 97484374 h 7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8"/>
              <a:gd name="T61" fmla="*/ 0 h 78"/>
              <a:gd name="T62" fmla="*/ 68 w 68"/>
              <a:gd name="T63" fmla="*/ 78 h 7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8" h="78">
                <a:moveTo>
                  <a:pt x="34" y="78"/>
                </a:moveTo>
                <a:lnTo>
                  <a:pt x="34" y="78"/>
                </a:lnTo>
                <a:lnTo>
                  <a:pt x="0" y="43"/>
                </a:lnTo>
                <a:lnTo>
                  <a:pt x="0" y="35"/>
                </a:lnTo>
                <a:lnTo>
                  <a:pt x="34" y="0"/>
                </a:lnTo>
                <a:lnTo>
                  <a:pt x="68" y="35"/>
                </a:lnTo>
                <a:lnTo>
                  <a:pt x="68" y="43"/>
                </a:lnTo>
                <a:lnTo>
                  <a:pt x="34" y="78"/>
                </a:lnTo>
                <a:close/>
                <a:moveTo>
                  <a:pt x="68" y="35"/>
                </a:moveTo>
                <a:lnTo>
                  <a:pt x="68" y="43"/>
                </a:lnTo>
                <a:lnTo>
                  <a:pt x="34" y="9"/>
                </a:lnTo>
                <a:lnTo>
                  <a:pt x="0" y="43"/>
                </a:lnTo>
                <a:lnTo>
                  <a:pt x="0" y="35"/>
                </a:lnTo>
                <a:lnTo>
                  <a:pt x="34" y="69"/>
                </a:lnTo>
                <a:lnTo>
                  <a:pt x="68" y="35"/>
                </a:lnTo>
                <a:close/>
              </a:path>
            </a:pathLst>
          </a:custGeom>
          <a:solidFill>
            <a:srgbClr val="000000"/>
          </a:solidFill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3" name="Freeform 274"/>
          <p:cNvSpPr>
            <a:spLocks/>
          </p:cNvSpPr>
          <p:nvPr/>
        </p:nvSpPr>
        <p:spPr bwMode="auto">
          <a:xfrm>
            <a:off x="3487738" y="3486150"/>
            <a:ext cx="114300" cy="112713"/>
          </a:xfrm>
          <a:custGeom>
            <a:avLst/>
            <a:gdLst>
              <a:gd name="T0" fmla="*/ 96041801 w 69"/>
              <a:gd name="T1" fmla="*/ 186826738 h 68"/>
              <a:gd name="T2" fmla="*/ 0 w 69"/>
              <a:gd name="T3" fmla="*/ 93414198 h 68"/>
              <a:gd name="T4" fmla="*/ 96041801 w 69"/>
              <a:gd name="T5" fmla="*/ 0 h 68"/>
              <a:gd name="T6" fmla="*/ 189340403 w 69"/>
              <a:gd name="T7" fmla="*/ 93414198 h 68"/>
              <a:gd name="T8" fmla="*/ 96041801 w 69"/>
              <a:gd name="T9" fmla="*/ 186826738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8"/>
              <a:gd name="T17" fmla="*/ 69 w 69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8">
                <a:moveTo>
                  <a:pt x="35" y="68"/>
                </a:moveTo>
                <a:lnTo>
                  <a:pt x="0" y="34"/>
                </a:lnTo>
                <a:lnTo>
                  <a:pt x="35" y="0"/>
                </a:lnTo>
                <a:lnTo>
                  <a:pt x="69" y="34"/>
                </a:lnTo>
                <a:lnTo>
                  <a:pt x="35" y="68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4" name="Freeform 275"/>
          <p:cNvSpPr>
            <a:spLocks noEditPoints="1"/>
          </p:cNvSpPr>
          <p:nvPr/>
        </p:nvSpPr>
        <p:spPr bwMode="auto">
          <a:xfrm>
            <a:off x="3487738" y="3470275"/>
            <a:ext cx="114300" cy="128588"/>
          </a:xfrm>
          <a:custGeom>
            <a:avLst/>
            <a:gdLst>
              <a:gd name="T0" fmla="*/ 96041801 w 69"/>
              <a:gd name="T1" fmla="*/ 214738587 h 77"/>
              <a:gd name="T2" fmla="*/ 96041801 w 69"/>
              <a:gd name="T3" fmla="*/ 214738587 h 77"/>
              <a:gd name="T4" fmla="*/ 96041801 w 69"/>
              <a:gd name="T5" fmla="*/ 214738587 h 77"/>
              <a:gd name="T6" fmla="*/ 0 w 69"/>
              <a:gd name="T7" fmla="*/ 119919169 h 77"/>
              <a:gd name="T8" fmla="*/ 0 w 69"/>
              <a:gd name="T9" fmla="*/ 119919169 h 77"/>
              <a:gd name="T10" fmla="*/ 96041801 w 69"/>
              <a:gd name="T11" fmla="*/ 25099706 h 77"/>
              <a:gd name="T12" fmla="*/ 96041801 w 69"/>
              <a:gd name="T13" fmla="*/ 0 h 77"/>
              <a:gd name="T14" fmla="*/ 96041801 w 69"/>
              <a:gd name="T15" fmla="*/ 25099706 h 77"/>
              <a:gd name="T16" fmla="*/ 189340403 w 69"/>
              <a:gd name="T17" fmla="*/ 119919169 h 77"/>
              <a:gd name="T18" fmla="*/ 189340403 w 69"/>
              <a:gd name="T19" fmla="*/ 119919169 h 77"/>
              <a:gd name="T20" fmla="*/ 96041801 w 69"/>
              <a:gd name="T21" fmla="*/ 214738587 h 77"/>
              <a:gd name="T22" fmla="*/ 189340403 w 69"/>
              <a:gd name="T23" fmla="*/ 119919169 h 77"/>
              <a:gd name="T24" fmla="*/ 189340403 w 69"/>
              <a:gd name="T25" fmla="*/ 119919169 h 77"/>
              <a:gd name="T26" fmla="*/ 96041801 w 69"/>
              <a:gd name="T27" fmla="*/ 25099706 h 77"/>
              <a:gd name="T28" fmla="*/ 96041801 w 69"/>
              <a:gd name="T29" fmla="*/ 25099706 h 77"/>
              <a:gd name="T30" fmla="*/ 0 w 69"/>
              <a:gd name="T31" fmla="*/ 119919169 h 77"/>
              <a:gd name="T32" fmla="*/ 0 w 69"/>
              <a:gd name="T33" fmla="*/ 119919169 h 77"/>
              <a:gd name="T34" fmla="*/ 96041801 w 69"/>
              <a:gd name="T35" fmla="*/ 214738587 h 77"/>
              <a:gd name="T36" fmla="*/ 96041801 w 69"/>
              <a:gd name="T37" fmla="*/ 214738587 h 77"/>
              <a:gd name="T38" fmla="*/ 189340403 w 69"/>
              <a:gd name="T39" fmla="*/ 119919169 h 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9"/>
              <a:gd name="T61" fmla="*/ 0 h 77"/>
              <a:gd name="T62" fmla="*/ 69 w 69"/>
              <a:gd name="T63" fmla="*/ 77 h 7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9" h="77">
                <a:moveTo>
                  <a:pt x="35" y="77"/>
                </a:moveTo>
                <a:lnTo>
                  <a:pt x="35" y="77"/>
                </a:lnTo>
                <a:lnTo>
                  <a:pt x="0" y="43"/>
                </a:lnTo>
                <a:lnTo>
                  <a:pt x="35" y="9"/>
                </a:lnTo>
                <a:lnTo>
                  <a:pt x="35" y="0"/>
                </a:lnTo>
                <a:lnTo>
                  <a:pt x="35" y="9"/>
                </a:lnTo>
                <a:lnTo>
                  <a:pt x="69" y="43"/>
                </a:lnTo>
                <a:lnTo>
                  <a:pt x="35" y="77"/>
                </a:lnTo>
                <a:close/>
                <a:moveTo>
                  <a:pt x="69" y="43"/>
                </a:moveTo>
                <a:lnTo>
                  <a:pt x="69" y="43"/>
                </a:lnTo>
                <a:lnTo>
                  <a:pt x="35" y="9"/>
                </a:lnTo>
                <a:lnTo>
                  <a:pt x="0" y="43"/>
                </a:lnTo>
                <a:lnTo>
                  <a:pt x="35" y="77"/>
                </a:lnTo>
                <a:lnTo>
                  <a:pt x="69" y="43"/>
                </a:lnTo>
                <a:close/>
              </a:path>
            </a:pathLst>
          </a:custGeom>
          <a:solidFill>
            <a:srgbClr val="000000"/>
          </a:solidFill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5" name="Freeform 276"/>
          <p:cNvSpPr>
            <a:spLocks/>
          </p:cNvSpPr>
          <p:nvPr/>
        </p:nvSpPr>
        <p:spPr bwMode="auto">
          <a:xfrm>
            <a:off x="4117975" y="3098800"/>
            <a:ext cx="112713" cy="115888"/>
          </a:xfrm>
          <a:custGeom>
            <a:avLst/>
            <a:gdLst>
              <a:gd name="T0" fmla="*/ 93414198 w 68"/>
              <a:gd name="T1" fmla="*/ 194638061 h 69"/>
              <a:gd name="T2" fmla="*/ 0 w 68"/>
              <a:gd name="T3" fmla="*/ 95908221 h 69"/>
              <a:gd name="T4" fmla="*/ 93414198 w 68"/>
              <a:gd name="T5" fmla="*/ 0 h 69"/>
              <a:gd name="T6" fmla="*/ 186826738 w 68"/>
              <a:gd name="T7" fmla="*/ 95908221 h 69"/>
              <a:gd name="T8" fmla="*/ 93414198 w 68"/>
              <a:gd name="T9" fmla="*/ 194638061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9"/>
              <a:gd name="T17" fmla="*/ 68 w 68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9">
                <a:moveTo>
                  <a:pt x="34" y="69"/>
                </a:moveTo>
                <a:lnTo>
                  <a:pt x="0" y="34"/>
                </a:lnTo>
                <a:lnTo>
                  <a:pt x="34" y="0"/>
                </a:lnTo>
                <a:lnTo>
                  <a:pt x="68" y="34"/>
                </a:lnTo>
                <a:lnTo>
                  <a:pt x="34" y="69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6" name="Freeform 277"/>
          <p:cNvSpPr>
            <a:spLocks noEditPoints="1"/>
          </p:cNvSpPr>
          <p:nvPr/>
        </p:nvSpPr>
        <p:spPr bwMode="auto">
          <a:xfrm>
            <a:off x="4117975" y="3084513"/>
            <a:ext cx="112713" cy="130175"/>
          </a:xfrm>
          <a:custGeom>
            <a:avLst/>
            <a:gdLst>
              <a:gd name="T0" fmla="*/ 93414198 w 68"/>
              <a:gd name="T1" fmla="*/ 217250360 h 78"/>
              <a:gd name="T2" fmla="*/ 93414198 w 68"/>
              <a:gd name="T3" fmla="*/ 217250360 h 78"/>
              <a:gd name="T4" fmla="*/ 93414198 w 68"/>
              <a:gd name="T5" fmla="*/ 217250360 h 78"/>
              <a:gd name="T6" fmla="*/ 0 w 68"/>
              <a:gd name="T7" fmla="*/ 119766012 h 78"/>
              <a:gd name="T8" fmla="*/ 0 w 68"/>
              <a:gd name="T9" fmla="*/ 97484374 h 78"/>
              <a:gd name="T10" fmla="*/ 93414198 w 68"/>
              <a:gd name="T11" fmla="*/ 0 h 78"/>
              <a:gd name="T12" fmla="*/ 93414198 w 68"/>
              <a:gd name="T13" fmla="*/ 0 h 78"/>
              <a:gd name="T14" fmla="*/ 93414198 w 68"/>
              <a:gd name="T15" fmla="*/ 0 h 78"/>
              <a:gd name="T16" fmla="*/ 186826738 w 68"/>
              <a:gd name="T17" fmla="*/ 97484374 h 78"/>
              <a:gd name="T18" fmla="*/ 186826738 w 68"/>
              <a:gd name="T19" fmla="*/ 119766012 h 78"/>
              <a:gd name="T20" fmla="*/ 93414198 w 68"/>
              <a:gd name="T21" fmla="*/ 217250360 h 78"/>
              <a:gd name="T22" fmla="*/ 186826738 w 68"/>
              <a:gd name="T23" fmla="*/ 97484374 h 78"/>
              <a:gd name="T24" fmla="*/ 186826738 w 68"/>
              <a:gd name="T25" fmla="*/ 119766012 h 78"/>
              <a:gd name="T26" fmla="*/ 93414198 w 68"/>
              <a:gd name="T27" fmla="*/ 25067029 h 78"/>
              <a:gd name="T28" fmla="*/ 93414198 w 68"/>
              <a:gd name="T29" fmla="*/ 25067029 h 78"/>
              <a:gd name="T30" fmla="*/ 0 w 68"/>
              <a:gd name="T31" fmla="*/ 119766012 h 78"/>
              <a:gd name="T32" fmla="*/ 0 w 68"/>
              <a:gd name="T33" fmla="*/ 97484374 h 78"/>
              <a:gd name="T34" fmla="*/ 93414198 w 68"/>
              <a:gd name="T35" fmla="*/ 192183338 h 78"/>
              <a:gd name="T36" fmla="*/ 93414198 w 68"/>
              <a:gd name="T37" fmla="*/ 192183338 h 78"/>
              <a:gd name="T38" fmla="*/ 186826738 w 68"/>
              <a:gd name="T39" fmla="*/ 97484374 h 7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8"/>
              <a:gd name="T61" fmla="*/ 0 h 78"/>
              <a:gd name="T62" fmla="*/ 68 w 68"/>
              <a:gd name="T63" fmla="*/ 78 h 7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8" h="78">
                <a:moveTo>
                  <a:pt x="34" y="78"/>
                </a:moveTo>
                <a:lnTo>
                  <a:pt x="34" y="78"/>
                </a:lnTo>
                <a:lnTo>
                  <a:pt x="0" y="43"/>
                </a:lnTo>
                <a:lnTo>
                  <a:pt x="0" y="35"/>
                </a:lnTo>
                <a:lnTo>
                  <a:pt x="34" y="0"/>
                </a:lnTo>
                <a:lnTo>
                  <a:pt x="68" y="35"/>
                </a:lnTo>
                <a:lnTo>
                  <a:pt x="68" y="43"/>
                </a:lnTo>
                <a:lnTo>
                  <a:pt x="34" y="78"/>
                </a:lnTo>
                <a:close/>
                <a:moveTo>
                  <a:pt x="68" y="35"/>
                </a:moveTo>
                <a:lnTo>
                  <a:pt x="68" y="43"/>
                </a:lnTo>
                <a:lnTo>
                  <a:pt x="34" y="9"/>
                </a:lnTo>
                <a:lnTo>
                  <a:pt x="0" y="43"/>
                </a:lnTo>
                <a:lnTo>
                  <a:pt x="0" y="35"/>
                </a:lnTo>
                <a:lnTo>
                  <a:pt x="34" y="69"/>
                </a:lnTo>
                <a:lnTo>
                  <a:pt x="68" y="35"/>
                </a:lnTo>
                <a:close/>
              </a:path>
            </a:pathLst>
          </a:custGeom>
          <a:solidFill>
            <a:srgbClr val="000000"/>
          </a:solidFill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7" name="Freeform 278"/>
          <p:cNvSpPr>
            <a:spLocks/>
          </p:cNvSpPr>
          <p:nvPr/>
        </p:nvSpPr>
        <p:spPr bwMode="auto">
          <a:xfrm>
            <a:off x="4746625" y="2527300"/>
            <a:ext cx="114300" cy="114300"/>
          </a:xfrm>
          <a:custGeom>
            <a:avLst/>
            <a:gdLst>
              <a:gd name="T0" fmla="*/ 93298602 w 69"/>
              <a:gd name="T1" fmla="*/ 189340403 h 69"/>
              <a:gd name="T2" fmla="*/ 0 w 69"/>
              <a:gd name="T3" fmla="*/ 93298602 h 69"/>
              <a:gd name="T4" fmla="*/ 93298602 w 69"/>
              <a:gd name="T5" fmla="*/ 0 h 69"/>
              <a:gd name="T6" fmla="*/ 189340403 w 69"/>
              <a:gd name="T7" fmla="*/ 93298602 h 69"/>
              <a:gd name="T8" fmla="*/ 93298602 w 69"/>
              <a:gd name="T9" fmla="*/ 189340403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9"/>
              <a:gd name="T17" fmla="*/ 69 w 6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9">
                <a:moveTo>
                  <a:pt x="34" y="69"/>
                </a:moveTo>
                <a:lnTo>
                  <a:pt x="0" y="34"/>
                </a:lnTo>
                <a:lnTo>
                  <a:pt x="34" y="0"/>
                </a:lnTo>
                <a:lnTo>
                  <a:pt x="69" y="34"/>
                </a:lnTo>
                <a:lnTo>
                  <a:pt x="34" y="69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8" name="Freeform 279"/>
          <p:cNvSpPr>
            <a:spLocks noEditPoints="1"/>
          </p:cNvSpPr>
          <p:nvPr/>
        </p:nvSpPr>
        <p:spPr bwMode="auto">
          <a:xfrm>
            <a:off x="4746625" y="2511425"/>
            <a:ext cx="114300" cy="130175"/>
          </a:xfrm>
          <a:custGeom>
            <a:avLst/>
            <a:gdLst>
              <a:gd name="T0" fmla="*/ 93298602 w 69"/>
              <a:gd name="T1" fmla="*/ 217250360 h 78"/>
              <a:gd name="T2" fmla="*/ 93298602 w 69"/>
              <a:gd name="T3" fmla="*/ 217250360 h 78"/>
              <a:gd name="T4" fmla="*/ 93298602 w 69"/>
              <a:gd name="T5" fmla="*/ 217250360 h 78"/>
              <a:gd name="T6" fmla="*/ 0 w 69"/>
              <a:gd name="T7" fmla="*/ 119766012 h 78"/>
              <a:gd name="T8" fmla="*/ 0 w 69"/>
              <a:gd name="T9" fmla="*/ 97484374 h 78"/>
              <a:gd name="T10" fmla="*/ 93298602 w 69"/>
              <a:gd name="T11" fmla="*/ 0 h 78"/>
              <a:gd name="T12" fmla="*/ 93298602 w 69"/>
              <a:gd name="T13" fmla="*/ 0 h 78"/>
              <a:gd name="T14" fmla="*/ 93298602 w 69"/>
              <a:gd name="T15" fmla="*/ 0 h 78"/>
              <a:gd name="T16" fmla="*/ 189340403 w 69"/>
              <a:gd name="T17" fmla="*/ 97484374 h 78"/>
              <a:gd name="T18" fmla="*/ 189340403 w 69"/>
              <a:gd name="T19" fmla="*/ 119766012 h 78"/>
              <a:gd name="T20" fmla="*/ 93298602 w 69"/>
              <a:gd name="T21" fmla="*/ 217250360 h 78"/>
              <a:gd name="T22" fmla="*/ 189340403 w 69"/>
              <a:gd name="T23" fmla="*/ 97484374 h 78"/>
              <a:gd name="T24" fmla="*/ 189340403 w 69"/>
              <a:gd name="T25" fmla="*/ 119766012 h 78"/>
              <a:gd name="T26" fmla="*/ 93298602 w 69"/>
              <a:gd name="T27" fmla="*/ 25067029 h 78"/>
              <a:gd name="T28" fmla="*/ 93298602 w 69"/>
              <a:gd name="T29" fmla="*/ 25067029 h 78"/>
              <a:gd name="T30" fmla="*/ 0 w 69"/>
              <a:gd name="T31" fmla="*/ 119766012 h 78"/>
              <a:gd name="T32" fmla="*/ 0 w 69"/>
              <a:gd name="T33" fmla="*/ 97484374 h 78"/>
              <a:gd name="T34" fmla="*/ 93298602 w 69"/>
              <a:gd name="T35" fmla="*/ 192183338 h 78"/>
              <a:gd name="T36" fmla="*/ 93298602 w 69"/>
              <a:gd name="T37" fmla="*/ 192183338 h 78"/>
              <a:gd name="T38" fmla="*/ 189340403 w 69"/>
              <a:gd name="T39" fmla="*/ 97484374 h 7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9"/>
              <a:gd name="T61" fmla="*/ 0 h 78"/>
              <a:gd name="T62" fmla="*/ 69 w 69"/>
              <a:gd name="T63" fmla="*/ 78 h 7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9" h="78">
                <a:moveTo>
                  <a:pt x="34" y="78"/>
                </a:moveTo>
                <a:lnTo>
                  <a:pt x="34" y="78"/>
                </a:lnTo>
                <a:lnTo>
                  <a:pt x="0" y="43"/>
                </a:lnTo>
                <a:lnTo>
                  <a:pt x="0" y="35"/>
                </a:lnTo>
                <a:lnTo>
                  <a:pt x="34" y="0"/>
                </a:lnTo>
                <a:lnTo>
                  <a:pt x="69" y="35"/>
                </a:lnTo>
                <a:lnTo>
                  <a:pt x="69" y="43"/>
                </a:lnTo>
                <a:lnTo>
                  <a:pt x="34" y="78"/>
                </a:lnTo>
                <a:close/>
                <a:moveTo>
                  <a:pt x="69" y="35"/>
                </a:moveTo>
                <a:lnTo>
                  <a:pt x="69" y="43"/>
                </a:lnTo>
                <a:lnTo>
                  <a:pt x="34" y="9"/>
                </a:lnTo>
                <a:lnTo>
                  <a:pt x="0" y="43"/>
                </a:lnTo>
                <a:lnTo>
                  <a:pt x="0" y="35"/>
                </a:lnTo>
                <a:lnTo>
                  <a:pt x="34" y="69"/>
                </a:lnTo>
                <a:lnTo>
                  <a:pt x="69" y="35"/>
                </a:lnTo>
                <a:close/>
              </a:path>
            </a:pathLst>
          </a:custGeom>
          <a:solidFill>
            <a:srgbClr val="000000"/>
          </a:solidFill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9" name="Freeform 280"/>
          <p:cNvSpPr>
            <a:spLocks/>
          </p:cNvSpPr>
          <p:nvPr/>
        </p:nvSpPr>
        <p:spPr bwMode="auto">
          <a:xfrm>
            <a:off x="5376863" y="1939925"/>
            <a:ext cx="114300" cy="114300"/>
          </a:xfrm>
          <a:custGeom>
            <a:avLst/>
            <a:gdLst>
              <a:gd name="T0" fmla="*/ 96062410 w 68"/>
              <a:gd name="T1" fmla="*/ 189340403 h 69"/>
              <a:gd name="T2" fmla="*/ 0 w 68"/>
              <a:gd name="T3" fmla="*/ 96041801 h 69"/>
              <a:gd name="T4" fmla="*/ 96062410 w 68"/>
              <a:gd name="T5" fmla="*/ 0 h 69"/>
              <a:gd name="T6" fmla="*/ 192124819 w 68"/>
              <a:gd name="T7" fmla="*/ 96041801 h 69"/>
              <a:gd name="T8" fmla="*/ 96062410 w 68"/>
              <a:gd name="T9" fmla="*/ 189340403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9"/>
              <a:gd name="T17" fmla="*/ 68 w 68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9">
                <a:moveTo>
                  <a:pt x="34" y="69"/>
                </a:moveTo>
                <a:lnTo>
                  <a:pt x="0" y="35"/>
                </a:lnTo>
                <a:lnTo>
                  <a:pt x="34" y="0"/>
                </a:lnTo>
                <a:lnTo>
                  <a:pt x="68" y="35"/>
                </a:lnTo>
                <a:lnTo>
                  <a:pt x="34" y="69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0" name="Freeform 281"/>
          <p:cNvSpPr>
            <a:spLocks noEditPoints="1"/>
          </p:cNvSpPr>
          <p:nvPr/>
        </p:nvSpPr>
        <p:spPr bwMode="auto">
          <a:xfrm>
            <a:off x="5376863" y="1939925"/>
            <a:ext cx="114300" cy="130175"/>
          </a:xfrm>
          <a:custGeom>
            <a:avLst/>
            <a:gdLst>
              <a:gd name="T0" fmla="*/ 96062410 w 68"/>
              <a:gd name="T1" fmla="*/ 192183338 h 78"/>
              <a:gd name="T2" fmla="*/ 96062410 w 68"/>
              <a:gd name="T3" fmla="*/ 217250360 h 78"/>
              <a:gd name="T4" fmla="*/ 96062410 w 68"/>
              <a:gd name="T5" fmla="*/ 192183338 h 78"/>
              <a:gd name="T6" fmla="*/ 0 w 68"/>
              <a:gd name="T7" fmla="*/ 97484374 h 78"/>
              <a:gd name="T8" fmla="*/ 0 w 68"/>
              <a:gd name="T9" fmla="*/ 97484374 h 78"/>
              <a:gd name="T10" fmla="*/ 96062410 w 68"/>
              <a:gd name="T11" fmla="*/ 0 h 78"/>
              <a:gd name="T12" fmla="*/ 96062410 w 68"/>
              <a:gd name="T13" fmla="*/ 0 h 78"/>
              <a:gd name="T14" fmla="*/ 96062410 w 68"/>
              <a:gd name="T15" fmla="*/ 0 h 78"/>
              <a:gd name="T16" fmla="*/ 192124819 w 68"/>
              <a:gd name="T17" fmla="*/ 97484374 h 78"/>
              <a:gd name="T18" fmla="*/ 192124819 w 68"/>
              <a:gd name="T19" fmla="*/ 97484374 h 78"/>
              <a:gd name="T20" fmla="*/ 96062410 w 68"/>
              <a:gd name="T21" fmla="*/ 192183338 h 78"/>
              <a:gd name="T22" fmla="*/ 192124819 w 68"/>
              <a:gd name="T23" fmla="*/ 97484374 h 78"/>
              <a:gd name="T24" fmla="*/ 192124819 w 68"/>
              <a:gd name="T25" fmla="*/ 97484374 h 78"/>
              <a:gd name="T26" fmla="*/ 96062410 w 68"/>
              <a:gd name="T27" fmla="*/ 0 h 78"/>
              <a:gd name="T28" fmla="*/ 96062410 w 68"/>
              <a:gd name="T29" fmla="*/ 0 h 78"/>
              <a:gd name="T30" fmla="*/ 0 w 68"/>
              <a:gd name="T31" fmla="*/ 97484374 h 78"/>
              <a:gd name="T32" fmla="*/ 0 w 68"/>
              <a:gd name="T33" fmla="*/ 97484374 h 78"/>
              <a:gd name="T34" fmla="*/ 96062410 w 68"/>
              <a:gd name="T35" fmla="*/ 192183338 h 78"/>
              <a:gd name="T36" fmla="*/ 96062410 w 68"/>
              <a:gd name="T37" fmla="*/ 192183338 h 78"/>
              <a:gd name="T38" fmla="*/ 192124819 w 68"/>
              <a:gd name="T39" fmla="*/ 97484374 h 7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8"/>
              <a:gd name="T61" fmla="*/ 0 h 78"/>
              <a:gd name="T62" fmla="*/ 68 w 68"/>
              <a:gd name="T63" fmla="*/ 78 h 7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8" h="78">
                <a:moveTo>
                  <a:pt x="34" y="69"/>
                </a:moveTo>
                <a:lnTo>
                  <a:pt x="34" y="78"/>
                </a:lnTo>
                <a:lnTo>
                  <a:pt x="34" y="69"/>
                </a:lnTo>
                <a:lnTo>
                  <a:pt x="0" y="35"/>
                </a:lnTo>
                <a:lnTo>
                  <a:pt x="34" y="0"/>
                </a:lnTo>
                <a:lnTo>
                  <a:pt x="68" y="35"/>
                </a:lnTo>
                <a:lnTo>
                  <a:pt x="34" y="69"/>
                </a:lnTo>
                <a:close/>
                <a:moveTo>
                  <a:pt x="68" y="35"/>
                </a:moveTo>
                <a:lnTo>
                  <a:pt x="68" y="35"/>
                </a:lnTo>
                <a:lnTo>
                  <a:pt x="34" y="0"/>
                </a:lnTo>
                <a:lnTo>
                  <a:pt x="0" y="35"/>
                </a:lnTo>
                <a:lnTo>
                  <a:pt x="34" y="69"/>
                </a:lnTo>
                <a:lnTo>
                  <a:pt x="68" y="35"/>
                </a:lnTo>
                <a:close/>
              </a:path>
            </a:pathLst>
          </a:custGeom>
          <a:solidFill>
            <a:srgbClr val="000000"/>
          </a:solidFill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1" name="Freeform 282"/>
          <p:cNvSpPr>
            <a:spLocks/>
          </p:cNvSpPr>
          <p:nvPr/>
        </p:nvSpPr>
        <p:spPr bwMode="auto">
          <a:xfrm>
            <a:off x="1643063" y="3255963"/>
            <a:ext cx="3803650" cy="1587500"/>
          </a:xfrm>
          <a:custGeom>
            <a:avLst/>
            <a:gdLst>
              <a:gd name="T0" fmla="*/ 0 w 2281"/>
              <a:gd name="T1" fmla="*/ 2147483647 h 952"/>
              <a:gd name="T2" fmla="*/ 522767571 w 2281"/>
              <a:gd name="T3" fmla="*/ 2147483647 h 952"/>
              <a:gd name="T4" fmla="*/ 1073341295 w 2281"/>
              <a:gd name="T5" fmla="*/ 2147483647 h 952"/>
              <a:gd name="T6" fmla="*/ 1596108658 w 2281"/>
              <a:gd name="T7" fmla="*/ 2099425689 h 952"/>
              <a:gd name="T8" fmla="*/ 2121656218 w 2281"/>
              <a:gd name="T9" fmla="*/ 1907558354 h 952"/>
              <a:gd name="T10" fmla="*/ 2147483647 w 2281"/>
              <a:gd name="T11" fmla="*/ 1813015416 h 952"/>
              <a:gd name="T12" fmla="*/ 2147483647 w 2281"/>
              <a:gd name="T13" fmla="*/ 1718470394 h 952"/>
              <a:gd name="T14" fmla="*/ 2147483647 w 2281"/>
              <a:gd name="T15" fmla="*/ 1623927456 h 952"/>
              <a:gd name="T16" fmla="*/ 2147483647 w 2281"/>
              <a:gd name="T17" fmla="*/ 1551629523 h 952"/>
              <a:gd name="T18" fmla="*/ 2147483647 w 2281"/>
              <a:gd name="T19" fmla="*/ 1504356386 h 952"/>
              <a:gd name="T20" fmla="*/ 2147483647 w 2281"/>
              <a:gd name="T21" fmla="*/ 1479331590 h 952"/>
              <a:gd name="T22" fmla="*/ 2147483647 w 2281"/>
              <a:gd name="T23" fmla="*/ 1454305125 h 952"/>
              <a:gd name="T24" fmla="*/ 2147483647 w 2281"/>
              <a:gd name="T25" fmla="*/ 1384786984 h 952"/>
              <a:gd name="T26" fmla="*/ 2147483647 w 2281"/>
              <a:gd name="T27" fmla="*/ 1359760520 h 952"/>
              <a:gd name="T28" fmla="*/ 2147483647 w 2281"/>
              <a:gd name="T29" fmla="*/ 1312489051 h 952"/>
              <a:gd name="T30" fmla="*/ 2147483647 w 2281"/>
              <a:gd name="T31" fmla="*/ 1240191118 h 952"/>
              <a:gd name="T32" fmla="*/ 2147483647 w 2281"/>
              <a:gd name="T33" fmla="*/ 1170672976 h 952"/>
              <a:gd name="T34" fmla="*/ 2147483647 w 2281"/>
              <a:gd name="T35" fmla="*/ 1003832105 h 952"/>
              <a:gd name="T36" fmla="*/ 2147483647 w 2281"/>
              <a:gd name="T37" fmla="*/ 836989358 h 952"/>
              <a:gd name="T38" fmla="*/ 2147483647 w 2281"/>
              <a:gd name="T39" fmla="*/ 667367028 h 952"/>
              <a:gd name="T40" fmla="*/ 2147483647 w 2281"/>
              <a:gd name="T41" fmla="*/ 0 h 952"/>
              <a:gd name="T42" fmla="*/ 2147483647 w 2281"/>
              <a:gd name="T43" fmla="*/ 0 h 952"/>
              <a:gd name="T44" fmla="*/ 2147483647 w 2281"/>
              <a:gd name="T45" fmla="*/ 25026471 h 952"/>
              <a:gd name="T46" fmla="*/ 2147483647 w 2281"/>
              <a:gd name="T47" fmla="*/ 692393492 h 952"/>
              <a:gd name="T48" fmla="*/ 2147483647 w 2281"/>
              <a:gd name="T49" fmla="*/ 884261036 h 952"/>
              <a:gd name="T50" fmla="*/ 2147483647 w 2281"/>
              <a:gd name="T51" fmla="*/ 1051103574 h 952"/>
              <a:gd name="T52" fmla="*/ 2147483647 w 2281"/>
              <a:gd name="T53" fmla="*/ 1217944445 h 952"/>
              <a:gd name="T54" fmla="*/ 2147483647 w 2281"/>
              <a:gd name="T55" fmla="*/ 1287462587 h 952"/>
              <a:gd name="T56" fmla="*/ 2147483647 w 2281"/>
              <a:gd name="T57" fmla="*/ 1359760520 h 952"/>
              <a:gd name="T58" fmla="*/ 2147483647 w 2281"/>
              <a:gd name="T59" fmla="*/ 1407031989 h 952"/>
              <a:gd name="T60" fmla="*/ 2147483647 w 2281"/>
              <a:gd name="T61" fmla="*/ 1432058453 h 952"/>
              <a:gd name="T62" fmla="*/ 2147483647 w 2281"/>
              <a:gd name="T63" fmla="*/ 1479331590 h 952"/>
              <a:gd name="T64" fmla="*/ 2147483647 w 2281"/>
              <a:gd name="T65" fmla="*/ 1526603058 h 952"/>
              <a:gd name="T66" fmla="*/ 2147483647 w 2281"/>
              <a:gd name="T67" fmla="*/ 1551629523 h 952"/>
              <a:gd name="T68" fmla="*/ 2147483647 w 2281"/>
              <a:gd name="T69" fmla="*/ 1598900992 h 952"/>
              <a:gd name="T70" fmla="*/ 2147483647 w 2281"/>
              <a:gd name="T71" fmla="*/ 1671198925 h 952"/>
              <a:gd name="T72" fmla="*/ 2147483647 w 2281"/>
              <a:gd name="T73" fmla="*/ 1765742280 h 952"/>
              <a:gd name="T74" fmla="*/ 2147483647 w 2281"/>
              <a:gd name="T75" fmla="*/ 1860286885 h 952"/>
              <a:gd name="T76" fmla="*/ 2121656218 w 2281"/>
              <a:gd name="T77" fmla="*/ 1957611282 h 952"/>
              <a:gd name="T78" fmla="*/ 1596108658 w 2281"/>
              <a:gd name="T79" fmla="*/ 2146698826 h 952"/>
              <a:gd name="T80" fmla="*/ 1073341295 w 2281"/>
              <a:gd name="T81" fmla="*/ 2147483647 h 952"/>
              <a:gd name="T82" fmla="*/ 547793943 w 2281"/>
              <a:gd name="T83" fmla="*/ 2147483647 h 952"/>
              <a:gd name="T84" fmla="*/ 22244929 w 2281"/>
              <a:gd name="T85" fmla="*/ 2147483647 h 952"/>
              <a:gd name="T86" fmla="*/ 0 w 2281"/>
              <a:gd name="T87" fmla="*/ 2147483647 h 952"/>
              <a:gd name="T88" fmla="*/ 0 w 2281"/>
              <a:gd name="T89" fmla="*/ 2147483647 h 952"/>
              <a:gd name="T90" fmla="*/ 0 w 2281"/>
              <a:gd name="T91" fmla="*/ 2147483647 h 95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81"/>
              <a:gd name="T139" fmla="*/ 0 h 952"/>
              <a:gd name="T140" fmla="*/ 2281 w 2281"/>
              <a:gd name="T141" fmla="*/ 952 h 95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81" h="952">
                <a:moveTo>
                  <a:pt x="0" y="935"/>
                </a:moveTo>
                <a:lnTo>
                  <a:pt x="188" y="875"/>
                </a:lnTo>
                <a:lnTo>
                  <a:pt x="386" y="824"/>
                </a:lnTo>
                <a:lnTo>
                  <a:pt x="574" y="755"/>
                </a:lnTo>
                <a:lnTo>
                  <a:pt x="763" y="686"/>
                </a:lnTo>
                <a:lnTo>
                  <a:pt x="858" y="652"/>
                </a:lnTo>
                <a:lnTo>
                  <a:pt x="952" y="618"/>
                </a:lnTo>
                <a:lnTo>
                  <a:pt x="1046" y="584"/>
                </a:lnTo>
                <a:lnTo>
                  <a:pt x="1141" y="558"/>
                </a:lnTo>
                <a:lnTo>
                  <a:pt x="1184" y="541"/>
                </a:lnTo>
                <a:lnTo>
                  <a:pt x="1235" y="532"/>
                </a:lnTo>
                <a:lnTo>
                  <a:pt x="1329" y="523"/>
                </a:lnTo>
                <a:lnTo>
                  <a:pt x="1424" y="498"/>
                </a:lnTo>
                <a:lnTo>
                  <a:pt x="1467" y="489"/>
                </a:lnTo>
                <a:lnTo>
                  <a:pt x="1518" y="472"/>
                </a:lnTo>
                <a:lnTo>
                  <a:pt x="1561" y="446"/>
                </a:lnTo>
                <a:lnTo>
                  <a:pt x="1612" y="421"/>
                </a:lnTo>
                <a:lnTo>
                  <a:pt x="1707" y="361"/>
                </a:lnTo>
                <a:lnTo>
                  <a:pt x="1801" y="301"/>
                </a:lnTo>
                <a:lnTo>
                  <a:pt x="1895" y="240"/>
                </a:lnTo>
                <a:lnTo>
                  <a:pt x="2273" y="0"/>
                </a:lnTo>
                <a:lnTo>
                  <a:pt x="2281" y="0"/>
                </a:lnTo>
                <a:lnTo>
                  <a:pt x="2281" y="9"/>
                </a:lnTo>
                <a:lnTo>
                  <a:pt x="1904" y="249"/>
                </a:lnTo>
                <a:lnTo>
                  <a:pt x="1810" y="318"/>
                </a:lnTo>
                <a:lnTo>
                  <a:pt x="1715" y="378"/>
                </a:lnTo>
                <a:lnTo>
                  <a:pt x="1621" y="438"/>
                </a:lnTo>
                <a:lnTo>
                  <a:pt x="1570" y="463"/>
                </a:lnTo>
                <a:lnTo>
                  <a:pt x="1527" y="489"/>
                </a:lnTo>
                <a:lnTo>
                  <a:pt x="1475" y="506"/>
                </a:lnTo>
                <a:lnTo>
                  <a:pt x="1424" y="515"/>
                </a:lnTo>
                <a:lnTo>
                  <a:pt x="1329" y="532"/>
                </a:lnTo>
                <a:lnTo>
                  <a:pt x="1235" y="549"/>
                </a:lnTo>
                <a:lnTo>
                  <a:pt x="1192" y="558"/>
                </a:lnTo>
                <a:lnTo>
                  <a:pt x="1141" y="575"/>
                </a:lnTo>
                <a:lnTo>
                  <a:pt x="1046" y="601"/>
                </a:lnTo>
                <a:lnTo>
                  <a:pt x="952" y="635"/>
                </a:lnTo>
                <a:lnTo>
                  <a:pt x="858" y="669"/>
                </a:lnTo>
                <a:lnTo>
                  <a:pt x="763" y="704"/>
                </a:lnTo>
                <a:lnTo>
                  <a:pt x="574" y="772"/>
                </a:lnTo>
                <a:lnTo>
                  <a:pt x="386" y="832"/>
                </a:lnTo>
                <a:lnTo>
                  <a:pt x="197" y="892"/>
                </a:lnTo>
                <a:lnTo>
                  <a:pt x="8" y="952"/>
                </a:lnTo>
                <a:lnTo>
                  <a:pt x="0" y="944"/>
                </a:lnTo>
                <a:lnTo>
                  <a:pt x="0" y="935"/>
                </a:lnTo>
                <a:close/>
              </a:path>
            </a:pathLst>
          </a:custGeom>
          <a:solidFill>
            <a:srgbClr val="98B954"/>
          </a:solidFill>
          <a:ln w="9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" name="Freeform 283"/>
          <p:cNvSpPr>
            <a:spLocks/>
          </p:cNvSpPr>
          <p:nvPr/>
        </p:nvSpPr>
        <p:spPr bwMode="auto">
          <a:xfrm>
            <a:off x="2227263" y="4572000"/>
            <a:ext cx="115887" cy="114300"/>
          </a:xfrm>
          <a:custGeom>
            <a:avLst/>
            <a:gdLst>
              <a:gd name="T0" fmla="*/ 98727309 w 69"/>
              <a:gd name="T1" fmla="*/ 189340403 h 69"/>
              <a:gd name="T2" fmla="*/ 0 w 69"/>
              <a:gd name="T3" fmla="*/ 96041801 h 69"/>
              <a:gd name="T4" fmla="*/ 98727309 w 69"/>
              <a:gd name="T5" fmla="*/ 0 h 69"/>
              <a:gd name="T6" fmla="*/ 194634702 w 69"/>
              <a:gd name="T7" fmla="*/ 96041801 h 69"/>
              <a:gd name="T8" fmla="*/ 98727309 w 69"/>
              <a:gd name="T9" fmla="*/ 189340403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9"/>
              <a:gd name="T17" fmla="*/ 69 w 6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9">
                <a:moveTo>
                  <a:pt x="35" y="69"/>
                </a:moveTo>
                <a:lnTo>
                  <a:pt x="0" y="35"/>
                </a:lnTo>
                <a:lnTo>
                  <a:pt x="35" y="0"/>
                </a:lnTo>
                <a:lnTo>
                  <a:pt x="69" y="35"/>
                </a:lnTo>
                <a:lnTo>
                  <a:pt x="35" y="69"/>
                </a:lnTo>
                <a:close/>
              </a:path>
            </a:pathLst>
          </a:custGeom>
          <a:solidFill>
            <a:srgbClr val="9BBB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3" name="Freeform 284"/>
          <p:cNvSpPr>
            <a:spLocks noEditPoints="1"/>
          </p:cNvSpPr>
          <p:nvPr/>
        </p:nvSpPr>
        <p:spPr bwMode="auto">
          <a:xfrm>
            <a:off x="2227263" y="4572000"/>
            <a:ext cx="115887" cy="114300"/>
          </a:xfrm>
          <a:custGeom>
            <a:avLst/>
            <a:gdLst>
              <a:gd name="T0" fmla="*/ 98727309 w 69"/>
              <a:gd name="T1" fmla="*/ 189340403 h 69"/>
              <a:gd name="T2" fmla="*/ 98727309 w 69"/>
              <a:gd name="T3" fmla="*/ 189340403 h 69"/>
              <a:gd name="T4" fmla="*/ 0 w 69"/>
              <a:gd name="T5" fmla="*/ 96041801 h 69"/>
              <a:gd name="T6" fmla="*/ 0 w 69"/>
              <a:gd name="T7" fmla="*/ 96041801 h 69"/>
              <a:gd name="T8" fmla="*/ 98727309 w 69"/>
              <a:gd name="T9" fmla="*/ 0 h 69"/>
              <a:gd name="T10" fmla="*/ 98727309 w 69"/>
              <a:gd name="T11" fmla="*/ 0 h 69"/>
              <a:gd name="T12" fmla="*/ 194634702 w 69"/>
              <a:gd name="T13" fmla="*/ 96041801 h 69"/>
              <a:gd name="T14" fmla="*/ 194634702 w 69"/>
              <a:gd name="T15" fmla="*/ 96041801 h 69"/>
              <a:gd name="T16" fmla="*/ 98727309 w 69"/>
              <a:gd name="T17" fmla="*/ 189340403 h 69"/>
              <a:gd name="T18" fmla="*/ 194634702 w 69"/>
              <a:gd name="T19" fmla="*/ 96041801 h 69"/>
              <a:gd name="T20" fmla="*/ 194634702 w 69"/>
              <a:gd name="T21" fmla="*/ 96041801 h 69"/>
              <a:gd name="T22" fmla="*/ 98727309 w 69"/>
              <a:gd name="T23" fmla="*/ 0 h 69"/>
              <a:gd name="T24" fmla="*/ 98727309 w 69"/>
              <a:gd name="T25" fmla="*/ 0 h 69"/>
              <a:gd name="T26" fmla="*/ 0 w 69"/>
              <a:gd name="T27" fmla="*/ 96041801 h 69"/>
              <a:gd name="T28" fmla="*/ 0 w 69"/>
              <a:gd name="T29" fmla="*/ 96041801 h 69"/>
              <a:gd name="T30" fmla="*/ 98727309 w 69"/>
              <a:gd name="T31" fmla="*/ 189340403 h 69"/>
              <a:gd name="T32" fmla="*/ 98727309 w 69"/>
              <a:gd name="T33" fmla="*/ 189340403 h 69"/>
              <a:gd name="T34" fmla="*/ 194634702 w 69"/>
              <a:gd name="T35" fmla="*/ 96041801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9"/>
              <a:gd name="T55" fmla="*/ 0 h 69"/>
              <a:gd name="T56" fmla="*/ 69 w 6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9" h="69">
                <a:moveTo>
                  <a:pt x="35" y="69"/>
                </a:moveTo>
                <a:lnTo>
                  <a:pt x="35" y="69"/>
                </a:lnTo>
                <a:lnTo>
                  <a:pt x="0" y="35"/>
                </a:lnTo>
                <a:lnTo>
                  <a:pt x="35" y="0"/>
                </a:lnTo>
                <a:lnTo>
                  <a:pt x="69" y="35"/>
                </a:lnTo>
                <a:lnTo>
                  <a:pt x="35" y="69"/>
                </a:lnTo>
                <a:close/>
                <a:moveTo>
                  <a:pt x="69" y="35"/>
                </a:moveTo>
                <a:lnTo>
                  <a:pt x="69" y="35"/>
                </a:lnTo>
                <a:lnTo>
                  <a:pt x="35" y="0"/>
                </a:lnTo>
                <a:lnTo>
                  <a:pt x="0" y="35"/>
                </a:lnTo>
                <a:lnTo>
                  <a:pt x="35" y="69"/>
                </a:lnTo>
                <a:lnTo>
                  <a:pt x="69" y="35"/>
                </a:lnTo>
                <a:close/>
              </a:path>
            </a:pathLst>
          </a:custGeom>
          <a:solidFill>
            <a:srgbClr val="000000"/>
          </a:solidFill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4" name="Freeform 285"/>
          <p:cNvSpPr>
            <a:spLocks/>
          </p:cNvSpPr>
          <p:nvPr/>
        </p:nvSpPr>
        <p:spPr bwMode="auto">
          <a:xfrm>
            <a:off x="2857500" y="4357688"/>
            <a:ext cx="114300" cy="114300"/>
          </a:xfrm>
          <a:custGeom>
            <a:avLst/>
            <a:gdLst>
              <a:gd name="T0" fmla="*/ 96062410 w 68"/>
              <a:gd name="T1" fmla="*/ 192124819 h 68"/>
              <a:gd name="T2" fmla="*/ 0 w 68"/>
              <a:gd name="T3" fmla="*/ 96062410 h 68"/>
              <a:gd name="T4" fmla="*/ 96062410 w 68"/>
              <a:gd name="T5" fmla="*/ 0 h 68"/>
              <a:gd name="T6" fmla="*/ 192124819 w 68"/>
              <a:gd name="T7" fmla="*/ 96062410 h 68"/>
              <a:gd name="T8" fmla="*/ 96062410 w 68"/>
              <a:gd name="T9" fmla="*/ 192124819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8"/>
              <a:gd name="T17" fmla="*/ 68 w 68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8">
                <a:moveTo>
                  <a:pt x="34" y="68"/>
                </a:moveTo>
                <a:lnTo>
                  <a:pt x="0" y="34"/>
                </a:lnTo>
                <a:lnTo>
                  <a:pt x="34" y="0"/>
                </a:lnTo>
                <a:lnTo>
                  <a:pt x="68" y="34"/>
                </a:lnTo>
                <a:lnTo>
                  <a:pt x="34" y="68"/>
                </a:lnTo>
                <a:close/>
              </a:path>
            </a:pathLst>
          </a:custGeom>
          <a:solidFill>
            <a:srgbClr val="9BBB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5" name="Freeform 286"/>
          <p:cNvSpPr>
            <a:spLocks noEditPoints="1"/>
          </p:cNvSpPr>
          <p:nvPr/>
        </p:nvSpPr>
        <p:spPr bwMode="auto">
          <a:xfrm>
            <a:off x="2857500" y="4343400"/>
            <a:ext cx="114300" cy="128588"/>
          </a:xfrm>
          <a:custGeom>
            <a:avLst/>
            <a:gdLst>
              <a:gd name="T0" fmla="*/ 96062410 w 68"/>
              <a:gd name="T1" fmla="*/ 214738587 h 77"/>
              <a:gd name="T2" fmla="*/ 96062410 w 68"/>
              <a:gd name="T3" fmla="*/ 214738587 h 77"/>
              <a:gd name="T4" fmla="*/ 0 w 68"/>
              <a:gd name="T5" fmla="*/ 119919169 h 77"/>
              <a:gd name="T6" fmla="*/ 0 w 68"/>
              <a:gd name="T7" fmla="*/ 94819444 h 77"/>
              <a:gd name="T8" fmla="*/ 96062410 w 68"/>
              <a:gd name="T9" fmla="*/ 0 h 77"/>
              <a:gd name="T10" fmla="*/ 96062410 w 68"/>
              <a:gd name="T11" fmla="*/ 0 h 77"/>
              <a:gd name="T12" fmla="*/ 192124819 w 68"/>
              <a:gd name="T13" fmla="*/ 94819444 h 77"/>
              <a:gd name="T14" fmla="*/ 192124819 w 68"/>
              <a:gd name="T15" fmla="*/ 119919169 h 77"/>
              <a:gd name="T16" fmla="*/ 96062410 w 68"/>
              <a:gd name="T17" fmla="*/ 214738587 h 77"/>
              <a:gd name="T18" fmla="*/ 192124819 w 68"/>
              <a:gd name="T19" fmla="*/ 94819444 h 77"/>
              <a:gd name="T20" fmla="*/ 192124819 w 68"/>
              <a:gd name="T21" fmla="*/ 119919169 h 77"/>
              <a:gd name="T22" fmla="*/ 96062410 w 68"/>
              <a:gd name="T23" fmla="*/ 25099706 h 77"/>
              <a:gd name="T24" fmla="*/ 96062410 w 68"/>
              <a:gd name="T25" fmla="*/ 25099706 h 77"/>
              <a:gd name="T26" fmla="*/ 0 w 68"/>
              <a:gd name="T27" fmla="*/ 119919169 h 77"/>
              <a:gd name="T28" fmla="*/ 0 w 68"/>
              <a:gd name="T29" fmla="*/ 94819444 h 77"/>
              <a:gd name="T30" fmla="*/ 96062410 w 68"/>
              <a:gd name="T31" fmla="*/ 192427743 h 77"/>
              <a:gd name="T32" fmla="*/ 96062410 w 68"/>
              <a:gd name="T33" fmla="*/ 192427743 h 77"/>
              <a:gd name="T34" fmla="*/ 192124819 w 68"/>
              <a:gd name="T35" fmla="*/ 94819444 h 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8"/>
              <a:gd name="T55" fmla="*/ 0 h 77"/>
              <a:gd name="T56" fmla="*/ 68 w 68"/>
              <a:gd name="T57" fmla="*/ 77 h 7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8" h="77">
                <a:moveTo>
                  <a:pt x="34" y="77"/>
                </a:moveTo>
                <a:lnTo>
                  <a:pt x="34" y="77"/>
                </a:lnTo>
                <a:lnTo>
                  <a:pt x="0" y="43"/>
                </a:lnTo>
                <a:lnTo>
                  <a:pt x="0" y="34"/>
                </a:lnTo>
                <a:lnTo>
                  <a:pt x="34" y="0"/>
                </a:lnTo>
                <a:lnTo>
                  <a:pt x="68" y="34"/>
                </a:lnTo>
                <a:lnTo>
                  <a:pt x="68" y="43"/>
                </a:lnTo>
                <a:lnTo>
                  <a:pt x="34" y="77"/>
                </a:lnTo>
                <a:close/>
                <a:moveTo>
                  <a:pt x="68" y="34"/>
                </a:moveTo>
                <a:lnTo>
                  <a:pt x="68" y="43"/>
                </a:lnTo>
                <a:lnTo>
                  <a:pt x="34" y="9"/>
                </a:lnTo>
                <a:lnTo>
                  <a:pt x="0" y="43"/>
                </a:lnTo>
                <a:lnTo>
                  <a:pt x="0" y="34"/>
                </a:lnTo>
                <a:lnTo>
                  <a:pt x="34" y="69"/>
                </a:lnTo>
                <a:lnTo>
                  <a:pt x="68" y="34"/>
                </a:lnTo>
                <a:close/>
              </a:path>
            </a:pathLst>
          </a:custGeom>
          <a:solidFill>
            <a:srgbClr val="000000"/>
          </a:solidFill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6" name="Freeform 287"/>
          <p:cNvSpPr>
            <a:spLocks/>
          </p:cNvSpPr>
          <p:nvPr/>
        </p:nvSpPr>
        <p:spPr bwMode="auto">
          <a:xfrm>
            <a:off x="3487738" y="4127500"/>
            <a:ext cx="114300" cy="115888"/>
          </a:xfrm>
          <a:custGeom>
            <a:avLst/>
            <a:gdLst>
              <a:gd name="T0" fmla="*/ 96041801 w 69"/>
              <a:gd name="T1" fmla="*/ 194638061 h 69"/>
              <a:gd name="T2" fmla="*/ 0 w 69"/>
              <a:gd name="T3" fmla="*/ 98729840 h 69"/>
              <a:gd name="T4" fmla="*/ 96041801 w 69"/>
              <a:gd name="T5" fmla="*/ 0 h 69"/>
              <a:gd name="T6" fmla="*/ 189340403 w 69"/>
              <a:gd name="T7" fmla="*/ 98729840 h 69"/>
              <a:gd name="T8" fmla="*/ 96041801 w 69"/>
              <a:gd name="T9" fmla="*/ 194638061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9"/>
              <a:gd name="T17" fmla="*/ 69 w 6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9">
                <a:moveTo>
                  <a:pt x="35" y="69"/>
                </a:moveTo>
                <a:lnTo>
                  <a:pt x="0" y="35"/>
                </a:lnTo>
                <a:lnTo>
                  <a:pt x="35" y="0"/>
                </a:lnTo>
                <a:lnTo>
                  <a:pt x="69" y="35"/>
                </a:lnTo>
                <a:lnTo>
                  <a:pt x="35" y="69"/>
                </a:lnTo>
                <a:close/>
              </a:path>
            </a:pathLst>
          </a:custGeom>
          <a:solidFill>
            <a:srgbClr val="9BBB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7" name="Freeform 288"/>
          <p:cNvSpPr>
            <a:spLocks noEditPoints="1"/>
          </p:cNvSpPr>
          <p:nvPr/>
        </p:nvSpPr>
        <p:spPr bwMode="auto">
          <a:xfrm>
            <a:off x="3487738" y="4127500"/>
            <a:ext cx="114300" cy="130175"/>
          </a:xfrm>
          <a:custGeom>
            <a:avLst/>
            <a:gdLst>
              <a:gd name="T0" fmla="*/ 96041801 w 69"/>
              <a:gd name="T1" fmla="*/ 217250360 h 78"/>
              <a:gd name="T2" fmla="*/ 96041801 w 69"/>
              <a:gd name="T3" fmla="*/ 217250360 h 78"/>
              <a:gd name="T4" fmla="*/ 0 w 69"/>
              <a:gd name="T5" fmla="*/ 119766012 h 78"/>
              <a:gd name="T6" fmla="*/ 0 w 69"/>
              <a:gd name="T7" fmla="*/ 97484374 h 78"/>
              <a:gd name="T8" fmla="*/ 96041801 w 69"/>
              <a:gd name="T9" fmla="*/ 0 h 78"/>
              <a:gd name="T10" fmla="*/ 96041801 w 69"/>
              <a:gd name="T11" fmla="*/ 0 h 78"/>
              <a:gd name="T12" fmla="*/ 189340403 w 69"/>
              <a:gd name="T13" fmla="*/ 97484374 h 78"/>
              <a:gd name="T14" fmla="*/ 189340403 w 69"/>
              <a:gd name="T15" fmla="*/ 119766012 h 78"/>
              <a:gd name="T16" fmla="*/ 96041801 w 69"/>
              <a:gd name="T17" fmla="*/ 217250360 h 78"/>
              <a:gd name="T18" fmla="*/ 189340403 w 69"/>
              <a:gd name="T19" fmla="*/ 97484374 h 78"/>
              <a:gd name="T20" fmla="*/ 189340403 w 69"/>
              <a:gd name="T21" fmla="*/ 119766012 h 78"/>
              <a:gd name="T22" fmla="*/ 96041801 w 69"/>
              <a:gd name="T23" fmla="*/ 25067029 h 78"/>
              <a:gd name="T24" fmla="*/ 96041801 w 69"/>
              <a:gd name="T25" fmla="*/ 25067029 h 78"/>
              <a:gd name="T26" fmla="*/ 0 w 69"/>
              <a:gd name="T27" fmla="*/ 119766012 h 78"/>
              <a:gd name="T28" fmla="*/ 0 w 69"/>
              <a:gd name="T29" fmla="*/ 97484374 h 78"/>
              <a:gd name="T30" fmla="*/ 96041801 w 69"/>
              <a:gd name="T31" fmla="*/ 192183338 h 78"/>
              <a:gd name="T32" fmla="*/ 96041801 w 69"/>
              <a:gd name="T33" fmla="*/ 192183338 h 78"/>
              <a:gd name="T34" fmla="*/ 189340403 w 69"/>
              <a:gd name="T35" fmla="*/ 97484374 h 7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9"/>
              <a:gd name="T55" fmla="*/ 0 h 78"/>
              <a:gd name="T56" fmla="*/ 69 w 69"/>
              <a:gd name="T57" fmla="*/ 78 h 7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9" h="78">
                <a:moveTo>
                  <a:pt x="35" y="78"/>
                </a:moveTo>
                <a:lnTo>
                  <a:pt x="35" y="78"/>
                </a:lnTo>
                <a:lnTo>
                  <a:pt x="0" y="43"/>
                </a:lnTo>
                <a:lnTo>
                  <a:pt x="0" y="35"/>
                </a:lnTo>
                <a:lnTo>
                  <a:pt x="35" y="0"/>
                </a:lnTo>
                <a:lnTo>
                  <a:pt x="69" y="35"/>
                </a:lnTo>
                <a:lnTo>
                  <a:pt x="69" y="43"/>
                </a:lnTo>
                <a:lnTo>
                  <a:pt x="35" y="78"/>
                </a:lnTo>
                <a:close/>
                <a:moveTo>
                  <a:pt x="69" y="35"/>
                </a:moveTo>
                <a:lnTo>
                  <a:pt x="69" y="43"/>
                </a:lnTo>
                <a:lnTo>
                  <a:pt x="35" y="9"/>
                </a:lnTo>
                <a:lnTo>
                  <a:pt x="0" y="43"/>
                </a:lnTo>
                <a:lnTo>
                  <a:pt x="0" y="35"/>
                </a:lnTo>
                <a:lnTo>
                  <a:pt x="35" y="69"/>
                </a:lnTo>
                <a:lnTo>
                  <a:pt x="69" y="35"/>
                </a:lnTo>
                <a:close/>
              </a:path>
            </a:pathLst>
          </a:custGeom>
          <a:solidFill>
            <a:srgbClr val="000000"/>
          </a:solidFill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8" name="Freeform 289"/>
          <p:cNvSpPr>
            <a:spLocks/>
          </p:cNvSpPr>
          <p:nvPr/>
        </p:nvSpPr>
        <p:spPr bwMode="auto">
          <a:xfrm>
            <a:off x="4117975" y="3986213"/>
            <a:ext cx="112713" cy="112712"/>
          </a:xfrm>
          <a:custGeom>
            <a:avLst/>
            <a:gdLst>
              <a:gd name="T0" fmla="*/ 93414198 w 68"/>
              <a:gd name="T1" fmla="*/ 186823423 h 68"/>
              <a:gd name="T2" fmla="*/ 0 w 68"/>
              <a:gd name="T3" fmla="*/ 93411712 h 68"/>
              <a:gd name="T4" fmla="*/ 93414198 w 68"/>
              <a:gd name="T5" fmla="*/ 0 h 68"/>
              <a:gd name="T6" fmla="*/ 186826738 w 68"/>
              <a:gd name="T7" fmla="*/ 93411712 h 68"/>
              <a:gd name="T8" fmla="*/ 93414198 w 68"/>
              <a:gd name="T9" fmla="*/ 186823423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8"/>
              <a:gd name="T17" fmla="*/ 68 w 68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8">
                <a:moveTo>
                  <a:pt x="34" y="68"/>
                </a:moveTo>
                <a:lnTo>
                  <a:pt x="0" y="34"/>
                </a:lnTo>
                <a:lnTo>
                  <a:pt x="34" y="0"/>
                </a:lnTo>
                <a:lnTo>
                  <a:pt x="68" y="34"/>
                </a:lnTo>
                <a:lnTo>
                  <a:pt x="34" y="68"/>
                </a:lnTo>
                <a:close/>
              </a:path>
            </a:pathLst>
          </a:custGeom>
          <a:solidFill>
            <a:srgbClr val="9BBB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9" name="Freeform 290"/>
          <p:cNvSpPr>
            <a:spLocks noEditPoints="1"/>
          </p:cNvSpPr>
          <p:nvPr/>
        </p:nvSpPr>
        <p:spPr bwMode="auto">
          <a:xfrm>
            <a:off x="4117975" y="3986213"/>
            <a:ext cx="112713" cy="128587"/>
          </a:xfrm>
          <a:custGeom>
            <a:avLst/>
            <a:gdLst>
              <a:gd name="T0" fmla="*/ 93414198 w 68"/>
              <a:gd name="T1" fmla="*/ 214735247 h 77"/>
              <a:gd name="T2" fmla="*/ 93414198 w 68"/>
              <a:gd name="T3" fmla="*/ 214735247 h 77"/>
              <a:gd name="T4" fmla="*/ 0 w 68"/>
              <a:gd name="T5" fmla="*/ 119916567 h 77"/>
              <a:gd name="T6" fmla="*/ 0 w 68"/>
              <a:gd name="T7" fmla="*/ 94818706 h 77"/>
              <a:gd name="T8" fmla="*/ 93414198 w 68"/>
              <a:gd name="T9" fmla="*/ 0 h 77"/>
              <a:gd name="T10" fmla="*/ 93414198 w 68"/>
              <a:gd name="T11" fmla="*/ 0 h 77"/>
              <a:gd name="T12" fmla="*/ 186826738 w 68"/>
              <a:gd name="T13" fmla="*/ 94818706 h 77"/>
              <a:gd name="T14" fmla="*/ 186826738 w 68"/>
              <a:gd name="T15" fmla="*/ 119916567 h 77"/>
              <a:gd name="T16" fmla="*/ 93414198 w 68"/>
              <a:gd name="T17" fmla="*/ 214735247 h 77"/>
              <a:gd name="T18" fmla="*/ 186826738 w 68"/>
              <a:gd name="T19" fmla="*/ 94818706 h 77"/>
              <a:gd name="T20" fmla="*/ 186826738 w 68"/>
              <a:gd name="T21" fmla="*/ 119916567 h 77"/>
              <a:gd name="T22" fmla="*/ 93414198 w 68"/>
              <a:gd name="T23" fmla="*/ 22310677 h 77"/>
              <a:gd name="T24" fmla="*/ 93414198 w 68"/>
              <a:gd name="T25" fmla="*/ 22310677 h 77"/>
              <a:gd name="T26" fmla="*/ 0 w 68"/>
              <a:gd name="T27" fmla="*/ 119916567 h 77"/>
              <a:gd name="T28" fmla="*/ 0 w 68"/>
              <a:gd name="T29" fmla="*/ 94818706 h 77"/>
              <a:gd name="T30" fmla="*/ 93414198 w 68"/>
              <a:gd name="T31" fmla="*/ 189635743 h 77"/>
              <a:gd name="T32" fmla="*/ 93414198 w 68"/>
              <a:gd name="T33" fmla="*/ 189635743 h 77"/>
              <a:gd name="T34" fmla="*/ 186826738 w 68"/>
              <a:gd name="T35" fmla="*/ 94818706 h 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8"/>
              <a:gd name="T55" fmla="*/ 0 h 77"/>
              <a:gd name="T56" fmla="*/ 68 w 68"/>
              <a:gd name="T57" fmla="*/ 77 h 7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8" h="77">
                <a:moveTo>
                  <a:pt x="34" y="77"/>
                </a:moveTo>
                <a:lnTo>
                  <a:pt x="34" y="77"/>
                </a:lnTo>
                <a:lnTo>
                  <a:pt x="0" y="43"/>
                </a:lnTo>
                <a:lnTo>
                  <a:pt x="0" y="34"/>
                </a:lnTo>
                <a:lnTo>
                  <a:pt x="34" y="0"/>
                </a:lnTo>
                <a:lnTo>
                  <a:pt x="68" y="34"/>
                </a:lnTo>
                <a:lnTo>
                  <a:pt x="68" y="43"/>
                </a:lnTo>
                <a:lnTo>
                  <a:pt x="34" y="77"/>
                </a:lnTo>
                <a:close/>
                <a:moveTo>
                  <a:pt x="68" y="34"/>
                </a:moveTo>
                <a:lnTo>
                  <a:pt x="68" y="43"/>
                </a:lnTo>
                <a:lnTo>
                  <a:pt x="34" y="8"/>
                </a:lnTo>
                <a:lnTo>
                  <a:pt x="0" y="43"/>
                </a:lnTo>
                <a:lnTo>
                  <a:pt x="0" y="34"/>
                </a:lnTo>
                <a:lnTo>
                  <a:pt x="34" y="68"/>
                </a:lnTo>
                <a:lnTo>
                  <a:pt x="68" y="34"/>
                </a:lnTo>
                <a:close/>
              </a:path>
            </a:pathLst>
          </a:custGeom>
          <a:solidFill>
            <a:srgbClr val="000000"/>
          </a:solidFill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0" name="Freeform 291"/>
          <p:cNvSpPr>
            <a:spLocks/>
          </p:cNvSpPr>
          <p:nvPr/>
        </p:nvSpPr>
        <p:spPr bwMode="auto">
          <a:xfrm>
            <a:off x="4746625" y="3598863"/>
            <a:ext cx="114300" cy="115887"/>
          </a:xfrm>
          <a:custGeom>
            <a:avLst/>
            <a:gdLst>
              <a:gd name="T0" fmla="*/ 93298602 w 69"/>
              <a:gd name="T1" fmla="*/ 194634702 h 69"/>
              <a:gd name="T2" fmla="*/ 0 w 69"/>
              <a:gd name="T3" fmla="*/ 95907393 h 69"/>
              <a:gd name="T4" fmla="*/ 93298602 w 69"/>
              <a:gd name="T5" fmla="*/ 0 h 69"/>
              <a:gd name="T6" fmla="*/ 189340403 w 69"/>
              <a:gd name="T7" fmla="*/ 95907393 h 69"/>
              <a:gd name="T8" fmla="*/ 93298602 w 69"/>
              <a:gd name="T9" fmla="*/ 194634702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9"/>
              <a:gd name="T17" fmla="*/ 69 w 6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9">
                <a:moveTo>
                  <a:pt x="34" y="69"/>
                </a:moveTo>
                <a:lnTo>
                  <a:pt x="0" y="34"/>
                </a:lnTo>
                <a:lnTo>
                  <a:pt x="34" y="0"/>
                </a:lnTo>
                <a:lnTo>
                  <a:pt x="69" y="34"/>
                </a:lnTo>
                <a:lnTo>
                  <a:pt x="34" y="69"/>
                </a:lnTo>
                <a:close/>
              </a:path>
            </a:pathLst>
          </a:custGeom>
          <a:solidFill>
            <a:srgbClr val="9BBB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1" name="Freeform 292"/>
          <p:cNvSpPr>
            <a:spLocks noEditPoints="1"/>
          </p:cNvSpPr>
          <p:nvPr/>
        </p:nvSpPr>
        <p:spPr bwMode="auto">
          <a:xfrm>
            <a:off x="4746625" y="3598863"/>
            <a:ext cx="114300" cy="115887"/>
          </a:xfrm>
          <a:custGeom>
            <a:avLst/>
            <a:gdLst>
              <a:gd name="T0" fmla="*/ 93298602 w 69"/>
              <a:gd name="T1" fmla="*/ 194634702 h 69"/>
              <a:gd name="T2" fmla="*/ 93298602 w 69"/>
              <a:gd name="T3" fmla="*/ 194634702 h 69"/>
              <a:gd name="T4" fmla="*/ 0 w 69"/>
              <a:gd name="T5" fmla="*/ 95907393 h 69"/>
              <a:gd name="T6" fmla="*/ 0 w 69"/>
              <a:gd name="T7" fmla="*/ 95907393 h 69"/>
              <a:gd name="T8" fmla="*/ 93298602 w 69"/>
              <a:gd name="T9" fmla="*/ 0 h 69"/>
              <a:gd name="T10" fmla="*/ 93298602 w 69"/>
              <a:gd name="T11" fmla="*/ 0 h 69"/>
              <a:gd name="T12" fmla="*/ 189340403 w 69"/>
              <a:gd name="T13" fmla="*/ 95907393 h 69"/>
              <a:gd name="T14" fmla="*/ 189340403 w 69"/>
              <a:gd name="T15" fmla="*/ 95907393 h 69"/>
              <a:gd name="T16" fmla="*/ 93298602 w 69"/>
              <a:gd name="T17" fmla="*/ 194634702 h 69"/>
              <a:gd name="T18" fmla="*/ 189340403 w 69"/>
              <a:gd name="T19" fmla="*/ 95907393 h 69"/>
              <a:gd name="T20" fmla="*/ 189340403 w 69"/>
              <a:gd name="T21" fmla="*/ 95907393 h 69"/>
              <a:gd name="T22" fmla="*/ 93298602 w 69"/>
              <a:gd name="T23" fmla="*/ 0 h 69"/>
              <a:gd name="T24" fmla="*/ 93298602 w 69"/>
              <a:gd name="T25" fmla="*/ 0 h 69"/>
              <a:gd name="T26" fmla="*/ 0 w 69"/>
              <a:gd name="T27" fmla="*/ 95907393 h 69"/>
              <a:gd name="T28" fmla="*/ 0 w 69"/>
              <a:gd name="T29" fmla="*/ 95907393 h 69"/>
              <a:gd name="T30" fmla="*/ 93298602 w 69"/>
              <a:gd name="T31" fmla="*/ 194634702 h 69"/>
              <a:gd name="T32" fmla="*/ 93298602 w 69"/>
              <a:gd name="T33" fmla="*/ 194634702 h 69"/>
              <a:gd name="T34" fmla="*/ 189340403 w 69"/>
              <a:gd name="T35" fmla="*/ 95907393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9"/>
              <a:gd name="T55" fmla="*/ 0 h 69"/>
              <a:gd name="T56" fmla="*/ 69 w 6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9" h="69">
                <a:moveTo>
                  <a:pt x="34" y="69"/>
                </a:moveTo>
                <a:lnTo>
                  <a:pt x="34" y="69"/>
                </a:lnTo>
                <a:lnTo>
                  <a:pt x="0" y="34"/>
                </a:lnTo>
                <a:lnTo>
                  <a:pt x="34" y="0"/>
                </a:lnTo>
                <a:lnTo>
                  <a:pt x="69" y="34"/>
                </a:lnTo>
                <a:lnTo>
                  <a:pt x="34" y="69"/>
                </a:lnTo>
                <a:close/>
                <a:moveTo>
                  <a:pt x="69" y="34"/>
                </a:moveTo>
                <a:lnTo>
                  <a:pt x="69" y="34"/>
                </a:lnTo>
                <a:lnTo>
                  <a:pt x="34" y="0"/>
                </a:lnTo>
                <a:lnTo>
                  <a:pt x="0" y="34"/>
                </a:lnTo>
                <a:lnTo>
                  <a:pt x="34" y="69"/>
                </a:lnTo>
                <a:lnTo>
                  <a:pt x="69" y="34"/>
                </a:lnTo>
                <a:close/>
              </a:path>
            </a:pathLst>
          </a:custGeom>
          <a:solidFill>
            <a:srgbClr val="000000"/>
          </a:solidFill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2" name="Freeform 293"/>
          <p:cNvSpPr>
            <a:spLocks/>
          </p:cNvSpPr>
          <p:nvPr/>
        </p:nvSpPr>
        <p:spPr bwMode="auto">
          <a:xfrm>
            <a:off x="5376863" y="3198813"/>
            <a:ext cx="114300" cy="115887"/>
          </a:xfrm>
          <a:custGeom>
            <a:avLst/>
            <a:gdLst>
              <a:gd name="T0" fmla="*/ 96062410 w 68"/>
              <a:gd name="T1" fmla="*/ 194634702 h 69"/>
              <a:gd name="T2" fmla="*/ 0 w 68"/>
              <a:gd name="T3" fmla="*/ 95907393 h 69"/>
              <a:gd name="T4" fmla="*/ 96062410 w 68"/>
              <a:gd name="T5" fmla="*/ 0 h 69"/>
              <a:gd name="T6" fmla="*/ 192124819 w 68"/>
              <a:gd name="T7" fmla="*/ 95907393 h 69"/>
              <a:gd name="T8" fmla="*/ 96062410 w 68"/>
              <a:gd name="T9" fmla="*/ 194634702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9"/>
              <a:gd name="T17" fmla="*/ 68 w 68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9">
                <a:moveTo>
                  <a:pt x="34" y="69"/>
                </a:moveTo>
                <a:lnTo>
                  <a:pt x="0" y="34"/>
                </a:lnTo>
                <a:lnTo>
                  <a:pt x="34" y="0"/>
                </a:lnTo>
                <a:lnTo>
                  <a:pt x="68" y="34"/>
                </a:lnTo>
                <a:lnTo>
                  <a:pt x="34" y="69"/>
                </a:lnTo>
                <a:close/>
              </a:path>
            </a:pathLst>
          </a:custGeom>
          <a:solidFill>
            <a:srgbClr val="9BBB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3" name="Freeform 294"/>
          <p:cNvSpPr>
            <a:spLocks noEditPoints="1"/>
          </p:cNvSpPr>
          <p:nvPr/>
        </p:nvSpPr>
        <p:spPr bwMode="auto">
          <a:xfrm>
            <a:off x="5376863" y="3198813"/>
            <a:ext cx="114300" cy="115887"/>
          </a:xfrm>
          <a:custGeom>
            <a:avLst/>
            <a:gdLst>
              <a:gd name="T0" fmla="*/ 96062410 w 68"/>
              <a:gd name="T1" fmla="*/ 194634702 h 69"/>
              <a:gd name="T2" fmla="*/ 96062410 w 68"/>
              <a:gd name="T3" fmla="*/ 194634702 h 69"/>
              <a:gd name="T4" fmla="*/ 0 w 68"/>
              <a:gd name="T5" fmla="*/ 95907393 h 69"/>
              <a:gd name="T6" fmla="*/ 0 w 68"/>
              <a:gd name="T7" fmla="*/ 95907393 h 69"/>
              <a:gd name="T8" fmla="*/ 96062410 w 68"/>
              <a:gd name="T9" fmla="*/ 0 h 69"/>
              <a:gd name="T10" fmla="*/ 96062410 w 68"/>
              <a:gd name="T11" fmla="*/ 0 h 69"/>
              <a:gd name="T12" fmla="*/ 192124819 w 68"/>
              <a:gd name="T13" fmla="*/ 95907393 h 69"/>
              <a:gd name="T14" fmla="*/ 192124819 w 68"/>
              <a:gd name="T15" fmla="*/ 95907393 h 69"/>
              <a:gd name="T16" fmla="*/ 96062410 w 68"/>
              <a:gd name="T17" fmla="*/ 194634702 h 69"/>
              <a:gd name="T18" fmla="*/ 192124819 w 68"/>
              <a:gd name="T19" fmla="*/ 95907393 h 69"/>
              <a:gd name="T20" fmla="*/ 192124819 w 68"/>
              <a:gd name="T21" fmla="*/ 95907393 h 69"/>
              <a:gd name="T22" fmla="*/ 96062410 w 68"/>
              <a:gd name="T23" fmla="*/ 0 h 69"/>
              <a:gd name="T24" fmla="*/ 96062410 w 68"/>
              <a:gd name="T25" fmla="*/ 0 h 69"/>
              <a:gd name="T26" fmla="*/ 0 w 68"/>
              <a:gd name="T27" fmla="*/ 95907393 h 69"/>
              <a:gd name="T28" fmla="*/ 0 w 68"/>
              <a:gd name="T29" fmla="*/ 95907393 h 69"/>
              <a:gd name="T30" fmla="*/ 96062410 w 68"/>
              <a:gd name="T31" fmla="*/ 194634702 h 69"/>
              <a:gd name="T32" fmla="*/ 96062410 w 68"/>
              <a:gd name="T33" fmla="*/ 194634702 h 69"/>
              <a:gd name="T34" fmla="*/ 192124819 w 68"/>
              <a:gd name="T35" fmla="*/ 95907393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8"/>
              <a:gd name="T55" fmla="*/ 0 h 69"/>
              <a:gd name="T56" fmla="*/ 68 w 68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8" h="69">
                <a:moveTo>
                  <a:pt x="34" y="69"/>
                </a:moveTo>
                <a:lnTo>
                  <a:pt x="34" y="69"/>
                </a:lnTo>
                <a:lnTo>
                  <a:pt x="0" y="34"/>
                </a:lnTo>
                <a:lnTo>
                  <a:pt x="34" y="0"/>
                </a:lnTo>
                <a:lnTo>
                  <a:pt x="68" y="34"/>
                </a:lnTo>
                <a:lnTo>
                  <a:pt x="34" y="69"/>
                </a:lnTo>
                <a:close/>
                <a:moveTo>
                  <a:pt x="68" y="34"/>
                </a:moveTo>
                <a:lnTo>
                  <a:pt x="68" y="34"/>
                </a:lnTo>
                <a:lnTo>
                  <a:pt x="34" y="0"/>
                </a:lnTo>
                <a:lnTo>
                  <a:pt x="0" y="34"/>
                </a:lnTo>
                <a:lnTo>
                  <a:pt x="34" y="69"/>
                </a:lnTo>
                <a:lnTo>
                  <a:pt x="68" y="34"/>
                </a:lnTo>
                <a:close/>
              </a:path>
            </a:pathLst>
          </a:custGeom>
          <a:solidFill>
            <a:srgbClr val="000000"/>
          </a:solidFill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4" name="Rectangle 295"/>
          <p:cNvSpPr>
            <a:spLocks noChangeArrowheads="1"/>
          </p:cNvSpPr>
          <p:nvPr/>
        </p:nvSpPr>
        <p:spPr bwMode="auto">
          <a:xfrm>
            <a:off x="5834063" y="4714875"/>
            <a:ext cx="2286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en-US" i="0"/>
          </a:p>
        </p:txBody>
      </p:sp>
      <p:sp>
        <p:nvSpPr>
          <p:cNvPr id="5215" name="Rectangle 296"/>
          <p:cNvSpPr>
            <a:spLocks noChangeArrowheads="1"/>
          </p:cNvSpPr>
          <p:nvPr/>
        </p:nvSpPr>
        <p:spPr bwMode="auto">
          <a:xfrm>
            <a:off x="5834063" y="4129088"/>
            <a:ext cx="3429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Calibri" pitchFamily="34" charset="0"/>
              </a:rPr>
              <a:t>50</a:t>
            </a:r>
            <a:endParaRPr lang="en-US" i="0"/>
          </a:p>
        </p:txBody>
      </p:sp>
      <p:sp>
        <p:nvSpPr>
          <p:cNvPr id="5216" name="Rectangle 297"/>
          <p:cNvSpPr>
            <a:spLocks noChangeArrowheads="1"/>
          </p:cNvSpPr>
          <p:nvPr/>
        </p:nvSpPr>
        <p:spPr bwMode="auto">
          <a:xfrm>
            <a:off x="5848350" y="3527425"/>
            <a:ext cx="4572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Calibri" pitchFamily="34" charset="0"/>
              </a:rPr>
              <a:t>100</a:t>
            </a:r>
            <a:endParaRPr lang="en-US" i="0"/>
          </a:p>
        </p:txBody>
      </p:sp>
      <p:sp>
        <p:nvSpPr>
          <p:cNvPr id="5217" name="Rectangle 298"/>
          <p:cNvSpPr>
            <a:spLocks noChangeArrowheads="1"/>
          </p:cNvSpPr>
          <p:nvPr/>
        </p:nvSpPr>
        <p:spPr bwMode="auto">
          <a:xfrm>
            <a:off x="5848350" y="2927350"/>
            <a:ext cx="4572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Calibri" pitchFamily="34" charset="0"/>
              </a:rPr>
              <a:t>150</a:t>
            </a:r>
            <a:endParaRPr lang="en-US" i="0"/>
          </a:p>
        </p:txBody>
      </p:sp>
      <p:sp>
        <p:nvSpPr>
          <p:cNvPr id="5218" name="Rectangle 299"/>
          <p:cNvSpPr>
            <a:spLocks noChangeArrowheads="1"/>
          </p:cNvSpPr>
          <p:nvPr/>
        </p:nvSpPr>
        <p:spPr bwMode="auto">
          <a:xfrm>
            <a:off x="5848350" y="2327275"/>
            <a:ext cx="4572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Calibri" pitchFamily="34" charset="0"/>
              </a:rPr>
              <a:t>200</a:t>
            </a:r>
            <a:endParaRPr lang="en-US" i="0"/>
          </a:p>
        </p:txBody>
      </p:sp>
      <p:sp>
        <p:nvSpPr>
          <p:cNvPr id="5219" name="Rectangle 300"/>
          <p:cNvSpPr>
            <a:spLocks noChangeArrowheads="1"/>
          </p:cNvSpPr>
          <p:nvPr/>
        </p:nvSpPr>
        <p:spPr bwMode="auto">
          <a:xfrm>
            <a:off x="5848350" y="1739900"/>
            <a:ext cx="4572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Calibri" pitchFamily="34" charset="0"/>
              </a:rPr>
              <a:t>250</a:t>
            </a:r>
            <a:endParaRPr lang="en-US" i="0"/>
          </a:p>
        </p:txBody>
      </p:sp>
      <p:sp>
        <p:nvSpPr>
          <p:cNvPr id="5220" name="Rectangle 301"/>
          <p:cNvSpPr>
            <a:spLocks noChangeArrowheads="1"/>
          </p:cNvSpPr>
          <p:nvPr/>
        </p:nvSpPr>
        <p:spPr bwMode="auto">
          <a:xfrm>
            <a:off x="5848350" y="1138238"/>
            <a:ext cx="4572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Calibri" pitchFamily="34" charset="0"/>
              </a:rPr>
              <a:t>300</a:t>
            </a:r>
            <a:endParaRPr lang="en-US" i="0"/>
          </a:p>
        </p:txBody>
      </p:sp>
      <p:sp>
        <p:nvSpPr>
          <p:cNvPr id="5221" name="Rectangle 302"/>
          <p:cNvSpPr>
            <a:spLocks noChangeArrowheads="1"/>
          </p:cNvSpPr>
          <p:nvPr/>
        </p:nvSpPr>
        <p:spPr bwMode="auto">
          <a:xfrm>
            <a:off x="1370013" y="4714875"/>
            <a:ext cx="2286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en-US" i="0"/>
          </a:p>
        </p:txBody>
      </p:sp>
      <p:sp>
        <p:nvSpPr>
          <p:cNvPr id="5222" name="Rectangle 303"/>
          <p:cNvSpPr>
            <a:spLocks noChangeArrowheads="1"/>
          </p:cNvSpPr>
          <p:nvPr/>
        </p:nvSpPr>
        <p:spPr bwMode="auto">
          <a:xfrm>
            <a:off x="1255713" y="4129088"/>
            <a:ext cx="3429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Calibri" pitchFamily="34" charset="0"/>
              </a:rPr>
              <a:t>50</a:t>
            </a:r>
            <a:endParaRPr lang="en-US" i="0"/>
          </a:p>
        </p:txBody>
      </p:sp>
      <p:sp>
        <p:nvSpPr>
          <p:cNvPr id="5223" name="Rectangle 304"/>
          <p:cNvSpPr>
            <a:spLocks noChangeArrowheads="1"/>
          </p:cNvSpPr>
          <p:nvPr/>
        </p:nvSpPr>
        <p:spPr bwMode="auto">
          <a:xfrm>
            <a:off x="1155700" y="3527425"/>
            <a:ext cx="4572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Calibri" pitchFamily="34" charset="0"/>
              </a:rPr>
              <a:t>100</a:t>
            </a:r>
            <a:endParaRPr lang="en-US" i="0"/>
          </a:p>
        </p:txBody>
      </p:sp>
      <p:sp>
        <p:nvSpPr>
          <p:cNvPr id="5224" name="Rectangle 305"/>
          <p:cNvSpPr>
            <a:spLocks noChangeArrowheads="1"/>
          </p:cNvSpPr>
          <p:nvPr/>
        </p:nvSpPr>
        <p:spPr bwMode="auto">
          <a:xfrm>
            <a:off x="1155700" y="2927350"/>
            <a:ext cx="4572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Calibri" pitchFamily="34" charset="0"/>
              </a:rPr>
              <a:t>150</a:t>
            </a:r>
            <a:endParaRPr lang="en-US" i="0"/>
          </a:p>
        </p:txBody>
      </p:sp>
      <p:sp>
        <p:nvSpPr>
          <p:cNvPr id="5225" name="Rectangle 306"/>
          <p:cNvSpPr>
            <a:spLocks noChangeArrowheads="1"/>
          </p:cNvSpPr>
          <p:nvPr/>
        </p:nvSpPr>
        <p:spPr bwMode="auto">
          <a:xfrm>
            <a:off x="1155700" y="2327275"/>
            <a:ext cx="4572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Calibri" pitchFamily="34" charset="0"/>
              </a:rPr>
              <a:t>200</a:t>
            </a:r>
            <a:endParaRPr lang="en-US" i="0"/>
          </a:p>
        </p:txBody>
      </p:sp>
      <p:sp>
        <p:nvSpPr>
          <p:cNvPr id="5226" name="Rectangle 307"/>
          <p:cNvSpPr>
            <a:spLocks noChangeArrowheads="1"/>
          </p:cNvSpPr>
          <p:nvPr/>
        </p:nvSpPr>
        <p:spPr bwMode="auto">
          <a:xfrm>
            <a:off x="1155700" y="1739900"/>
            <a:ext cx="4572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Calibri" pitchFamily="34" charset="0"/>
              </a:rPr>
              <a:t>250</a:t>
            </a:r>
            <a:endParaRPr lang="en-US" i="0"/>
          </a:p>
        </p:txBody>
      </p:sp>
      <p:sp>
        <p:nvSpPr>
          <p:cNvPr id="5227" name="Rectangle 308"/>
          <p:cNvSpPr>
            <a:spLocks noChangeArrowheads="1"/>
          </p:cNvSpPr>
          <p:nvPr/>
        </p:nvSpPr>
        <p:spPr bwMode="auto">
          <a:xfrm>
            <a:off x="1155700" y="1138238"/>
            <a:ext cx="4572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Calibri" pitchFamily="34" charset="0"/>
              </a:rPr>
              <a:t>300</a:t>
            </a:r>
            <a:endParaRPr lang="en-US" i="0"/>
          </a:p>
        </p:txBody>
      </p:sp>
      <p:sp>
        <p:nvSpPr>
          <p:cNvPr id="5228" name="Freeform 309"/>
          <p:cNvSpPr>
            <a:spLocks noEditPoints="1"/>
          </p:cNvSpPr>
          <p:nvPr/>
        </p:nvSpPr>
        <p:spPr bwMode="auto">
          <a:xfrm>
            <a:off x="1198563" y="5273675"/>
            <a:ext cx="285750" cy="214313"/>
          </a:xfrm>
          <a:custGeom>
            <a:avLst/>
            <a:gdLst>
              <a:gd name="T0" fmla="*/ 215015989 w 171"/>
              <a:gd name="T1" fmla="*/ 285942066 h 128"/>
              <a:gd name="T2" fmla="*/ 120073496 w 171"/>
              <a:gd name="T3" fmla="*/ 358828543 h 128"/>
              <a:gd name="T4" fmla="*/ 22338630 w 171"/>
              <a:gd name="T5" fmla="*/ 285942066 h 128"/>
              <a:gd name="T6" fmla="*/ 0 w 171"/>
              <a:gd name="T7" fmla="*/ 168200516 h 128"/>
              <a:gd name="T8" fmla="*/ 120073496 w 171"/>
              <a:gd name="T9" fmla="*/ 117739875 h 128"/>
              <a:gd name="T10" fmla="*/ 189885037 w 171"/>
              <a:gd name="T11" fmla="*/ 190628026 h 128"/>
              <a:gd name="T12" fmla="*/ 120073496 w 171"/>
              <a:gd name="T13" fmla="*/ 168200516 h 128"/>
              <a:gd name="T14" fmla="*/ 22338630 w 171"/>
              <a:gd name="T15" fmla="*/ 190628026 h 128"/>
              <a:gd name="T16" fmla="*/ 47471259 w 171"/>
              <a:gd name="T17" fmla="*/ 285942066 h 128"/>
              <a:gd name="T18" fmla="*/ 120073496 w 171"/>
              <a:gd name="T19" fmla="*/ 336401033 h 128"/>
              <a:gd name="T20" fmla="*/ 189885037 w 171"/>
              <a:gd name="T21" fmla="*/ 263514556 h 128"/>
              <a:gd name="T22" fmla="*/ 167544742 w 171"/>
              <a:gd name="T23" fmla="*/ 215858347 h 128"/>
              <a:gd name="T24" fmla="*/ 382560731 w 171"/>
              <a:gd name="T25" fmla="*/ 190628026 h 128"/>
              <a:gd name="T26" fmla="*/ 360222107 w 171"/>
              <a:gd name="T27" fmla="*/ 215858347 h 128"/>
              <a:gd name="T28" fmla="*/ 335089485 w 171"/>
              <a:gd name="T29" fmla="*/ 238284235 h 128"/>
              <a:gd name="T30" fmla="*/ 262487287 w 171"/>
              <a:gd name="T31" fmla="*/ 238284235 h 128"/>
              <a:gd name="T32" fmla="*/ 215015989 w 171"/>
              <a:gd name="T33" fmla="*/ 142970196 h 128"/>
              <a:gd name="T34" fmla="*/ 262487287 w 171"/>
              <a:gd name="T35" fmla="*/ 70083692 h 128"/>
              <a:gd name="T36" fmla="*/ 287618239 w 171"/>
              <a:gd name="T37" fmla="*/ 70083692 h 128"/>
              <a:gd name="T38" fmla="*/ 309958533 w 171"/>
              <a:gd name="T39" fmla="*/ 95314013 h 128"/>
              <a:gd name="T40" fmla="*/ 309958533 w 171"/>
              <a:gd name="T41" fmla="*/ 95314013 h 128"/>
              <a:gd name="T42" fmla="*/ 287618239 w 171"/>
              <a:gd name="T43" fmla="*/ 95314013 h 128"/>
              <a:gd name="T44" fmla="*/ 262487287 w 171"/>
              <a:gd name="T45" fmla="*/ 190628026 h 128"/>
              <a:gd name="T46" fmla="*/ 309958533 w 171"/>
              <a:gd name="T47" fmla="*/ 215858347 h 128"/>
              <a:gd name="T48" fmla="*/ 360222107 w 171"/>
              <a:gd name="T49" fmla="*/ 190628026 h 128"/>
              <a:gd name="T50" fmla="*/ 360222107 w 171"/>
              <a:gd name="T51" fmla="*/ 168200516 h 128"/>
              <a:gd name="T52" fmla="*/ 360222107 w 171"/>
              <a:gd name="T53" fmla="*/ 190628026 h 128"/>
              <a:gd name="T54" fmla="*/ 477503328 w 171"/>
              <a:gd name="T55" fmla="*/ 142970196 h 128"/>
              <a:gd name="T56" fmla="*/ 477503328 w 171"/>
              <a:gd name="T57" fmla="*/ 168200516 h 128"/>
              <a:gd name="T58" fmla="*/ 430031977 w 171"/>
              <a:gd name="T59" fmla="*/ 168200516 h 128"/>
              <a:gd name="T60" fmla="*/ 382560731 w 171"/>
              <a:gd name="T61" fmla="*/ 142970196 h 128"/>
              <a:gd name="T62" fmla="*/ 309958533 w 171"/>
              <a:gd name="T63" fmla="*/ 70083692 h 128"/>
              <a:gd name="T64" fmla="*/ 309958533 w 171"/>
              <a:gd name="T65" fmla="*/ 70083692 h 128"/>
              <a:gd name="T66" fmla="*/ 335089485 w 171"/>
              <a:gd name="T67" fmla="*/ 47656169 h 128"/>
              <a:gd name="T68" fmla="*/ 309958533 w 171"/>
              <a:gd name="T69" fmla="*/ 0 h 128"/>
              <a:gd name="T70" fmla="*/ 335089485 w 171"/>
              <a:gd name="T71" fmla="*/ 0 h 128"/>
              <a:gd name="T72" fmla="*/ 335089485 w 171"/>
              <a:gd name="T73" fmla="*/ 0 h 128"/>
              <a:gd name="T74" fmla="*/ 382560731 w 171"/>
              <a:gd name="T75" fmla="*/ 0 h 128"/>
              <a:gd name="T76" fmla="*/ 407693354 w 171"/>
              <a:gd name="T77" fmla="*/ 22427516 h 128"/>
              <a:gd name="T78" fmla="*/ 360222107 w 171"/>
              <a:gd name="T79" fmla="*/ 47656169 h 128"/>
              <a:gd name="T80" fmla="*/ 455164704 w 171"/>
              <a:gd name="T81" fmla="*/ 142970196 h 128"/>
              <a:gd name="T82" fmla="*/ 455164704 w 171"/>
              <a:gd name="T83" fmla="*/ 117739875 h 128"/>
              <a:gd name="T84" fmla="*/ 455164704 w 171"/>
              <a:gd name="T85" fmla="*/ 117739875 h 128"/>
              <a:gd name="T86" fmla="*/ 477503328 w 171"/>
              <a:gd name="T87" fmla="*/ 142970196 h 1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71"/>
              <a:gd name="T133" fmla="*/ 0 h 128"/>
              <a:gd name="T134" fmla="*/ 171 w 171"/>
              <a:gd name="T135" fmla="*/ 128 h 12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71" h="128">
                <a:moveTo>
                  <a:pt x="68" y="68"/>
                </a:moveTo>
                <a:lnTo>
                  <a:pt x="77" y="85"/>
                </a:lnTo>
                <a:lnTo>
                  <a:pt x="77" y="102"/>
                </a:lnTo>
                <a:lnTo>
                  <a:pt x="68" y="111"/>
                </a:lnTo>
                <a:lnTo>
                  <a:pt x="60" y="120"/>
                </a:lnTo>
                <a:lnTo>
                  <a:pt x="43" y="128"/>
                </a:lnTo>
                <a:lnTo>
                  <a:pt x="26" y="128"/>
                </a:lnTo>
                <a:lnTo>
                  <a:pt x="17" y="120"/>
                </a:lnTo>
                <a:lnTo>
                  <a:pt x="8" y="102"/>
                </a:lnTo>
                <a:lnTo>
                  <a:pt x="0" y="94"/>
                </a:lnTo>
                <a:lnTo>
                  <a:pt x="0" y="77"/>
                </a:lnTo>
                <a:lnTo>
                  <a:pt x="0" y="60"/>
                </a:lnTo>
                <a:lnTo>
                  <a:pt x="17" y="51"/>
                </a:lnTo>
                <a:lnTo>
                  <a:pt x="34" y="42"/>
                </a:lnTo>
                <a:lnTo>
                  <a:pt x="43" y="42"/>
                </a:lnTo>
                <a:lnTo>
                  <a:pt x="60" y="51"/>
                </a:lnTo>
                <a:lnTo>
                  <a:pt x="68" y="68"/>
                </a:lnTo>
                <a:close/>
                <a:moveTo>
                  <a:pt x="60" y="77"/>
                </a:moveTo>
                <a:lnTo>
                  <a:pt x="51" y="60"/>
                </a:lnTo>
                <a:lnTo>
                  <a:pt x="43" y="60"/>
                </a:lnTo>
                <a:lnTo>
                  <a:pt x="34" y="51"/>
                </a:lnTo>
                <a:lnTo>
                  <a:pt x="17" y="60"/>
                </a:lnTo>
                <a:lnTo>
                  <a:pt x="8" y="68"/>
                </a:lnTo>
                <a:lnTo>
                  <a:pt x="8" y="77"/>
                </a:lnTo>
                <a:lnTo>
                  <a:pt x="8" y="85"/>
                </a:lnTo>
                <a:lnTo>
                  <a:pt x="17" y="102"/>
                </a:lnTo>
                <a:lnTo>
                  <a:pt x="26" y="111"/>
                </a:lnTo>
                <a:lnTo>
                  <a:pt x="34" y="120"/>
                </a:lnTo>
                <a:lnTo>
                  <a:pt x="43" y="120"/>
                </a:lnTo>
                <a:lnTo>
                  <a:pt x="51" y="111"/>
                </a:lnTo>
                <a:lnTo>
                  <a:pt x="60" y="102"/>
                </a:lnTo>
                <a:lnTo>
                  <a:pt x="68" y="94"/>
                </a:lnTo>
                <a:lnTo>
                  <a:pt x="60" y="85"/>
                </a:lnTo>
                <a:lnTo>
                  <a:pt x="60" y="77"/>
                </a:lnTo>
                <a:close/>
                <a:moveTo>
                  <a:pt x="129" y="68"/>
                </a:moveTo>
                <a:lnTo>
                  <a:pt x="137" y="68"/>
                </a:lnTo>
                <a:lnTo>
                  <a:pt x="129" y="77"/>
                </a:lnTo>
                <a:lnTo>
                  <a:pt x="129" y="85"/>
                </a:lnTo>
                <a:lnTo>
                  <a:pt x="120" y="85"/>
                </a:lnTo>
                <a:lnTo>
                  <a:pt x="111" y="85"/>
                </a:lnTo>
                <a:lnTo>
                  <a:pt x="103" y="85"/>
                </a:lnTo>
                <a:lnTo>
                  <a:pt x="94" y="85"/>
                </a:lnTo>
                <a:lnTo>
                  <a:pt x="86" y="68"/>
                </a:lnTo>
                <a:lnTo>
                  <a:pt x="77" y="60"/>
                </a:lnTo>
                <a:lnTo>
                  <a:pt x="77" y="51"/>
                </a:lnTo>
                <a:lnTo>
                  <a:pt x="86" y="34"/>
                </a:lnTo>
                <a:lnTo>
                  <a:pt x="94" y="34"/>
                </a:lnTo>
                <a:lnTo>
                  <a:pt x="94" y="25"/>
                </a:lnTo>
                <a:lnTo>
                  <a:pt x="103" y="25"/>
                </a:lnTo>
                <a:lnTo>
                  <a:pt x="111" y="25"/>
                </a:lnTo>
                <a:lnTo>
                  <a:pt x="111" y="34"/>
                </a:lnTo>
                <a:lnTo>
                  <a:pt x="103" y="34"/>
                </a:lnTo>
                <a:lnTo>
                  <a:pt x="94" y="42"/>
                </a:lnTo>
                <a:lnTo>
                  <a:pt x="86" y="51"/>
                </a:lnTo>
                <a:lnTo>
                  <a:pt x="94" y="68"/>
                </a:lnTo>
                <a:lnTo>
                  <a:pt x="103" y="77"/>
                </a:lnTo>
                <a:lnTo>
                  <a:pt x="111" y="77"/>
                </a:lnTo>
                <a:lnTo>
                  <a:pt x="120" y="77"/>
                </a:lnTo>
                <a:lnTo>
                  <a:pt x="120" y="68"/>
                </a:lnTo>
                <a:lnTo>
                  <a:pt x="129" y="68"/>
                </a:lnTo>
                <a:lnTo>
                  <a:pt x="129" y="60"/>
                </a:lnTo>
                <a:lnTo>
                  <a:pt x="129" y="68"/>
                </a:lnTo>
                <a:close/>
                <a:moveTo>
                  <a:pt x="171" y="51"/>
                </a:moveTo>
                <a:lnTo>
                  <a:pt x="171" y="51"/>
                </a:lnTo>
                <a:lnTo>
                  <a:pt x="171" y="60"/>
                </a:lnTo>
                <a:lnTo>
                  <a:pt x="163" y="60"/>
                </a:lnTo>
                <a:lnTo>
                  <a:pt x="154" y="60"/>
                </a:lnTo>
                <a:lnTo>
                  <a:pt x="146" y="60"/>
                </a:lnTo>
                <a:lnTo>
                  <a:pt x="137" y="51"/>
                </a:lnTo>
                <a:lnTo>
                  <a:pt x="120" y="25"/>
                </a:lnTo>
                <a:lnTo>
                  <a:pt x="111" y="25"/>
                </a:lnTo>
                <a:lnTo>
                  <a:pt x="111" y="17"/>
                </a:lnTo>
                <a:lnTo>
                  <a:pt x="120" y="17"/>
                </a:lnTo>
                <a:lnTo>
                  <a:pt x="111" y="8"/>
                </a:lnTo>
                <a:lnTo>
                  <a:pt x="111" y="0"/>
                </a:lnTo>
                <a:lnTo>
                  <a:pt x="120" y="0"/>
                </a:lnTo>
                <a:lnTo>
                  <a:pt x="129" y="8"/>
                </a:lnTo>
                <a:lnTo>
                  <a:pt x="137" y="0"/>
                </a:lnTo>
                <a:lnTo>
                  <a:pt x="146" y="8"/>
                </a:lnTo>
                <a:lnTo>
                  <a:pt x="129" y="17"/>
                </a:lnTo>
                <a:lnTo>
                  <a:pt x="146" y="42"/>
                </a:lnTo>
                <a:lnTo>
                  <a:pt x="154" y="51"/>
                </a:lnTo>
                <a:lnTo>
                  <a:pt x="163" y="51"/>
                </a:lnTo>
                <a:lnTo>
                  <a:pt x="163" y="42"/>
                </a:lnTo>
                <a:lnTo>
                  <a:pt x="171" y="42"/>
                </a:lnTo>
                <a:lnTo>
                  <a:pt x="171" y="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" name="Freeform 310"/>
          <p:cNvSpPr>
            <a:spLocks/>
          </p:cNvSpPr>
          <p:nvPr/>
        </p:nvSpPr>
        <p:spPr bwMode="auto">
          <a:xfrm>
            <a:off x="1470025" y="5273675"/>
            <a:ext cx="44450" cy="41275"/>
          </a:xfrm>
          <a:custGeom>
            <a:avLst/>
            <a:gdLst>
              <a:gd name="T0" fmla="*/ 75992408 w 26"/>
              <a:gd name="T1" fmla="*/ 21806408 h 25"/>
              <a:gd name="T2" fmla="*/ 75992408 w 26"/>
              <a:gd name="T3" fmla="*/ 21806408 h 25"/>
              <a:gd name="T4" fmla="*/ 75992408 w 26"/>
              <a:gd name="T5" fmla="*/ 21806408 h 25"/>
              <a:gd name="T6" fmla="*/ 0 w 26"/>
              <a:gd name="T7" fmla="*/ 68145030 h 25"/>
              <a:gd name="T8" fmla="*/ 0 w 26"/>
              <a:gd name="T9" fmla="*/ 68145030 h 25"/>
              <a:gd name="T10" fmla="*/ 0 w 26"/>
              <a:gd name="T11" fmla="*/ 68145030 h 25"/>
              <a:gd name="T12" fmla="*/ 0 w 26"/>
              <a:gd name="T13" fmla="*/ 46338616 h 25"/>
              <a:gd name="T14" fmla="*/ 0 w 26"/>
              <a:gd name="T15" fmla="*/ 46338616 h 25"/>
              <a:gd name="T16" fmla="*/ 75992408 w 26"/>
              <a:gd name="T17" fmla="*/ 0 h 25"/>
              <a:gd name="T18" fmla="*/ 75992408 w 26"/>
              <a:gd name="T19" fmla="*/ 0 h 25"/>
              <a:gd name="T20" fmla="*/ 75992408 w 26"/>
              <a:gd name="T21" fmla="*/ 0 h 25"/>
              <a:gd name="T22" fmla="*/ 75992408 w 26"/>
              <a:gd name="T23" fmla="*/ 21806408 h 25"/>
              <a:gd name="T24" fmla="*/ 75992408 w 26"/>
              <a:gd name="T25" fmla="*/ 21806408 h 25"/>
              <a:gd name="T26" fmla="*/ 75992408 w 26"/>
              <a:gd name="T27" fmla="*/ 21806408 h 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"/>
              <a:gd name="T43" fmla="*/ 0 h 25"/>
              <a:gd name="T44" fmla="*/ 26 w 26"/>
              <a:gd name="T45" fmla="*/ 25 h 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" h="25">
                <a:moveTo>
                  <a:pt x="26" y="8"/>
                </a:moveTo>
                <a:lnTo>
                  <a:pt x="26" y="8"/>
                </a:lnTo>
                <a:lnTo>
                  <a:pt x="0" y="25"/>
                </a:lnTo>
                <a:lnTo>
                  <a:pt x="0" y="17"/>
                </a:lnTo>
                <a:lnTo>
                  <a:pt x="26" y="0"/>
                </a:lnTo>
                <a:lnTo>
                  <a:pt x="26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" name="Freeform 311"/>
          <p:cNvSpPr>
            <a:spLocks noEditPoints="1"/>
          </p:cNvSpPr>
          <p:nvPr/>
        </p:nvSpPr>
        <p:spPr bwMode="auto">
          <a:xfrm>
            <a:off x="1514475" y="5114925"/>
            <a:ext cx="184150" cy="187325"/>
          </a:xfrm>
          <a:custGeom>
            <a:avLst/>
            <a:gdLst>
              <a:gd name="T0" fmla="*/ 165139422 w 111"/>
              <a:gd name="T1" fmla="*/ 215400328 h 112"/>
              <a:gd name="T2" fmla="*/ 165139422 w 111"/>
              <a:gd name="T3" fmla="*/ 288132637 h 112"/>
              <a:gd name="T4" fmla="*/ 115596450 w 111"/>
              <a:gd name="T5" fmla="*/ 313309444 h 112"/>
              <a:gd name="T6" fmla="*/ 46789031 w 111"/>
              <a:gd name="T7" fmla="*/ 288132637 h 112"/>
              <a:gd name="T8" fmla="*/ 0 w 111"/>
              <a:gd name="T9" fmla="*/ 193021687 h 112"/>
              <a:gd name="T10" fmla="*/ 0 w 111"/>
              <a:gd name="T11" fmla="*/ 120287758 h 112"/>
              <a:gd name="T12" fmla="*/ 68807406 w 111"/>
              <a:gd name="T13" fmla="*/ 95112596 h 112"/>
              <a:gd name="T14" fmla="*/ 115596450 w 111"/>
              <a:gd name="T15" fmla="*/ 120287758 h 112"/>
              <a:gd name="T16" fmla="*/ 140367106 w 111"/>
              <a:gd name="T17" fmla="*/ 167844879 h 112"/>
              <a:gd name="T18" fmla="*/ 115596450 w 111"/>
              <a:gd name="T19" fmla="*/ 145464565 h 112"/>
              <a:gd name="T20" fmla="*/ 68807406 w 111"/>
              <a:gd name="T21" fmla="*/ 120287758 h 112"/>
              <a:gd name="T22" fmla="*/ 46789031 w 111"/>
              <a:gd name="T23" fmla="*/ 120287758 h 112"/>
              <a:gd name="T24" fmla="*/ 22018368 w 111"/>
              <a:gd name="T25" fmla="*/ 145464565 h 112"/>
              <a:gd name="T26" fmla="*/ 22018368 w 111"/>
              <a:gd name="T27" fmla="*/ 193021687 h 112"/>
              <a:gd name="T28" fmla="*/ 68807406 w 111"/>
              <a:gd name="T29" fmla="*/ 265753996 h 112"/>
              <a:gd name="T30" fmla="*/ 115596450 w 111"/>
              <a:gd name="T31" fmla="*/ 288132637 h 112"/>
              <a:gd name="T32" fmla="*/ 140367106 w 111"/>
              <a:gd name="T33" fmla="*/ 265753996 h 112"/>
              <a:gd name="T34" fmla="*/ 140367106 w 111"/>
              <a:gd name="T35" fmla="*/ 240577188 h 112"/>
              <a:gd name="T36" fmla="*/ 140367106 w 111"/>
              <a:gd name="T37" fmla="*/ 193021687 h 112"/>
              <a:gd name="T38" fmla="*/ 115596450 w 111"/>
              <a:gd name="T39" fmla="*/ 167844879 h 112"/>
              <a:gd name="T40" fmla="*/ 305506529 w 111"/>
              <a:gd name="T41" fmla="*/ 145464565 h 112"/>
              <a:gd name="T42" fmla="*/ 305506529 w 111"/>
              <a:gd name="T43" fmla="*/ 193021687 h 112"/>
              <a:gd name="T44" fmla="*/ 258717510 w 111"/>
              <a:gd name="T45" fmla="*/ 240577188 h 112"/>
              <a:gd name="T46" fmla="*/ 233946854 w 111"/>
              <a:gd name="T47" fmla="*/ 240577188 h 112"/>
              <a:gd name="T48" fmla="*/ 211928440 w 111"/>
              <a:gd name="T49" fmla="*/ 240577188 h 112"/>
              <a:gd name="T50" fmla="*/ 211928440 w 111"/>
              <a:gd name="T51" fmla="*/ 240577188 h 112"/>
              <a:gd name="T52" fmla="*/ 211928440 w 111"/>
              <a:gd name="T53" fmla="*/ 215400328 h 112"/>
              <a:gd name="T54" fmla="*/ 211928440 w 111"/>
              <a:gd name="T55" fmla="*/ 215400328 h 112"/>
              <a:gd name="T56" fmla="*/ 233946854 w 111"/>
              <a:gd name="T57" fmla="*/ 215400328 h 112"/>
              <a:gd name="T58" fmla="*/ 280735872 w 111"/>
              <a:gd name="T59" fmla="*/ 193021687 h 112"/>
              <a:gd name="T60" fmla="*/ 280735872 w 111"/>
              <a:gd name="T61" fmla="*/ 145464565 h 112"/>
              <a:gd name="T62" fmla="*/ 258717510 w 111"/>
              <a:gd name="T63" fmla="*/ 120287758 h 112"/>
              <a:gd name="T64" fmla="*/ 233946854 w 111"/>
              <a:gd name="T65" fmla="*/ 120287758 h 112"/>
              <a:gd name="T66" fmla="*/ 187157784 w 111"/>
              <a:gd name="T67" fmla="*/ 145464565 h 112"/>
              <a:gd name="T68" fmla="*/ 187157784 w 111"/>
              <a:gd name="T69" fmla="*/ 145464565 h 112"/>
              <a:gd name="T70" fmla="*/ 187157784 w 111"/>
              <a:gd name="T71" fmla="*/ 145464565 h 112"/>
              <a:gd name="T72" fmla="*/ 187157784 w 111"/>
              <a:gd name="T73" fmla="*/ 120287758 h 112"/>
              <a:gd name="T74" fmla="*/ 187157784 w 111"/>
              <a:gd name="T75" fmla="*/ 120287758 h 112"/>
              <a:gd name="T76" fmla="*/ 211928440 w 111"/>
              <a:gd name="T77" fmla="*/ 95112596 h 112"/>
              <a:gd name="T78" fmla="*/ 233946854 w 111"/>
              <a:gd name="T79" fmla="*/ 72732283 h 112"/>
              <a:gd name="T80" fmla="*/ 211928440 w 111"/>
              <a:gd name="T81" fmla="*/ 47555462 h 112"/>
              <a:gd name="T82" fmla="*/ 187157784 w 111"/>
              <a:gd name="T83" fmla="*/ 47555462 h 112"/>
              <a:gd name="T84" fmla="*/ 165139422 w 111"/>
              <a:gd name="T85" fmla="*/ 47555462 h 112"/>
              <a:gd name="T86" fmla="*/ 140367106 w 111"/>
              <a:gd name="T87" fmla="*/ 72732283 h 112"/>
              <a:gd name="T88" fmla="*/ 140367106 w 111"/>
              <a:gd name="T89" fmla="*/ 95112596 h 112"/>
              <a:gd name="T90" fmla="*/ 115596450 w 111"/>
              <a:gd name="T91" fmla="*/ 72732283 h 112"/>
              <a:gd name="T92" fmla="*/ 115596450 w 111"/>
              <a:gd name="T93" fmla="*/ 72732283 h 112"/>
              <a:gd name="T94" fmla="*/ 115596450 w 111"/>
              <a:gd name="T95" fmla="*/ 72732283 h 112"/>
              <a:gd name="T96" fmla="*/ 115596450 w 111"/>
              <a:gd name="T97" fmla="*/ 47555462 h 112"/>
              <a:gd name="T98" fmla="*/ 140367106 w 111"/>
              <a:gd name="T99" fmla="*/ 25176814 h 112"/>
              <a:gd name="T100" fmla="*/ 187157784 w 111"/>
              <a:gd name="T101" fmla="*/ 0 h 112"/>
              <a:gd name="T102" fmla="*/ 233946854 w 111"/>
              <a:gd name="T103" fmla="*/ 25176814 h 112"/>
              <a:gd name="T104" fmla="*/ 258717510 w 111"/>
              <a:gd name="T105" fmla="*/ 47555462 h 112"/>
              <a:gd name="T106" fmla="*/ 233946854 w 111"/>
              <a:gd name="T107" fmla="*/ 95112596 h 112"/>
              <a:gd name="T108" fmla="*/ 233946854 w 111"/>
              <a:gd name="T109" fmla="*/ 95112596 h 112"/>
              <a:gd name="T110" fmla="*/ 280735872 w 111"/>
              <a:gd name="T111" fmla="*/ 95112596 h 112"/>
              <a:gd name="T112" fmla="*/ 305506529 w 111"/>
              <a:gd name="T113" fmla="*/ 120287758 h 11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1"/>
              <a:gd name="T172" fmla="*/ 0 h 112"/>
              <a:gd name="T173" fmla="*/ 111 w 111"/>
              <a:gd name="T174" fmla="*/ 112 h 11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1" h="112">
                <a:moveTo>
                  <a:pt x="51" y="60"/>
                </a:moveTo>
                <a:lnTo>
                  <a:pt x="60" y="77"/>
                </a:lnTo>
                <a:lnTo>
                  <a:pt x="68" y="86"/>
                </a:lnTo>
                <a:lnTo>
                  <a:pt x="60" y="103"/>
                </a:lnTo>
                <a:lnTo>
                  <a:pt x="51" y="112"/>
                </a:lnTo>
                <a:lnTo>
                  <a:pt x="42" y="112"/>
                </a:lnTo>
                <a:lnTo>
                  <a:pt x="25" y="112"/>
                </a:lnTo>
                <a:lnTo>
                  <a:pt x="17" y="103"/>
                </a:lnTo>
                <a:lnTo>
                  <a:pt x="8" y="86"/>
                </a:lnTo>
                <a:lnTo>
                  <a:pt x="0" y="69"/>
                </a:lnTo>
                <a:lnTo>
                  <a:pt x="0" y="60"/>
                </a:lnTo>
                <a:lnTo>
                  <a:pt x="0" y="43"/>
                </a:lnTo>
                <a:lnTo>
                  <a:pt x="8" y="34"/>
                </a:lnTo>
                <a:lnTo>
                  <a:pt x="25" y="34"/>
                </a:lnTo>
                <a:lnTo>
                  <a:pt x="34" y="34"/>
                </a:lnTo>
                <a:lnTo>
                  <a:pt x="42" y="43"/>
                </a:lnTo>
                <a:lnTo>
                  <a:pt x="51" y="60"/>
                </a:lnTo>
                <a:close/>
                <a:moveTo>
                  <a:pt x="42" y="60"/>
                </a:moveTo>
                <a:lnTo>
                  <a:pt x="42" y="52"/>
                </a:lnTo>
                <a:lnTo>
                  <a:pt x="34" y="52"/>
                </a:lnTo>
                <a:lnTo>
                  <a:pt x="25" y="43"/>
                </a:lnTo>
                <a:lnTo>
                  <a:pt x="17" y="43"/>
                </a:lnTo>
                <a:lnTo>
                  <a:pt x="8" y="52"/>
                </a:lnTo>
                <a:lnTo>
                  <a:pt x="8" y="60"/>
                </a:lnTo>
                <a:lnTo>
                  <a:pt x="8" y="69"/>
                </a:lnTo>
                <a:lnTo>
                  <a:pt x="17" y="77"/>
                </a:lnTo>
                <a:lnTo>
                  <a:pt x="25" y="95"/>
                </a:lnTo>
                <a:lnTo>
                  <a:pt x="34" y="103"/>
                </a:lnTo>
                <a:lnTo>
                  <a:pt x="42" y="103"/>
                </a:lnTo>
                <a:lnTo>
                  <a:pt x="51" y="95"/>
                </a:lnTo>
                <a:lnTo>
                  <a:pt x="51" y="86"/>
                </a:lnTo>
                <a:lnTo>
                  <a:pt x="51" y="77"/>
                </a:lnTo>
                <a:lnTo>
                  <a:pt x="51" y="69"/>
                </a:lnTo>
                <a:lnTo>
                  <a:pt x="42" y="60"/>
                </a:lnTo>
                <a:close/>
                <a:moveTo>
                  <a:pt x="111" y="43"/>
                </a:moveTo>
                <a:lnTo>
                  <a:pt x="111" y="52"/>
                </a:lnTo>
                <a:lnTo>
                  <a:pt x="111" y="60"/>
                </a:lnTo>
                <a:lnTo>
                  <a:pt x="111" y="69"/>
                </a:lnTo>
                <a:lnTo>
                  <a:pt x="102" y="77"/>
                </a:lnTo>
                <a:lnTo>
                  <a:pt x="94" y="86"/>
                </a:lnTo>
                <a:lnTo>
                  <a:pt x="85" y="86"/>
                </a:lnTo>
                <a:lnTo>
                  <a:pt x="77" y="86"/>
                </a:lnTo>
                <a:lnTo>
                  <a:pt x="77" y="77"/>
                </a:lnTo>
                <a:lnTo>
                  <a:pt x="85" y="77"/>
                </a:lnTo>
                <a:lnTo>
                  <a:pt x="94" y="69"/>
                </a:lnTo>
                <a:lnTo>
                  <a:pt x="102" y="69"/>
                </a:lnTo>
                <a:lnTo>
                  <a:pt x="102" y="60"/>
                </a:lnTo>
                <a:lnTo>
                  <a:pt x="102" y="52"/>
                </a:lnTo>
                <a:lnTo>
                  <a:pt x="94" y="43"/>
                </a:lnTo>
                <a:lnTo>
                  <a:pt x="85" y="43"/>
                </a:lnTo>
                <a:lnTo>
                  <a:pt x="77" y="52"/>
                </a:lnTo>
                <a:lnTo>
                  <a:pt x="68" y="52"/>
                </a:lnTo>
                <a:lnTo>
                  <a:pt x="68" y="43"/>
                </a:lnTo>
                <a:lnTo>
                  <a:pt x="77" y="34"/>
                </a:lnTo>
                <a:lnTo>
                  <a:pt x="85" y="26"/>
                </a:lnTo>
                <a:lnTo>
                  <a:pt x="77" y="17"/>
                </a:lnTo>
                <a:lnTo>
                  <a:pt x="68" y="17"/>
                </a:lnTo>
                <a:lnTo>
                  <a:pt x="60" y="17"/>
                </a:lnTo>
                <a:lnTo>
                  <a:pt x="51" y="26"/>
                </a:lnTo>
                <a:lnTo>
                  <a:pt x="51" y="34"/>
                </a:lnTo>
                <a:lnTo>
                  <a:pt x="42" y="26"/>
                </a:lnTo>
                <a:lnTo>
                  <a:pt x="42" y="17"/>
                </a:lnTo>
                <a:lnTo>
                  <a:pt x="51" y="17"/>
                </a:lnTo>
                <a:lnTo>
                  <a:pt x="51" y="9"/>
                </a:lnTo>
                <a:lnTo>
                  <a:pt x="60" y="9"/>
                </a:lnTo>
                <a:lnTo>
                  <a:pt x="68" y="0"/>
                </a:lnTo>
                <a:lnTo>
                  <a:pt x="77" y="0"/>
                </a:lnTo>
                <a:lnTo>
                  <a:pt x="85" y="9"/>
                </a:lnTo>
                <a:lnTo>
                  <a:pt x="94" y="17"/>
                </a:lnTo>
                <a:lnTo>
                  <a:pt x="94" y="26"/>
                </a:lnTo>
                <a:lnTo>
                  <a:pt x="85" y="34"/>
                </a:lnTo>
                <a:lnTo>
                  <a:pt x="94" y="34"/>
                </a:lnTo>
                <a:lnTo>
                  <a:pt x="102" y="34"/>
                </a:lnTo>
                <a:lnTo>
                  <a:pt x="111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" name="Freeform 312"/>
          <p:cNvSpPr>
            <a:spLocks noEditPoints="1"/>
          </p:cNvSpPr>
          <p:nvPr/>
        </p:nvSpPr>
        <p:spPr bwMode="auto">
          <a:xfrm>
            <a:off x="1843088" y="5273675"/>
            <a:ext cx="300037" cy="214313"/>
          </a:xfrm>
          <a:custGeom>
            <a:avLst/>
            <a:gdLst>
              <a:gd name="T0" fmla="*/ 213941362 w 180"/>
              <a:gd name="T1" fmla="*/ 285942066 h 128"/>
              <a:gd name="T2" fmla="*/ 141700812 w 180"/>
              <a:gd name="T3" fmla="*/ 358828543 h 128"/>
              <a:gd name="T4" fmla="*/ 22227740 w 180"/>
              <a:gd name="T5" fmla="*/ 285942066 h 128"/>
              <a:gd name="T6" fmla="*/ 22227740 w 180"/>
              <a:gd name="T7" fmla="*/ 168200516 h 128"/>
              <a:gd name="T8" fmla="*/ 141700812 w 180"/>
              <a:gd name="T9" fmla="*/ 117739875 h 128"/>
              <a:gd name="T10" fmla="*/ 213941362 w 180"/>
              <a:gd name="T11" fmla="*/ 190628026 h 128"/>
              <a:gd name="T12" fmla="*/ 119474745 w 180"/>
              <a:gd name="T13" fmla="*/ 168200516 h 128"/>
              <a:gd name="T14" fmla="*/ 47234155 w 180"/>
              <a:gd name="T15" fmla="*/ 190628026 h 128"/>
              <a:gd name="T16" fmla="*/ 47234155 w 180"/>
              <a:gd name="T17" fmla="*/ 285942066 h 128"/>
              <a:gd name="T18" fmla="*/ 141700812 w 180"/>
              <a:gd name="T19" fmla="*/ 336401033 h 128"/>
              <a:gd name="T20" fmla="*/ 188934954 w 180"/>
              <a:gd name="T21" fmla="*/ 263514556 h 128"/>
              <a:gd name="T22" fmla="*/ 166707220 w 180"/>
              <a:gd name="T23" fmla="*/ 215858347 h 128"/>
              <a:gd name="T24" fmla="*/ 380650250 w 180"/>
              <a:gd name="T25" fmla="*/ 190628026 h 128"/>
              <a:gd name="T26" fmla="*/ 380650250 w 180"/>
              <a:gd name="T27" fmla="*/ 215858347 h 128"/>
              <a:gd name="T28" fmla="*/ 358422516 w 180"/>
              <a:gd name="T29" fmla="*/ 238284235 h 128"/>
              <a:gd name="T30" fmla="*/ 261175557 w 180"/>
              <a:gd name="T31" fmla="*/ 238284235 h 128"/>
              <a:gd name="T32" fmla="*/ 238947823 w 180"/>
              <a:gd name="T33" fmla="*/ 142970196 h 128"/>
              <a:gd name="T34" fmla="*/ 286181965 w 180"/>
              <a:gd name="T35" fmla="*/ 70083692 h 128"/>
              <a:gd name="T36" fmla="*/ 308409699 w 180"/>
              <a:gd name="T37" fmla="*/ 70083692 h 128"/>
              <a:gd name="T38" fmla="*/ 333416107 w 180"/>
              <a:gd name="T39" fmla="*/ 95314013 h 128"/>
              <a:gd name="T40" fmla="*/ 333416107 w 180"/>
              <a:gd name="T41" fmla="*/ 95314013 h 128"/>
              <a:gd name="T42" fmla="*/ 286181965 w 180"/>
              <a:gd name="T43" fmla="*/ 95314013 h 128"/>
              <a:gd name="T44" fmla="*/ 286181965 w 180"/>
              <a:gd name="T45" fmla="*/ 190628026 h 128"/>
              <a:gd name="T46" fmla="*/ 333416107 w 180"/>
              <a:gd name="T47" fmla="*/ 215858347 h 128"/>
              <a:gd name="T48" fmla="*/ 358422516 w 180"/>
              <a:gd name="T49" fmla="*/ 190628026 h 128"/>
              <a:gd name="T50" fmla="*/ 380650250 w 180"/>
              <a:gd name="T51" fmla="*/ 168200516 h 128"/>
              <a:gd name="T52" fmla="*/ 380650250 w 180"/>
              <a:gd name="T53" fmla="*/ 190628026 h 128"/>
              <a:gd name="T54" fmla="*/ 500123380 w 180"/>
              <a:gd name="T55" fmla="*/ 142970196 h 128"/>
              <a:gd name="T56" fmla="*/ 475116971 w 180"/>
              <a:gd name="T57" fmla="*/ 168200516 h 128"/>
              <a:gd name="T58" fmla="*/ 452889238 w 180"/>
              <a:gd name="T59" fmla="*/ 168200516 h 128"/>
              <a:gd name="T60" fmla="*/ 405654991 w 180"/>
              <a:gd name="T61" fmla="*/ 142970196 h 128"/>
              <a:gd name="T62" fmla="*/ 333416107 w 180"/>
              <a:gd name="T63" fmla="*/ 70083692 h 128"/>
              <a:gd name="T64" fmla="*/ 333416107 w 180"/>
              <a:gd name="T65" fmla="*/ 70083692 h 128"/>
              <a:gd name="T66" fmla="*/ 333416107 w 180"/>
              <a:gd name="T67" fmla="*/ 47656169 h 128"/>
              <a:gd name="T68" fmla="*/ 333416107 w 180"/>
              <a:gd name="T69" fmla="*/ 0 h 128"/>
              <a:gd name="T70" fmla="*/ 333416107 w 180"/>
              <a:gd name="T71" fmla="*/ 0 h 128"/>
              <a:gd name="T72" fmla="*/ 358422516 w 180"/>
              <a:gd name="T73" fmla="*/ 0 h 128"/>
              <a:gd name="T74" fmla="*/ 405654991 w 180"/>
              <a:gd name="T75" fmla="*/ 0 h 128"/>
              <a:gd name="T76" fmla="*/ 405654991 w 180"/>
              <a:gd name="T77" fmla="*/ 22427516 h 128"/>
              <a:gd name="T78" fmla="*/ 380650250 w 180"/>
              <a:gd name="T79" fmla="*/ 47656169 h 128"/>
              <a:gd name="T80" fmla="*/ 452889238 w 180"/>
              <a:gd name="T81" fmla="*/ 142970196 h 128"/>
              <a:gd name="T82" fmla="*/ 475116971 w 180"/>
              <a:gd name="T83" fmla="*/ 117739875 h 128"/>
              <a:gd name="T84" fmla="*/ 475116971 w 180"/>
              <a:gd name="T85" fmla="*/ 117739875 h 128"/>
              <a:gd name="T86" fmla="*/ 475116971 w 180"/>
              <a:gd name="T87" fmla="*/ 142970196 h 1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80"/>
              <a:gd name="T133" fmla="*/ 0 h 128"/>
              <a:gd name="T134" fmla="*/ 180 w 180"/>
              <a:gd name="T135" fmla="*/ 128 h 12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80" h="128">
                <a:moveTo>
                  <a:pt x="77" y="68"/>
                </a:moveTo>
                <a:lnTo>
                  <a:pt x="77" y="85"/>
                </a:lnTo>
                <a:lnTo>
                  <a:pt x="77" y="102"/>
                </a:lnTo>
                <a:lnTo>
                  <a:pt x="77" y="111"/>
                </a:lnTo>
                <a:lnTo>
                  <a:pt x="60" y="120"/>
                </a:lnTo>
                <a:lnTo>
                  <a:pt x="51" y="128"/>
                </a:lnTo>
                <a:lnTo>
                  <a:pt x="34" y="128"/>
                </a:lnTo>
                <a:lnTo>
                  <a:pt x="26" y="120"/>
                </a:lnTo>
                <a:lnTo>
                  <a:pt x="8" y="102"/>
                </a:lnTo>
                <a:lnTo>
                  <a:pt x="8" y="94"/>
                </a:lnTo>
                <a:lnTo>
                  <a:pt x="0" y="77"/>
                </a:lnTo>
                <a:lnTo>
                  <a:pt x="8" y="60"/>
                </a:lnTo>
                <a:lnTo>
                  <a:pt x="26" y="51"/>
                </a:lnTo>
                <a:lnTo>
                  <a:pt x="34" y="42"/>
                </a:lnTo>
                <a:lnTo>
                  <a:pt x="51" y="42"/>
                </a:lnTo>
                <a:lnTo>
                  <a:pt x="60" y="51"/>
                </a:lnTo>
                <a:lnTo>
                  <a:pt x="77" y="68"/>
                </a:lnTo>
                <a:close/>
                <a:moveTo>
                  <a:pt x="60" y="77"/>
                </a:moveTo>
                <a:lnTo>
                  <a:pt x="60" y="60"/>
                </a:lnTo>
                <a:lnTo>
                  <a:pt x="43" y="60"/>
                </a:lnTo>
                <a:lnTo>
                  <a:pt x="34" y="51"/>
                </a:lnTo>
                <a:lnTo>
                  <a:pt x="26" y="60"/>
                </a:lnTo>
                <a:lnTo>
                  <a:pt x="17" y="68"/>
                </a:lnTo>
                <a:lnTo>
                  <a:pt x="17" y="77"/>
                </a:lnTo>
                <a:lnTo>
                  <a:pt x="17" y="85"/>
                </a:lnTo>
                <a:lnTo>
                  <a:pt x="17" y="102"/>
                </a:lnTo>
                <a:lnTo>
                  <a:pt x="26" y="111"/>
                </a:lnTo>
                <a:lnTo>
                  <a:pt x="34" y="120"/>
                </a:lnTo>
                <a:lnTo>
                  <a:pt x="51" y="120"/>
                </a:lnTo>
                <a:lnTo>
                  <a:pt x="60" y="111"/>
                </a:lnTo>
                <a:lnTo>
                  <a:pt x="68" y="102"/>
                </a:lnTo>
                <a:lnTo>
                  <a:pt x="68" y="94"/>
                </a:lnTo>
                <a:lnTo>
                  <a:pt x="68" y="85"/>
                </a:lnTo>
                <a:lnTo>
                  <a:pt x="60" y="77"/>
                </a:lnTo>
                <a:close/>
                <a:moveTo>
                  <a:pt x="137" y="68"/>
                </a:moveTo>
                <a:lnTo>
                  <a:pt x="137" y="68"/>
                </a:lnTo>
                <a:lnTo>
                  <a:pt x="137" y="77"/>
                </a:lnTo>
                <a:lnTo>
                  <a:pt x="129" y="85"/>
                </a:lnTo>
                <a:lnTo>
                  <a:pt x="120" y="85"/>
                </a:lnTo>
                <a:lnTo>
                  <a:pt x="103" y="85"/>
                </a:lnTo>
                <a:lnTo>
                  <a:pt x="94" y="85"/>
                </a:lnTo>
                <a:lnTo>
                  <a:pt x="94" y="68"/>
                </a:lnTo>
                <a:lnTo>
                  <a:pt x="86" y="60"/>
                </a:lnTo>
                <a:lnTo>
                  <a:pt x="86" y="51"/>
                </a:lnTo>
                <a:lnTo>
                  <a:pt x="86" y="34"/>
                </a:lnTo>
                <a:lnTo>
                  <a:pt x="94" y="34"/>
                </a:lnTo>
                <a:lnTo>
                  <a:pt x="103" y="25"/>
                </a:lnTo>
                <a:lnTo>
                  <a:pt x="111" y="25"/>
                </a:lnTo>
                <a:lnTo>
                  <a:pt x="120" y="34"/>
                </a:lnTo>
                <a:lnTo>
                  <a:pt x="111" y="34"/>
                </a:lnTo>
                <a:lnTo>
                  <a:pt x="103" y="34"/>
                </a:lnTo>
                <a:lnTo>
                  <a:pt x="103" y="42"/>
                </a:lnTo>
                <a:lnTo>
                  <a:pt x="94" y="51"/>
                </a:lnTo>
                <a:lnTo>
                  <a:pt x="103" y="68"/>
                </a:lnTo>
                <a:lnTo>
                  <a:pt x="103" y="77"/>
                </a:lnTo>
                <a:lnTo>
                  <a:pt x="111" y="77"/>
                </a:lnTo>
                <a:lnTo>
                  <a:pt x="120" y="77"/>
                </a:lnTo>
                <a:lnTo>
                  <a:pt x="129" y="68"/>
                </a:lnTo>
                <a:lnTo>
                  <a:pt x="137" y="60"/>
                </a:lnTo>
                <a:lnTo>
                  <a:pt x="137" y="68"/>
                </a:lnTo>
                <a:close/>
                <a:moveTo>
                  <a:pt x="171" y="51"/>
                </a:moveTo>
                <a:lnTo>
                  <a:pt x="180" y="51"/>
                </a:lnTo>
                <a:lnTo>
                  <a:pt x="171" y="51"/>
                </a:lnTo>
                <a:lnTo>
                  <a:pt x="171" y="60"/>
                </a:lnTo>
                <a:lnTo>
                  <a:pt x="163" y="60"/>
                </a:lnTo>
                <a:lnTo>
                  <a:pt x="154" y="60"/>
                </a:lnTo>
                <a:lnTo>
                  <a:pt x="146" y="51"/>
                </a:lnTo>
                <a:lnTo>
                  <a:pt x="129" y="25"/>
                </a:lnTo>
                <a:lnTo>
                  <a:pt x="120" y="25"/>
                </a:lnTo>
                <a:lnTo>
                  <a:pt x="120" y="17"/>
                </a:lnTo>
                <a:lnTo>
                  <a:pt x="120" y="8"/>
                </a:lnTo>
                <a:lnTo>
                  <a:pt x="120" y="0"/>
                </a:lnTo>
                <a:lnTo>
                  <a:pt x="129" y="0"/>
                </a:lnTo>
                <a:lnTo>
                  <a:pt x="129" y="8"/>
                </a:lnTo>
                <a:lnTo>
                  <a:pt x="146" y="0"/>
                </a:lnTo>
                <a:lnTo>
                  <a:pt x="146" y="8"/>
                </a:lnTo>
                <a:lnTo>
                  <a:pt x="154" y="8"/>
                </a:lnTo>
                <a:lnTo>
                  <a:pt x="146" y="8"/>
                </a:lnTo>
                <a:lnTo>
                  <a:pt x="137" y="17"/>
                </a:lnTo>
                <a:lnTo>
                  <a:pt x="154" y="42"/>
                </a:lnTo>
                <a:lnTo>
                  <a:pt x="163" y="51"/>
                </a:lnTo>
                <a:lnTo>
                  <a:pt x="171" y="51"/>
                </a:lnTo>
                <a:lnTo>
                  <a:pt x="171" y="42"/>
                </a:lnTo>
                <a:lnTo>
                  <a:pt x="171" y="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" name="Freeform 313"/>
          <p:cNvSpPr>
            <a:spLocks/>
          </p:cNvSpPr>
          <p:nvPr/>
        </p:nvSpPr>
        <p:spPr bwMode="auto">
          <a:xfrm>
            <a:off x="2127250" y="5273675"/>
            <a:ext cx="44450" cy="41275"/>
          </a:xfrm>
          <a:custGeom>
            <a:avLst/>
            <a:gdLst>
              <a:gd name="T0" fmla="*/ 75992408 w 26"/>
              <a:gd name="T1" fmla="*/ 21806408 h 25"/>
              <a:gd name="T2" fmla="*/ 75992408 w 26"/>
              <a:gd name="T3" fmla="*/ 21806408 h 25"/>
              <a:gd name="T4" fmla="*/ 75992408 w 26"/>
              <a:gd name="T5" fmla="*/ 21806408 h 25"/>
              <a:gd name="T6" fmla="*/ 0 w 26"/>
              <a:gd name="T7" fmla="*/ 68145030 h 25"/>
              <a:gd name="T8" fmla="*/ 0 w 26"/>
              <a:gd name="T9" fmla="*/ 68145030 h 25"/>
              <a:gd name="T10" fmla="*/ 0 w 26"/>
              <a:gd name="T11" fmla="*/ 68145030 h 25"/>
              <a:gd name="T12" fmla="*/ 0 w 26"/>
              <a:gd name="T13" fmla="*/ 46338616 h 25"/>
              <a:gd name="T14" fmla="*/ 0 w 26"/>
              <a:gd name="T15" fmla="*/ 46338616 h 25"/>
              <a:gd name="T16" fmla="*/ 52609992 w 26"/>
              <a:gd name="T17" fmla="*/ 0 h 25"/>
              <a:gd name="T18" fmla="*/ 52609992 w 26"/>
              <a:gd name="T19" fmla="*/ 0 h 25"/>
              <a:gd name="T20" fmla="*/ 52609992 w 26"/>
              <a:gd name="T21" fmla="*/ 0 h 25"/>
              <a:gd name="T22" fmla="*/ 75992408 w 26"/>
              <a:gd name="T23" fmla="*/ 21806408 h 25"/>
              <a:gd name="T24" fmla="*/ 75992408 w 26"/>
              <a:gd name="T25" fmla="*/ 21806408 h 25"/>
              <a:gd name="T26" fmla="*/ 75992408 w 26"/>
              <a:gd name="T27" fmla="*/ 21806408 h 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"/>
              <a:gd name="T43" fmla="*/ 0 h 25"/>
              <a:gd name="T44" fmla="*/ 26 w 26"/>
              <a:gd name="T45" fmla="*/ 25 h 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" h="25">
                <a:moveTo>
                  <a:pt x="26" y="8"/>
                </a:moveTo>
                <a:lnTo>
                  <a:pt x="26" y="8"/>
                </a:lnTo>
                <a:lnTo>
                  <a:pt x="0" y="25"/>
                </a:lnTo>
                <a:lnTo>
                  <a:pt x="0" y="17"/>
                </a:lnTo>
                <a:lnTo>
                  <a:pt x="18" y="0"/>
                </a:lnTo>
                <a:lnTo>
                  <a:pt x="26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" name="Freeform 314"/>
          <p:cNvSpPr>
            <a:spLocks noEditPoints="1"/>
          </p:cNvSpPr>
          <p:nvPr/>
        </p:nvSpPr>
        <p:spPr bwMode="auto">
          <a:xfrm>
            <a:off x="2157413" y="5114925"/>
            <a:ext cx="200025" cy="187325"/>
          </a:xfrm>
          <a:custGeom>
            <a:avLst/>
            <a:gdLst>
              <a:gd name="T0" fmla="*/ 188936952 w 120"/>
              <a:gd name="T1" fmla="*/ 215400328 h 112"/>
              <a:gd name="T2" fmla="*/ 188936952 w 120"/>
              <a:gd name="T3" fmla="*/ 288132637 h 112"/>
              <a:gd name="T4" fmla="*/ 116696274 w 120"/>
              <a:gd name="T5" fmla="*/ 313309444 h 112"/>
              <a:gd name="T6" fmla="*/ 69462023 w 120"/>
              <a:gd name="T7" fmla="*/ 288132637 h 112"/>
              <a:gd name="T8" fmla="*/ 22227779 w 120"/>
              <a:gd name="T9" fmla="*/ 193021687 h 112"/>
              <a:gd name="T10" fmla="*/ 22227779 w 120"/>
              <a:gd name="T11" fmla="*/ 120287758 h 112"/>
              <a:gd name="T12" fmla="*/ 69462023 w 120"/>
              <a:gd name="T13" fmla="*/ 95112596 h 112"/>
              <a:gd name="T14" fmla="*/ 141702727 w 120"/>
              <a:gd name="T15" fmla="*/ 120287758 h 112"/>
              <a:gd name="T16" fmla="*/ 166709179 w 120"/>
              <a:gd name="T17" fmla="*/ 167844879 h 112"/>
              <a:gd name="T18" fmla="*/ 116696274 w 120"/>
              <a:gd name="T19" fmla="*/ 145464565 h 112"/>
              <a:gd name="T20" fmla="*/ 94468476 w 120"/>
              <a:gd name="T21" fmla="*/ 120287758 h 112"/>
              <a:gd name="T22" fmla="*/ 69462023 w 120"/>
              <a:gd name="T23" fmla="*/ 120287758 h 112"/>
              <a:gd name="T24" fmla="*/ 47234238 w 120"/>
              <a:gd name="T25" fmla="*/ 145464565 h 112"/>
              <a:gd name="T26" fmla="*/ 47234238 w 120"/>
              <a:gd name="T27" fmla="*/ 193021687 h 112"/>
              <a:gd name="T28" fmla="*/ 94468476 w 120"/>
              <a:gd name="T29" fmla="*/ 265753996 h 112"/>
              <a:gd name="T30" fmla="*/ 116696274 w 120"/>
              <a:gd name="T31" fmla="*/ 288132637 h 112"/>
              <a:gd name="T32" fmla="*/ 166709179 w 120"/>
              <a:gd name="T33" fmla="*/ 265753996 h 112"/>
              <a:gd name="T34" fmla="*/ 166709179 w 120"/>
              <a:gd name="T35" fmla="*/ 240577188 h 112"/>
              <a:gd name="T36" fmla="*/ 141702727 w 120"/>
              <a:gd name="T37" fmla="*/ 193021687 h 112"/>
              <a:gd name="T38" fmla="*/ 141702727 w 120"/>
              <a:gd name="T39" fmla="*/ 167844879 h 112"/>
              <a:gd name="T40" fmla="*/ 333416691 w 120"/>
              <a:gd name="T41" fmla="*/ 120287758 h 112"/>
              <a:gd name="T42" fmla="*/ 308410239 w 120"/>
              <a:gd name="T43" fmla="*/ 145464565 h 112"/>
              <a:gd name="T44" fmla="*/ 333416691 w 120"/>
              <a:gd name="T45" fmla="*/ 193021687 h 112"/>
              <a:gd name="T46" fmla="*/ 333416691 w 120"/>
              <a:gd name="T47" fmla="*/ 193021687 h 112"/>
              <a:gd name="T48" fmla="*/ 333416691 w 120"/>
              <a:gd name="T49" fmla="*/ 193021687 h 112"/>
              <a:gd name="T50" fmla="*/ 308410239 w 120"/>
              <a:gd name="T51" fmla="*/ 193021687 h 112"/>
              <a:gd name="T52" fmla="*/ 283403786 w 120"/>
              <a:gd name="T53" fmla="*/ 167844879 h 112"/>
              <a:gd name="T54" fmla="*/ 213941737 w 120"/>
              <a:gd name="T55" fmla="*/ 215400328 h 112"/>
              <a:gd name="T56" fmla="*/ 188936952 w 120"/>
              <a:gd name="T57" fmla="*/ 215400328 h 112"/>
              <a:gd name="T58" fmla="*/ 188936952 w 120"/>
              <a:gd name="T59" fmla="*/ 193021687 h 112"/>
              <a:gd name="T60" fmla="*/ 188936952 w 120"/>
              <a:gd name="T61" fmla="*/ 193021687 h 112"/>
              <a:gd name="T62" fmla="*/ 188936952 w 120"/>
              <a:gd name="T63" fmla="*/ 25176814 h 112"/>
              <a:gd name="T64" fmla="*/ 188936952 w 120"/>
              <a:gd name="T65" fmla="*/ 25176814 h 112"/>
              <a:gd name="T66" fmla="*/ 213941737 w 120"/>
              <a:gd name="T67" fmla="*/ 0 h 112"/>
              <a:gd name="T68" fmla="*/ 213941737 w 120"/>
              <a:gd name="T69" fmla="*/ 0 h 112"/>
              <a:gd name="T70" fmla="*/ 236169562 w 120"/>
              <a:gd name="T71" fmla="*/ 0 h 112"/>
              <a:gd name="T72" fmla="*/ 333416691 w 120"/>
              <a:gd name="T73" fmla="*/ 120287758 h 112"/>
              <a:gd name="T74" fmla="*/ 333416691 w 120"/>
              <a:gd name="T75" fmla="*/ 120287758 h 112"/>
              <a:gd name="T76" fmla="*/ 213941737 w 120"/>
              <a:gd name="T77" fmla="*/ 25176814 h 112"/>
              <a:gd name="T78" fmla="*/ 213941737 w 120"/>
              <a:gd name="T79" fmla="*/ 167844879 h 112"/>
              <a:gd name="T80" fmla="*/ 213941737 w 120"/>
              <a:gd name="T81" fmla="*/ 25176814 h 11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0"/>
              <a:gd name="T124" fmla="*/ 0 h 112"/>
              <a:gd name="T125" fmla="*/ 120 w 120"/>
              <a:gd name="T126" fmla="*/ 112 h 11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0" h="112">
                <a:moveTo>
                  <a:pt x="60" y="60"/>
                </a:moveTo>
                <a:lnTo>
                  <a:pt x="68" y="77"/>
                </a:lnTo>
                <a:lnTo>
                  <a:pt x="68" y="86"/>
                </a:lnTo>
                <a:lnTo>
                  <a:pt x="68" y="103"/>
                </a:lnTo>
                <a:lnTo>
                  <a:pt x="60" y="112"/>
                </a:lnTo>
                <a:lnTo>
                  <a:pt x="42" y="112"/>
                </a:lnTo>
                <a:lnTo>
                  <a:pt x="34" y="112"/>
                </a:lnTo>
                <a:lnTo>
                  <a:pt x="25" y="103"/>
                </a:lnTo>
                <a:lnTo>
                  <a:pt x="8" y="86"/>
                </a:lnTo>
                <a:lnTo>
                  <a:pt x="8" y="69"/>
                </a:lnTo>
                <a:lnTo>
                  <a:pt x="0" y="60"/>
                </a:lnTo>
                <a:lnTo>
                  <a:pt x="8" y="43"/>
                </a:lnTo>
                <a:lnTo>
                  <a:pt x="17" y="34"/>
                </a:lnTo>
                <a:lnTo>
                  <a:pt x="25" y="34"/>
                </a:lnTo>
                <a:lnTo>
                  <a:pt x="42" y="34"/>
                </a:lnTo>
                <a:lnTo>
                  <a:pt x="51" y="43"/>
                </a:lnTo>
                <a:lnTo>
                  <a:pt x="60" y="60"/>
                </a:lnTo>
                <a:close/>
                <a:moveTo>
                  <a:pt x="51" y="60"/>
                </a:moveTo>
                <a:lnTo>
                  <a:pt x="42" y="52"/>
                </a:lnTo>
                <a:lnTo>
                  <a:pt x="34" y="43"/>
                </a:lnTo>
                <a:lnTo>
                  <a:pt x="25" y="43"/>
                </a:lnTo>
                <a:lnTo>
                  <a:pt x="17" y="43"/>
                </a:lnTo>
                <a:lnTo>
                  <a:pt x="17" y="52"/>
                </a:lnTo>
                <a:lnTo>
                  <a:pt x="8" y="60"/>
                </a:lnTo>
                <a:lnTo>
                  <a:pt x="17" y="69"/>
                </a:lnTo>
                <a:lnTo>
                  <a:pt x="17" y="77"/>
                </a:lnTo>
                <a:lnTo>
                  <a:pt x="34" y="95"/>
                </a:lnTo>
                <a:lnTo>
                  <a:pt x="34" y="103"/>
                </a:lnTo>
                <a:lnTo>
                  <a:pt x="42" y="103"/>
                </a:lnTo>
                <a:lnTo>
                  <a:pt x="51" y="103"/>
                </a:lnTo>
                <a:lnTo>
                  <a:pt x="60" y="95"/>
                </a:lnTo>
                <a:lnTo>
                  <a:pt x="60" y="86"/>
                </a:lnTo>
                <a:lnTo>
                  <a:pt x="60" y="77"/>
                </a:lnTo>
                <a:lnTo>
                  <a:pt x="51" y="69"/>
                </a:lnTo>
                <a:lnTo>
                  <a:pt x="51" y="60"/>
                </a:lnTo>
                <a:close/>
                <a:moveTo>
                  <a:pt x="120" y="43"/>
                </a:moveTo>
                <a:lnTo>
                  <a:pt x="120" y="43"/>
                </a:lnTo>
                <a:lnTo>
                  <a:pt x="111" y="52"/>
                </a:lnTo>
                <a:lnTo>
                  <a:pt x="120" y="69"/>
                </a:lnTo>
                <a:lnTo>
                  <a:pt x="111" y="69"/>
                </a:lnTo>
                <a:lnTo>
                  <a:pt x="102" y="60"/>
                </a:lnTo>
                <a:lnTo>
                  <a:pt x="77" y="77"/>
                </a:lnTo>
                <a:lnTo>
                  <a:pt x="68" y="77"/>
                </a:lnTo>
                <a:lnTo>
                  <a:pt x="68" y="69"/>
                </a:lnTo>
                <a:lnTo>
                  <a:pt x="68" y="9"/>
                </a:lnTo>
                <a:lnTo>
                  <a:pt x="68" y="0"/>
                </a:lnTo>
                <a:lnTo>
                  <a:pt x="77" y="0"/>
                </a:lnTo>
                <a:lnTo>
                  <a:pt x="85" y="0"/>
                </a:lnTo>
                <a:lnTo>
                  <a:pt x="111" y="43"/>
                </a:lnTo>
                <a:lnTo>
                  <a:pt x="120" y="43"/>
                </a:lnTo>
                <a:close/>
                <a:moveTo>
                  <a:pt x="77" y="9"/>
                </a:moveTo>
                <a:lnTo>
                  <a:pt x="77" y="9"/>
                </a:lnTo>
                <a:lnTo>
                  <a:pt x="77" y="60"/>
                </a:lnTo>
                <a:lnTo>
                  <a:pt x="102" y="52"/>
                </a:lnTo>
                <a:lnTo>
                  <a:pt x="77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" name="Freeform 315"/>
          <p:cNvSpPr>
            <a:spLocks noEditPoints="1"/>
          </p:cNvSpPr>
          <p:nvPr/>
        </p:nvSpPr>
        <p:spPr bwMode="auto">
          <a:xfrm>
            <a:off x="2500313" y="5273675"/>
            <a:ext cx="285750" cy="214313"/>
          </a:xfrm>
          <a:custGeom>
            <a:avLst/>
            <a:gdLst>
              <a:gd name="T0" fmla="*/ 215282696 w 172"/>
              <a:gd name="T1" fmla="*/ 285942066 h 128"/>
              <a:gd name="T2" fmla="*/ 118682617 w 172"/>
              <a:gd name="T3" fmla="*/ 358828543 h 128"/>
              <a:gd name="T4" fmla="*/ 24840312 w 172"/>
              <a:gd name="T5" fmla="*/ 285942066 h 128"/>
              <a:gd name="T6" fmla="*/ 24840312 w 172"/>
              <a:gd name="T7" fmla="*/ 168200516 h 128"/>
              <a:gd name="T8" fmla="*/ 118682617 w 172"/>
              <a:gd name="T9" fmla="*/ 117739875 h 128"/>
              <a:gd name="T10" fmla="*/ 190442391 w 172"/>
              <a:gd name="T11" fmla="*/ 190628026 h 128"/>
              <a:gd name="T12" fmla="*/ 118682617 w 172"/>
              <a:gd name="T13" fmla="*/ 168200516 h 128"/>
              <a:gd name="T14" fmla="*/ 49680623 w 172"/>
              <a:gd name="T15" fmla="*/ 190628026 h 128"/>
              <a:gd name="T16" fmla="*/ 49680623 w 172"/>
              <a:gd name="T17" fmla="*/ 285942066 h 128"/>
              <a:gd name="T18" fmla="*/ 118682617 w 172"/>
              <a:gd name="T19" fmla="*/ 336401033 h 128"/>
              <a:gd name="T20" fmla="*/ 190442391 w 172"/>
              <a:gd name="T21" fmla="*/ 263514556 h 128"/>
              <a:gd name="T22" fmla="*/ 165602086 w 172"/>
              <a:gd name="T23" fmla="*/ 215858347 h 128"/>
              <a:gd name="T24" fmla="*/ 380886444 w 172"/>
              <a:gd name="T25" fmla="*/ 190628026 h 128"/>
              <a:gd name="T26" fmla="*/ 380886444 w 172"/>
              <a:gd name="T27" fmla="*/ 215858347 h 128"/>
              <a:gd name="T28" fmla="*/ 356046139 w 172"/>
              <a:gd name="T29" fmla="*/ 238284235 h 128"/>
              <a:gd name="T30" fmla="*/ 262203879 w 172"/>
              <a:gd name="T31" fmla="*/ 238284235 h 128"/>
              <a:gd name="T32" fmla="*/ 215282696 w 172"/>
              <a:gd name="T33" fmla="*/ 142970196 h 128"/>
              <a:gd name="T34" fmla="*/ 262203879 w 172"/>
              <a:gd name="T35" fmla="*/ 70083692 h 128"/>
              <a:gd name="T36" fmla="*/ 309125009 w 172"/>
              <a:gd name="T37" fmla="*/ 70083692 h 128"/>
              <a:gd name="T38" fmla="*/ 309125009 w 172"/>
              <a:gd name="T39" fmla="*/ 95314013 h 128"/>
              <a:gd name="T40" fmla="*/ 309125009 w 172"/>
              <a:gd name="T41" fmla="*/ 95314013 h 128"/>
              <a:gd name="T42" fmla="*/ 284284704 w 172"/>
              <a:gd name="T43" fmla="*/ 95314013 h 128"/>
              <a:gd name="T44" fmla="*/ 262203879 w 172"/>
              <a:gd name="T45" fmla="*/ 190628026 h 128"/>
              <a:gd name="T46" fmla="*/ 309125009 w 172"/>
              <a:gd name="T47" fmla="*/ 215858347 h 128"/>
              <a:gd name="T48" fmla="*/ 356046139 w 172"/>
              <a:gd name="T49" fmla="*/ 190628026 h 128"/>
              <a:gd name="T50" fmla="*/ 356046139 w 172"/>
              <a:gd name="T51" fmla="*/ 168200516 h 128"/>
              <a:gd name="T52" fmla="*/ 380886444 w 172"/>
              <a:gd name="T53" fmla="*/ 190628026 h 128"/>
              <a:gd name="T54" fmla="*/ 474727147 w 172"/>
              <a:gd name="T55" fmla="*/ 142970196 h 128"/>
              <a:gd name="T56" fmla="*/ 474727147 w 172"/>
              <a:gd name="T57" fmla="*/ 168200516 h 128"/>
              <a:gd name="T58" fmla="*/ 449886842 w 172"/>
              <a:gd name="T59" fmla="*/ 168200516 h 128"/>
              <a:gd name="T60" fmla="*/ 402965608 w 172"/>
              <a:gd name="T61" fmla="*/ 142970196 h 128"/>
              <a:gd name="T62" fmla="*/ 333965314 w 172"/>
              <a:gd name="T63" fmla="*/ 70083692 h 128"/>
              <a:gd name="T64" fmla="*/ 309125009 w 172"/>
              <a:gd name="T65" fmla="*/ 70083692 h 128"/>
              <a:gd name="T66" fmla="*/ 333965314 w 172"/>
              <a:gd name="T67" fmla="*/ 47656169 h 128"/>
              <a:gd name="T68" fmla="*/ 309125009 w 172"/>
              <a:gd name="T69" fmla="*/ 0 h 128"/>
              <a:gd name="T70" fmla="*/ 333965314 w 172"/>
              <a:gd name="T71" fmla="*/ 0 h 128"/>
              <a:gd name="T72" fmla="*/ 333965314 w 172"/>
              <a:gd name="T73" fmla="*/ 0 h 128"/>
              <a:gd name="T74" fmla="*/ 402965608 w 172"/>
              <a:gd name="T75" fmla="*/ 0 h 128"/>
              <a:gd name="T76" fmla="*/ 402965608 w 172"/>
              <a:gd name="T77" fmla="*/ 22427516 h 128"/>
              <a:gd name="T78" fmla="*/ 380886444 w 172"/>
              <a:gd name="T79" fmla="*/ 47656169 h 128"/>
              <a:gd name="T80" fmla="*/ 449886842 w 172"/>
              <a:gd name="T81" fmla="*/ 142970196 h 128"/>
              <a:gd name="T82" fmla="*/ 474727147 w 172"/>
              <a:gd name="T83" fmla="*/ 117739875 h 128"/>
              <a:gd name="T84" fmla="*/ 474727147 w 172"/>
              <a:gd name="T85" fmla="*/ 117739875 h 128"/>
              <a:gd name="T86" fmla="*/ 474727147 w 172"/>
              <a:gd name="T87" fmla="*/ 142970196 h 1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72"/>
              <a:gd name="T133" fmla="*/ 0 h 128"/>
              <a:gd name="T134" fmla="*/ 172 w 172"/>
              <a:gd name="T135" fmla="*/ 128 h 12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72" h="128">
                <a:moveTo>
                  <a:pt x="69" y="68"/>
                </a:moveTo>
                <a:lnTo>
                  <a:pt x="78" y="85"/>
                </a:lnTo>
                <a:lnTo>
                  <a:pt x="78" y="102"/>
                </a:lnTo>
                <a:lnTo>
                  <a:pt x="69" y="111"/>
                </a:lnTo>
                <a:lnTo>
                  <a:pt x="60" y="120"/>
                </a:lnTo>
                <a:lnTo>
                  <a:pt x="43" y="128"/>
                </a:lnTo>
                <a:lnTo>
                  <a:pt x="35" y="128"/>
                </a:lnTo>
                <a:lnTo>
                  <a:pt x="18" y="120"/>
                </a:lnTo>
                <a:lnTo>
                  <a:pt x="9" y="102"/>
                </a:lnTo>
                <a:lnTo>
                  <a:pt x="0" y="94"/>
                </a:lnTo>
                <a:lnTo>
                  <a:pt x="0" y="77"/>
                </a:lnTo>
                <a:lnTo>
                  <a:pt x="9" y="60"/>
                </a:lnTo>
                <a:lnTo>
                  <a:pt x="18" y="51"/>
                </a:lnTo>
                <a:lnTo>
                  <a:pt x="35" y="42"/>
                </a:lnTo>
                <a:lnTo>
                  <a:pt x="43" y="42"/>
                </a:lnTo>
                <a:lnTo>
                  <a:pt x="60" y="51"/>
                </a:lnTo>
                <a:lnTo>
                  <a:pt x="69" y="68"/>
                </a:lnTo>
                <a:close/>
                <a:moveTo>
                  <a:pt x="60" y="77"/>
                </a:moveTo>
                <a:lnTo>
                  <a:pt x="52" y="60"/>
                </a:lnTo>
                <a:lnTo>
                  <a:pt x="43" y="60"/>
                </a:lnTo>
                <a:lnTo>
                  <a:pt x="35" y="51"/>
                </a:lnTo>
                <a:lnTo>
                  <a:pt x="26" y="60"/>
                </a:lnTo>
                <a:lnTo>
                  <a:pt x="18" y="68"/>
                </a:lnTo>
                <a:lnTo>
                  <a:pt x="9" y="77"/>
                </a:lnTo>
                <a:lnTo>
                  <a:pt x="9" y="85"/>
                </a:lnTo>
                <a:lnTo>
                  <a:pt x="18" y="102"/>
                </a:lnTo>
                <a:lnTo>
                  <a:pt x="26" y="111"/>
                </a:lnTo>
                <a:lnTo>
                  <a:pt x="35" y="120"/>
                </a:lnTo>
                <a:lnTo>
                  <a:pt x="43" y="120"/>
                </a:lnTo>
                <a:lnTo>
                  <a:pt x="60" y="111"/>
                </a:lnTo>
                <a:lnTo>
                  <a:pt x="69" y="102"/>
                </a:lnTo>
                <a:lnTo>
                  <a:pt x="69" y="94"/>
                </a:lnTo>
                <a:lnTo>
                  <a:pt x="69" y="85"/>
                </a:lnTo>
                <a:lnTo>
                  <a:pt x="60" y="77"/>
                </a:lnTo>
                <a:close/>
                <a:moveTo>
                  <a:pt x="138" y="68"/>
                </a:moveTo>
                <a:lnTo>
                  <a:pt x="138" y="68"/>
                </a:lnTo>
                <a:lnTo>
                  <a:pt x="138" y="77"/>
                </a:lnTo>
                <a:lnTo>
                  <a:pt x="129" y="77"/>
                </a:lnTo>
                <a:lnTo>
                  <a:pt x="129" y="85"/>
                </a:lnTo>
                <a:lnTo>
                  <a:pt x="112" y="85"/>
                </a:lnTo>
                <a:lnTo>
                  <a:pt x="103" y="85"/>
                </a:lnTo>
                <a:lnTo>
                  <a:pt x="95" y="85"/>
                </a:lnTo>
                <a:lnTo>
                  <a:pt x="86" y="68"/>
                </a:lnTo>
                <a:lnTo>
                  <a:pt x="86" y="60"/>
                </a:lnTo>
                <a:lnTo>
                  <a:pt x="78" y="51"/>
                </a:lnTo>
                <a:lnTo>
                  <a:pt x="86" y="34"/>
                </a:lnTo>
                <a:lnTo>
                  <a:pt x="95" y="34"/>
                </a:lnTo>
                <a:lnTo>
                  <a:pt x="95" y="25"/>
                </a:lnTo>
                <a:lnTo>
                  <a:pt x="103" y="25"/>
                </a:lnTo>
                <a:lnTo>
                  <a:pt x="112" y="25"/>
                </a:lnTo>
                <a:lnTo>
                  <a:pt x="112" y="34"/>
                </a:lnTo>
                <a:lnTo>
                  <a:pt x="121" y="34"/>
                </a:lnTo>
                <a:lnTo>
                  <a:pt x="112" y="34"/>
                </a:lnTo>
                <a:lnTo>
                  <a:pt x="103" y="34"/>
                </a:lnTo>
                <a:lnTo>
                  <a:pt x="95" y="42"/>
                </a:lnTo>
                <a:lnTo>
                  <a:pt x="95" y="51"/>
                </a:lnTo>
                <a:lnTo>
                  <a:pt x="95" y="68"/>
                </a:lnTo>
                <a:lnTo>
                  <a:pt x="103" y="77"/>
                </a:lnTo>
                <a:lnTo>
                  <a:pt x="112" y="77"/>
                </a:lnTo>
                <a:lnTo>
                  <a:pt x="121" y="77"/>
                </a:lnTo>
                <a:lnTo>
                  <a:pt x="129" y="68"/>
                </a:lnTo>
                <a:lnTo>
                  <a:pt x="129" y="60"/>
                </a:lnTo>
                <a:lnTo>
                  <a:pt x="138" y="60"/>
                </a:lnTo>
                <a:lnTo>
                  <a:pt x="138" y="68"/>
                </a:lnTo>
                <a:close/>
                <a:moveTo>
                  <a:pt x="172" y="51"/>
                </a:moveTo>
                <a:lnTo>
                  <a:pt x="172" y="51"/>
                </a:lnTo>
                <a:lnTo>
                  <a:pt x="172" y="60"/>
                </a:lnTo>
                <a:lnTo>
                  <a:pt x="163" y="60"/>
                </a:lnTo>
                <a:lnTo>
                  <a:pt x="155" y="60"/>
                </a:lnTo>
                <a:lnTo>
                  <a:pt x="146" y="60"/>
                </a:lnTo>
                <a:lnTo>
                  <a:pt x="146" y="51"/>
                </a:lnTo>
                <a:lnTo>
                  <a:pt x="129" y="25"/>
                </a:lnTo>
                <a:lnTo>
                  <a:pt x="121" y="25"/>
                </a:lnTo>
                <a:lnTo>
                  <a:pt x="112" y="25"/>
                </a:lnTo>
                <a:lnTo>
                  <a:pt x="112" y="17"/>
                </a:lnTo>
                <a:lnTo>
                  <a:pt x="121" y="17"/>
                </a:lnTo>
                <a:lnTo>
                  <a:pt x="112" y="8"/>
                </a:lnTo>
                <a:lnTo>
                  <a:pt x="112" y="0"/>
                </a:lnTo>
                <a:lnTo>
                  <a:pt x="121" y="0"/>
                </a:lnTo>
                <a:lnTo>
                  <a:pt x="129" y="8"/>
                </a:lnTo>
                <a:lnTo>
                  <a:pt x="146" y="0"/>
                </a:lnTo>
                <a:lnTo>
                  <a:pt x="146" y="8"/>
                </a:lnTo>
                <a:lnTo>
                  <a:pt x="138" y="17"/>
                </a:lnTo>
                <a:lnTo>
                  <a:pt x="155" y="42"/>
                </a:lnTo>
                <a:lnTo>
                  <a:pt x="155" y="51"/>
                </a:lnTo>
                <a:lnTo>
                  <a:pt x="163" y="51"/>
                </a:lnTo>
                <a:lnTo>
                  <a:pt x="172" y="42"/>
                </a:lnTo>
                <a:lnTo>
                  <a:pt x="172" y="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" name="Freeform 316"/>
          <p:cNvSpPr>
            <a:spLocks/>
          </p:cNvSpPr>
          <p:nvPr/>
        </p:nvSpPr>
        <p:spPr bwMode="auto">
          <a:xfrm>
            <a:off x="2771775" y="5273675"/>
            <a:ext cx="58738" cy="41275"/>
          </a:xfrm>
          <a:custGeom>
            <a:avLst/>
            <a:gdLst>
              <a:gd name="T0" fmla="*/ 73227820 w 35"/>
              <a:gd name="T1" fmla="*/ 21806408 h 25"/>
              <a:gd name="T2" fmla="*/ 98575773 w 35"/>
              <a:gd name="T3" fmla="*/ 21806408 h 25"/>
              <a:gd name="T4" fmla="*/ 73227820 w 35"/>
              <a:gd name="T5" fmla="*/ 21806408 h 25"/>
              <a:gd name="T6" fmla="*/ 25347960 w 35"/>
              <a:gd name="T7" fmla="*/ 68145030 h 25"/>
              <a:gd name="T8" fmla="*/ 25347960 w 35"/>
              <a:gd name="T9" fmla="*/ 68145030 h 25"/>
              <a:gd name="T10" fmla="*/ 0 w 35"/>
              <a:gd name="T11" fmla="*/ 68145030 h 25"/>
              <a:gd name="T12" fmla="*/ 0 w 35"/>
              <a:gd name="T13" fmla="*/ 46338616 h 25"/>
              <a:gd name="T14" fmla="*/ 0 w 35"/>
              <a:gd name="T15" fmla="*/ 46338616 h 25"/>
              <a:gd name="T16" fmla="*/ 73227820 w 35"/>
              <a:gd name="T17" fmla="*/ 0 h 25"/>
              <a:gd name="T18" fmla="*/ 73227820 w 35"/>
              <a:gd name="T19" fmla="*/ 0 h 25"/>
              <a:gd name="T20" fmla="*/ 73227820 w 35"/>
              <a:gd name="T21" fmla="*/ 0 h 25"/>
              <a:gd name="T22" fmla="*/ 73227820 w 35"/>
              <a:gd name="T23" fmla="*/ 21806408 h 25"/>
              <a:gd name="T24" fmla="*/ 73227820 w 35"/>
              <a:gd name="T25" fmla="*/ 21806408 h 25"/>
              <a:gd name="T26" fmla="*/ 73227820 w 35"/>
              <a:gd name="T27" fmla="*/ 21806408 h 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5"/>
              <a:gd name="T43" fmla="*/ 0 h 25"/>
              <a:gd name="T44" fmla="*/ 35 w 35"/>
              <a:gd name="T45" fmla="*/ 25 h 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5" h="25">
                <a:moveTo>
                  <a:pt x="26" y="8"/>
                </a:moveTo>
                <a:lnTo>
                  <a:pt x="35" y="8"/>
                </a:lnTo>
                <a:lnTo>
                  <a:pt x="26" y="8"/>
                </a:lnTo>
                <a:lnTo>
                  <a:pt x="9" y="25"/>
                </a:lnTo>
                <a:lnTo>
                  <a:pt x="0" y="25"/>
                </a:lnTo>
                <a:lnTo>
                  <a:pt x="0" y="17"/>
                </a:lnTo>
                <a:lnTo>
                  <a:pt x="26" y="0"/>
                </a:lnTo>
                <a:lnTo>
                  <a:pt x="26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" name="Freeform 317"/>
          <p:cNvSpPr>
            <a:spLocks noEditPoints="1"/>
          </p:cNvSpPr>
          <p:nvPr/>
        </p:nvSpPr>
        <p:spPr bwMode="auto">
          <a:xfrm>
            <a:off x="2814638" y="5114925"/>
            <a:ext cx="200025" cy="187325"/>
          </a:xfrm>
          <a:custGeom>
            <a:avLst/>
            <a:gdLst>
              <a:gd name="T0" fmla="*/ 191713965 w 120"/>
              <a:gd name="T1" fmla="*/ 215400328 h 112"/>
              <a:gd name="T2" fmla="*/ 191713965 w 120"/>
              <a:gd name="T3" fmla="*/ 288132637 h 112"/>
              <a:gd name="T4" fmla="*/ 119474954 w 120"/>
              <a:gd name="T5" fmla="*/ 313309444 h 112"/>
              <a:gd name="T6" fmla="*/ 47234238 w 120"/>
              <a:gd name="T7" fmla="*/ 288132637 h 112"/>
              <a:gd name="T8" fmla="*/ 0 w 120"/>
              <a:gd name="T9" fmla="*/ 193021687 h 112"/>
              <a:gd name="T10" fmla="*/ 0 w 120"/>
              <a:gd name="T11" fmla="*/ 120287758 h 112"/>
              <a:gd name="T12" fmla="*/ 72240703 w 120"/>
              <a:gd name="T13" fmla="*/ 95112596 h 112"/>
              <a:gd name="T14" fmla="*/ 144481407 w 120"/>
              <a:gd name="T15" fmla="*/ 120287758 h 112"/>
              <a:gd name="T16" fmla="*/ 166709179 w 120"/>
              <a:gd name="T17" fmla="*/ 167844879 h 112"/>
              <a:gd name="T18" fmla="*/ 119474954 w 120"/>
              <a:gd name="T19" fmla="*/ 145464565 h 112"/>
              <a:gd name="T20" fmla="*/ 94468476 w 120"/>
              <a:gd name="T21" fmla="*/ 120287758 h 112"/>
              <a:gd name="T22" fmla="*/ 72240703 w 120"/>
              <a:gd name="T23" fmla="*/ 120287758 h 112"/>
              <a:gd name="T24" fmla="*/ 25006459 w 120"/>
              <a:gd name="T25" fmla="*/ 145464565 h 112"/>
              <a:gd name="T26" fmla="*/ 25006459 w 120"/>
              <a:gd name="T27" fmla="*/ 193021687 h 112"/>
              <a:gd name="T28" fmla="*/ 72240703 w 120"/>
              <a:gd name="T29" fmla="*/ 265753996 h 112"/>
              <a:gd name="T30" fmla="*/ 119474954 w 120"/>
              <a:gd name="T31" fmla="*/ 288132637 h 112"/>
              <a:gd name="T32" fmla="*/ 144481407 w 120"/>
              <a:gd name="T33" fmla="*/ 265753996 h 112"/>
              <a:gd name="T34" fmla="*/ 166709179 w 120"/>
              <a:gd name="T35" fmla="*/ 240577188 h 112"/>
              <a:gd name="T36" fmla="*/ 144481407 w 120"/>
              <a:gd name="T37" fmla="*/ 193021687 h 112"/>
              <a:gd name="T38" fmla="*/ 144481407 w 120"/>
              <a:gd name="T39" fmla="*/ 167844879 h 112"/>
              <a:gd name="T40" fmla="*/ 333416691 w 120"/>
              <a:gd name="T41" fmla="*/ 145464565 h 112"/>
              <a:gd name="T42" fmla="*/ 311188919 w 120"/>
              <a:gd name="T43" fmla="*/ 193021687 h 112"/>
              <a:gd name="T44" fmla="*/ 261176014 w 120"/>
              <a:gd name="T45" fmla="*/ 240577188 h 112"/>
              <a:gd name="T46" fmla="*/ 238948242 w 120"/>
              <a:gd name="T47" fmla="*/ 240577188 h 112"/>
              <a:gd name="T48" fmla="*/ 238948242 w 120"/>
              <a:gd name="T49" fmla="*/ 240577188 h 112"/>
              <a:gd name="T50" fmla="*/ 213941737 w 120"/>
              <a:gd name="T51" fmla="*/ 240577188 h 112"/>
              <a:gd name="T52" fmla="*/ 213941737 w 120"/>
              <a:gd name="T53" fmla="*/ 215400328 h 112"/>
              <a:gd name="T54" fmla="*/ 213941737 w 120"/>
              <a:gd name="T55" fmla="*/ 215400328 h 112"/>
              <a:gd name="T56" fmla="*/ 213941737 w 120"/>
              <a:gd name="T57" fmla="*/ 215400328 h 112"/>
              <a:gd name="T58" fmla="*/ 238948242 w 120"/>
              <a:gd name="T59" fmla="*/ 215400328 h 112"/>
              <a:gd name="T60" fmla="*/ 286182466 w 120"/>
              <a:gd name="T61" fmla="*/ 193021687 h 112"/>
              <a:gd name="T62" fmla="*/ 311188919 w 120"/>
              <a:gd name="T63" fmla="*/ 145464565 h 112"/>
              <a:gd name="T64" fmla="*/ 286182466 w 120"/>
              <a:gd name="T65" fmla="*/ 120287758 h 112"/>
              <a:gd name="T66" fmla="*/ 238948242 w 120"/>
              <a:gd name="T67" fmla="*/ 120287758 h 112"/>
              <a:gd name="T68" fmla="*/ 213941737 w 120"/>
              <a:gd name="T69" fmla="*/ 145464565 h 112"/>
              <a:gd name="T70" fmla="*/ 191713965 w 120"/>
              <a:gd name="T71" fmla="*/ 145464565 h 112"/>
              <a:gd name="T72" fmla="*/ 144481407 w 120"/>
              <a:gd name="T73" fmla="*/ 47555462 h 112"/>
              <a:gd name="T74" fmla="*/ 144481407 w 120"/>
              <a:gd name="T75" fmla="*/ 47555462 h 112"/>
              <a:gd name="T76" fmla="*/ 213941737 w 120"/>
              <a:gd name="T77" fmla="*/ 0 h 112"/>
              <a:gd name="T78" fmla="*/ 238948242 w 120"/>
              <a:gd name="T79" fmla="*/ 0 h 112"/>
              <a:gd name="T80" fmla="*/ 238948242 w 120"/>
              <a:gd name="T81" fmla="*/ 0 h 112"/>
              <a:gd name="T82" fmla="*/ 166709179 w 120"/>
              <a:gd name="T83" fmla="*/ 47555462 h 112"/>
              <a:gd name="T84" fmla="*/ 213941737 w 120"/>
              <a:gd name="T85" fmla="*/ 95112596 h 112"/>
              <a:gd name="T86" fmla="*/ 238948242 w 120"/>
              <a:gd name="T87" fmla="*/ 95112596 h 112"/>
              <a:gd name="T88" fmla="*/ 311188919 w 120"/>
              <a:gd name="T89" fmla="*/ 95112596 h 112"/>
              <a:gd name="T90" fmla="*/ 311188919 w 120"/>
              <a:gd name="T91" fmla="*/ 120287758 h 11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0"/>
              <a:gd name="T139" fmla="*/ 0 h 112"/>
              <a:gd name="T140" fmla="*/ 120 w 120"/>
              <a:gd name="T141" fmla="*/ 112 h 11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0" h="112">
                <a:moveTo>
                  <a:pt x="60" y="60"/>
                </a:moveTo>
                <a:lnTo>
                  <a:pt x="69" y="77"/>
                </a:lnTo>
                <a:lnTo>
                  <a:pt x="69" y="86"/>
                </a:lnTo>
                <a:lnTo>
                  <a:pt x="69" y="103"/>
                </a:lnTo>
                <a:lnTo>
                  <a:pt x="52" y="112"/>
                </a:lnTo>
                <a:lnTo>
                  <a:pt x="43" y="112"/>
                </a:lnTo>
                <a:lnTo>
                  <a:pt x="34" y="112"/>
                </a:lnTo>
                <a:lnTo>
                  <a:pt x="17" y="103"/>
                </a:lnTo>
                <a:lnTo>
                  <a:pt x="9" y="86"/>
                </a:lnTo>
                <a:lnTo>
                  <a:pt x="0" y="69"/>
                </a:lnTo>
                <a:lnTo>
                  <a:pt x="0" y="60"/>
                </a:lnTo>
                <a:lnTo>
                  <a:pt x="0" y="43"/>
                </a:lnTo>
                <a:lnTo>
                  <a:pt x="9" y="34"/>
                </a:lnTo>
                <a:lnTo>
                  <a:pt x="26" y="34"/>
                </a:lnTo>
                <a:lnTo>
                  <a:pt x="34" y="34"/>
                </a:lnTo>
                <a:lnTo>
                  <a:pt x="52" y="43"/>
                </a:lnTo>
                <a:lnTo>
                  <a:pt x="60" y="60"/>
                </a:lnTo>
                <a:close/>
                <a:moveTo>
                  <a:pt x="52" y="60"/>
                </a:moveTo>
                <a:lnTo>
                  <a:pt x="43" y="52"/>
                </a:lnTo>
                <a:lnTo>
                  <a:pt x="34" y="52"/>
                </a:lnTo>
                <a:lnTo>
                  <a:pt x="34" y="43"/>
                </a:lnTo>
                <a:lnTo>
                  <a:pt x="26" y="43"/>
                </a:lnTo>
                <a:lnTo>
                  <a:pt x="17" y="43"/>
                </a:lnTo>
                <a:lnTo>
                  <a:pt x="9" y="52"/>
                </a:lnTo>
                <a:lnTo>
                  <a:pt x="9" y="60"/>
                </a:lnTo>
                <a:lnTo>
                  <a:pt x="9" y="69"/>
                </a:lnTo>
                <a:lnTo>
                  <a:pt x="17" y="77"/>
                </a:lnTo>
                <a:lnTo>
                  <a:pt x="26" y="95"/>
                </a:lnTo>
                <a:lnTo>
                  <a:pt x="34" y="103"/>
                </a:lnTo>
                <a:lnTo>
                  <a:pt x="43" y="103"/>
                </a:lnTo>
                <a:lnTo>
                  <a:pt x="52" y="103"/>
                </a:lnTo>
                <a:lnTo>
                  <a:pt x="52" y="95"/>
                </a:lnTo>
                <a:lnTo>
                  <a:pt x="60" y="95"/>
                </a:lnTo>
                <a:lnTo>
                  <a:pt x="60" y="86"/>
                </a:lnTo>
                <a:lnTo>
                  <a:pt x="60" y="77"/>
                </a:lnTo>
                <a:lnTo>
                  <a:pt x="52" y="69"/>
                </a:lnTo>
                <a:lnTo>
                  <a:pt x="52" y="60"/>
                </a:lnTo>
                <a:close/>
                <a:moveTo>
                  <a:pt x="112" y="43"/>
                </a:moveTo>
                <a:lnTo>
                  <a:pt x="120" y="52"/>
                </a:lnTo>
                <a:lnTo>
                  <a:pt x="120" y="60"/>
                </a:lnTo>
                <a:lnTo>
                  <a:pt x="112" y="69"/>
                </a:lnTo>
                <a:lnTo>
                  <a:pt x="103" y="77"/>
                </a:lnTo>
                <a:lnTo>
                  <a:pt x="94" y="86"/>
                </a:lnTo>
                <a:lnTo>
                  <a:pt x="86" y="86"/>
                </a:lnTo>
                <a:lnTo>
                  <a:pt x="77" y="86"/>
                </a:lnTo>
                <a:lnTo>
                  <a:pt x="77" y="77"/>
                </a:lnTo>
                <a:lnTo>
                  <a:pt x="86" y="77"/>
                </a:lnTo>
                <a:lnTo>
                  <a:pt x="94" y="69"/>
                </a:lnTo>
                <a:lnTo>
                  <a:pt x="103" y="69"/>
                </a:lnTo>
                <a:lnTo>
                  <a:pt x="103" y="60"/>
                </a:lnTo>
                <a:lnTo>
                  <a:pt x="112" y="52"/>
                </a:lnTo>
                <a:lnTo>
                  <a:pt x="103" y="52"/>
                </a:lnTo>
                <a:lnTo>
                  <a:pt x="103" y="43"/>
                </a:lnTo>
                <a:lnTo>
                  <a:pt x="94" y="43"/>
                </a:lnTo>
                <a:lnTo>
                  <a:pt x="86" y="43"/>
                </a:lnTo>
                <a:lnTo>
                  <a:pt x="77" y="43"/>
                </a:lnTo>
                <a:lnTo>
                  <a:pt x="77" y="52"/>
                </a:lnTo>
                <a:lnTo>
                  <a:pt x="69" y="52"/>
                </a:lnTo>
                <a:lnTo>
                  <a:pt x="60" y="52"/>
                </a:lnTo>
                <a:lnTo>
                  <a:pt x="52" y="17"/>
                </a:lnTo>
                <a:lnTo>
                  <a:pt x="43" y="17"/>
                </a:lnTo>
                <a:lnTo>
                  <a:pt x="52" y="17"/>
                </a:lnTo>
                <a:lnTo>
                  <a:pt x="77" y="0"/>
                </a:lnTo>
                <a:lnTo>
                  <a:pt x="86" y="0"/>
                </a:lnTo>
                <a:lnTo>
                  <a:pt x="86" y="9"/>
                </a:lnTo>
                <a:lnTo>
                  <a:pt x="60" y="17"/>
                </a:lnTo>
                <a:lnTo>
                  <a:pt x="69" y="43"/>
                </a:lnTo>
                <a:lnTo>
                  <a:pt x="77" y="34"/>
                </a:lnTo>
                <a:lnTo>
                  <a:pt x="86" y="34"/>
                </a:lnTo>
                <a:lnTo>
                  <a:pt x="103" y="26"/>
                </a:lnTo>
                <a:lnTo>
                  <a:pt x="112" y="34"/>
                </a:lnTo>
                <a:lnTo>
                  <a:pt x="112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" name="Freeform 318"/>
          <p:cNvSpPr>
            <a:spLocks noEditPoints="1"/>
          </p:cNvSpPr>
          <p:nvPr/>
        </p:nvSpPr>
        <p:spPr bwMode="auto">
          <a:xfrm>
            <a:off x="3159125" y="5273675"/>
            <a:ext cx="285750" cy="214313"/>
          </a:xfrm>
          <a:custGeom>
            <a:avLst/>
            <a:gdLst>
              <a:gd name="T0" fmla="*/ 212523216 w 172"/>
              <a:gd name="T1" fmla="*/ 285942066 h 128"/>
              <a:gd name="T2" fmla="*/ 118682617 w 172"/>
              <a:gd name="T3" fmla="*/ 358828543 h 128"/>
              <a:gd name="T4" fmla="*/ 24840312 w 172"/>
              <a:gd name="T5" fmla="*/ 285942066 h 128"/>
              <a:gd name="T6" fmla="*/ 0 w 172"/>
              <a:gd name="T7" fmla="*/ 168200516 h 128"/>
              <a:gd name="T8" fmla="*/ 118682617 w 172"/>
              <a:gd name="T9" fmla="*/ 117739875 h 128"/>
              <a:gd name="T10" fmla="*/ 190442391 w 172"/>
              <a:gd name="T11" fmla="*/ 190628026 h 128"/>
              <a:gd name="T12" fmla="*/ 118682617 w 172"/>
              <a:gd name="T13" fmla="*/ 168200516 h 128"/>
              <a:gd name="T14" fmla="*/ 24840312 w 172"/>
              <a:gd name="T15" fmla="*/ 190628026 h 128"/>
              <a:gd name="T16" fmla="*/ 46921143 w 172"/>
              <a:gd name="T17" fmla="*/ 285942066 h 128"/>
              <a:gd name="T18" fmla="*/ 118682617 w 172"/>
              <a:gd name="T19" fmla="*/ 336401033 h 128"/>
              <a:gd name="T20" fmla="*/ 190442391 w 172"/>
              <a:gd name="T21" fmla="*/ 263514556 h 128"/>
              <a:gd name="T22" fmla="*/ 165602086 w 172"/>
              <a:gd name="T23" fmla="*/ 215858347 h 128"/>
              <a:gd name="T24" fmla="*/ 378125303 w 172"/>
              <a:gd name="T25" fmla="*/ 190628026 h 128"/>
              <a:gd name="T26" fmla="*/ 356046139 w 172"/>
              <a:gd name="T27" fmla="*/ 215858347 h 128"/>
              <a:gd name="T28" fmla="*/ 331204172 w 172"/>
              <a:gd name="T29" fmla="*/ 238284235 h 128"/>
              <a:gd name="T30" fmla="*/ 259444398 w 172"/>
              <a:gd name="T31" fmla="*/ 238284235 h 128"/>
              <a:gd name="T32" fmla="*/ 212523216 w 172"/>
              <a:gd name="T33" fmla="*/ 142970196 h 128"/>
              <a:gd name="T34" fmla="*/ 259444398 w 172"/>
              <a:gd name="T35" fmla="*/ 70083692 h 128"/>
              <a:gd name="T36" fmla="*/ 309125009 w 172"/>
              <a:gd name="T37" fmla="*/ 70083692 h 128"/>
              <a:gd name="T38" fmla="*/ 309125009 w 172"/>
              <a:gd name="T39" fmla="*/ 95314013 h 128"/>
              <a:gd name="T40" fmla="*/ 309125009 w 172"/>
              <a:gd name="T41" fmla="*/ 95314013 h 128"/>
              <a:gd name="T42" fmla="*/ 284284704 w 172"/>
              <a:gd name="T43" fmla="*/ 95314013 h 128"/>
              <a:gd name="T44" fmla="*/ 259444398 w 172"/>
              <a:gd name="T45" fmla="*/ 190628026 h 128"/>
              <a:gd name="T46" fmla="*/ 309125009 w 172"/>
              <a:gd name="T47" fmla="*/ 215858347 h 128"/>
              <a:gd name="T48" fmla="*/ 356046139 w 172"/>
              <a:gd name="T49" fmla="*/ 190628026 h 128"/>
              <a:gd name="T50" fmla="*/ 356046139 w 172"/>
              <a:gd name="T51" fmla="*/ 168200516 h 128"/>
              <a:gd name="T52" fmla="*/ 356046139 w 172"/>
              <a:gd name="T53" fmla="*/ 190628026 h 128"/>
              <a:gd name="T54" fmla="*/ 474727147 w 172"/>
              <a:gd name="T55" fmla="*/ 142970196 h 128"/>
              <a:gd name="T56" fmla="*/ 474727147 w 172"/>
              <a:gd name="T57" fmla="*/ 168200516 h 128"/>
              <a:gd name="T58" fmla="*/ 425046433 w 172"/>
              <a:gd name="T59" fmla="*/ 168200516 h 128"/>
              <a:gd name="T60" fmla="*/ 378125303 w 172"/>
              <a:gd name="T61" fmla="*/ 142970196 h 128"/>
              <a:gd name="T62" fmla="*/ 309125009 w 172"/>
              <a:gd name="T63" fmla="*/ 70083692 h 128"/>
              <a:gd name="T64" fmla="*/ 309125009 w 172"/>
              <a:gd name="T65" fmla="*/ 70083692 h 128"/>
              <a:gd name="T66" fmla="*/ 331204172 w 172"/>
              <a:gd name="T67" fmla="*/ 47656169 h 128"/>
              <a:gd name="T68" fmla="*/ 309125009 w 172"/>
              <a:gd name="T69" fmla="*/ 0 h 128"/>
              <a:gd name="T70" fmla="*/ 331204172 w 172"/>
              <a:gd name="T71" fmla="*/ 0 h 128"/>
              <a:gd name="T72" fmla="*/ 331204172 w 172"/>
              <a:gd name="T73" fmla="*/ 0 h 128"/>
              <a:gd name="T74" fmla="*/ 378125303 w 172"/>
              <a:gd name="T75" fmla="*/ 0 h 128"/>
              <a:gd name="T76" fmla="*/ 402965608 w 172"/>
              <a:gd name="T77" fmla="*/ 22427516 h 128"/>
              <a:gd name="T78" fmla="*/ 356046139 w 172"/>
              <a:gd name="T79" fmla="*/ 47656169 h 128"/>
              <a:gd name="T80" fmla="*/ 449886842 w 172"/>
              <a:gd name="T81" fmla="*/ 142970196 h 128"/>
              <a:gd name="T82" fmla="*/ 449886842 w 172"/>
              <a:gd name="T83" fmla="*/ 117739875 h 128"/>
              <a:gd name="T84" fmla="*/ 474727147 w 172"/>
              <a:gd name="T85" fmla="*/ 117739875 h 128"/>
              <a:gd name="T86" fmla="*/ 474727147 w 172"/>
              <a:gd name="T87" fmla="*/ 142970196 h 1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72"/>
              <a:gd name="T133" fmla="*/ 0 h 128"/>
              <a:gd name="T134" fmla="*/ 172 w 172"/>
              <a:gd name="T135" fmla="*/ 128 h 12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72" h="128">
                <a:moveTo>
                  <a:pt x="69" y="68"/>
                </a:moveTo>
                <a:lnTo>
                  <a:pt x="77" y="85"/>
                </a:lnTo>
                <a:lnTo>
                  <a:pt x="77" y="102"/>
                </a:lnTo>
                <a:lnTo>
                  <a:pt x="69" y="111"/>
                </a:lnTo>
                <a:lnTo>
                  <a:pt x="60" y="120"/>
                </a:lnTo>
                <a:lnTo>
                  <a:pt x="43" y="128"/>
                </a:lnTo>
                <a:lnTo>
                  <a:pt x="26" y="128"/>
                </a:lnTo>
                <a:lnTo>
                  <a:pt x="17" y="120"/>
                </a:lnTo>
                <a:lnTo>
                  <a:pt x="9" y="102"/>
                </a:lnTo>
                <a:lnTo>
                  <a:pt x="0" y="94"/>
                </a:lnTo>
                <a:lnTo>
                  <a:pt x="0" y="77"/>
                </a:lnTo>
                <a:lnTo>
                  <a:pt x="0" y="60"/>
                </a:lnTo>
                <a:lnTo>
                  <a:pt x="17" y="51"/>
                </a:lnTo>
                <a:lnTo>
                  <a:pt x="34" y="42"/>
                </a:lnTo>
                <a:lnTo>
                  <a:pt x="43" y="42"/>
                </a:lnTo>
                <a:lnTo>
                  <a:pt x="60" y="51"/>
                </a:lnTo>
                <a:lnTo>
                  <a:pt x="69" y="68"/>
                </a:lnTo>
                <a:close/>
                <a:moveTo>
                  <a:pt x="60" y="77"/>
                </a:moveTo>
                <a:lnTo>
                  <a:pt x="51" y="60"/>
                </a:lnTo>
                <a:lnTo>
                  <a:pt x="43" y="60"/>
                </a:lnTo>
                <a:lnTo>
                  <a:pt x="34" y="51"/>
                </a:lnTo>
                <a:lnTo>
                  <a:pt x="17" y="60"/>
                </a:lnTo>
                <a:lnTo>
                  <a:pt x="9" y="68"/>
                </a:lnTo>
                <a:lnTo>
                  <a:pt x="9" y="77"/>
                </a:lnTo>
                <a:lnTo>
                  <a:pt x="9" y="85"/>
                </a:lnTo>
                <a:lnTo>
                  <a:pt x="17" y="102"/>
                </a:lnTo>
                <a:lnTo>
                  <a:pt x="26" y="111"/>
                </a:lnTo>
                <a:lnTo>
                  <a:pt x="34" y="120"/>
                </a:lnTo>
                <a:lnTo>
                  <a:pt x="43" y="120"/>
                </a:lnTo>
                <a:lnTo>
                  <a:pt x="51" y="111"/>
                </a:lnTo>
                <a:lnTo>
                  <a:pt x="60" y="102"/>
                </a:lnTo>
                <a:lnTo>
                  <a:pt x="69" y="94"/>
                </a:lnTo>
                <a:lnTo>
                  <a:pt x="60" y="85"/>
                </a:lnTo>
                <a:lnTo>
                  <a:pt x="60" y="77"/>
                </a:lnTo>
                <a:close/>
                <a:moveTo>
                  <a:pt x="129" y="68"/>
                </a:moveTo>
                <a:lnTo>
                  <a:pt x="137" y="68"/>
                </a:lnTo>
                <a:lnTo>
                  <a:pt x="129" y="77"/>
                </a:lnTo>
                <a:lnTo>
                  <a:pt x="129" y="85"/>
                </a:lnTo>
                <a:lnTo>
                  <a:pt x="120" y="85"/>
                </a:lnTo>
                <a:lnTo>
                  <a:pt x="112" y="85"/>
                </a:lnTo>
                <a:lnTo>
                  <a:pt x="103" y="85"/>
                </a:lnTo>
                <a:lnTo>
                  <a:pt x="94" y="85"/>
                </a:lnTo>
                <a:lnTo>
                  <a:pt x="86" y="68"/>
                </a:lnTo>
                <a:lnTo>
                  <a:pt x="77" y="60"/>
                </a:lnTo>
                <a:lnTo>
                  <a:pt x="77" y="51"/>
                </a:lnTo>
                <a:lnTo>
                  <a:pt x="86" y="34"/>
                </a:lnTo>
                <a:lnTo>
                  <a:pt x="94" y="34"/>
                </a:lnTo>
                <a:lnTo>
                  <a:pt x="94" y="25"/>
                </a:lnTo>
                <a:lnTo>
                  <a:pt x="103" y="25"/>
                </a:lnTo>
                <a:lnTo>
                  <a:pt x="112" y="25"/>
                </a:lnTo>
                <a:lnTo>
                  <a:pt x="112" y="34"/>
                </a:lnTo>
                <a:lnTo>
                  <a:pt x="103" y="34"/>
                </a:lnTo>
                <a:lnTo>
                  <a:pt x="94" y="42"/>
                </a:lnTo>
                <a:lnTo>
                  <a:pt x="86" y="51"/>
                </a:lnTo>
                <a:lnTo>
                  <a:pt x="94" y="68"/>
                </a:lnTo>
                <a:lnTo>
                  <a:pt x="103" y="77"/>
                </a:lnTo>
                <a:lnTo>
                  <a:pt x="112" y="77"/>
                </a:lnTo>
                <a:lnTo>
                  <a:pt x="120" y="77"/>
                </a:lnTo>
                <a:lnTo>
                  <a:pt x="120" y="68"/>
                </a:lnTo>
                <a:lnTo>
                  <a:pt x="129" y="68"/>
                </a:lnTo>
                <a:lnTo>
                  <a:pt x="129" y="60"/>
                </a:lnTo>
                <a:lnTo>
                  <a:pt x="129" y="68"/>
                </a:lnTo>
                <a:close/>
                <a:moveTo>
                  <a:pt x="172" y="51"/>
                </a:moveTo>
                <a:lnTo>
                  <a:pt x="172" y="51"/>
                </a:lnTo>
                <a:lnTo>
                  <a:pt x="172" y="60"/>
                </a:lnTo>
                <a:lnTo>
                  <a:pt x="163" y="60"/>
                </a:lnTo>
                <a:lnTo>
                  <a:pt x="154" y="60"/>
                </a:lnTo>
                <a:lnTo>
                  <a:pt x="146" y="60"/>
                </a:lnTo>
                <a:lnTo>
                  <a:pt x="137" y="51"/>
                </a:lnTo>
                <a:lnTo>
                  <a:pt x="120" y="25"/>
                </a:lnTo>
                <a:lnTo>
                  <a:pt x="112" y="25"/>
                </a:lnTo>
                <a:lnTo>
                  <a:pt x="112" y="17"/>
                </a:lnTo>
                <a:lnTo>
                  <a:pt x="120" y="17"/>
                </a:lnTo>
                <a:lnTo>
                  <a:pt x="112" y="8"/>
                </a:lnTo>
                <a:lnTo>
                  <a:pt x="112" y="0"/>
                </a:lnTo>
                <a:lnTo>
                  <a:pt x="120" y="0"/>
                </a:lnTo>
                <a:lnTo>
                  <a:pt x="129" y="8"/>
                </a:lnTo>
                <a:lnTo>
                  <a:pt x="137" y="0"/>
                </a:lnTo>
                <a:lnTo>
                  <a:pt x="146" y="0"/>
                </a:lnTo>
                <a:lnTo>
                  <a:pt x="146" y="8"/>
                </a:lnTo>
                <a:lnTo>
                  <a:pt x="129" y="17"/>
                </a:lnTo>
                <a:lnTo>
                  <a:pt x="146" y="42"/>
                </a:lnTo>
                <a:lnTo>
                  <a:pt x="154" y="51"/>
                </a:lnTo>
                <a:lnTo>
                  <a:pt x="163" y="51"/>
                </a:lnTo>
                <a:lnTo>
                  <a:pt x="163" y="42"/>
                </a:lnTo>
                <a:lnTo>
                  <a:pt x="172" y="42"/>
                </a:lnTo>
                <a:lnTo>
                  <a:pt x="172" y="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8" name="Freeform 319"/>
          <p:cNvSpPr>
            <a:spLocks/>
          </p:cNvSpPr>
          <p:nvPr/>
        </p:nvSpPr>
        <p:spPr bwMode="auto">
          <a:xfrm>
            <a:off x="3430588" y="5273675"/>
            <a:ext cx="42862" cy="41275"/>
          </a:xfrm>
          <a:custGeom>
            <a:avLst/>
            <a:gdLst>
              <a:gd name="T0" fmla="*/ 70659661 w 26"/>
              <a:gd name="T1" fmla="*/ 21806408 h 25"/>
              <a:gd name="T2" fmla="*/ 70659661 w 26"/>
              <a:gd name="T3" fmla="*/ 21806408 h 25"/>
              <a:gd name="T4" fmla="*/ 70659661 w 26"/>
              <a:gd name="T5" fmla="*/ 21806408 h 25"/>
              <a:gd name="T6" fmla="*/ 24459364 w 26"/>
              <a:gd name="T7" fmla="*/ 68145030 h 25"/>
              <a:gd name="T8" fmla="*/ 0 w 26"/>
              <a:gd name="T9" fmla="*/ 68145030 h 25"/>
              <a:gd name="T10" fmla="*/ 0 w 26"/>
              <a:gd name="T11" fmla="*/ 68145030 h 25"/>
              <a:gd name="T12" fmla="*/ 0 w 26"/>
              <a:gd name="T13" fmla="*/ 46338616 h 25"/>
              <a:gd name="T14" fmla="*/ 0 w 26"/>
              <a:gd name="T15" fmla="*/ 46338616 h 25"/>
              <a:gd name="T16" fmla="*/ 70659661 w 26"/>
              <a:gd name="T17" fmla="*/ 0 h 25"/>
              <a:gd name="T18" fmla="*/ 70659661 w 26"/>
              <a:gd name="T19" fmla="*/ 0 h 25"/>
              <a:gd name="T20" fmla="*/ 70659661 w 26"/>
              <a:gd name="T21" fmla="*/ 0 h 25"/>
              <a:gd name="T22" fmla="*/ 70659661 w 26"/>
              <a:gd name="T23" fmla="*/ 21806408 h 25"/>
              <a:gd name="T24" fmla="*/ 70659661 w 26"/>
              <a:gd name="T25" fmla="*/ 21806408 h 25"/>
              <a:gd name="T26" fmla="*/ 70659661 w 26"/>
              <a:gd name="T27" fmla="*/ 21806408 h 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"/>
              <a:gd name="T43" fmla="*/ 0 h 25"/>
              <a:gd name="T44" fmla="*/ 26 w 26"/>
              <a:gd name="T45" fmla="*/ 25 h 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" h="25">
                <a:moveTo>
                  <a:pt x="26" y="8"/>
                </a:moveTo>
                <a:lnTo>
                  <a:pt x="26" y="8"/>
                </a:lnTo>
                <a:lnTo>
                  <a:pt x="9" y="25"/>
                </a:lnTo>
                <a:lnTo>
                  <a:pt x="0" y="25"/>
                </a:lnTo>
                <a:lnTo>
                  <a:pt x="0" y="17"/>
                </a:lnTo>
                <a:lnTo>
                  <a:pt x="26" y="0"/>
                </a:lnTo>
                <a:lnTo>
                  <a:pt x="26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9" name="Freeform 320"/>
          <p:cNvSpPr>
            <a:spLocks noEditPoints="1"/>
          </p:cNvSpPr>
          <p:nvPr/>
        </p:nvSpPr>
        <p:spPr bwMode="auto">
          <a:xfrm>
            <a:off x="3473450" y="5114925"/>
            <a:ext cx="200025" cy="187325"/>
          </a:xfrm>
          <a:custGeom>
            <a:avLst/>
            <a:gdLst>
              <a:gd name="T0" fmla="*/ 166709179 w 120"/>
              <a:gd name="T1" fmla="*/ 215400328 h 112"/>
              <a:gd name="T2" fmla="*/ 166709179 w 120"/>
              <a:gd name="T3" fmla="*/ 288132637 h 112"/>
              <a:gd name="T4" fmla="*/ 119474954 w 120"/>
              <a:gd name="T5" fmla="*/ 313309444 h 112"/>
              <a:gd name="T6" fmla="*/ 47234238 w 120"/>
              <a:gd name="T7" fmla="*/ 288132637 h 112"/>
              <a:gd name="T8" fmla="*/ 0 w 120"/>
              <a:gd name="T9" fmla="*/ 193021687 h 112"/>
              <a:gd name="T10" fmla="*/ 0 w 120"/>
              <a:gd name="T11" fmla="*/ 120287758 h 112"/>
              <a:gd name="T12" fmla="*/ 69462023 w 120"/>
              <a:gd name="T13" fmla="*/ 95112596 h 112"/>
              <a:gd name="T14" fmla="*/ 119474954 w 120"/>
              <a:gd name="T15" fmla="*/ 120287758 h 112"/>
              <a:gd name="T16" fmla="*/ 141702727 w 120"/>
              <a:gd name="T17" fmla="*/ 167844879 h 112"/>
              <a:gd name="T18" fmla="*/ 119474954 w 120"/>
              <a:gd name="T19" fmla="*/ 145464565 h 112"/>
              <a:gd name="T20" fmla="*/ 69462023 w 120"/>
              <a:gd name="T21" fmla="*/ 120287758 h 112"/>
              <a:gd name="T22" fmla="*/ 47234238 w 120"/>
              <a:gd name="T23" fmla="*/ 120287758 h 112"/>
              <a:gd name="T24" fmla="*/ 22227779 w 120"/>
              <a:gd name="T25" fmla="*/ 145464565 h 112"/>
              <a:gd name="T26" fmla="*/ 22227779 w 120"/>
              <a:gd name="T27" fmla="*/ 193021687 h 112"/>
              <a:gd name="T28" fmla="*/ 69462023 w 120"/>
              <a:gd name="T29" fmla="*/ 265753996 h 112"/>
              <a:gd name="T30" fmla="*/ 119474954 w 120"/>
              <a:gd name="T31" fmla="*/ 288132637 h 112"/>
              <a:gd name="T32" fmla="*/ 141702727 w 120"/>
              <a:gd name="T33" fmla="*/ 265753996 h 112"/>
              <a:gd name="T34" fmla="*/ 141702727 w 120"/>
              <a:gd name="T35" fmla="*/ 240577188 h 112"/>
              <a:gd name="T36" fmla="*/ 141702727 w 120"/>
              <a:gd name="T37" fmla="*/ 193021687 h 112"/>
              <a:gd name="T38" fmla="*/ 119474954 w 120"/>
              <a:gd name="T39" fmla="*/ 167844879 h 112"/>
              <a:gd name="T40" fmla="*/ 333416691 w 120"/>
              <a:gd name="T41" fmla="*/ 145464565 h 112"/>
              <a:gd name="T42" fmla="*/ 308410239 w 120"/>
              <a:gd name="T43" fmla="*/ 193021687 h 112"/>
              <a:gd name="T44" fmla="*/ 261176014 w 120"/>
              <a:gd name="T45" fmla="*/ 215400328 h 112"/>
              <a:gd name="T46" fmla="*/ 213941737 w 120"/>
              <a:gd name="T47" fmla="*/ 215400328 h 112"/>
              <a:gd name="T48" fmla="*/ 188936952 w 120"/>
              <a:gd name="T49" fmla="*/ 193021687 h 112"/>
              <a:gd name="T50" fmla="*/ 166709179 w 120"/>
              <a:gd name="T51" fmla="*/ 145464565 h 112"/>
              <a:gd name="T52" fmla="*/ 141702727 w 120"/>
              <a:gd name="T53" fmla="*/ 72732283 h 112"/>
              <a:gd name="T54" fmla="*/ 166709179 w 120"/>
              <a:gd name="T55" fmla="*/ 25176814 h 112"/>
              <a:gd name="T56" fmla="*/ 188936952 w 120"/>
              <a:gd name="T57" fmla="*/ 0 h 112"/>
              <a:gd name="T58" fmla="*/ 213941737 w 120"/>
              <a:gd name="T59" fmla="*/ 0 h 112"/>
              <a:gd name="T60" fmla="*/ 238948242 w 120"/>
              <a:gd name="T61" fmla="*/ 0 h 112"/>
              <a:gd name="T62" fmla="*/ 238948242 w 120"/>
              <a:gd name="T63" fmla="*/ 0 h 112"/>
              <a:gd name="T64" fmla="*/ 238948242 w 120"/>
              <a:gd name="T65" fmla="*/ 0 h 112"/>
              <a:gd name="T66" fmla="*/ 238948242 w 120"/>
              <a:gd name="T67" fmla="*/ 0 h 112"/>
              <a:gd name="T68" fmla="*/ 238948242 w 120"/>
              <a:gd name="T69" fmla="*/ 25176814 h 112"/>
              <a:gd name="T70" fmla="*/ 213941737 w 120"/>
              <a:gd name="T71" fmla="*/ 25176814 h 112"/>
              <a:gd name="T72" fmla="*/ 166709179 w 120"/>
              <a:gd name="T73" fmla="*/ 47555462 h 112"/>
              <a:gd name="T74" fmla="*/ 166709179 w 120"/>
              <a:gd name="T75" fmla="*/ 95112596 h 112"/>
              <a:gd name="T76" fmla="*/ 188936952 w 120"/>
              <a:gd name="T77" fmla="*/ 120287758 h 112"/>
              <a:gd name="T78" fmla="*/ 213941737 w 120"/>
              <a:gd name="T79" fmla="*/ 95112596 h 112"/>
              <a:gd name="T80" fmla="*/ 261176014 w 120"/>
              <a:gd name="T81" fmla="*/ 72732283 h 112"/>
              <a:gd name="T82" fmla="*/ 308410239 w 120"/>
              <a:gd name="T83" fmla="*/ 95112596 h 112"/>
              <a:gd name="T84" fmla="*/ 308410239 w 120"/>
              <a:gd name="T85" fmla="*/ 120287758 h 112"/>
              <a:gd name="T86" fmla="*/ 286182466 w 120"/>
              <a:gd name="T87" fmla="*/ 120287758 h 112"/>
              <a:gd name="T88" fmla="*/ 261176014 w 120"/>
              <a:gd name="T89" fmla="*/ 95112596 h 112"/>
              <a:gd name="T90" fmla="*/ 213941737 w 120"/>
              <a:gd name="T91" fmla="*/ 120287758 h 112"/>
              <a:gd name="T92" fmla="*/ 213941737 w 120"/>
              <a:gd name="T93" fmla="*/ 145464565 h 112"/>
              <a:gd name="T94" fmla="*/ 213941737 w 120"/>
              <a:gd name="T95" fmla="*/ 167844879 h 112"/>
              <a:gd name="T96" fmla="*/ 261176014 w 120"/>
              <a:gd name="T97" fmla="*/ 193021687 h 112"/>
              <a:gd name="T98" fmla="*/ 286182466 w 120"/>
              <a:gd name="T99" fmla="*/ 193021687 h 112"/>
              <a:gd name="T100" fmla="*/ 286182466 w 120"/>
              <a:gd name="T101" fmla="*/ 145464565 h 112"/>
              <a:gd name="T102" fmla="*/ 286182466 w 120"/>
              <a:gd name="T103" fmla="*/ 120287758 h 11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0"/>
              <a:gd name="T157" fmla="*/ 0 h 112"/>
              <a:gd name="T158" fmla="*/ 120 w 120"/>
              <a:gd name="T159" fmla="*/ 112 h 11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0" h="112">
                <a:moveTo>
                  <a:pt x="51" y="60"/>
                </a:moveTo>
                <a:lnTo>
                  <a:pt x="60" y="77"/>
                </a:lnTo>
                <a:lnTo>
                  <a:pt x="68" y="86"/>
                </a:lnTo>
                <a:lnTo>
                  <a:pt x="60" y="103"/>
                </a:lnTo>
                <a:lnTo>
                  <a:pt x="51" y="112"/>
                </a:lnTo>
                <a:lnTo>
                  <a:pt x="43" y="112"/>
                </a:lnTo>
                <a:lnTo>
                  <a:pt x="25" y="112"/>
                </a:lnTo>
                <a:lnTo>
                  <a:pt x="17" y="103"/>
                </a:lnTo>
                <a:lnTo>
                  <a:pt x="8" y="86"/>
                </a:lnTo>
                <a:lnTo>
                  <a:pt x="0" y="69"/>
                </a:lnTo>
                <a:lnTo>
                  <a:pt x="0" y="60"/>
                </a:lnTo>
                <a:lnTo>
                  <a:pt x="0" y="43"/>
                </a:lnTo>
                <a:lnTo>
                  <a:pt x="8" y="34"/>
                </a:lnTo>
                <a:lnTo>
                  <a:pt x="25" y="34"/>
                </a:lnTo>
                <a:lnTo>
                  <a:pt x="34" y="34"/>
                </a:lnTo>
                <a:lnTo>
                  <a:pt x="43" y="43"/>
                </a:lnTo>
                <a:lnTo>
                  <a:pt x="51" y="60"/>
                </a:lnTo>
                <a:close/>
                <a:moveTo>
                  <a:pt x="43" y="60"/>
                </a:moveTo>
                <a:lnTo>
                  <a:pt x="43" y="52"/>
                </a:lnTo>
                <a:lnTo>
                  <a:pt x="34" y="52"/>
                </a:lnTo>
                <a:lnTo>
                  <a:pt x="25" y="43"/>
                </a:lnTo>
                <a:lnTo>
                  <a:pt x="17" y="43"/>
                </a:lnTo>
                <a:lnTo>
                  <a:pt x="8" y="52"/>
                </a:lnTo>
                <a:lnTo>
                  <a:pt x="8" y="60"/>
                </a:lnTo>
                <a:lnTo>
                  <a:pt x="8" y="69"/>
                </a:lnTo>
                <a:lnTo>
                  <a:pt x="17" y="77"/>
                </a:lnTo>
                <a:lnTo>
                  <a:pt x="25" y="95"/>
                </a:lnTo>
                <a:lnTo>
                  <a:pt x="34" y="103"/>
                </a:lnTo>
                <a:lnTo>
                  <a:pt x="43" y="103"/>
                </a:lnTo>
                <a:lnTo>
                  <a:pt x="51" y="103"/>
                </a:lnTo>
                <a:lnTo>
                  <a:pt x="51" y="95"/>
                </a:lnTo>
                <a:lnTo>
                  <a:pt x="51" y="86"/>
                </a:lnTo>
                <a:lnTo>
                  <a:pt x="51" y="77"/>
                </a:lnTo>
                <a:lnTo>
                  <a:pt x="51" y="69"/>
                </a:lnTo>
                <a:lnTo>
                  <a:pt x="43" y="60"/>
                </a:lnTo>
                <a:close/>
                <a:moveTo>
                  <a:pt x="111" y="43"/>
                </a:moveTo>
                <a:lnTo>
                  <a:pt x="120" y="52"/>
                </a:lnTo>
                <a:lnTo>
                  <a:pt x="120" y="60"/>
                </a:lnTo>
                <a:lnTo>
                  <a:pt x="111" y="69"/>
                </a:lnTo>
                <a:lnTo>
                  <a:pt x="103" y="77"/>
                </a:lnTo>
                <a:lnTo>
                  <a:pt x="94" y="77"/>
                </a:lnTo>
                <a:lnTo>
                  <a:pt x="86" y="77"/>
                </a:lnTo>
                <a:lnTo>
                  <a:pt x="77" y="77"/>
                </a:lnTo>
                <a:lnTo>
                  <a:pt x="68" y="69"/>
                </a:lnTo>
                <a:lnTo>
                  <a:pt x="60" y="60"/>
                </a:lnTo>
                <a:lnTo>
                  <a:pt x="60" y="52"/>
                </a:lnTo>
                <a:lnTo>
                  <a:pt x="51" y="34"/>
                </a:lnTo>
                <a:lnTo>
                  <a:pt x="51" y="26"/>
                </a:lnTo>
                <a:lnTo>
                  <a:pt x="51" y="17"/>
                </a:lnTo>
                <a:lnTo>
                  <a:pt x="60" y="9"/>
                </a:lnTo>
                <a:lnTo>
                  <a:pt x="68" y="0"/>
                </a:lnTo>
                <a:lnTo>
                  <a:pt x="77" y="0"/>
                </a:lnTo>
                <a:lnTo>
                  <a:pt x="86" y="0"/>
                </a:lnTo>
                <a:lnTo>
                  <a:pt x="86" y="9"/>
                </a:lnTo>
                <a:lnTo>
                  <a:pt x="77" y="9"/>
                </a:lnTo>
                <a:lnTo>
                  <a:pt x="68" y="9"/>
                </a:lnTo>
                <a:lnTo>
                  <a:pt x="60" y="17"/>
                </a:lnTo>
                <a:lnTo>
                  <a:pt x="60" y="26"/>
                </a:lnTo>
                <a:lnTo>
                  <a:pt x="60" y="34"/>
                </a:lnTo>
                <a:lnTo>
                  <a:pt x="68" y="43"/>
                </a:lnTo>
                <a:lnTo>
                  <a:pt x="68" y="34"/>
                </a:lnTo>
                <a:lnTo>
                  <a:pt x="77" y="34"/>
                </a:lnTo>
                <a:lnTo>
                  <a:pt x="94" y="26"/>
                </a:lnTo>
                <a:lnTo>
                  <a:pt x="103" y="26"/>
                </a:lnTo>
                <a:lnTo>
                  <a:pt x="111" y="34"/>
                </a:lnTo>
                <a:lnTo>
                  <a:pt x="111" y="43"/>
                </a:lnTo>
                <a:close/>
                <a:moveTo>
                  <a:pt x="103" y="43"/>
                </a:moveTo>
                <a:lnTo>
                  <a:pt x="103" y="43"/>
                </a:lnTo>
                <a:lnTo>
                  <a:pt x="94" y="34"/>
                </a:lnTo>
                <a:lnTo>
                  <a:pt x="86" y="43"/>
                </a:lnTo>
                <a:lnTo>
                  <a:pt x="77" y="43"/>
                </a:lnTo>
                <a:lnTo>
                  <a:pt x="77" y="52"/>
                </a:lnTo>
                <a:lnTo>
                  <a:pt x="68" y="52"/>
                </a:lnTo>
                <a:lnTo>
                  <a:pt x="77" y="60"/>
                </a:lnTo>
                <a:lnTo>
                  <a:pt x="86" y="69"/>
                </a:lnTo>
                <a:lnTo>
                  <a:pt x="94" y="69"/>
                </a:lnTo>
                <a:lnTo>
                  <a:pt x="103" y="69"/>
                </a:lnTo>
                <a:lnTo>
                  <a:pt x="111" y="60"/>
                </a:lnTo>
                <a:lnTo>
                  <a:pt x="103" y="52"/>
                </a:lnTo>
                <a:lnTo>
                  <a:pt x="103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0" name="Freeform 321"/>
          <p:cNvSpPr>
            <a:spLocks noEditPoints="1"/>
          </p:cNvSpPr>
          <p:nvPr/>
        </p:nvSpPr>
        <p:spPr bwMode="auto">
          <a:xfrm>
            <a:off x="3802063" y="5273675"/>
            <a:ext cx="300037" cy="214313"/>
          </a:xfrm>
          <a:custGeom>
            <a:avLst/>
            <a:gdLst>
              <a:gd name="T0" fmla="*/ 238947823 w 180"/>
              <a:gd name="T1" fmla="*/ 285942066 h 128"/>
              <a:gd name="T2" fmla="*/ 141700812 w 180"/>
              <a:gd name="T3" fmla="*/ 358828543 h 128"/>
              <a:gd name="T4" fmla="*/ 25006415 w 180"/>
              <a:gd name="T5" fmla="*/ 285942066 h 128"/>
              <a:gd name="T6" fmla="*/ 25006415 w 180"/>
              <a:gd name="T7" fmla="*/ 168200516 h 128"/>
              <a:gd name="T8" fmla="*/ 141700812 w 180"/>
              <a:gd name="T9" fmla="*/ 117739875 h 128"/>
              <a:gd name="T10" fmla="*/ 213941362 w 180"/>
              <a:gd name="T11" fmla="*/ 190628026 h 128"/>
              <a:gd name="T12" fmla="*/ 141700812 w 180"/>
              <a:gd name="T13" fmla="*/ 168200516 h 128"/>
              <a:gd name="T14" fmla="*/ 47234155 w 180"/>
              <a:gd name="T15" fmla="*/ 190628026 h 128"/>
              <a:gd name="T16" fmla="*/ 47234155 w 180"/>
              <a:gd name="T17" fmla="*/ 285942066 h 128"/>
              <a:gd name="T18" fmla="*/ 141700812 w 180"/>
              <a:gd name="T19" fmla="*/ 336401033 h 128"/>
              <a:gd name="T20" fmla="*/ 191713629 w 180"/>
              <a:gd name="T21" fmla="*/ 263514556 h 128"/>
              <a:gd name="T22" fmla="*/ 166707220 w 180"/>
              <a:gd name="T23" fmla="*/ 215858347 h 128"/>
              <a:gd name="T24" fmla="*/ 380650250 w 180"/>
              <a:gd name="T25" fmla="*/ 190628026 h 128"/>
              <a:gd name="T26" fmla="*/ 380650250 w 180"/>
              <a:gd name="T27" fmla="*/ 215858347 h 128"/>
              <a:gd name="T28" fmla="*/ 358422516 w 180"/>
              <a:gd name="T29" fmla="*/ 238284235 h 128"/>
              <a:gd name="T30" fmla="*/ 286181965 w 180"/>
              <a:gd name="T31" fmla="*/ 238284235 h 128"/>
              <a:gd name="T32" fmla="*/ 238947823 w 180"/>
              <a:gd name="T33" fmla="*/ 142970196 h 128"/>
              <a:gd name="T34" fmla="*/ 286181965 w 180"/>
              <a:gd name="T35" fmla="*/ 70083692 h 128"/>
              <a:gd name="T36" fmla="*/ 311188374 w 180"/>
              <a:gd name="T37" fmla="*/ 70083692 h 128"/>
              <a:gd name="T38" fmla="*/ 333416107 w 180"/>
              <a:gd name="T39" fmla="*/ 95314013 h 128"/>
              <a:gd name="T40" fmla="*/ 333416107 w 180"/>
              <a:gd name="T41" fmla="*/ 95314013 h 128"/>
              <a:gd name="T42" fmla="*/ 286181965 w 180"/>
              <a:gd name="T43" fmla="*/ 95314013 h 128"/>
              <a:gd name="T44" fmla="*/ 286181965 w 180"/>
              <a:gd name="T45" fmla="*/ 190628026 h 128"/>
              <a:gd name="T46" fmla="*/ 333416107 w 180"/>
              <a:gd name="T47" fmla="*/ 215858347 h 128"/>
              <a:gd name="T48" fmla="*/ 358422516 w 180"/>
              <a:gd name="T49" fmla="*/ 190628026 h 128"/>
              <a:gd name="T50" fmla="*/ 380650250 w 180"/>
              <a:gd name="T51" fmla="*/ 168200516 h 128"/>
              <a:gd name="T52" fmla="*/ 380650250 w 180"/>
              <a:gd name="T53" fmla="*/ 190628026 h 128"/>
              <a:gd name="T54" fmla="*/ 500123380 w 180"/>
              <a:gd name="T55" fmla="*/ 142970196 h 128"/>
              <a:gd name="T56" fmla="*/ 477895646 w 180"/>
              <a:gd name="T57" fmla="*/ 168200516 h 128"/>
              <a:gd name="T58" fmla="*/ 452889238 w 180"/>
              <a:gd name="T59" fmla="*/ 168200516 h 128"/>
              <a:gd name="T60" fmla="*/ 405654991 w 180"/>
              <a:gd name="T61" fmla="*/ 142970196 h 128"/>
              <a:gd name="T62" fmla="*/ 333416107 w 180"/>
              <a:gd name="T63" fmla="*/ 70083692 h 128"/>
              <a:gd name="T64" fmla="*/ 333416107 w 180"/>
              <a:gd name="T65" fmla="*/ 70083692 h 128"/>
              <a:gd name="T66" fmla="*/ 358422516 w 180"/>
              <a:gd name="T67" fmla="*/ 47656169 h 128"/>
              <a:gd name="T68" fmla="*/ 333416107 w 180"/>
              <a:gd name="T69" fmla="*/ 0 h 128"/>
              <a:gd name="T70" fmla="*/ 333416107 w 180"/>
              <a:gd name="T71" fmla="*/ 0 h 128"/>
              <a:gd name="T72" fmla="*/ 358422516 w 180"/>
              <a:gd name="T73" fmla="*/ 0 h 128"/>
              <a:gd name="T74" fmla="*/ 405654991 w 180"/>
              <a:gd name="T75" fmla="*/ 0 h 128"/>
              <a:gd name="T76" fmla="*/ 405654991 w 180"/>
              <a:gd name="T77" fmla="*/ 22427516 h 128"/>
              <a:gd name="T78" fmla="*/ 380650250 w 180"/>
              <a:gd name="T79" fmla="*/ 47656169 h 128"/>
              <a:gd name="T80" fmla="*/ 452889238 w 180"/>
              <a:gd name="T81" fmla="*/ 142970196 h 128"/>
              <a:gd name="T82" fmla="*/ 477895646 w 180"/>
              <a:gd name="T83" fmla="*/ 117739875 h 128"/>
              <a:gd name="T84" fmla="*/ 477895646 w 180"/>
              <a:gd name="T85" fmla="*/ 117739875 h 128"/>
              <a:gd name="T86" fmla="*/ 477895646 w 180"/>
              <a:gd name="T87" fmla="*/ 142970196 h 1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80"/>
              <a:gd name="T133" fmla="*/ 0 h 128"/>
              <a:gd name="T134" fmla="*/ 180 w 180"/>
              <a:gd name="T135" fmla="*/ 128 h 12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80" h="128">
                <a:moveTo>
                  <a:pt x="77" y="68"/>
                </a:moveTo>
                <a:lnTo>
                  <a:pt x="77" y="85"/>
                </a:lnTo>
                <a:lnTo>
                  <a:pt x="86" y="102"/>
                </a:lnTo>
                <a:lnTo>
                  <a:pt x="77" y="111"/>
                </a:lnTo>
                <a:lnTo>
                  <a:pt x="60" y="120"/>
                </a:lnTo>
                <a:lnTo>
                  <a:pt x="51" y="128"/>
                </a:lnTo>
                <a:lnTo>
                  <a:pt x="34" y="128"/>
                </a:lnTo>
                <a:lnTo>
                  <a:pt x="26" y="120"/>
                </a:lnTo>
                <a:lnTo>
                  <a:pt x="9" y="102"/>
                </a:lnTo>
                <a:lnTo>
                  <a:pt x="9" y="94"/>
                </a:lnTo>
                <a:lnTo>
                  <a:pt x="0" y="77"/>
                </a:lnTo>
                <a:lnTo>
                  <a:pt x="9" y="60"/>
                </a:lnTo>
                <a:lnTo>
                  <a:pt x="26" y="51"/>
                </a:lnTo>
                <a:lnTo>
                  <a:pt x="34" y="42"/>
                </a:lnTo>
                <a:lnTo>
                  <a:pt x="51" y="42"/>
                </a:lnTo>
                <a:lnTo>
                  <a:pt x="60" y="51"/>
                </a:lnTo>
                <a:lnTo>
                  <a:pt x="77" y="68"/>
                </a:lnTo>
                <a:close/>
                <a:moveTo>
                  <a:pt x="60" y="77"/>
                </a:moveTo>
                <a:lnTo>
                  <a:pt x="60" y="60"/>
                </a:lnTo>
                <a:lnTo>
                  <a:pt x="51" y="60"/>
                </a:lnTo>
                <a:lnTo>
                  <a:pt x="34" y="51"/>
                </a:lnTo>
                <a:lnTo>
                  <a:pt x="26" y="60"/>
                </a:lnTo>
                <a:lnTo>
                  <a:pt x="17" y="68"/>
                </a:lnTo>
                <a:lnTo>
                  <a:pt x="17" y="77"/>
                </a:lnTo>
                <a:lnTo>
                  <a:pt x="17" y="85"/>
                </a:lnTo>
                <a:lnTo>
                  <a:pt x="17" y="102"/>
                </a:lnTo>
                <a:lnTo>
                  <a:pt x="26" y="111"/>
                </a:lnTo>
                <a:lnTo>
                  <a:pt x="34" y="120"/>
                </a:lnTo>
                <a:lnTo>
                  <a:pt x="51" y="120"/>
                </a:lnTo>
                <a:lnTo>
                  <a:pt x="60" y="111"/>
                </a:lnTo>
                <a:lnTo>
                  <a:pt x="69" y="102"/>
                </a:lnTo>
                <a:lnTo>
                  <a:pt x="69" y="94"/>
                </a:lnTo>
                <a:lnTo>
                  <a:pt x="69" y="85"/>
                </a:lnTo>
                <a:lnTo>
                  <a:pt x="60" y="77"/>
                </a:lnTo>
                <a:close/>
                <a:moveTo>
                  <a:pt x="137" y="68"/>
                </a:moveTo>
                <a:lnTo>
                  <a:pt x="137" y="68"/>
                </a:lnTo>
                <a:lnTo>
                  <a:pt x="137" y="77"/>
                </a:lnTo>
                <a:lnTo>
                  <a:pt x="129" y="85"/>
                </a:lnTo>
                <a:lnTo>
                  <a:pt x="120" y="85"/>
                </a:lnTo>
                <a:lnTo>
                  <a:pt x="112" y="85"/>
                </a:lnTo>
                <a:lnTo>
                  <a:pt x="103" y="85"/>
                </a:lnTo>
                <a:lnTo>
                  <a:pt x="94" y="68"/>
                </a:lnTo>
                <a:lnTo>
                  <a:pt x="86" y="60"/>
                </a:lnTo>
                <a:lnTo>
                  <a:pt x="86" y="51"/>
                </a:lnTo>
                <a:lnTo>
                  <a:pt x="86" y="34"/>
                </a:lnTo>
                <a:lnTo>
                  <a:pt x="94" y="34"/>
                </a:lnTo>
                <a:lnTo>
                  <a:pt x="103" y="25"/>
                </a:lnTo>
                <a:lnTo>
                  <a:pt x="112" y="25"/>
                </a:lnTo>
                <a:lnTo>
                  <a:pt x="120" y="25"/>
                </a:lnTo>
                <a:lnTo>
                  <a:pt x="120" y="34"/>
                </a:lnTo>
                <a:lnTo>
                  <a:pt x="112" y="34"/>
                </a:lnTo>
                <a:lnTo>
                  <a:pt x="103" y="34"/>
                </a:lnTo>
                <a:lnTo>
                  <a:pt x="103" y="42"/>
                </a:lnTo>
                <a:lnTo>
                  <a:pt x="94" y="51"/>
                </a:lnTo>
                <a:lnTo>
                  <a:pt x="103" y="68"/>
                </a:lnTo>
                <a:lnTo>
                  <a:pt x="103" y="77"/>
                </a:lnTo>
                <a:lnTo>
                  <a:pt x="112" y="77"/>
                </a:lnTo>
                <a:lnTo>
                  <a:pt x="120" y="77"/>
                </a:lnTo>
                <a:lnTo>
                  <a:pt x="129" y="68"/>
                </a:lnTo>
                <a:lnTo>
                  <a:pt x="137" y="68"/>
                </a:lnTo>
                <a:lnTo>
                  <a:pt x="137" y="60"/>
                </a:lnTo>
                <a:lnTo>
                  <a:pt x="137" y="68"/>
                </a:lnTo>
                <a:close/>
                <a:moveTo>
                  <a:pt x="172" y="51"/>
                </a:moveTo>
                <a:lnTo>
                  <a:pt x="180" y="51"/>
                </a:lnTo>
                <a:lnTo>
                  <a:pt x="172" y="60"/>
                </a:lnTo>
                <a:lnTo>
                  <a:pt x="163" y="60"/>
                </a:lnTo>
                <a:lnTo>
                  <a:pt x="154" y="60"/>
                </a:lnTo>
                <a:lnTo>
                  <a:pt x="146" y="51"/>
                </a:lnTo>
                <a:lnTo>
                  <a:pt x="129" y="25"/>
                </a:lnTo>
                <a:lnTo>
                  <a:pt x="120" y="25"/>
                </a:lnTo>
                <a:lnTo>
                  <a:pt x="120" y="17"/>
                </a:lnTo>
                <a:lnTo>
                  <a:pt x="129" y="17"/>
                </a:lnTo>
                <a:lnTo>
                  <a:pt x="120" y="8"/>
                </a:lnTo>
                <a:lnTo>
                  <a:pt x="120" y="0"/>
                </a:lnTo>
                <a:lnTo>
                  <a:pt x="129" y="0"/>
                </a:lnTo>
                <a:lnTo>
                  <a:pt x="137" y="8"/>
                </a:lnTo>
                <a:lnTo>
                  <a:pt x="146" y="0"/>
                </a:lnTo>
                <a:lnTo>
                  <a:pt x="146" y="8"/>
                </a:lnTo>
                <a:lnTo>
                  <a:pt x="154" y="8"/>
                </a:lnTo>
                <a:lnTo>
                  <a:pt x="137" y="17"/>
                </a:lnTo>
                <a:lnTo>
                  <a:pt x="154" y="42"/>
                </a:lnTo>
                <a:lnTo>
                  <a:pt x="163" y="51"/>
                </a:lnTo>
                <a:lnTo>
                  <a:pt x="172" y="51"/>
                </a:lnTo>
                <a:lnTo>
                  <a:pt x="172" y="42"/>
                </a:lnTo>
                <a:lnTo>
                  <a:pt x="172" y="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1" name="Freeform 322"/>
          <p:cNvSpPr>
            <a:spLocks/>
          </p:cNvSpPr>
          <p:nvPr/>
        </p:nvSpPr>
        <p:spPr bwMode="auto">
          <a:xfrm>
            <a:off x="4089400" y="5273675"/>
            <a:ext cx="41275" cy="41275"/>
          </a:xfrm>
          <a:custGeom>
            <a:avLst/>
            <a:gdLst>
              <a:gd name="T0" fmla="*/ 68145030 w 25"/>
              <a:gd name="T1" fmla="*/ 21806408 h 25"/>
              <a:gd name="T2" fmla="*/ 68145030 w 25"/>
              <a:gd name="T3" fmla="*/ 21806408 h 25"/>
              <a:gd name="T4" fmla="*/ 68145030 w 25"/>
              <a:gd name="T5" fmla="*/ 21806408 h 25"/>
              <a:gd name="T6" fmla="*/ 0 w 25"/>
              <a:gd name="T7" fmla="*/ 68145030 h 25"/>
              <a:gd name="T8" fmla="*/ 0 w 25"/>
              <a:gd name="T9" fmla="*/ 68145030 h 25"/>
              <a:gd name="T10" fmla="*/ 0 w 25"/>
              <a:gd name="T11" fmla="*/ 68145030 h 25"/>
              <a:gd name="T12" fmla="*/ 0 w 25"/>
              <a:gd name="T13" fmla="*/ 46338616 h 25"/>
              <a:gd name="T14" fmla="*/ 0 w 25"/>
              <a:gd name="T15" fmla="*/ 46338616 h 25"/>
              <a:gd name="T16" fmla="*/ 46338616 w 25"/>
              <a:gd name="T17" fmla="*/ 0 h 25"/>
              <a:gd name="T18" fmla="*/ 46338616 w 25"/>
              <a:gd name="T19" fmla="*/ 0 h 25"/>
              <a:gd name="T20" fmla="*/ 68145030 w 25"/>
              <a:gd name="T21" fmla="*/ 0 h 25"/>
              <a:gd name="T22" fmla="*/ 68145030 w 25"/>
              <a:gd name="T23" fmla="*/ 21806408 h 25"/>
              <a:gd name="T24" fmla="*/ 68145030 w 25"/>
              <a:gd name="T25" fmla="*/ 21806408 h 25"/>
              <a:gd name="T26" fmla="*/ 68145030 w 25"/>
              <a:gd name="T27" fmla="*/ 21806408 h 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"/>
              <a:gd name="T43" fmla="*/ 0 h 25"/>
              <a:gd name="T44" fmla="*/ 25 w 25"/>
              <a:gd name="T45" fmla="*/ 25 h 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" h="25">
                <a:moveTo>
                  <a:pt x="25" y="8"/>
                </a:moveTo>
                <a:lnTo>
                  <a:pt x="25" y="8"/>
                </a:lnTo>
                <a:lnTo>
                  <a:pt x="0" y="25"/>
                </a:lnTo>
                <a:lnTo>
                  <a:pt x="0" y="17"/>
                </a:lnTo>
                <a:lnTo>
                  <a:pt x="17" y="0"/>
                </a:lnTo>
                <a:lnTo>
                  <a:pt x="25" y="0"/>
                </a:lnTo>
                <a:lnTo>
                  <a:pt x="25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2" name="Freeform 323"/>
          <p:cNvSpPr>
            <a:spLocks noEditPoints="1"/>
          </p:cNvSpPr>
          <p:nvPr/>
        </p:nvSpPr>
        <p:spPr bwMode="auto">
          <a:xfrm>
            <a:off x="4117975" y="5102225"/>
            <a:ext cx="171450" cy="200025"/>
          </a:xfrm>
          <a:custGeom>
            <a:avLst/>
            <a:gdLst>
              <a:gd name="T0" fmla="*/ 188411894 w 103"/>
              <a:gd name="T1" fmla="*/ 236169562 h 120"/>
              <a:gd name="T2" fmla="*/ 188411894 w 103"/>
              <a:gd name="T3" fmla="*/ 308410239 h 120"/>
              <a:gd name="T4" fmla="*/ 119142786 w 103"/>
              <a:gd name="T5" fmla="*/ 333416691 h 120"/>
              <a:gd name="T6" fmla="*/ 69269135 w 103"/>
              <a:gd name="T7" fmla="*/ 308410239 h 120"/>
              <a:gd name="T8" fmla="*/ 22166987 w 103"/>
              <a:gd name="T9" fmla="*/ 213941737 h 120"/>
              <a:gd name="T10" fmla="*/ 22166987 w 103"/>
              <a:gd name="T11" fmla="*/ 141702727 h 120"/>
              <a:gd name="T12" fmla="*/ 69269135 w 103"/>
              <a:gd name="T13" fmla="*/ 116696274 h 120"/>
              <a:gd name="T14" fmla="*/ 141309766 w 103"/>
              <a:gd name="T15" fmla="*/ 141702727 h 120"/>
              <a:gd name="T16" fmla="*/ 166246578 w 103"/>
              <a:gd name="T17" fmla="*/ 188936952 h 120"/>
              <a:gd name="T18" fmla="*/ 119142786 w 103"/>
              <a:gd name="T19" fmla="*/ 166709179 h 120"/>
              <a:gd name="T20" fmla="*/ 94205947 w 103"/>
              <a:gd name="T21" fmla="*/ 141702727 h 120"/>
              <a:gd name="T22" fmla="*/ 69269135 w 103"/>
              <a:gd name="T23" fmla="*/ 141702727 h 120"/>
              <a:gd name="T24" fmla="*/ 47103806 w 103"/>
              <a:gd name="T25" fmla="*/ 166709179 h 120"/>
              <a:gd name="T26" fmla="*/ 47103806 w 103"/>
              <a:gd name="T27" fmla="*/ 213941737 h 120"/>
              <a:gd name="T28" fmla="*/ 94205947 w 103"/>
              <a:gd name="T29" fmla="*/ 286182466 h 120"/>
              <a:gd name="T30" fmla="*/ 119142786 w 103"/>
              <a:gd name="T31" fmla="*/ 308410239 h 120"/>
              <a:gd name="T32" fmla="*/ 166246578 w 103"/>
              <a:gd name="T33" fmla="*/ 286182466 h 120"/>
              <a:gd name="T34" fmla="*/ 166246578 w 103"/>
              <a:gd name="T35" fmla="*/ 261176014 h 120"/>
              <a:gd name="T36" fmla="*/ 166246578 w 103"/>
              <a:gd name="T37" fmla="*/ 213941737 h 120"/>
              <a:gd name="T38" fmla="*/ 141309766 w 103"/>
              <a:gd name="T39" fmla="*/ 188936952 h 120"/>
              <a:gd name="T40" fmla="*/ 260452552 w 103"/>
              <a:gd name="T41" fmla="*/ 22227779 h 120"/>
              <a:gd name="T42" fmla="*/ 260452552 w 103"/>
              <a:gd name="T43" fmla="*/ 22227779 h 120"/>
              <a:gd name="T44" fmla="*/ 285389364 w 103"/>
              <a:gd name="T45" fmla="*/ 236169562 h 120"/>
              <a:gd name="T46" fmla="*/ 285389364 w 103"/>
              <a:gd name="T47" fmla="*/ 236169562 h 120"/>
              <a:gd name="T48" fmla="*/ 285389364 w 103"/>
              <a:gd name="T49" fmla="*/ 261176014 h 120"/>
              <a:gd name="T50" fmla="*/ 260452552 w 103"/>
              <a:gd name="T51" fmla="*/ 261176014 h 120"/>
              <a:gd name="T52" fmla="*/ 260452552 w 103"/>
              <a:gd name="T53" fmla="*/ 261176014 h 120"/>
              <a:gd name="T54" fmla="*/ 141309766 w 103"/>
              <a:gd name="T55" fmla="*/ 94468476 h 120"/>
              <a:gd name="T56" fmla="*/ 119142786 w 103"/>
              <a:gd name="T57" fmla="*/ 94468476 h 120"/>
              <a:gd name="T58" fmla="*/ 119142786 w 103"/>
              <a:gd name="T59" fmla="*/ 69462023 h 120"/>
              <a:gd name="T60" fmla="*/ 119142786 w 103"/>
              <a:gd name="T61" fmla="*/ 69462023 h 120"/>
              <a:gd name="T62" fmla="*/ 238285571 w 103"/>
              <a:gd name="T63" fmla="*/ 0 h 120"/>
              <a:gd name="T64" fmla="*/ 260452552 w 103"/>
              <a:gd name="T65" fmla="*/ 0 h 120"/>
              <a:gd name="T66" fmla="*/ 260452552 w 103"/>
              <a:gd name="T67" fmla="*/ 22227779 h 12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3"/>
              <a:gd name="T103" fmla="*/ 0 h 120"/>
              <a:gd name="T104" fmla="*/ 103 w 103"/>
              <a:gd name="T105" fmla="*/ 120 h 12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3" h="120">
                <a:moveTo>
                  <a:pt x="60" y="68"/>
                </a:moveTo>
                <a:lnTo>
                  <a:pt x="68" y="85"/>
                </a:lnTo>
                <a:lnTo>
                  <a:pt x="68" y="94"/>
                </a:lnTo>
                <a:lnTo>
                  <a:pt x="68" y="111"/>
                </a:lnTo>
                <a:lnTo>
                  <a:pt x="60" y="120"/>
                </a:lnTo>
                <a:lnTo>
                  <a:pt x="43" y="120"/>
                </a:lnTo>
                <a:lnTo>
                  <a:pt x="34" y="120"/>
                </a:lnTo>
                <a:lnTo>
                  <a:pt x="25" y="111"/>
                </a:lnTo>
                <a:lnTo>
                  <a:pt x="8" y="94"/>
                </a:lnTo>
                <a:lnTo>
                  <a:pt x="8" y="77"/>
                </a:lnTo>
                <a:lnTo>
                  <a:pt x="0" y="68"/>
                </a:lnTo>
                <a:lnTo>
                  <a:pt x="8" y="51"/>
                </a:lnTo>
                <a:lnTo>
                  <a:pt x="17" y="42"/>
                </a:lnTo>
                <a:lnTo>
                  <a:pt x="25" y="42"/>
                </a:lnTo>
                <a:lnTo>
                  <a:pt x="43" y="42"/>
                </a:lnTo>
                <a:lnTo>
                  <a:pt x="51" y="51"/>
                </a:lnTo>
                <a:lnTo>
                  <a:pt x="60" y="68"/>
                </a:lnTo>
                <a:close/>
                <a:moveTo>
                  <a:pt x="51" y="68"/>
                </a:moveTo>
                <a:lnTo>
                  <a:pt x="43" y="60"/>
                </a:lnTo>
                <a:lnTo>
                  <a:pt x="34" y="51"/>
                </a:lnTo>
                <a:lnTo>
                  <a:pt x="25" y="51"/>
                </a:lnTo>
                <a:lnTo>
                  <a:pt x="17" y="51"/>
                </a:lnTo>
                <a:lnTo>
                  <a:pt x="17" y="60"/>
                </a:lnTo>
                <a:lnTo>
                  <a:pt x="8" y="68"/>
                </a:lnTo>
                <a:lnTo>
                  <a:pt x="17" y="77"/>
                </a:lnTo>
                <a:lnTo>
                  <a:pt x="25" y="85"/>
                </a:lnTo>
                <a:lnTo>
                  <a:pt x="34" y="103"/>
                </a:lnTo>
                <a:lnTo>
                  <a:pt x="34" y="111"/>
                </a:lnTo>
                <a:lnTo>
                  <a:pt x="43" y="111"/>
                </a:lnTo>
                <a:lnTo>
                  <a:pt x="51" y="111"/>
                </a:lnTo>
                <a:lnTo>
                  <a:pt x="60" y="103"/>
                </a:lnTo>
                <a:lnTo>
                  <a:pt x="60" y="94"/>
                </a:lnTo>
                <a:lnTo>
                  <a:pt x="60" y="85"/>
                </a:lnTo>
                <a:lnTo>
                  <a:pt x="60" y="77"/>
                </a:lnTo>
                <a:lnTo>
                  <a:pt x="51" y="68"/>
                </a:lnTo>
                <a:close/>
                <a:moveTo>
                  <a:pt x="94" y="8"/>
                </a:moveTo>
                <a:lnTo>
                  <a:pt x="94" y="8"/>
                </a:lnTo>
                <a:lnTo>
                  <a:pt x="103" y="85"/>
                </a:lnTo>
                <a:lnTo>
                  <a:pt x="103" y="94"/>
                </a:lnTo>
                <a:lnTo>
                  <a:pt x="94" y="94"/>
                </a:lnTo>
                <a:lnTo>
                  <a:pt x="86" y="17"/>
                </a:lnTo>
                <a:lnTo>
                  <a:pt x="51" y="34"/>
                </a:lnTo>
                <a:lnTo>
                  <a:pt x="43" y="34"/>
                </a:lnTo>
                <a:lnTo>
                  <a:pt x="43" y="25"/>
                </a:lnTo>
                <a:lnTo>
                  <a:pt x="86" y="0"/>
                </a:lnTo>
                <a:lnTo>
                  <a:pt x="94" y="0"/>
                </a:lnTo>
                <a:lnTo>
                  <a:pt x="94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" name="Freeform 324"/>
          <p:cNvSpPr>
            <a:spLocks noEditPoints="1"/>
          </p:cNvSpPr>
          <p:nvPr/>
        </p:nvSpPr>
        <p:spPr bwMode="auto">
          <a:xfrm>
            <a:off x="4460875" y="5273675"/>
            <a:ext cx="285750" cy="214313"/>
          </a:xfrm>
          <a:custGeom>
            <a:avLst/>
            <a:gdLst>
              <a:gd name="T0" fmla="*/ 215015989 w 171"/>
              <a:gd name="T1" fmla="*/ 285942066 h 128"/>
              <a:gd name="T2" fmla="*/ 117281168 w 171"/>
              <a:gd name="T3" fmla="*/ 358828543 h 128"/>
              <a:gd name="T4" fmla="*/ 22338630 w 171"/>
              <a:gd name="T5" fmla="*/ 285942066 h 128"/>
              <a:gd name="T6" fmla="*/ 22338630 w 171"/>
              <a:gd name="T7" fmla="*/ 168200516 h 128"/>
              <a:gd name="T8" fmla="*/ 142413791 w 171"/>
              <a:gd name="T9" fmla="*/ 117739875 h 128"/>
              <a:gd name="T10" fmla="*/ 189885037 w 171"/>
              <a:gd name="T11" fmla="*/ 190628026 h 128"/>
              <a:gd name="T12" fmla="*/ 117281168 w 171"/>
              <a:gd name="T13" fmla="*/ 168200516 h 128"/>
              <a:gd name="T14" fmla="*/ 47471259 w 171"/>
              <a:gd name="T15" fmla="*/ 190628026 h 128"/>
              <a:gd name="T16" fmla="*/ 47471259 w 171"/>
              <a:gd name="T17" fmla="*/ 285942066 h 128"/>
              <a:gd name="T18" fmla="*/ 117281168 w 171"/>
              <a:gd name="T19" fmla="*/ 336401033 h 128"/>
              <a:gd name="T20" fmla="*/ 189885037 w 171"/>
              <a:gd name="T21" fmla="*/ 263514556 h 128"/>
              <a:gd name="T22" fmla="*/ 167544742 w 171"/>
              <a:gd name="T23" fmla="*/ 215858347 h 128"/>
              <a:gd name="T24" fmla="*/ 382560731 w 171"/>
              <a:gd name="T25" fmla="*/ 190628026 h 128"/>
              <a:gd name="T26" fmla="*/ 382560731 w 171"/>
              <a:gd name="T27" fmla="*/ 215858347 h 128"/>
              <a:gd name="T28" fmla="*/ 357429779 w 171"/>
              <a:gd name="T29" fmla="*/ 238284235 h 128"/>
              <a:gd name="T30" fmla="*/ 262487287 w 171"/>
              <a:gd name="T31" fmla="*/ 238284235 h 128"/>
              <a:gd name="T32" fmla="*/ 237354664 w 171"/>
              <a:gd name="T33" fmla="*/ 142970196 h 128"/>
              <a:gd name="T34" fmla="*/ 287618239 w 171"/>
              <a:gd name="T35" fmla="*/ 70083692 h 128"/>
              <a:gd name="T36" fmla="*/ 309958533 w 171"/>
              <a:gd name="T37" fmla="*/ 70083692 h 128"/>
              <a:gd name="T38" fmla="*/ 309958533 w 171"/>
              <a:gd name="T39" fmla="*/ 95314013 h 128"/>
              <a:gd name="T40" fmla="*/ 335089485 w 171"/>
              <a:gd name="T41" fmla="*/ 95314013 h 128"/>
              <a:gd name="T42" fmla="*/ 287618239 w 171"/>
              <a:gd name="T43" fmla="*/ 95314013 h 128"/>
              <a:gd name="T44" fmla="*/ 262487287 w 171"/>
              <a:gd name="T45" fmla="*/ 190628026 h 128"/>
              <a:gd name="T46" fmla="*/ 309958533 w 171"/>
              <a:gd name="T47" fmla="*/ 215858347 h 128"/>
              <a:gd name="T48" fmla="*/ 357429779 w 171"/>
              <a:gd name="T49" fmla="*/ 190628026 h 128"/>
              <a:gd name="T50" fmla="*/ 357429779 w 171"/>
              <a:gd name="T51" fmla="*/ 168200516 h 128"/>
              <a:gd name="T52" fmla="*/ 382560731 w 171"/>
              <a:gd name="T53" fmla="*/ 190628026 h 128"/>
              <a:gd name="T54" fmla="*/ 477503328 w 171"/>
              <a:gd name="T55" fmla="*/ 142970196 h 128"/>
              <a:gd name="T56" fmla="*/ 477503328 w 171"/>
              <a:gd name="T57" fmla="*/ 168200516 h 128"/>
              <a:gd name="T58" fmla="*/ 455164704 w 171"/>
              <a:gd name="T59" fmla="*/ 168200516 h 128"/>
              <a:gd name="T60" fmla="*/ 404901026 w 171"/>
              <a:gd name="T61" fmla="*/ 142970196 h 128"/>
              <a:gd name="T62" fmla="*/ 335089485 w 171"/>
              <a:gd name="T63" fmla="*/ 70083692 h 128"/>
              <a:gd name="T64" fmla="*/ 309958533 w 171"/>
              <a:gd name="T65" fmla="*/ 70083692 h 128"/>
              <a:gd name="T66" fmla="*/ 335089485 w 171"/>
              <a:gd name="T67" fmla="*/ 47656169 h 128"/>
              <a:gd name="T68" fmla="*/ 309958533 w 171"/>
              <a:gd name="T69" fmla="*/ 0 h 128"/>
              <a:gd name="T70" fmla="*/ 335089485 w 171"/>
              <a:gd name="T71" fmla="*/ 0 h 128"/>
              <a:gd name="T72" fmla="*/ 335089485 w 171"/>
              <a:gd name="T73" fmla="*/ 0 h 128"/>
              <a:gd name="T74" fmla="*/ 404901026 w 171"/>
              <a:gd name="T75" fmla="*/ 0 h 128"/>
              <a:gd name="T76" fmla="*/ 404901026 w 171"/>
              <a:gd name="T77" fmla="*/ 22427516 h 128"/>
              <a:gd name="T78" fmla="*/ 382560731 w 171"/>
              <a:gd name="T79" fmla="*/ 47656169 h 128"/>
              <a:gd name="T80" fmla="*/ 455164704 w 171"/>
              <a:gd name="T81" fmla="*/ 142970196 h 128"/>
              <a:gd name="T82" fmla="*/ 477503328 w 171"/>
              <a:gd name="T83" fmla="*/ 117739875 h 128"/>
              <a:gd name="T84" fmla="*/ 477503328 w 171"/>
              <a:gd name="T85" fmla="*/ 117739875 h 128"/>
              <a:gd name="T86" fmla="*/ 477503328 w 171"/>
              <a:gd name="T87" fmla="*/ 142970196 h 1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71"/>
              <a:gd name="T133" fmla="*/ 0 h 128"/>
              <a:gd name="T134" fmla="*/ 171 w 171"/>
              <a:gd name="T135" fmla="*/ 128 h 12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71" h="128">
                <a:moveTo>
                  <a:pt x="68" y="68"/>
                </a:moveTo>
                <a:lnTo>
                  <a:pt x="77" y="85"/>
                </a:lnTo>
                <a:lnTo>
                  <a:pt x="77" y="102"/>
                </a:lnTo>
                <a:lnTo>
                  <a:pt x="77" y="111"/>
                </a:lnTo>
                <a:lnTo>
                  <a:pt x="60" y="120"/>
                </a:lnTo>
                <a:lnTo>
                  <a:pt x="42" y="128"/>
                </a:lnTo>
                <a:lnTo>
                  <a:pt x="34" y="128"/>
                </a:lnTo>
                <a:lnTo>
                  <a:pt x="17" y="120"/>
                </a:lnTo>
                <a:lnTo>
                  <a:pt x="8" y="102"/>
                </a:lnTo>
                <a:lnTo>
                  <a:pt x="0" y="94"/>
                </a:lnTo>
                <a:lnTo>
                  <a:pt x="0" y="77"/>
                </a:lnTo>
                <a:lnTo>
                  <a:pt x="8" y="60"/>
                </a:lnTo>
                <a:lnTo>
                  <a:pt x="17" y="51"/>
                </a:lnTo>
                <a:lnTo>
                  <a:pt x="34" y="42"/>
                </a:lnTo>
                <a:lnTo>
                  <a:pt x="51" y="42"/>
                </a:lnTo>
                <a:lnTo>
                  <a:pt x="60" y="51"/>
                </a:lnTo>
                <a:lnTo>
                  <a:pt x="68" y="68"/>
                </a:lnTo>
                <a:close/>
                <a:moveTo>
                  <a:pt x="60" y="77"/>
                </a:moveTo>
                <a:lnTo>
                  <a:pt x="51" y="60"/>
                </a:lnTo>
                <a:lnTo>
                  <a:pt x="42" y="60"/>
                </a:lnTo>
                <a:lnTo>
                  <a:pt x="34" y="51"/>
                </a:lnTo>
                <a:lnTo>
                  <a:pt x="25" y="60"/>
                </a:lnTo>
                <a:lnTo>
                  <a:pt x="17" y="68"/>
                </a:lnTo>
                <a:lnTo>
                  <a:pt x="8" y="77"/>
                </a:lnTo>
                <a:lnTo>
                  <a:pt x="17" y="85"/>
                </a:lnTo>
                <a:lnTo>
                  <a:pt x="17" y="102"/>
                </a:lnTo>
                <a:lnTo>
                  <a:pt x="25" y="111"/>
                </a:lnTo>
                <a:lnTo>
                  <a:pt x="34" y="120"/>
                </a:lnTo>
                <a:lnTo>
                  <a:pt x="42" y="120"/>
                </a:lnTo>
                <a:lnTo>
                  <a:pt x="60" y="111"/>
                </a:lnTo>
                <a:lnTo>
                  <a:pt x="68" y="102"/>
                </a:lnTo>
                <a:lnTo>
                  <a:pt x="68" y="94"/>
                </a:lnTo>
                <a:lnTo>
                  <a:pt x="68" y="85"/>
                </a:lnTo>
                <a:lnTo>
                  <a:pt x="60" y="77"/>
                </a:lnTo>
                <a:close/>
                <a:moveTo>
                  <a:pt x="137" y="68"/>
                </a:moveTo>
                <a:lnTo>
                  <a:pt x="137" y="68"/>
                </a:lnTo>
                <a:lnTo>
                  <a:pt x="137" y="77"/>
                </a:lnTo>
                <a:lnTo>
                  <a:pt x="128" y="85"/>
                </a:lnTo>
                <a:lnTo>
                  <a:pt x="111" y="85"/>
                </a:lnTo>
                <a:lnTo>
                  <a:pt x="103" y="85"/>
                </a:lnTo>
                <a:lnTo>
                  <a:pt x="94" y="85"/>
                </a:lnTo>
                <a:lnTo>
                  <a:pt x="85" y="68"/>
                </a:lnTo>
                <a:lnTo>
                  <a:pt x="85" y="60"/>
                </a:lnTo>
                <a:lnTo>
                  <a:pt x="85" y="51"/>
                </a:lnTo>
                <a:lnTo>
                  <a:pt x="85" y="34"/>
                </a:lnTo>
                <a:lnTo>
                  <a:pt x="94" y="34"/>
                </a:lnTo>
                <a:lnTo>
                  <a:pt x="103" y="25"/>
                </a:lnTo>
                <a:lnTo>
                  <a:pt x="111" y="25"/>
                </a:lnTo>
                <a:lnTo>
                  <a:pt x="111" y="34"/>
                </a:lnTo>
                <a:lnTo>
                  <a:pt x="120" y="34"/>
                </a:lnTo>
                <a:lnTo>
                  <a:pt x="111" y="34"/>
                </a:lnTo>
                <a:lnTo>
                  <a:pt x="103" y="34"/>
                </a:lnTo>
                <a:lnTo>
                  <a:pt x="94" y="42"/>
                </a:lnTo>
                <a:lnTo>
                  <a:pt x="94" y="51"/>
                </a:lnTo>
                <a:lnTo>
                  <a:pt x="94" y="68"/>
                </a:lnTo>
                <a:lnTo>
                  <a:pt x="103" y="77"/>
                </a:lnTo>
                <a:lnTo>
                  <a:pt x="111" y="77"/>
                </a:lnTo>
                <a:lnTo>
                  <a:pt x="120" y="77"/>
                </a:lnTo>
                <a:lnTo>
                  <a:pt x="128" y="68"/>
                </a:lnTo>
                <a:lnTo>
                  <a:pt x="128" y="60"/>
                </a:lnTo>
                <a:lnTo>
                  <a:pt x="137" y="60"/>
                </a:lnTo>
                <a:lnTo>
                  <a:pt x="137" y="68"/>
                </a:lnTo>
                <a:close/>
                <a:moveTo>
                  <a:pt x="171" y="51"/>
                </a:moveTo>
                <a:lnTo>
                  <a:pt x="171" y="51"/>
                </a:lnTo>
                <a:lnTo>
                  <a:pt x="171" y="60"/>
                </a:lnTo>
                <a:lnTo>
                  <a:pt x="163" y="60"/>
                </a:lnTo>
                <a:lnTo>
                  <a:pt x="154" y="60"/>
                </a:lnTo>
                <a:lnTo>
                  <a:pt x="145" y="60"/>
                </a:lnTo>
                <a:lnTo>
                  <a:pt x="145" y="51"/>
                </a:lnTo>
                <a:lnTo>
                  <a:pt x="128" y="25"/>
                </a:lnTo>
                <a:lnTo>
                  <a:pt x="120" y="25"/>
                </a:lnTo>
                <a:lnTo>
                  <a:pt x="111" y="25"/>
                </a:lnTo>
                <a:lnTo>
                  <a:pt x="111" y="17"/>
                </a:lnTo>
                <a:lnTo>
                  <a:pt x="120" y="17"/>
                </a:lnTo>
                <a:lnTo>
                  <a:pt x="111" y="8"/>
                </a:lnTo>
                <a:lnTo>
                  <a:pt x="111" y="0"/>
                </a:lnTo>
                <a:lnTo>
                  <a:pt x="120" y="0"/>
                </a:lnTo>
                <a:lnTo>
                  <a:pt x="128" y="8"/>
                </a:lnTo>
                <a:lnTo>
                  <a:pt x="145" y="0"/>
                </a:lnTo>
                <a:lnTo>
                  <a:pt x="145" y="8"/>
                </a:lnTo>
                <a:lnTo>
                  <a:pt x="137" y="17"/>
                </a:lnTo>
                <a:lnTo>
                  <a:pt x="154" y="42"/>
                </a:lnTo>
                <a:lnTo>
                  <a:pt x="154" y="51"/>
                </a:lnTo>
                <a:lnTo>
                  <a:pt x="163" y="51"/>
                </a:lnTo>
                <a:lnTo>
                  <a:pt x="171" y="51"/>
                </a:lnTo>
                <a:lnTo>
                  <a:pt x="171" y="42"/>
                </a:lnTo>
                <a:lnTo>
                  <a:pt x="171" y="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4" name="Freeform 325"/>
          <p:cNvSpPr>
            <a:spLocks/>
          </p:cNvSpPr>
          <p:nvPr/>
        </p:nvSpPr>
        <p:spPr bwMode="auto">
          <a:xfrm>
            <a:off x="4733925" y="5273675"/>
            <a:ext cx="55563" cy="41275"/>
          </a:xfrm>
          <a:custGeom>
            <a:avLst/>
            <a:gdLst>
              <a:gd name="T0" fmla="*/ 66765477 w 34"/>
              <a:gd name="T1" fmla="*/ 21806408 h 25"/>
              <a:gd name="T2" fmla="*/ 90801366 w 34"/>
              <a:gd name="T3" fmla="*/ 21806408 h 25"/>
              <a:gd name="T4" fmla="*/ 90801366 w 34"/>
              <a:gd name="T5" fmla="*/ 21806408 h 25"/>
              <a:gd name="T6" fmla="*/ 21365605 w 34"/>
              <a:gd name="T7" fmla="*/ 68145030 h 25"/>
              <a:gd name="T8" fmla="*/ 21365605 w 34"/>
              <a:gd name="T9" fmla="*/ 68145030 h 25"/>
              <a:gd name="T10" fmla="*/ 0 w 34"/>
              <a:gd name="T11" fmla="*/ 68145030 h 25"/>
              <a:gd name="T12" fmla="*/ 0 w 34"/>
              <a:gd name="T13" fmla="*/ 46338616 h 25"/>
              <a:gd name="T14" fmla="*/ 0 w 34"/>
              <a:gd name="T15" fmla="*/ 46338616 h 25"/>
              <a:gd name="T16" fmla="*/ 66765477 w 34"/>
              <a:gd name="T17" fmla="*/ 0 h 25"/>
              <a:gd name="T18" fmla="*/ 66765477 w 34"/>
              <a:gd name="T19" fmla="*/ 0 h 25"/>
              <a:gd name="T20" fmla="*/ 66765477 w 34"/>
              <a:gd name="T21" fmla="*/ 0 h 25"/>
              <a:gd name="T22" fmla="*/ 66765477 w 34"/>
              <a:gd name="T23" fmla="*/ 21806408 h 25"/>
              <a:gd name="T24" fmla="*/ 66765477 w 34"/>
              <a:gd name="T25" fmla="*/ 21806408 h 25"/>
              <a:gd name="T26" fmla="*/ 66765477 w 34"/>
              <a:gd name="T27" fmla="*/ 21806408 h 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25"/>
              <a:gd name="T44" fmla="*/ 34 w 34"/>
              <a:gd name="T45" fmla="*/ 25 h 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25">
                <a:moveTo>
                  <a:pt x="25" y="8"/>
                </a:moveTo>
                <a:lnTo>
                  <a:pt x="34" y="8"/>
                </a:lnTo>
                <a:lnTo>
                  <a:pt x="8" y="25"/>
                </a:lnTo>
                <a:lnTo>
                  <a:pt x="0" y="25"/>
                </a:lnTo>
                <a:lnTo>
                  <a:pt x="0" y="17"/>
                </a:lnTo>
                <a:lnTo>
                  <a:pt x="25" y="0"/>
                </a:lnTo>
                <a:lnTo>
                  <a:pt x="25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5" name="Freeform 326"/>
          <p:cNvSpPr>
            <a:spLocks noEditPoints="1"/>
          </p:cNvSpPr>
          <p:nvPr/>
        </p:nvSpPr>
        <p:spPr bwMode="auto">
          <a:xfrm>
            <a:off x="4775200" y="5114925"/>
            <a:ext cx="200025" cy="187325"/>
          </a:xfrm>
          <a:custGeom>
            <a:avLst/>
            <a:gdLst>
              <a:gd name="T0" fmla="*/ 191713965 w 120"/>
              <a:gd name="T1" fmla="*/ 215400328 h 112"/>
              <a:gd name="T2" fmla="*/ 191713965 w 120"/>
              <a:gd name="T3" fmla="*/ 288132637 h 112"/>
              <a:gd name="T4" fmla="*/ 119474954 w 120"/>
              <a:gd name="T5" fmla="*/ 313309444 h 112"/>
              <a:gd name="T6" fmla="*/ 47234238 w 120"/>
              <a:gd name="T7" fmla="*/ 288132637 h 112"/>
              <a:gd name="T8" fmla="*/ 0 w 120"/>
              <a:gd name="T9" fmla="*/ 193021687 h 112"/>
              <a:gd name="T10" fmla="*/ 0 w 120"/>
              <a:gd name="T11" fmla="*/ 120287758 h 112"/>
              <a:gd name="T12" fmla="*/ 72240703 w 120"/>
              <a:gd name="T13" fmla="*/ 95112596 h 112"/>
              <a:gd name="T14" fmla="*/ 144481407 w 120"/>
              <a:gd name="T15" fmla="*/ 120287758 h 112"/>
              <a:gd name="T16" fmla="*/ 166709179 w 120"/>
              <a:gd name="T17" fmla="*/ 167844879 h 112"/>
              <a:gd name="T18" fmla="*/ 119474954 w 120"/>
              <a:gd name="T19" fmla="*/ 145464565 h 112"/>
              <a:gd name="T20" fmla="*/ 97247156 w 120"/>
              <a:gd name="T21" fmla="*/ 120287758 h 112"/>
              <a:gd name="T22" fmla="*/ 72240703 w 120"/>
              <a:gd name="T23" fmla="*/ 120287758 h 112"/>
              <a:gd name="T24" fmla="*/ 25006459 w 120"/>
              <a:gd name="T25" fmla="*/ 145464565 h 112"/>
              <a:gd name="T26" fmla="*/ 47234238 w 120"/>
              <a:gd name="T27" fmla="*/ 193021687 h 112"/>
              <a:gd name="T28" fmla="*/ 72240703 w 120"/>
              <a:gd name="T29" fmla="*/ 265753996 h 112"/>
              <a:gd name="T30" fmla="*/ 119474954 w 120"/>
              <a:gd name="T31" fmla="*/ 288132637 h 112"/>
              <a:gd name="T32" fmla="*/ 144481407 w 120"/>
              <a:gd name="T33" fmla="*/ 265753996 h 112"/>
              <a:gd name="T34" fmla="*/ 166709179 w 120"/>
              <a:gd name="T35" fmla="*/ 240577188 h 112"/>
              <a:gd name="T36" fmla="*/ 144481407 w 120"/>
              <a:gd name="T37" fmla="*/ 193021687 h 112"/>
              <a:gd name="T38" fmla="*/ 144481407 w 120"/>
              <a:gd name="T39" fmla="*/ 167844879 h 112"/>
              <a:gd name="T40" fmla="*/ 333416691 w 120"/>
              <a:gd name="T41" fmla="*/ 145464565 h 112"/>
              <a:gd name="T42" fmla="*/ 333416691 w 120"/>
              <a:gd name="T43" fmla="*/ 193021687 h 112"/>
              <a:gd name="T44" fmla="*/ 263954694 w 120"/>
              <a:gd name="T45" fmla="*/ 240577188 h 112"/>
              <a:gd name="T46" fmla="*/ 216720417 w 120"/>
              <a:gd name="T47" fmla="*/ 215400328 h 112"/>
              <a:gd name="T48" fmla="*/ 191713965 w 120"/>
              <a:gd name="T49" fmla="*/ 193021687 h 112"/>
              <a:gd name="T50" fmla="*/ 216720417 w 120"/>
              <a:gd name="T51" fmla="*/ 145464565 h 112"/>
              <a:gd name="T52" fmla="*/ 191713965 w 120"/>
              <a:gd name="T53" fmla="*/ 120287758 h 112"/>
              <a:gd name="T54" fmla="*/ 166709179 w 120"/>
              <a:gd name="T55" fmla="*/ 120287758 h 112"/>
              <a:gd name="T56" fmla="*/ 144481407 w 120"/>
              <a:gd name="T57" fmla="*/ 72732283 h 112"/>
              <a:gd name="T58" fmla="*/ 144481407 w 120"/>
              <a:gd name="T59" fmla="*/ 25176814 h 112"/>
              <a:gd name="T60" fmla="*/ 216720417 w 120"/>
              <a:gd name="T61" fmla="*/ 0 h 112"/>
              <a:gd name="T62" fmla="*/ 238948242 w 120"/>
              <a:gd name="T63" fmla="*/ 0 h 112"/>
              <a:gd name="T64" fmla="*/ 263954694 w 120"/>
              <a:gd name="T65" fmla="*/ 47555462 h 112"/>
              <a:gd name="T66" fmla="*/ 263954694 w 120"/>
              <a:gd name="T67" fmla="*/ 72732283 h 112"/>
              <a:gd name="T68" fmla="*/ 286182466 w 120"/>
              <a:gd name="T69" fmla="*/ 95112596 h 112"/>
              <a:gd name="T70" fmla="*/ 311188919 w 120"/>
              <a:gd name="T71" fmla="*/ 120287758 h 112"/>
              <a:gd name="T72" fmla="*/ 333416691 w 120"/>
              <a:gd name="T73" fmla="*/ 120287758 h 112"/>
              <a:gd name="T74" fmla="*/ 238948242 w 120"/>
              <a:gd name="T75" fmla="*/ 25176814 h 112"/>
              <a:gd name="T76" fmla="*/ 216720417 w 120"/>
              <a:gd name="T77" fmla="*/ 25176814 h 112"/>
              <a:gd name="T78" fmla="*/ 166709179 w 120"/>
              <a:gd name="T79" fmla="*/ 47555462 h 112"/>
              <a:gd name="T80" fmla="*/ 191713965 w 120"/>
              <a:gd name="T81" fmla="*/ 95112596 h 112"/>
              <a:gd name="T82" fmla="*/ 216720417 w 120"/>
              <a:gd name="T83" fmla="*/ 95112596 h 112"/>
              <a:gd name="T84" fmla="*/ 238948242 w 120"/>
              <a:gd name="T85" fmla="*/ 72732283 h 112"/>
              <a:gd name="T86" fmla="*/ 238948242 w 120"/>
              <a:gd name="T87" fmla="*/ 47555462 h 112"/>
              <a:gd name="T88" fmla="*/ 286182466 w 120"/>
              <a:gd name="T89" fmla="*/ 120287758 h 112"/>
              <a:gd name="T90" fmla="*/ 263954694 w 120"/>
              <a:gd name="T91" fmla="*/ 120287758 h 112"/>
              <a:gd name="T92" fmla="*/ 238948242 w 120"/>
              <a:gd name="T93" fmla="*/ 145464565 h 112"/>
              <a:gd name="T94" fmla="*/ 216720417 w 120"/>
              <a:gd name="T95" fmla="*/ 167844879 h 112"/>
              <a:gd name="T96" fmla="*/ 263954694 w 120"/>
              <a:gd name="T97" fmla="*/ 215400328 h 112"/>
              <a:gd name="T98" fmla="*/ 311188919 w 120"/>
              <a:gd name="T99" fmla="*/ 167844879 h 112"/>
              <a:gd name="T100" fmla="*/ 311188919 w 120"/>
              <a:gd name="T101" fmla="*/ 145464565 h 1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20"/>
              <a:gd name="T154" fmla="*/ 0 h 112"/>
              <a:gd name="T155" fmla="*/ 120 w 120"/>
              <a:gd name="T156" fmla="*/ 112 h 1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20" h="112">
                <a:moveTo>
                  <a:pt x="60" y="60"/>
                </a:moveTo>
                <a:lnTo>
                  <a:pt x="69" y="77"/>
                </a:lnTo>
                <a:lnTo>
                  <a:pt x="69" y="86"/>
                </a:lnTo>
                <a:lnTo>
                  <a:pt x="69" y="103"/>
                </a:lnTo>
                <a:lnTo>
                  <a:pt x="52" y="112"/>
                </a:lnTo>
                <a:lnTo>
                  <a:pt x="43" y="112"/>
                </a:lnTo>
                <a:lnTo>
                  <a:pt x="35" y="112"/>
                </a:lnTo>
                <a:lnTo>
                  <a:pt x="17" y="103"/>
                </a:lnTo>
                <a:lnTo>
                  <a:pt x="9" y="86"/>
                </a:lnTo>
                <a:lnTo>
                  <a:pt x="0" y="69"/>
                </a:lnTo>
                <a:lnTo>
                  <a:pt x="0" y="60"/>
                </a:lnTo>
                <a:lnTo>
                  <a:pt x="0" y="43"/>
                </a:lnTo>
                <a:lnTo>
                  <a:pt x="17" y="34"/>
                </a:lnTo>
                <a:lnTo>
                  <a:pt x="26" y="34"/>
                </a:lnTo>
                <a:lnTo>
                  <a:pt x="35" y="34"/>
                </a:lnTo>
                <a:lnTo>
                  <a:pt x="52" y="43"/>
                </a:lnTo>
                <a:lnTo>
                  <a:pt x="60" y="60"/>
                </a:lnTo>
                <a:close/>
                <a:moveTo>
                  <a:pt x="52" y="60"/>
                </a:moveTo>
                <a:lnTo>
                  <a:pt x="43" y="52"/>
                </a:lnTo>
                <a:lnTo>
                  <a:pt x="35" y="52"/>
                </a:lnTo>
                <a:lnTo>
                  <a:pt x="35" y="43"/>
                </a:lnTo>
                <a:lnTo>
                  <a:pt x="26" y="43"/>
                </a:lnTo>
                <a:lnTo>
                  <a:pt x="17" y="43"/>
                </a:lnTo>
                <a:lnTo>
                  <a:pt x="9" y="52"/>
                </a:lnTo>
                <a:lnTo>
                  <a:pt x="9" y="60"/>
                </a:lnTo>
                <a:lnTo>
                  <a:pt x="17" y="69"/>
                </a:lnTo>
                <a:lnTo>
                  <a:pt x="17" y="77"/>
                </a:lnTo>
                <a:lnTo>
                  <a:pt x="26" y="95"/>
                </a:lnTo>
                <a:lnTo>
                  <a:pt x="35" y="103"/>
                </a:lnTo>
                <a:lnTo>
                  <a:pt x="43" y="103"/>
                </a:lnTo>
                <a:lnTo>
                  <a:pt x="52" y="103"/>
                </a:lnTo>
                <a:lnTo>
                  <a:pt x="52" y="95"/>
                </a:lnTo>
                <a:lnTo>
                  <a:pt x="60" y="95"/>
                </a:lnTo>
                <a:lnTo>
                  <a:pt x="60" y="86"/>
                </a:lnTo>
                <a:lnTo>
                  <a:pt x="60" y="77"/>
                </a:lnTo>
                <a:lnTo>
                  <a:pt x="52" y="69"/>
                </a:lnTo>
                <a:lnTo>
                  <a:pt x="52" y="60"/>
                </a:lnTo>
                <a:close/>
                <a:moveTo>
                  <a:pt x="120" y="43"/>
                </a:moveTo>
                <a:lnTo>
                  <a:pt x="120" y="52"/>
                </a:lnTo>
                <a:lnTo>
                  <a:pt x="120" y="60"/>
                </a:lnTo>
                <a:lnTo>
                  <a:pt x="120" y="69"/>
                </a:lnTo>
                <a:lnTo>
                  <a:pt x="103" y="77"/>
                </a:lnTo>
                <a:lnTo>
                  <a:pt x="95" y="86"/>
                </a:lnTo>
                <a:lnTo>
                  <a:pt x="86" y="86"/>
                </a:lnTo>
                <a:lnTo>
                  <a:pt x="78" y="77"/>
                </a:lnTo>
                <a:lnTo>
                  <a:pt x="69" y="69"/>
                </a:lnTo>
                <a:lnTo>
                  <a:pt x="69" y="60"/>
                </a:lnTo>
                <a:lnTo>
                  <a:pt x="78" y="52"/>
                </a:lnTo>
                <a:lnTo>
                  <a:pt x="78" y="43"/>
                </a:lnTo>
                <a:lnTo>
                  <a:pt x="69" y="43"/>
                </a:lnTo>
                <a:lnTo>
                  <a:pt x="60" y="43"/>
                </a:lnTo>
                <a:lnTo>
                  <a:pt x="52" y="34"/>
                </a:lnTo>
                <a:lnTo>
                  <a:pt x="52" y="26"/>
                </a:lnTo>
                <a:lnTo>
                  <a:pt x="52" y="17"/>
                </a:lnTo>
                <a:lnTo>
                  <a:pt x="52" y="9"/>
                </a:lnTo>
                <a:lnTo>
                  <a:pt x="69" y="9"/>
                </a:lnTo>
                <a:lnTo>
                  <a:pt x="78" y="0"/>
                </a:lnTo>
                <a:lnTo>
                  <a:pt x="86" y="0"/>
                </a:lnTo>
                <a:lnTo>
                  <a:pt x="95" y="9"/>
                </a:lnTo>
                <a:lnTo>
                  <a:pt x="95" y="17"/>
                </a:lnTo>
                <a:lnTo>
                  <a:pt x="95" y="26"/>
                </a:lnTo>
                <a:lnTo>
                  <a:pt x="95" y="34"/>
                </a:lnTo>
                <a:lnTo>
                  <a:pt x="103" y="34"/>
                </a:lnTo>
                <a:lnTo>
                  <a:pt x="112" y="34"/>
                </a:lnTo>
                <a:lnTo>
                  <a:pt x="112" y="43"/>
                </a:lnTo>
                <a:lnTo>
                  <a:pt x="120" y="43"/>
                </a:lnTo>
                <a:close/>
                <a:moveTo>
                  <a:pt x="86" y="17"/>
                </a:moveTo>
                <a:lnTo>
                  <a:pt x="86" y="9"/>
                </a:lnTo>
                <a:lnTo>
                  <a:pt x="78" y="9"/>
                </a:lnTo>
                <a:lnTo>
                  <a:pt x="69" y="9"/>
                </a:lnTo>
                <a:lnTo>
                  <a:pt x="60" y="17"/>
                </a:lnTo>
                <a:lnTo>
                  <a:pt x="60" y="26"/>
                </a:lnTo>
                <a:lnTo>
                  <a:pt x="69" y="34"/>
                </a:lnTo>
                <a:lnTo>
                  <a:pt x="78" y="34"/>
                </a:lnTo>
                <a:lnTo>
                  <a:pt x="86" y="34"/>
                </a:lnTo>
                <a:lnTo>
                  <a:pt x="86" y="26"/>
                </a:lnTo>
                <a:lnTo>
                  <a:pt x="86" y="17"/>
                </a:lnTo>
                <a:close/>
                <a:moveTo>
                  <a:pt x="112" y="52"/>
                </a:moveTo>
                <a:lnTo>
                  <a:pt x="103" y="43"/>
                </a:lnTo>
                <a:lnTo>
                  <a:pt x="95" y="43"/>
                </a:lnTo>
                <a:lnTo>
                  <a:pt x="86" y="43"/>
                </a:lnTo>
                <a:lnTo>
                  <a:pt x="86" y="52"/>
                </a:lnTo>
                <a:lnTo>
                  <a:pt x="78" y="60"/>
                </a:lnTo>
                <a:lnTo>
                  <a:pt x="86" y="69"/>
                </a:lnTo>
                <a:lnTo>
                  <a:pt x="95" y="77"/>
                </a:lnTo>
                <a:lnTo>
                  <a:pt x="103" y="69"/>
                </a:lnTo>
                <a:lnTo>
                  <a:pt x="112" y="60"/>
                </a:lnTo>
                <a:lnTo>
                  <a:pt x="112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6" name="Freeform 327"/>
          <p:cNvSpPr>
            <a:spLocks noEditPoints="1"/>
          </p:cNvSpPr>
          <p:nvPr/>
        </p:nvSpPr>
        <p:spPr bwMode="auto">
          <a:xfrm>
            <a:off x="5118100" y="5273675"/>
            <a:ext cx="287338" cy="214313"/>
          </a:xfrm>
          <a:custGeom>
            <a:avLst/>
            <a:gdLst>
              <a:gd name="T0" fmla="*/ 214892047 w 172"/>
              <a:gd name="T1" fmla="*/ 285942066 h 128"/>
              <a:gd name="T2" fmla="*/ 120005389 w 172"/>
              <a:gd name="T3" fmla="*/ 358828543 h 128"/>
              <a:gd name="T4" fmla="*/ 25117014 w 172"/>
              <a:gd name="T5" fmla="*/ 285942066 h 128"/>
              <a:gd name="T6" fmla="*/ 0 w 172"/>
              <a:gd name="T7" fmla="*/ 168200516 h 128"/>
              <a:gd name="T8" fmla="*/ 120005389 w 172"/>
              <a:gd name="T9" fmla="*/ 117739875 h 128"/>
              <a:gd name="T10" fmla="*/ 192564890 w 172"/>
              <a:gd name="T11" fmla="*/ 190628026 h 128"/>
              <a:gd name="T12" fmla="*/ 120005389 w 172"/>
              <a:gd name="T13" fmla="*/ 168200516 h 128"/>
              <a:gd name="T14" fmla="*/ 25117014 w 172"/>
              <a:gd name="T15" fmla="*/ 190628026 h 128"/>
              <a:gd name="T16" fmla="*/ 47444178 w 172"/>
              <a:gd name="T17" fmla="*/ 285942066 h 128"/>
              <a:gd name="T18" fmla="*/ 120005389 w 172"/>
              <a:gd name="T19" fmla="*/ 336401033 h 128"/>
              <a:gd name="T20" fmla="*/ 192564890 w 172"/>
              <a:gd name="T21" fmla="*/ 263514556 h 128"/>
              <a:gd name="T22" fmla="*/ 167447883 w 172"/>
              <a:gd name="T23" fmla="*/ 215858347 h 128"/>
              <a:gd name="T24" fmla="*/ 382339930 w 172"/>
              <a:gd name="T25" fmla="*/ 190628026 h 128"/>
              <a:gd name="T26" fmla="*/ 382339930 w 172"/>
              <a:gd name="T27" fmla="*/ 215858347 h 128"/>
              <a:gd name="T28" fmla="*/ 334895766 w 172"/>
              <a:gd name="T29" fmla="*/ 238284235 h 128"/>
              <a:gd name="T30" fmla="*/ 265126115 w 172"/>
              <a:gd name="T31" fmla="*/ 238284235 h 128"/>
              <a:gd name="T32" fmla="*/ 214892047 w 172"/>
              <a:gd name="T33" fmla="*/ 142970196 h 128"/>
              <a:gd name="T34" fmla="*/ 265126115 w 172"/>
              <a:gd name="T35" fmla="*/ 70083692 h 128"/>
              <a:gd name="T36" fmla="*/ 312570279 w 172"/>
              <a:gd name="T37" fmla="*/ 70083692 h 128"/>
              <a:gd name="T38" fmla="*/ 312570279 w 172"/>
              <a:gd name="T39" fmla="*/ 95314013 h 128"/>
              <a:gd name="T40" fmla="*/ 312570279 w 172"/>
              <a:gd name="T41" fmla="*/ 95314013 h 128"/>
              <a:gd name="T42" fmla="*/ 287453272 w 172"/>
              <a:gd name="T43" fmla="*/ 95314013 h 128"/>
              <a:gd name="T44" fmla="*/ 265126115 w 172"/>
              <a:gd name="T45" fmla="*/ 190628026 h 128"/>
              <a:gd name="T46" fmla="*/ 312570279 w 172"/>
              <a:gd name="T47" fmla="*/ 215858347 h 128"/>
              <a:gd name="T48" fmla="*/ 360014444 w 172"/>
              <a:gd name="T49" fmla="*/ 190628026 h 128"/>
              <a:gd name="T50" fmla="*/ 360014444 w 172"/>
              <a:gd name="T51" fmla="*/ 168200516 h 128"/>
              <a:gd name="T52" fmla="*/ 382339930 w 172"/>
              <a:gd name="T53" fmla="*/ 190628026 h 128"/>
              <a:gd name="T54" fmla="*/ 480018214 w 172"/>
              <a:gd name="T55" fmla="*/ 142970196 h 128"/>
              <a:gd name="T56" fmla="*/ 480018214 w 172"/>
              <a:gd name="T57" fmla="*/ 168200516 h 128"/>
              <a:gd name="T58" fmla="*/ 432573945 w 172"/>
              <a:gd name="T59" fmla="*/ 168200516 h 128"/>
              <a:gd name="T60" fmla="*/ 382339930 w 172"/>
              <a:gd name="T61" fmla="*/ 142970196 h 128"/>
              <a:gd name="T62" fmla="*/ 312570279 w 172"/>
              <a:gd name="T63" fmla="*/ 70083692 h 128"/>
              <a:gd name="T64" fmla="*/ 312570279 w 172"/>
              <a:gd name="T65" fmla="*/ 70083692 h 128"/>
              <a:gd name="T66" fmla="*/ 334895766 w 172"/>
              <a:gd name="T67" fmla="*/ 47656169 h 128"/>
              <a:gd name="T68" fmla="*/ 312570279 w 172"/>
              <a:gd name="T69" fmla="*/ 0 h 128"/>
              <a:gd name="T70" fmla="*/ 334895766 w 172"/>
              <a:gd name="T71" fmla="*/ 0 h 128"/>
              <a:gd name="T72" fmla="*/ 334895766 w 172"/>
              <a:gd name="T73" fmla="*/ 0 h 128"/>
              <a:gd name="T74" fmla="*/ 382339930 w 172"/>
              <a:gd name="T75" fmla="*/ 0 h 128"/>
              <a:gd name="T76" fmla="*/ 407456938 w 172"/>
              <a:gd name="T77" fmla="*/ 22427516 h 128"/>
              <a:gd name="T78" fmla="*/ 360014444 w 172"/>
              <a:gd name="T79" fmla="*/ 47656169 h 128"/>
              <a:gd name="T80" fmla="*/ 454901207 w 172"/>
              <a:gd name="T81" fmla="*/ 142970196 h 128"/>
              <a:gd name="T82" fmla="*/ 454901207 w 172"/>
              <a:gd name="T83" fmla="*/ 117739875 h 128"/>
              <a:gd name="T84" fmla="*/ 480018214 w 172"/>
              <a:gd name="T85" fmla="*/ 117739875 h 128"/>
              <a:gd name="T86" fmla="*/ 480018214 w 172"/>
              <a:gd name="T87" fmla="*/ 142970196 h 1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72"/>
              <a:gd name="T133" fmla="*/ 0 h 128"/>
              <a:gd name="T134" fmla="*/ 172 w 172"/>
              <a:gd name="T135" fmla="*/ 128 h 12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72" h="128">
                <a:moveTo>
                  <a:pt x="69" y="68"/>
                </a:moveTo>
                <a:lnTo>
                  <a:pt x="77" y="85"/>
                </a:lnTo>
                <a:lnTo>
                  <a:pt x="77" y="102"/>
                </a:lnTo>
                <a:lnTo>
                  <a:pt x="69" y="111"/>
                </a:lnTo>
                <a:lnTo>
                  <a:pt x="60" y="120"/>
                </a:lnTo>
                <a:lnTo>
                  <a:pt x="43" y="128"/>
                </a:lnTo>
                <a:lnTo>
                  <a:pt x="26" y="128"/>
                </a:lnTo>
                <a:lnTo>
                  <a:pt x="17" y="120"/>
                </a:lnTo>
                <a:lnTo>
                  <a:pt x="9" y="102"/>
                </a:lnTo>
                <a:lnTo>
                  <a:pt x="0" y="94"/>
                </a:lnTo>
                <a:lnTo>
                  <a:pt x="0" y="77"/>
                </a:lnTo>
                <a:lnTo>
                  <a:pt x="0" y="60"/>
                </a:lnTo>
                <a:lnTo>
                  <a:pt x="17" y="51"/>
                </a:lnTo>
                <a:lnTo>
                  <a:pt x="34" y="42"/>
                </a:lnTo>
                <a:lnTo>
                  <a:pt x="43" y="42"/>
                </a:lnTo>
                <a:lnTo>
                  <a:pt x="60" y="51"/>
                </a:lnTo>
                <a:lnTo>
                  <a:pt x="69" y="68"/>
                </a:lnTo>
                <a:close/>
                <a:moveTo>
                  <a:pt x="60" y="77"/>
                </a:moveTo>
                <a:lnTo>
                  <a:pt x="52" y="60"/>
                </a:lnTo>
                <a:lnTo>
                  <a:pt x="43" y="60"/>
                </a:lnTo>
                <a:lnTo>
                  <a:pt x="34" y="51"/>
                </a:lnTo>
                <a:lnTo>
                  <a:pt x="17" y="60"/>
                </a:lnTo>
                <a:lnTo>
                  <a:pt x="9" y="68"/>
                </a:lnTo>
                <a:lnTo>
                  <a:pt x="9" y="77"/>
                </a:lnTo>
                <a:lnTo>
                  <a:pt x="9" y="85"/>
                </a:lnTo>
                <a:lnTo>
                  <a:pt x="17" y="102"/>
                </a:lnTo>
                <a:lnTo>
                  <a:pt x="26" y="111"/>
                </a:lnTo>
                <a:lnTo>
                  <a:pt x="34" y="120"/>
                </a:lnTo>
                <a:lnTo>
                  <a:pt x="43" y="120"/>
                </a:lnTo>
                <a:lnTo>
                  <a:pt x="52" y="111"/>
                </a:lnTo>
                <a:lnTo>
                  <a:pt x="60" y="102"/>
                </a:lnTo>
                <a:lnTo>
                  <a:pt x="69" y="94"/>
                </a:lnTo>
                <a:lnTo>
                  <a:pt x="60" y="85"/>
                </a:lnTo>
                <a:lnTo>
                  <a:pt x="60" y="77"/>
                </a:lnTo>
                <a:close/>
                <a:moveTo>
                  <a:pt x="137" y="68"/>
                </a:moveTo>
                <a:lnTo>
                  <a:pt x="137" y="68"/>
                </a:lnTo>
                <a:lnTo>
                  <a:pt x="137" y="77"/>
                </a:lnTo>
                <a:lnTo>
                  <a:pt x="129" y="77"/>
                </a:lnTo>
                <a:lnTo>
                  <a:pt x="129" y="85"/>
                </a:lnTo>
                <a:lnTo>
                  <a:pt x="120" y="85"/>
                </a:lnTo>
                <a:lnTo>
                  <a:pt x="112" y="85"/>
                </a:lnTo>
                <a:lnTo>
                  <a:pt x="103" y="85"/>
                </a:lnTo>
                <a:lnTo>
                  <a:pt x="95" y="85"/>
                </a:lnTo>
                <a:lnTo>
                  <a:pt x="86" y="68"/>
                </a:lnTo>
                <a:lnTo>
                  <a:pt x="77" y="60"/>
                </a:lnTo>
                <a:lnTo>
                  <a:pt x="77" y="51"/>
                </a:lnTo>
                <a:lnTo>
                  <a:pt x="86" y="34"/>
                </a:lnTo>
                <a:lnTo>
                  <a:pt x="95" y="34"/>
                </a:lnTo>
                <a:lnTo>
                  <a:pt x="95" y="25"/>
                </a:lnTo>
                <a:lnTo>
                  <a:pt x="103" y="25"/>
                </a:lnTo>
                <a:lnTo>
                  <a:pt x="112" y="25"/>
                </a:lnTo>
                <a:lnTo>
                  <a:pt x="112" y="34"/>
                </a:lnTo>
                <a:lnTo>
                  <a:pt x="103" y="34"/>
                </a:lnTo>
                <a:lnTo>
                  <a:pt x="95" y="42"/>
                </a:lnTo>
                <a:lnTo>
                  <a:pt x="86" y="51"/>
                </a:lnTo>
                <a:lnTo>
                  <a:pt x="95" y="68"/>
                </a:lnTo>
                <a:lnTo>
                  <a:pt x="103" y="77"/>
                </a:lnTo>
                <a:lnTo>
                  <a:pt x="112" y="77"/>
                </a:lnTo>
                <a:lnTo>
                  <a:pt x="120" y="77"/>
                </a:lnTo>
                <a:lnTo>
                  <a:pt x="120" y="68"/>
                </a:lnTo>
                <a:lnTo>
                  <a:pt x="129" y="68"/>
                </a:lnTo>
                <a:lnTo>
                  <a:pt x="129" y="60"/>
                </a:lnTo>
                <a:lnTo>
                  <a:pt x="137" y="68"/>
                </a:lnTo>
                <a:close/>
                <a:moveTo>
                  <a:pt x="172" y="51"/>
                </a:moveTo>
                <a:lnTo>
                  <a:pt x="172" y="51"/>
                </a:lnTo>
                <a:lnTo>
                  <a:pt x="172" y="60"/>
                </a:lnTo>
                <a:lnTo>
                  <a:pt x="163" y="60"/>
                </a:lnTo>
                <a:lnTo>
                  <a:pt x="155" y="60"/>
                </a:lnTo>
                <a:lnTo>
                  <a:pt x="146" y="60"/>
                </a:lnTo>
                <a:lnTo>
                  <a:pt x="137" y="51"/>
                </a:lnTo>
                <a:lnTo>
                  <a:pt x="120" y="25"/>
                </a:lnTo>
                <a:lnTo>
                  <a:pt x="112" y="25"/>
                </a:lnTo>
                <a:lnTo>
                  <a:pt x="112" y="17"/>
                </a:lnTo>
                <a:lnTo>
                  <a:pt x="120" y="17"/>
                </a:lnTo>
                <a:lnTo>
                  <a:pt x="112" y="8"/>
                </a:lnTo>
                <a:lnTo>
                  <a:pt x="112" y="0"/>
                </a:lnTo>
                <a:lnTo>
                  <a:pt x="120" y="0"/>
                </a:lnTo>
                <a:lnTo>
                  <a:pt x="129" y="8"/>
                </a:lnTo>
                <a:lnTo>
                  <a:pt x="137" y="0"/>
                </a:lnTo>
                <a:lnTo>
                  <a:pt x="146" y="0"/>
                </a:lnTo>
                <a:lnTo>
                  <a:pt x="146" y="8"/>
                </a:lnTo>
                <a:lnTo>
                  <a:pt x="129" y="17"/>
                </a:lnTo>
                <a:lnTo>
                  <a:pt x="146" y="42"/>
                </a:lnTo>
                <a:lnTo>
                  <a:pt x="155" y="51"/>
                </a:lnTo>
                <a:lnTo>
                  <a:pt x="163" y="51"/>
                </a:lnTo>
                <a:lnTo>
                  <a:pt x="163" y="42"/>
                </a:lnTo>
                <a:lnTo>
                  <a:pt x="172" y="42"/>
                </a:lnTo>
                <a:lnTo>
                  <a:pt x="172" y="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7" name="Freeform 328"/>
          <p:cNvSpPr>
            <a:spLocks/>
          </p:cNvSpPr>
          <p:nvPr/>
        </p:nvSpPr>
        <p:spPr bwMode="auto">
          <a:xfrm>
            <a:off x="5391150" y="5273675"/>
            <a:ext cx="42863" cy="41275"/>
          </a:xfrm>
          <a:custGeom>
            <a:avLst/>
            <a:gdLst>
              <a:gd name="T0" fmla="*/ 70662958 w 26"/>
              <a:gd name="T1" fmla="*/ 21806408 h 25"/>
              <a:gd name="T2" fmla="*/ 70662958 w 26"/>
              <a:gd name="T3" fmla="*/ 21806408 h 25"/>
              <a:gd name="T4" fmla="*/ 70662958 w 26"/>
              <a:gd name="T5" fmla="*/ 21806408 h 25"/>
              <a:gd name="T6" fmla="*/ 24459935 w 26"/>
              <a:gd name="T7" fmla="*/ 68145030 h 25"/>
              <a:gd name="T8" fmla="*/ 0 w 26"/>
              <a:gd name="T9" fmla="*/ 68145030 h 25"/>
              <a:gd name="T10" fmla="*/ 0 w 26"/>
              <a:gd name="T11" fmla="*/ 68145030 h 25"/>
              <a:gd name="T12" fmla="*/ 0 w 26"/>
              <a:gd name="T13" fmla="*/ 46338616 h 25"/>
              <a:gd name="T14" fmla="*/ 0 w 26"/>
              <a:gd name="T15" fmla="*/ 46338616 h 25"/>
              <a:gd name="T16" fmla="*/ 70662958 w 26"/>
              <a:gd name="T17" fmla="*/ 0 h 25"/>
              <a:gd name="T18" fmla="*/ 70662958 w 26"/>
              <a:gd name="T19" fmla="*/ 0 h 25"/>
              <a:gd name="T20" fmla="*/ 70662958 w 26"/>
              <a:gd name="T21" fmla="*/ 0 h 25"/>
              <a:gd name="T22" fmla="*/ 70662958 w 26"/>
              <a:gd name="T23" fmla="*/ 21806408 h 25"/>
              <a:gd name="T24" fmla="*/ 70662958 w 26"/>
              <a:gd name="T25" fmla="*/ 21806408 h 25"/>
              <a:gd name="T26" fmla="*/ 70662958 w 26"/>
              <a:gd name="T27" fmla="*/ 21806408 h 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"/>
              <a:gd name="T43" fmla="*/ 0 h 25"/>
              <a:gd name="T44" fmla="*/ 26 w 26"/>
              <a:gd name="T45" fmla="*/ 25 h 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" h="25">
                <a:moveTo>
                  <a:pt x="26" y="8"/>
                </a:moveTo>
                <a:lnTo>
                  <a:pt x="26" y="8"/>
                </a:lnTo>
                <a:lnTo>
                  <a:pt x="9" y="25"/>
                </a:lnTo>
                <a:lnTo>
                  <a:pt x="0" y="25"/>
                </a:lnTo>
                <a:lnTo>
                  <a:pt x="0" y="17"/>
                </a:lnTo>
                <a:lnTo>
                  <a:pt x="26" y="0"/>
                </a:lnTo>
                <a:lnTo>
                  <a:pt x="26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8" name="Freeform 329"/>
          <p:cNvSpPr>
            <a:spLocks noEditPoints="1"/>
          </p:cNvSpPr>
          <p:nvPr/>
        </p:nvSpPr>
        <p:spPr bwMode="auto">
          <a:xfrm>
            <a:off x="5434013" y="5114925"/>
            <a:ext cx="184150" cy="187325"/>
          </a:xfrm>
          <a:custGeom>
            <a:avLst/>
            <a:gdLst>
              <a:gd name="T0" fmla="*/ 165139422 w 111"/>
              <a:gd name="T1" fmla="*/ 215400328 h 112"/>
              <a:gd name="T2" fmla="*/ 165139422 w 111"/>
              <a:gd name="T3" fmla="*/ 288132637 h 112"/>
              <a:gd name="T4" fmla="*/ 118348745 w 111"/>
              <a:gd name="T5" fmla="*/ 313309444 h 112"/>
              <a:gd name="T6" fmla="*/ 46789031 w 111"/>
              <a:gd name="T7" fmla="*/ 288132637 h 112"/>
              <a:gd name="T8" fmla="*/ 0 w 111"/>
              <a:gd name="T9" fmla="*/ 193021687 h 112"/>
              <a:gd name="T10" fmla="*/ 0 w 111"/>
              <a:gd name="T11" fmla="*/ 120287758 h 112"/>
              <a:gd name="T12" fmla="*/ 71559701 w 111"/>
              <a:gd name="T13" fmla="*/ 95112596 h 112"/>
              <a:gd name="T14" fmla="*/ 118348745 w 111"/>
              <a:gd name="T15" fmla="*/ 120287758 h 112"/>
              <a:gd name="T16" fmla="*/ 140367106 w 111"/>
              <a:gd name="T17" fmla="*/ 167844879 h 112"/>
              <a:gd name="T18" fmla="*/ 118348745 w 111"/>
              <a:gd name="T19" fmla="*/ 145464565 h 112"/>
              <a:gd name="T20" fmla="*/ 71559701 w 111"/>
              <a:gd name="T21" fmla="*/ 120287758 h 112"/>
              <a:gd name="T22" fmla="*/ 46789031 w 111"/>
              <a:gd name="T23" fmla="*/ 120287758 h 112"/>
              <a:gd name="T24" fmla="*/ 22018368 w 111"/>
              <a:gd name="T25" fmla="*/ 145464565 h 112"/>
              <a:gd name="T26" fmla="*/ 22018368 w 111"/>
              <a:gd name="T27" fmla="*/ 193021687 h 112"/>
              <a:gd name="T28" fmla="*/ 71559701 w 111"/>
              <a:gd name="T29" fmla="*/ 265753996 h 112"/>
              <a:gd name="T30" fmla="*/ 118348745 w 111"/>
              <a:gd name="T31" fmla="*/ 288132637 h 112"/>
              <a:gd name="T32" fmla="*/ 140367106 w 111"/>
              <a:gd name="T33" fmla="*/ 265753996 h 112"/>
              <a:gd name="T34" fmla="*/ 140367106 w 111"/>
              <a:gd name="T35" fmla="*/ 240577188 h 112"/>
              <a:gd name="T36" fmla="*/ 140367106 w 111"/>
              <a:gd name="T37" fmla="*/ 193021687 h 112"/>
              <a:gd name="T38" fmla="*/ 118348745 w 111"/>
              <a:gd name="T39" fmla="*/ 167844879 h 112"/>
              <a:gd name="T40" fmla="*/ 305506529 w 111"/>
              <a:gd name="T41" fmla="*/ 95112596 h 112"/>
              <a:gd name="T42" fmla="*/ 305506529 w 111"/>
              <a:gd name="T43" fmla="*/ 145464565 h 112"/>
              <a:gd name="T44" fmla="*/ 283488167 w 111"/>
              <a:gd name="T45" fmla="*/ 215400328 h 112"/>
              <a:gd name="T46" fmla="*/ 258717510 w 111"/>
              <a:gd name="T47" fmla="*/ 240577188 h 112"/>
              <a:gd name="T48" fmla="*/ 236699149 w 111"/>
              <a:gd name="T49" fmla="*/ 240577188 h 112"/>
              <a:gd name="T50" fmla="*/ 211928440 w 111"/>
              <a:gd name="T51" fmla="*/ 240577188 h 112"/>
              <a:gd name="T52" fmla="*/ 211928440 w 111"/>
              <a:gd name="T53" fmla="*/ 240577188 h 112"/>
              <a:gd name="T54" fmla="*/ 211928440 w 111"/>
              <a:gd name="T55" fmla="*/ 215400328 h 112"/>
              <a:gd name="T56" fmla="*/ 211928440 w 111"/>
              <a:gd name="T57" fmla="*/ 215400328 h 112"/>
              <a:gd name="T58" fmla="*/ 236699149 w 111"/>
              <a:gd name="T59" fmla="*/ 215400328 h 112"/>
              <a:gd name="T60" fmla="*/ 283488167 w 111"/>
              <a:gd name="T61" fmla="*/ 193021687 h 112"/>
              <a:gd name="T62" fmla="*/ 283488167 w 111"/>
              <a:gd name="T63" fmla="*/ 145464565 h 112"/>
              <a:gd name="T64" fmla="*/ 258717510 w 111"/>
              <a:gd name="T65" fmla="*/ 120287758 h 112"/>
              <a:gd name="T66" fmla="*/ 211928440 w 111"/>
              <a:gd name="T67" fmla="*/ 145464565 h 112"/>
              <a:gd name="T68" fmla="*/ 165139422 w 111"/>
              <a:gd name="T69" fmla="*/ 145464565 h 112"/>
              <a:gd name="T70" fmla="*/ 140367106 w 111"/>
              <a:gd name="T71" fmla="*/ 95112596 h 112"/>
              <a:gd name="T72" fmla="*/ 140367106 w 111"/>
              <a:gd name="T73" fmla="*/ 47555462 h 112"/>
              <a:gd name="T74" fmla="*/ 189910079 w 111"/>
              <a:gd name="T75" fmla="*/ 0 h 112"/>
              <a:gd name="T76" fmla="*/ 236699149 w 111"/>
              <a:gd name="T77" fmla="*/ 0 h 112"/>
              <a:gd name="T78" fmla="*/ 258717510 w 111"/>
              <a:gd name="T79" fmla="*/ 47555462 h 112"/>
              <a:gd name="T80" fmla="*/ 283488167 w 111"/>
              <a:gd name="T81" fmla="*/ 72732283 h 112"/>
              <a:gd name="T82" fmla="*/ 236699149 w 111"/>
              <a:gd name="T83" fmla="*/ 47555462 h 112"/>
              <a:gd name="T84" fmla="*/ 189910079 w 111"/>
              <a:gd name="T85" fmla="*/ 25176814 h 112"/>
              <a:gd name="T86" fmla="*/ 165139422 w 111"/>
              <a:gd name="T87" fmla="*/ 47555462 h 112"/>
              <a:gd name="T88" fmla="*/ 165139422 w 111"/>
              <a:gd name="T89" fmla="*/ 95112596 h 112"/>
              <a:gd name="T90" fmla="*/ 189910079 w 111"/>
              <a:gd name="T91" fmla="*/ 120287758 h 112"/>
              <a:gd name="T92" fmla="*/ 211928440 w 111"/>
              <a:gd name="T93" fmla="*/ 120287758 h 112"/>
              <a:gd name="T94" fmla="*/ 236699149 w 111"/>
              <a:gd name="T95" fmla="*/ 95112596 h 112"/>
              <a:gd name="T96" fmla="*/ 258717510 w 111"/>
              <a:gd name="T97" fmla="*/ 72732283 h 11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11"/>
              <a:gd name="T148" fmla="*/ 0 h 112"/>
              <a:gd name="T149" fmla="*/ 111 w 111"/>
              <a:gd name="T150" fmla="*/ 112 h 11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11" h="112">
                <a:moveTo>
                  <a:pt x="51" y="60"/>
                </a:moveTo>
                <a:lnTo>
                  <a:pt x="60" y="77"/>
                </a:lnTo>
                <a:lnTo>
                  <a:pt x="69" y="86"/>
                </a:lnTo>
                <a:lnTo>
                  <a:pt x="60" y="103"/>
                </a:lnTo>
                <a:lnTo>
                  <a:pt x="51" y="112"/>
                </a:lnTo>
                <a:lnTo>
                  <a:pt x="43" y="112"/>
                </a:lnTo>
                <a:lnTo>
                  <a:pt x="26" y="112"/>
                </a:lnTo>
                <a:lnTo>
                  <a:pt x="17" y="103"/>
                </a:lnTo>
                <a:lnTo>
                  <a:pt x="8" y="86"/>
                </a:lnTo>
                <a:lnTo>
                  <a:pt x="0" y="69"/>
                </a:lnTo>
                <a:lnTo>
                  <a:pt x="0" y="60"/>
                </a:lnTo>
                <a:lnTo>
                  <a:pt x="0" y="43"/>
                </a:lnTo>
                <a:lnTo>
                  <a:pt x="8" y="34"/>
                </a:lnTo>
                <a:lnTo>
                  <a:pt x="26" y="34"/>
                </a:lnTo>
                <a:lnTo>
                  <a:pt x="34" y="34"/>
                </a:lnTo>
                <a:lnTo>
                  <a:pt x="43" y="43"/>
                </a:lnTo>
                <a:lnTo>
                  <a:pt x="51" y="60"/>
                </a:lnTo>
                <a:close/>
                <a:moveTo>
                  <a:pt x="43" y="60"/>
                </a:moveTo>
                <a:lnTo>
                  <a:pt x="43" y="52"/>
                </a:lnTo>
                <a:lnTo>
                  <a:pt x="34" y="52"/>
                </a:lnTo>
                <a:lnTo>
                  <a:pt x="26" y="43"/>
                </a:lnTo>
                <a:lnTo>
                  <a:pt x="17" y="43"/>
                </a:lnTo>
                <a:lnTo>
                  <a:pt x="8" y="52"/>
                </a:lnTo>
                <a:lnTo>
                  <a:pt x="8" y="60"/>
                </a:lnTo>
                <a:lnTo>
                  <a:pt x="8" y="69"/>
                </a:lnTo>
                <a:lnTo>
                  <a:pt x="17" y="77"/>
                </a:lnTo>
                <a:lnTo>
                  <a:pt x="26" y="95"/>
                </a:lnTo>
                <a:lnTo>
                  <a:pt x="34" y="103"/>
                </a:lnTo>
                <a:lnTo>
                  <a:pt x="43" y="103"/>
                </a:lnTo>
                <a:lnTo>
                  <a:pt x="51" y="103"/>
                </a:lnTo>
                <a:lnTo>
                  <a:pt x="51" y="95"/>
                </a:lnTo>
                <a:lnTo>
                  <a:pt x="51" y="86"/>
                </a:lnTo>
                <a:lnTo>
                  <a:pt x="51" y="77"/>
                </a:lnTo>
                <a:lnTo>
                  <a:pt x="51" y="69"/>
                </a:lnTo>
                <a:lnTo>
                  <a:pt x="43" y="60"/>
                </a:lnTo>
                <a:close/>
                <a:moveTo>
                  <a:pt x="103" y="26"/>
                </a:moveTo>
                <a:lnTo>
                  <a:pt x="111" y="34"/>
                </a:lnTo>
                <a:lnTo>
                  <a:pt x="111" y="43"/>
                </a:lnTo>
                <a:lnTo>
                  <a:pt x="111" y="52"/>
                </a:lnTo>
                <a:lnTo>
                  <a:pt x="111" y="69"/>
                </a:lnTo>
                <a:lnTo>
                  <a:pt x="103" y="77"/>
                </a:lnTo>
                <a:lnTo>
                  <a:pt x="94" y="86"/>
                </a:lnTo>
                <a:lnTo>
                  <a:pt x="86" y="86"/>
                </a:lnTo>
                <a:lnTo>
                  <a:pt x="77" y="86"/>
                </a:lnTo>
                <a:lnTo>
                  <a:pt x="77" y="77"/>
                </a:lnTo>
                <a:lnTo>
                  <a:pt x="86" y="77"/>
                </a:lnTo>
                <a:lnTo>
                  <a:pt x="94" y="77"/>
                </a:lnTo>
                <a:lnTo>
                  <a:pt x="103" y="69"/>
                </a:lnTo>
                <a:lnTo>
                  <a:pt x="103" y="60"/>
                </a:lnTo>
                <a:lnTo>
                  <a:pt x="103" y="52"/>
                </a:lnTo>
                <a:lnTo>
                  <a:pt x="94" y="34"/>
                </a:lnTo>
                <a:lnTo>
                  <a:pt x="94" y="43"/>
                </a:lnTo>
                <a:lnTo>
                  <a:pt x="86" y="52"/>
                </a:lnTo>
                <a:lnTo>
                  <a:pt x="77" y="52"/>
                </a:lnTo>
                <a:lnTo>
                  <a:pt x="69" y="52"/>
                </a:lnTo>
                <a:lnTo>
                  <a:pt x="60" y="52"/>
                </a:lnTo>
                <a:lnTo>
                  <a:pt x="51" y="43"/>
                </a:lnTo>
                <a:lnTo>
                  <a:pt x="51" y="34"/>
                </a:lnTo>
                <a:lnTo>
                  <a:pt x="51" y="26"/>
                </a:lnTo>
                <a:lnTo>
                  <a:pt x="51" y="17"/>
                </a:lnTo>
                <a:lnTo>
                  <a:pt x="60" y="9"/>
                </a:lnTo>
                <a:lnTo>
                  <a:pt x="69" y="0"/>
                </a:lnTo>
                <a:lnTo>
                  <a:pt x="77" y="0"/>
                </a:lnTo>
                <a:lnTo>
                  <a:pt x="86" y="0"/>
                </a:lnTo>
                <a:lnTo>
                  <a:pt x="94" y="9"/>
                </a:lnTo>
                <a:lnTo>
                  <a:pt x="94" y="17"/>
                </a:lnTo>
                <a:lnTo>
                  <a:pt x="103" y="26"/>
                </a:lnTo>
                <a:close/>
                <a:moveTo>
                  <a:pt x="94" y="26"/>
                </a:moveTo>
                <a:lnTo>
                  <a:pt x="86" y="17"/>
                </a:lnTo>
                <a:lnTo>
                  <a:pt x="77" y="9"/>
                </a:lnTo>
                <a:lnTo>
                  <a:pt x="69" y="9"/>
                </a:lnTo>
                <a:lnTo>
                  <a:pt x="69" y="17"/>
                </a:lnTo>
                <a:lnTo>
                  <a:pt x="60" y="17"/>
                </a:lnTo>
                <a:lnTo>
                  <a:pt x="60" y="26"/>
                </a:lnTo>
                <a:lnTo>
                  <a:pt x="60" y="34"/>
                </a:lnTo>
                <a:lnTo>
                  <a:pt x="69" y="43"/>
                </a:lnTo>
                <a:lnTo>
                  <a:pt x="77" y="43"/>
                </a:lnTo>
                <a:lnTo>
                  <a:pt x="86" y="43"/>
                </a:lnTo>
                <a:lnTo>
                  <a:pt x="86" y="34"/>
                </a:lnTo>
                <a:lnTo>
                  <a:pt x="94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9" name="Rectangle 330"/>
          <p:cNvSpPr>
            <a:spLocks noChangeArrowheads="1"/>
          </p:cNvSpPr>
          <p:nvPr/>
        </p:nvSpPr>
        <p:spPr bwMode="auto">
          <a:xfrm>
            <a:off x="6492875" y="3614738"/>
            <a:ext cx="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i="0"/>
          </a:p>
        </p:txBody>
      </p:sp>
      <p:sp>
        <p:nvSpPr>
          <p:cNvPr id="5250" name="Rectangle 331"/>
          <p:cNvSpPr>
            <a:spLocks noChangeArrowheads="1"/>
          </p:cNvSpPr>
          <p:nvPr/>
        </p:nvSpPr>
        <p:spPr bwMode="auto">
          <a:xfrm>
            <a:off x="6492875" y="3557588"/>
            <a:ext cx="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i="0"/>
          </a:p>
        </p:txBody>
      </p:sp>
      <p:sp>
        <p:nvSpPr>
          <p:cNvPr id="5251" name="Rectangle 332"/>
          <p:cNvSpPr>
            <a:spLocks noChangeArrowheads="1"/>
          </p:cNvSpPr>
          <p:nvPr/>
        </p:nvSpPr>
        <p:spPr bwMode="auto">
          <a:xfrm>
            <a:off x="6492875" y="3441700"/>
            <a:ext cx="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i="0"/>
          </a:p>
        </p:txBody>
      </p:sp>
      <p:sp>
        <p:nvSpPr>
          <p:cNvPr id="5252" name="Rectangle 334"/>
          <p:cNvSpPr>
            <a:spLocks noChangeArrowheads="1"/>
          </p:cNvSpPr>
          <p:nvPr/>
        </p:nvSpPr>
        <p:spPr bwMode="auto">
          <a:xfrm>
            <a:off x="6492875" y="3270250"/>
            <a:ext cx="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i="0"/>
          </a:p>
        </p:txBody>
      </p:sp>
      <p:sp>
        <p:nvSpPr>
          <p:cNvPr id="5253" name="Rectangle 335"/>
          <p:cNvSpPr>
            <a:spLocks noChangeArrowheads="1"/>
          </p:cNvSpPr>
          <p:nvPr/>
        </p:nvSpPr>
        <p:spPr bwMode="auto">
          <a:xfrm>
            <a:off x="6492875" y="3127375"/>
            <a:ext cx="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i="0"/>
          </a:p>
        </p:txBody>
      </p:sp>
      <p:sp>
        <p:nvSpPr>
          <p:cNvPr id="5254" name="Rectangle 340"/>
          <p:cNvSpPr>
            <a:spLocks noChangeArrowheads="1"/>
          </p:cNvSpPr>
          <p:nvPr/>
        </p:nvSpPr>
        <p:spPr bwMode="auto">
          <a:xfrm>
            <a:off x="6492875" y="2554288"/>
            <a:ext cx="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i="0"/>
          </a:p>
        </p:txBody>
      </p:sp>
      <p:sp>
        <p:nvSpPr>
          <p:cNvPr id="5255" name="Rectangle 345"/>
          <p:cNvSpPr>
            <a:spLocks noChangeArrowheads="1"/>
          </p:cNvSpPr>
          <p:nvPr/>
        </p:nvSpPr>
        <p:spPr bwMode="auto">
          <a:xfrm>
            <a:off x="927100" y="4586288"/>
            <a:ext cx="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i="0"/>
          </a:p>
        </p:txBody>
      </p:sp>
      <p:sp>
        <p:nvSpPr>
          <p:cNvPr id="5256" name="Rectangle 347"/>
          <p:cNvSpPr>
            <a:spLocks noChangeArrowheads="1"/>
          </p:cNvSpPr>
          <p:nvPr/>
        </p:nvSpPr>
        <p:spPr bwMode="auto">
          <a:xfrm>
            <a:off x="927100" y="4327525"/>
            <a:ext cx="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i="0"/>
          </a:p>
        </p:txBody>
      </p:sp>
      <p:sp>
        <p:nvSpPr>
          <p:cNvPr id="5257" name="Rectangle 349"/>
          <p:cNvSpPr>
            <a:spLocks noChangeArrowheads="1"/>
          </p:cNvSpPr>
          <p:nvPr/>
        </p:nvSpPr>
        <p:spPr bwMode="auto">
          <a:xfrm>
            <a:off x="927100" y="4098925"/>
            <a:ext cx="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i="0"/>
          </a:p>
        </p:txBody>
      </p:sp>
      <p:sp>
        <p:nvSpPr>
          <p:cNvPr id="5258" name="Rectangle 351"/>
          <p:cNvSpPr>
            <a:spLocks noChangeArrowheads="1"/>
          </p:cNvSpPr>
          <p:nvPr/>
        </p:nvSpPr>
        <p:spPr bwMode="auto">
          <a:xfrm>
            <a:off x="927100" y="3914775"/>
            <a:ext cx="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i="0"/>
          </a:p>
        </p:txBody>
      </p:sp>
      <p:sp>
        <p:nvSpPr>
          <p:cNvPr id="5259" name="Rectangle 352"/>
          <p:cNvSpPr>
            <a:spLocks noChangeArrowheads="1"/>
          </p:cNvSpPr>
          <p:nvPr/>
        </p:nvSpPr>
        <p:spPr bwMode="auto">
          <a:xfrm>
            <a:off x="927100" y="3786188"/>
            <a:ext cx="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i="0"/>
          </a:p>
        </p:txBody>
      </p:sp>
      <p:sp>
        <p:nvSpPr>
          <p:cNvPr id="5260" name="Rectangle 354"/>
          <p:cNvSpPr>
            <a:spLocks noChangeArrowheads="1"/>
          </p:cNvSpPr>
          <p:nvPr/>
        </p:nvSpPr>
        <p:spPr bwMode="auto">
          <a:xfrm>
            <a:off x="927100" y="3527425"/>
            <a:ext cx="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i="0"/>
          </a:p>
        </p:txBody>
      </p:sp>
      <p:sp>
        <p:nvSpPr>
          <p:cNvPr id="5261" name="Rectangle 356"/>
          <p:cNvSpPr>
            <a:spLocks noChangeArrowheads="1"/>
          </p:cNvSpPr>
          <p:nvPr/>
        </p:nvSpPr>
        <p:spPr bwMode="auto">
          <a:xfrm>
            <a:off x="927100" y="3270250"/>
            <a:ext cx="1285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i="0">
                <a:solidFill>
                  <a:srgbClr val="000000"/>
                </a:solidFill>
              </a:rPr>
              <a:t> </a:t>
            </a:r>
            <a:endParaRPr lang="en-US" i="0"/>
          </a:p>
        </p:txBody>
      </p:sp>
      <p:sp>
        <p:nvSpPr>
          <p:cNvPr id="5262" name="Rectangle 357"/>
          <p:cNvSpPr>
            <a:spLocks noChangeArrowheads="1"/>
          </p:cNvSpPr>
          <p:nvPr/>
        </p:nvSpPr>
        <p:spPr bwMode="auto">
          <a:xfrm>
            <a:off x="927100" y="3241675"/>
            <a:ext cx="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i="0"/>
          </a:p>
        </p:txBody>
      </p:sp>
      <p:sp>
        <p:nvSpPr>
          <p:cNvPr id="5263" name="Rectangle 359"/>
          <p:cNvSpPr>
            <a:spLocks noChangeArrowheads="1"/>
          </p:cNvSpPr>
          <p:nvPr/>
        </p:nvSpPr>
        <p:spPr bwMode="auto">
          <a:xfrm>
            <a:off x="927100" y="2970213"/>
            <a:ext cx="1285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i="0">
                <a:solidFill>
                  <a:srgbClr val="000000"/>
                </a:solidFill>
              </a:rPr>
              <a:t> </a:t>
            </a:r>
            <a:endParaRPr lang="en-US" i="0"/>
          </a:p>
        </p:txBody>
      </p:sp>
      <p:sp>
        <p:nvSpPr>
          <p:cNvPr id="5264" name="Rectangle 360"/>
          <p:cNvSpPr>
            <a:spLocks noChangeArrowheads="1"/>
          </p:cNvSpPr>
          <p:nvPr/>
        </p:nvSpPr>
        <p:spPr bwMode="auto">
          <a:xfrm>
            <a:off x="927100" y="2927350"/>
            <a:ext cx="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i="0"/>
          </a:p>
        </p:txBody>
      </p:sp>
      <p:sp>
        <p:nvSpPr>
          <p:cNvPr id="5265" name="Rectangle 363"/>
          <p:cNvSpPr>
            <a:spLocks noChangeArrowheads="1"/>
          </p:cNvSpPr>
          <p:nvPr/>
        </p:nvSpPr>
        <p:spPr bwMode="auto">
          <a:xfrm>
            <a:off x="927100" y="2554288"/>
            <a:ext cx="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i="0"/>
          </a:p>
        </p:txBody>
      </p:sp>
      <p:sp>
        <p:nvSpPr>
          <p:cNvPr id="5266" name="Rectangle 366"/>
          <p:cNvSpPr>
            <a:spLocks noChangeArrowheads="1"/>
          </p:cNvSpPr>
          <p:nvPr/>
        </p:nvSpPr>
        <p:spPr bwMode="auto">
          <a:xfrm>
            <a:off x="927100" y="2170113"/>
            <a:ext cx="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i="0"/>
          </a:p>
        </p:txBody>
      </p:sp>
      <p:sp>
        <p:nvSpPr>
          <p:cNvPr id="5267" name="Rectangle 368"/>
          <p:cNvSpPr>
            <a:spLocks noChangeArrowheads="1"/>
          </p:cNvSpPr>
          <p:nvPr/>
        </p:nvSpPr>
        <p:spPr bwMode="auto">
          <a:xfrm>
            <a:off x="927100" y="2025650"/>
            <a:ext cx="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i="0"/>
          </a:p>
        </p:txBody>
      </p:sp>
      <p:sp>
        <p:nvSpPr>
          <p:cNvPr id="5268" name="Rectangle 370"/>
          <p:cNvSpPr>
            <a:spLocks noChangeArrowheads="1"/>
          </p:cNvSpPr>
          <p:nvPr/>
        </p:nvSpPr>
        <p:spPr bwMode="auto">
          <a:xfrm>
            <a:off x="927100" y="1768475"/>
            <a:ext cx="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i="0"/>
          </a:p>
        </p:txBody>
      </p:sp>
      <p:sp>
        <p:nvSpPr>
          <p:cNvPr id="5269" name="Rectangle 373"/>
          <p:cNvSpPr>
            <a:spLocks noChangeArrowheads="1"/>
          </p:cNvSpPr>
          <p:nvPr/>
        </p:nvSpPr>
        <p:spPr bwMode="auto">
          <a:xfrm>
            <a:off x="927100" y="1525588"/>
            <a:ext cx="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i="0"/>
          </a:p>
        </p:txBody>
      </p:sp>
      <p:sp>
        <p:nvSpPr>
          <p:cNvPr id="5270" name="Rectangle 375"/>
          <p:cNvSpPr>
            <a:spLocks noChangeArrowheads="1"/>
          </p:cNvSpPr>
          <p:nvPr/>
        </p:nvSpPr>
        <p:spPr bwMode="auto">
          <a:xfrm>
            <a:off x="927100" y="1382713"/>
            <a:ext cx="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i="0"/>
          </a:p>
        </p:txBody>
      </p:sp>
      <p:sp>
        <p:nvSpPr>
          <p:cNvPr id="5271" name="Rectangle 377"/>
          <p:cNvSpPr>
            <a:spLocks noChangeArrowheads="1"/>
          </p:cNvSpPr>
          <p:nvPr/>
        </p:nvSpPr>
        <p:spPr bwMode="auto">
          <a:xfrm>
            <a:off x="869950" y="1238250"/>
            <a:ext cx="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i="0"/>
          </a:p>
        </p:txBody>
      </p:sp>
      <p:sp>
        <p:nvSpPr>
          <p:cNvPr id="5272" name="Rectangle 378"/>
          <p:cNvSpPr>
            <a:spLocks noChangeArrowheads="1"/>
          </p:cNvSpPr>
          <p:nvPr/>
        </p:nvSpPr>
        <p:spPr bwMode="auto">
          <a:xfrm>
            <a:off x="869950" y="1195388"/>
            <a:ext cx="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i="0"/>
          </a:p>
        </p:txBody>
      </p:sp>
      <p:sp>
        <p:nvSpPr>
          <p:cNvPr id="5499" name="Rectangle 379"/>
          <p:cNvSpPr>
            <a:spLocks noChangeArrowheads="1"/>
          </p:cNvSpPr>
          <p:nvPr/>
        </p:nvSpPr>
        <p:spPr bwMode="auto">
          <a:xfrm>
            <a:off x="2657475" y="1739900"/>
            <a:ext cx="357188" cy="85725"/>
          </a:xfrm>
          <a:prstGeom prst="rect">
            <a:avLst/>
          </a:prstGeom>
          <a:solidFill>
            <a:srgbClr val="558E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0" name="Rectangle 380"/>
          <p:cNvSpPr>
            <a:spLocks noChangeArrowheads="1"/>
          </p:cNvSpPr>
          <p:nvPr/>
        </p:nvSpPr>
        <p:spPr bwMode="auto">
          <a:xfrm>
            <a:off x="3059113" y="1670050"/>
            <a:ext cx="7321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400" dirty="0" err="1" smtClean="0">
                <a:solidFill>
                  <a:srgbClr val="000000"/>
                </a:solidFill>
              </a:rPr>
              <a:t>Суғориш</a:t>
            </a:r>
            <a:endParaRPr lang="en-US" i="0" dirty="0"/>
          </a:p>
        </p:txBody>
      </p:sp>
      <p:sp>
        <p:nvSpPr>
          <p:cNvPr id="5275" name="Freeform 381"/>
          <p:cNvSpPr>
            <a:spLocks/>
          </p:cNvSpPr>
          <p:nvPr/>
        </p:nvSpPr>
        <p:spPr bwMode="auto">
          <a:xfrm>
            <a:off x="2643188" y="2054225"/>
            <a:ext cx="387350" cy="28575"/>
          </a:xfrm>
          <a:custGeom>
            <a:avLst/>
            <a:gdLst>
              <a:gd name="T0" fmla="*/ 25089260 w 232"/>
              <a:gd name="T1" fmla="*/ 0 h 17"/>
              <a:gd name="T2" fmla="*/ 621635020 w 232"/>
              <a:gd name="T3" fmla="*/ 0 h 17"/>
              <a:gd name="T4" fmla="*/ 646724273 w 232"/>
              <a:gd name="T5" fmla="*/ 25428383 h 17"/>
              <a:gd name="T6" fmla="*/ 621635020 w 232"/>
              <a:gd name="T7" fmla="*/ 48031205 h 17"/>
              <a:gd name="T8" fmla="*/ 25089260 w 232"/>
              <a:gd name="T9" fmla="*/ 48031205 h 17"/>
              <a:gd name="T10" fmla="*/ 0 w 232"/>
              <a:gd name="T11" fmla="*/ 25428383 h 17"/>
              <a:gd name="T12" fmla="*/ 25089260 w 232"/>
              <a:gd name="T13" fmla="*/ 0 h 17"/>
              <a:gd name="T14" fmla="*/ 25089260 w 232"/>
              <a:gd name="T15" fmla="*/ 0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7"/>
              <a:gd name="T26" fmla="*/ 232 w 232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7">
                <a:moveTo>
                  <a:pt x="9" y="0"/>
                </a:moveTo>
                <a:lnTo>
                  <a:pt x="223" y="0"/>
                </a:lnTo>
                <a:lnTo>
                  <a:pt x="232" y="9"/>
                </a:lnTo>
                <a:lnTo>
                  <a:pt x="223" y="17"/>
                </a:lnTo>
                <a:lnTo>
                  <a:pt x="9" y="17"/>
                </a:lnTo>
                <a:lnTo>
                  <a:pt x="0" y="9"/>
                </a:lnTo>
                <a:lnTo>
                  <a:pt x="9" y="0"/>
                </a:lnTo>
                <a:close/>
              </a:path>
            </a:pathLst>
          </a:custGeom>
          <a:solidFill>
            <a:srgbClr val="FFC000"/>
          </a:solidFill>
          <a:ln w="9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6" name="Freeform 382"/>
          <p:cNvSpPr>
            <a:spLocks/>
          </p:cNvSpPr>
          <p:nvPr/>
        </p:nvSpPr>
        <p:spPr bwMode="auto">
          <a:xfrm>
            <a:off x="2771775" y="2011363"/>
            <a:ext cx="114300" cy="114300"/>
          </a:xfrm>
          <a:custGeom>
            <a:avLst/>
            <a:gdLst>
              <a:gd name="T0" fmla="*/ 96041801 w 69"/>
              <a:gd name="T1" fmla="*/ 189340403 h 69"/>
              <a:gd name="T2" fmla="*/ 0 w 69"/>
              <a:gd name="T3" fmla="*/ 96041801 h 69"/>
              <a:gd name="T4" fmla="*/ 96041801 w 69"/>
              <a:gd name="T5" fmla="*/ 0 h 69"/>
              <a:gd name="T6" fmla="*/ 189340403 w 69"/>
              <a:gd name="T7" fmla="*/ 96041801 h 69"/>
              <a:gd name="T8" fmla="*/ 96041801 w 69"/>
              <a:gd name="T9" fmla="*/ 189340403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9"/>
              <a:gd name="T17" fmla="*/ 69 w 6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9">
                <a:moveTo>
                  <a:pt x="35" y="69"/>
                </a:moveTo>
                <a:lnTo>
                  <a:pt x="0" y="35"/>
                </a:lnTo>
                <a:lnTo>
                  <a:pt x="35" y="0"/>
                </a:lnTo>
                <a:lnTo>
                  <a:pt x="69" y="35"/>
                </a:lnTo>
                <a:lnTo>
                  <a:pt x="35" y="69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7" name="Freeform 383"/>
          <p:cNvSpPr>
            <a:spLocks noEditPoints="1"/>
          </p:cNvSpPr>
          <p:nvPr/>
        </p:nvSpPr>
        <p:spPr bwMode="auto">
          <a:xfrm>
            <a:off x="2771775" y="2011363"/>
            <a:ext cx="114300" cy="114300"/>
          </a:xfrm>
          <a:custGeom>
            <a:avLst/>
            <a:gdLst>
              <a:gd name="T0" fmla="*/ 96041801 w 69"/>
              <a:gd name="T1" fmla="*/ 189340403 h 69"/>
              <a:gd name="T2" fmla="*/ 96041801 w 69"/>
              <a:gd name="T3" fmla="*/ 189340403 h 69"/>
              <a:gd name="T4" fmla="*/ 0 w 69"/>
              <a:gd name="T5" fmla="*/ 96041801 h 69"/>
              <a:gd name="T6" fmla="*/ 0 w 69"/>
              <a:gd name="T7" fmla="*/ 96041801 h 69"/>
              <a:gd name="T8" fmla="*/ 96041801 w 69"/>
              <a:gd name="T9" fmla="*/ 0 h 69"/>
              <a:gd name="T10" fmla="*/ 96041801 w 69"/>
              <a:gd name="T11" fmla="*/ 0 h 69"/>
              <a:gd name="T12" fmla="*/ 189340403 w 69"/>
              <a:gd name="T13" fmla="*/ 96041801 h 69"/>
              <a:gd name="T14" fmla="*/ 189340403 w 69"/>
              <a:gd name="T15" fmla="*/ 96041801 h 69"/>
              <a:gd name="T16" fmla="*/ 96041801 w 69"/>
              <a:gd name="T17" fmla="*/ 189340403 h 69"/>
              <a:gd name="T18" fmla="*/ 189340403 w 69"/>
              <a:gd name="T19" fmla="*/ 96041801 h 69"/>
              <a:gd name="T20" fmla="*/ 189340403 w 69"/>
              <a:gd name="T21" fmla="*/ 96041801 h 69"/>
              <a:gd name="T22" fmla="*/ 96041801 w 69"/>
              <a:gd name="T23" fmla="*/ 0 h 69"/>
              <a:gd name="T24" fmla="*/ 96041801 w 69"/>
              <a:gd name="T25" fmla="*/ 0 h 69"/>
              <a:gd name="T26" fmla="*/ 0 w 69"/>
              <a:gd name="T27" fmla="*/ 96041801 h 69"/>
              <a:gd name="T28" fmla="*/ 0 w 69"/>
              <a:gd name="T29" fmla="*/ 96041801 h 69"/>
              <a:gd name="T30" fmla="*/ 96041801 w 69"/>
              <a:gd name="T31" fmla="*/ 189340403 h 69"/>
              <a:gd name="T32" fmla="*/ 96041801 w 69"/>
              <a:gd name="T33" fmla="*/ 189340403 h 69"/>
              <a:gd name="T34" fmla="*/ 189340403 w 69"/>
              <a:gd name="T35" fmla="*/ 96041801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9"/>
              <a:gd name="T55" fmla="*/ 0 h 69"/>
              <a:gd name="T56" fmla="*/ 69 w 6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9" h="69">
                <a:moveTo>
                  <a:pt x="35" y="69"/>
                </a:moveTo>
                <a:lnTo>
                  <a:pt x="35" y="69"/>
                </a:lnTo>
                <a:lnTo>
                  <a:pt x="0" y="35"/>
                </a:lnTo>
                <a:lnTo>
                  <a:pt x="35" y="0"/>
                </a:lnTo>
                <a:lnTo>
                  <a:pt x="69" y="35"/>
                </a:lnTo>
                <a:lnTo>
                  <a:pt x="35" y="69"/>
                </a:lnTo>
                <a:close/>
                <a:moveTo>
                  <a:pt x="69" y="35"/>
                </a:moveTo>
                <a:lnTo>
                  <a:pt x="69" y="35"/>
                </a:lnTo>
                <a:lnTo>
                  <a:pt x="35" y="0"/>
                </a:lnTo>
                <a:lnTo>
                  <a:pt x="0" y="35"/>
                </a:lnTo>
                <a:lnTo>
                  <a:pt x="35" y="69"/>
                </a:lnTo>
                <a:lnTo>
                  <a:pt x="69" y="35"/>
                </a:lnTo>
                <a:close/>
              </a:path>
            </a:pathLst>
          </a:custGeom>
          <a:solidFill>
            <a:srgbClr val="FFC000"/>
          </a:solidFill>
          <a:ln w="9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8" name="Rectangle 384"/>
          <p:cNvSpPr>
            <a:spLocks noChangeArrowheads="1"/>
          </p:cNvSpPr>
          <p:nvPr/>
        </p:nvSpPr>
        <p:spPr bwMode="auto">
          <a:xfrm>
            <a:off x="3059113" y="1954213"/>
            <a:ext cx="1271587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E. angustifolia</a:t>
            </a:r>
            <a:endParaRPr lang="en-US" i="0"/>
          </a:p>
        </p:txBody>
      </p:sp>
      <p:sp>
        <p:nvSpPr>
          <p:cNvPr id="5279" name="Freeform 385"/>
          <p:cNvSpPr>
            <a:spLocks/>
          </p:cNvSpPr>
          <p:nvPr/>
        </p:nvSpPr>
        <p:spPr bwMode="auto">
          <a:xfrm>
            <a:off x="2643188" y="2354263"/>
            <a:ext cx="387350" cy="28575"/>
          </a:xfrm>
          <a:custGeom>
            <a:avLst/>
            <a:gdLst>
              <a:gd name="T0" fmla="*/ 25089260 w 232"/>
              <a:gd name="T1" fmla="*/ 0 h 17"/>
              <a:gd name="T2" fmla="*/ 621635020 w 232"/>
              <a:gd name="T3" fmla="*/ 0 h 17"/>
              <a:gd name="T4" fmla="*/ 646724273 w 232"/>
              <a:gd name="T5" fmla="*/ 25428383 h 17"/>
              <a:gd name="T6" fmla="*/ 621635020 w 232"/>
              <a:gd name="T7" fmla="*/ 48031205 h 17"/>
              <a:gd name="T8" fmla="*/ 25089260 w 232"/>
              <a:gd name="T9" fmla="*/ 48031205 h 17"/>
              <a:gd name="T10" fmla="*/ 0 w 232"/>
              <a:gd name="T11" fmla="*/ 25428383 h 17"/>
              <a:gd name="T12" fmla="*/ 25089260 w 232"/>
              <a:gd name="T13" fmla="*/ 0 h 17"/>
              <a:gd name="T14" fmla="*/ 25089260 w 232"/>
              <a:gd name="T15" fmla="*/ 0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7"/>
              <a:gd name="T26" fmla="*/ 232 w 232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7">
                <a:moveTo>
                  <a:pt x="9" y="0"/>
                </a:moveTo>
                <a:lnTo>
                  <a:pt x="223" y="0"/>
                </a:lnTo>
                <a:lnTo>
                  <a:pt x="232" y="9"/>
                </a:lnTo>
                <a:lnTo>
                  <a:pt x="223" y="17"/>
                </a:lnTo>
                <a:lnTo>
                  <a:pt x="9" y="17"/>
                </a:lnTo>
                <a:lnTo>
                  <a:pt x="0" y="9"/>
                </a:lnTo>
                <a:lnTo>
                  <a:pt x="9" y="0"/>
                </a:lnTo>
                <a:close/>
              </a:path>
            </a:pathLst>
          </a:custGeom>
          <a:solidFill>
            <a:srgbClr val="BE4B48"/>
          </a:solidFill>
          <a:ln w="9">
            <a:solidFill>
              <a:srgbClr val="BE4B4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80" name="Freeform 386"/>
          <p:cNvSpPr>
            <a:spLocks/>
          </p:cNvSpPr>
          <p:nvPr/>
        </p:nvSpPr>
        <p:spPr bwMode="auto">
          <a:xfrm>
            <a:off x="2771775" y="2298700"/>
            <a:ext cx="114300" cy="112713"/>
          </a:xfrm>
          <a:custGeom>
            <a:avLst/>
            <a:gdLst>
              <a:gd name="T0" fmla="*/ 96041801 w 69"/>
              <a:gd name="T1" fmla="*/ 186826738 h 68"/>
              <a:gd name="T2" fmla="*/ 0 w 69"/>
              <a:gd name="T3" fmla="*/ 93414198 h 68"/>
              <a:gd name="T4" fmla="*/ 96041801 w 69"/>
              <a:gd name="T5" fmla="*/ 0 h 68"/>
              <a:gd name="T6" fmla="*/ 189340403 w 69"/>
              <a:gd name="T7" fmla="*/ 93414198 h 68"/>
              <a:gd name="T8" fmla="*/ 96041801 w 69"/>
              <a:gd name="T9" fmla="*/ 186826738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8"/>
              <a:gd name="T17" fmla="*/ 69 w 69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8">
                <a:moveTo>
                  <a:pt x="35" y="68"/>
                </a:moveTo>
                <a:lnTo>
                  <a:pt x="0" y="34"/>
                </a:lnTo>
                <a:lnTo>
                  <a:pt x="35" y="0"/>
                </a:lnTo>
                <a:lnTo>
                  <a:pt x="69" y="34"/>
                </a:lnTo>
                <a:lnTo>
                  <a:pt x="35" y="68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81" name="Freeform 387"/>
          <p:cNvSpPr>
            <a:spLocks noEditPoints="1"/>
          </p:cNvSpPr>
          <p:nvPr/>
        </p:nvSpPr>
        <p:spPr bwMode="auto">
          <a:xfrm>
            <a:off x="2771775" y="2298700"/>
            <a:ext cx="114300" cy="112713"/>
          </a:xfrm>
          <a:custGeom>
            <a:avLst/>
            <a:gdLst>
              <a:gd name="T0" fmla="*/ 96041801 w 69"/>
              <a:gd name="T1" fmla="*/ 186826738 h 68"/>
              <a:gd name="T2" fmla="*/ 96041801 w 69"/>
              <a:gd name="T3" fmla="*/ 186826738 h 68"/>
              <a:gd name="T4" fmla="*/ 0 w 69"/>
              <a:gd name="T5" fmla="*/ 93414198 h 68"/>
              <a:gd name="T6" fmla="*/ 0 w 69"/>
              <a:gd name="T7" fmla="*/ 93414198 h 68"/>
              <a:gd name="T8" fmla="*/ 96041801 w 69"/>
              <a:gd name="T9" fmla="*/ 0 h 68"/>
              <a:gd name="T10" fmla="*/ 96041801 w 69"/>
              <a:gd name="T11" fmla="*/ 0 h 68"/>
              <a:gd name="T12" fmla="*/ 189340403 w 69"/>
              <a:gd name="T13" fmla="*/ 93414198 h 68"/>
              <a:gd name="T14" fmla="*/ 189340403 w 69"/>
              <a:gd name="T15" fmla="*/ 93414198 h 68"/>
              <a:gd name="T16" fmla="*/ 96041801 w 69"/>
              <a:gd name="T17" fmla="*/ 186826738 h 68"/>
              <a:gd name="T18" fmla="*/ 189340403 w 69"/>
              <a:gd name="T19" fmla="*/ 93414198 h 68"/>
              <a:gd name="T20" fmla="*/ 189340403 w 69"/>
              <a:gd name="T21" fmla="*/ 93414198 h 68"/>
              <a:gd name="T22" fmla="*/ 96041801 w 69"/>
              <a:gd name="T23" fmla="*/ 0 h 68"/>
              <a:gd name="T24" fmla="*/ 96041801 w 69"/>
              <a:gd name="T25" fmla="*/ 0 h 68"/>
              <a:gd name="T26" fmla="*/ 0 w 69"/>
              <a:gd name="T27" fmla="*/ 93414198 h 68"/>
              <a:gd name="T28" fmla="*/ 0 w 69"/>
              <a:gd name="T29" fmla="*/ 93414198 h 68"/>
              <a:gd name="T30" fmla="*/ 96041801 w 69"/>
              <a:gd name="T31" fmla="*/ 186826738 h 68"/>
              <a:gd name="T32" fmla="*/ 96041801 w 69"/>
              <a:gd name="T33" fmla="*/ 186826738 h 68"/>
              <a:gd name="T34" fmla="*/ 189340403 w 69"/>
              <a:gd name="T35" fmla="*/ 93414198 h 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9"/>
              <a:gd name="T55" fmla="*/ 0 h 68"/>
              <a:gd name="T56" fmla="*/ 69 w 69"/>
              <a:gd name="T57" fmla="*/ 68 h 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9" h="68">
                <a:moveTo>
                  <a:pt x="35" y="68"/>
                </a:moveTo>
                <a:lnTo>
                  <a:pt x="35" y="68"/>
                </a:lnTo>
                <a:lnTo>
                  <a:pt x="0" y="34"/>
                </a:lnTo>
                <a:lnTo>
                  <a:pt x="35" y="0"/>
                </a:lnTo>
                <a:lnTo>
                  <a:pt x="69" y="34"/>
                </a:lnTo>
                <a:lnTo>
                  <a:pt x="35" y="68"/>
                </a:lnTo>
                <a:close/>
                <a:moveTo>
                  <a:pt x="69" y="34"/>
                </a:moveTo>
                <a:lnTo>
                  <a:pt x="69" y="34"/>
                </a:lnTo>
                <a:lnTo>
                  <a:pt x="35" y="0"/>
                </a:lnTo>
                <a:lnTo>
                  <a:pt x="0" y="34"/>
                </a:lnTo>
                <a:lnTo>
                  <a:pt x="35" y="68"/>
                </a:lnTo>
                <a:lnTo>
                  <a:pt x="69" y="34"/>
                </a:lnTo>
                <a:close/>
              </a:path>
            </a:pathLst>
          </a:custGeom>
          <a:solidFill>
            <a:srgbClr val="000000"/>
          </a:solidFill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82" name="Rectangle 388"/>
          <p:cNvSpPr>
            <a:spLocks noChangeArrowheads="1"/>
          </p:cNvSpPr>
          <p:nvPr/>
        </p:nvSpPr>
        <p:spPr bwMode="auto">
          <a:xfrm>
            <a:off x="3059113" y="2255838"/>
            <a:ext cx="11874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P. euphratica</a:t>
            </a:r>
            <a:endParaRPr lang="en-US" i="0"/>
          </a:p>
        </p:txBody>
      </p:sp>
      <p:sp>
        <p:nvSpPr>
          <p:cNvPr id="5283" name="Freeform 389"/>
          <p:cNvSpPr>
            <a:spLocks/>
          </p:cNvSpPr>
          <p:nvPr/>
        </p:nvSpPr>
        <p:spPr bwMode="auto">
          <a:xfrm>
            <a:off x="2643188" y="2641600"/>
            <a:ext cx="387350" cy="28575"/>
          </a:xfrm>
          <a:custGeom>
            <a:avLst/>
            <a:gdLst>
              <a:gd name="T0" fmla="*/ 25089260 w 232"/>
              <a:gd name="T1" fmla="*/ 0 h 17"/>
              <a:gd name="T2" fmla="*/ 621635020 w 232"/>
              <a:gd name="T3" fmla="*/ 0 h 17"/>
              <a:gd name="T4" fmla="*/ 646724273 w 232"/>
              <a:gd name="T5" fmla="*/ 22602821 h 17"/>
              <a:gd name="T6" fmla="*/ 621635020 w 232"/>
              <a:gd name="T7" fmla="*/ 48031205 h 17"/>
              <a:gd name="T8" fmla="*/ 25089260 w 232"/>
              <a:gd name="T9" fmla="*/ 48031205 h 17"/>
              <a:gd name="T10" fmla="*/ 0 w 232"/>
              <a:gd name="T11" fmla="*/ 22602821 h 17"/>
              <a:gd name="T12" fmla="*/ 25089260 w 232"/>
              <a:gd name="T13" fmla="*/ 0 h 17"/>
              <a:gd name="T14" fmla="*/ 25089260 w 232"/>
              <a:gd name="T15" fmla="*/ 0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7"/>
              <a:gd name="T26" fmla="*/ 232 w 232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7">
                <a:moveTo>
                  <a:pt x="9" y="0"/>
                </a:moveTo>
                <a:lnTo>
                  <a:pt x="223" y="0"/>
                </a:lnTo>
                <a:lnTo>
                  <a:pt x="232" y="8"/>
                </a:lnTo>
                <a:lnTo>
                  <a:pt x="223" y="17"/>
                </a:lnTo>
                <a:lnTo>
                  <a:pt x="9" y="17"/>
                </a:lnTo>
                <a:lnTo>
                  <a:pt x="0" y="8"/>
                </a:lnTo>
                <a:lnTo>
                  <a:pt x="9" y="0"/>
                </a:lnTo>
                <a:close/>
              </a:path>
            </a:pathLst>
          </a:custGeom>
          <a:solidFill>
            <a:srgbClr val="98B954"/>
          </a:solidFill>
          <a:ln w="9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84" name="Freeform 390"/>
          <p:cNvSpPr>
            <a:spLocks/>
          </p:cNvSpPr>
          <p:nvPr/>
        </p:nvSpPr>
        <p:spPr bwMode="auto">
          <a:xfrm>
            <a:off x="2771775" y="2598738"/>
            <a:ext cx="114300" cy="112712"/>
          </a:xfrm>
          <a:custGeom>
            <a:avLst/>
            <a:gdLst>
              <a:gd name="T0" fmla="*/ 96041801 w 69"/>
              <a:gd name="T1" fmla="*/ 186823423 h 68"/>
              <a:gd name="T2" fmla="*/ 0 w 69"/>
              <a:gd name="T3" fmla="*/ 93411712 h 68"/>
              <a:gd name="T4" fmla="*/ 96041801 w 69"/>
              <a:gd name="T5" fmla="*/ 0 h 68"/>
              <a:gd name="T6" fmla="*/ 189340403 w 69"/>
              <a:gd name="T7" fmla="*/ 93411712 h 68"/>
              <a:gd name="T8" fmla="*/ 96041801 w 69"/>
              <a:gd name="T9" fmla="*/ 186823423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8"/>
              <a:gd name="T17" fmla="*/ 69 w 69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8">
                <a:moveTo>
                  <a:pt x="35" y="68"/>
                </a:moveTo>
                <a:lnTo>
                  <a:pt x="0" y="34"/>
                </a:lnTo>
                <a:lnTo>
                  <a:pt x="35" y="0"/>
                </a:lnTo>
                <a:lnTo>
                  <a:pt x="69" y="34"/>
                </a:lnTo>
                <a:lnTo>
                  <a:pt x="35" y="68"/>
                </a:lnTo>
                <a:close/>
              </a:path>
            </a:pathLst>
          </a:custGeom>
          <a:solidFill>
            <a:srgbClr val="9BBB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85" name="Freeform 391"/>
          <p:cNvSpPr>
            <a:spLocks noEditPoints="1"/>
          </p:cNvSpPr>
          <p:nvPr/>
        </p:nvSpPr>
        <p:spPr bwMode="auto">
          <a:xfrm>
            <a:off x="2771775" y="2598738"/>
            <a:ext cx="114300" cy="112712"/>
          </a:xfrm>
          <a:custGeom>
            <a:avLst/>
            <a:gdLst>
              <a:gd name="T0" fmla="*/ 96041801 w 69"/>
              <a:gd name="T1" fmla="*/ 186823423 h 68"/>
              <a:gd name="T2" fmla="*/ 96041801 w 69"/>
              <a:gd name="T3" fmla="*/ 186823423 h 68"/>
              <a:gd name="T4" fmla="*/ 0 w 69"/>
              <a:gd name="T5" fmla="*/ 93411712 h 68"/>
              <a:gd name="T6" fmla="*/ 0 w 69"/>
              <a:gd name="T7" fmla="*/ 93411712 h 68"/>
              <a:gd name="T8" fmla="*/ 96041801 w 69"/>
              <a:gd name="T9" fmla="*/ 0 h 68"/>
              <a:gd name="T10" fmla="*/ 96041801 w 69"/>
              <a:gd name="T11" fmla="*/ 0 h 68"/>
              <a:gd name="T12" fmla="*/ 189340403 w 69"/>
              <a:gd name="T13" fmla="*/ 93411712 h 68"/>
              <a:gd name="T14" fmla="*/ 189340403 w 69"/>
              <a:gd name="T15" fmla="*/ 93411712 h 68"/>
              <a:gd name="T16" fmla="*/ 96041801 w 69"/>
              <a:gd name="T17" fmla="*/ 186823423 h 68"/>
              <a:gd name="T18" fmla="*/ 189340403 w 69"/>
              <a:gd name="T19" fmla="*/ 93411712 h 68"/>
              <a:gd name="T20" fmla="*/ 189340403 w 69"/>
              <a:gd name="T21" fmla="*/ 93411712 h 68"/>
              <a:gd name="T22" fmla="*/ 96041801 w 69"/>
              <a:gd name="T23" fmla="*/ 0 h 68"/>
              <a:gd name="T24" fmla="*/ 96041801 w 69"/>
              <a:gd name="T25" fmla="*/ 0 h 68"/>
              <a:gd name="T26" fmla="*/ 0 w 69"/>
              <a:gd name="T27" fmla="*/ 93411712 h 68"/>
              <a:gd name="T28" fmla="*/ 0 w 69"/>
              <a:gd name="T29" fmla="*/ 93411712 h 68"/>
              <a:gd name="T30" fmla="*/ 96041801 w 69"/>
              <a:gd name="T31" fmla="*/ 186823423 h 68"/>
              <a:gd name="T32" fmla="*/ 96041801 w 69"/>
              <a:gd name="T33" fmla="*/ 186823423 h 68"/>
              <a:gd name="T34" fmla="*/ 189340403 w 69"/>
              <a:gd name="T35" fmla="*/ 93411712 h 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9"/>
              <a:gd name="T55" fmla="*/ 0 h 68"/>
              <a:gd name="T56" fmla="*/ 69 w 69"/>
              <a:gd name="T57" fmla="*/ 68 h 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9" h="68">
                <a:moveTo>
                  <a:pt x="35" y="68"/>
                </a:moveTo>
                <a:lnTo>
                  <a:pt x="35" y="68"/>
                </a:lnTo>
                <a:lnTo>
                  <a:pt x="0" y="34"/>
                </a:lnTo>
                <a:lnTo>
                  <a:pt x="35" y="0"/>
                </a:lnTo>
                <a:lnTo>
                  <a:pt x="69" y="34"/>
                </a:lnTo>
                <a:lnTo>
                  <a:pt x="35" y="68"/>
                </a:lnTo>
                <a:close/>
                <a:moveTo>
                  <a:pt x="69" y="34"/>
                </a:moveTo>
                <a:lnTo>
                  <a:pt x="69" y="34"/>
                </a:lnTo>
                <a:lnTo>
                  <a:pt x="35" y="0"/>
                </a:lnTo>
                <a:lnTo>
                  <a:pt x="0" y="34"/>
                </a:lnTo>
                <a:lnTo>
                  <a:pt x="35" y="68"/>
                </a:lnTo>
                <a:lnTo>
                  <a:pt x="69" y="34"/>
                </a:lnTo>
                <a:close/>
              </a:path>
            </a:pathLst>
          </a:custGeom>
          <a:solidFill>
            <a:srgbClr val="000000"/>
          </a:solidFill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86" name="Rectangle 392"/>
          <p:cNvSpPr>
            <a:spLocks noChangeArrowheads="1"/>
          </p:cNvSpPr>
          <p:nvPr/>
        </p:nvSpPr>
        <p:spPr bwMode="auto">
          <a:xfrm>
            <a:off x="3059113" y="2541588"/>
            <a:ext cx="871537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U. pumila</a:t>
            </a:r>
            <a:endParaRPr lang="en-US" i="0"/>
          </a:p>
        </p:txBody>
      </p:sp>
      <p:sp>
        <p:nvSpPr>
          <p:cNvPr id="400" name="Text Box 3"/>
          <p:cNvSpPr txBox="1">
            <a:spLocks noChangeArrowheads="1"/>
          </p:cNvSpPr>
          <p:nvPr/>
        </p:nvSpPr>
        <p:spPr bwMode="auto">
          <a:xfrm>
            <a:off x="971550" y="5724525"/>
            <a:ext cx="4752975" cy="584775"/>
          </a:xfrm>
          <a:prstGeom prst="rect">
            <a:avLst/>
          </a:prstGeom>
          <a:solidFill>
            <a:schemeClr val="accent1">
              <a:alpha val="16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1600" b="1" i="0" dirty="0">
                <a:latin typeface="+mn-lt"/>
                <a:cs typeface="+mn-cs"/>
              </a:rPr>
              <a:t> </a:t>
            </a:r>
            <a:r>
              <a:rPr lang="uz-Cyrl-UZ" sz="1600" b="1" i="0" dirty="0" smtClean="0">
                <a:latin typeface="+mn-lt"/>
                <a:cs typeface="+mn-cs"/>
              </a:rPr>
              <a:t>2 йил давомида 8</a:t>
            </a:r>
            <a:r>
              <a:rPr lang="en-US" sz="1600" b="1" i="0" dirty="0" smtClean="0">
                <a:latin typeface="+mn-lt"/>
                <a:cs typeface="+mn-cs"/>
              </a:rPr>
              <a:t>0 </a:t>
            </a:r>
            <a:r>
              <a:rPr lang="ru-RU" sz="1600" b="1" i="0" dirty="0">
                <a:latin typeface="+mn-lt"/>
                <a:cs typeface="+mn-cs"/>
              </a:rPr>
              <a:t>мм/ </a:t>
            </a:r>
            <a:r>
              <a:rPr lang="ru-RU" sz="1600" b="1" i="0" dirty="0" err="1" smtClean="0">
                <a:latin typeface="+mn-lt"/>
                <a:cs typeface="+mn-cs"/>
              </a:rPr>
              <a:t>йил</a:t>
            </a:r>
            <a:r>
              <a:rPr lang="en-US" sz="1600" b="1" dirty="0" smtClean="0">
                <a:latin typeface="Arial" pitchFamily="34" charset="0"/>
                <a:cs typeface="+mn-cs"/>
              </a:rPr>
              <a:t> </a:t>
            </a:r>
            <a:r>
              <a:rPr lang="en-US" sz="1600" b="1" i="0" dirty="0" smtClean="0">
                <a:latin typeface="Arial" pitchFamily="34" charset="0"/>
                <a:cs typeface="+mn-cs"/>
              </a:rPr>
              <a:t>(</a:t>
            </a:r>
            <a:r>
              <a:rPr lang="uz-Cyrl-UZ" sz="1600" b="1" i="0" dirty="0" smtClean="0">
                <a:latin typeface="Arial" pitchFamily="34" charset="0"/>
                <a:cs typeface="+mn-cs"/>
              </a:rPr>
              <a:t>бир йиллик экинлар сув истеъмолининг </a:t>
            </a:r>
            <a:r>
              <a:rPr lang="ru-RU" sz="1600" b="1" i="0" dirty="0" smtClean="0">
                <a:latin typeface="Arial" pitchFamily="34" charset="0"/>
                <a:cs typeface="+mn-cs"/>
              </a:rPr>
              <a:t>1</a:t>
            </a:r>
            <a:r>
              <a:rPr lang="en-US" sz="1600" b="1" i="0" dirty="0">
                <a:latin typeface="Arial" pitchFamily="34" charset="0"/>
                <a:cs typeface="+mn-cs"/>
              </a:rPr>
              <a:t>3-30</a:t>
            </a:r>
            <a:r>
              <a:rPr lang="en-US" sz="1600" b="1" i="0" dirty="0" smtClean="0">
                <a:latin typeface="Arial" pitchFamily="34" charset="0"/>
                <a:cs typeface="+mn-cs"/>
              </a:rPr>
              <a:t>%</a:t>
            </a:r>
            <a:r>
              <a:rPr lang="ru-RU" sz="1600" b="1" i="0" dirty="0" smtClean="0">
                <a:latin typeface="Arial" pitchFamily="34" charset="0"/>
                <a:cs typeface="+mn-cs"/>
              </a:rPr>
              <a:t>)</a:t>
            </a:r>
            <a:endParaRPr lang="en-US" sz="1600" b="1" i="0" dirty="0">
              <a:latin typeface="Arial" pitchFamily="34" charset="0"/>
              <a:cs typeface="+mn-cs"/>
            </a:endParaRPr>
          </a:p>
        </p:txBody>
      </p:sp>
      <p:sp>
        <p:nvSpPr>
          <p:cNvPr id="405" name="TextBox 404"/>
          <p:cNvSpPr txBox="1"/>
          <p:nvPr/>
        </p:nvSpPr>
        <p:spPr>
          <a:xfrm>
            <a:off x="725959" y="836712"/>
            <a:ext cx="461665" cy="396044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b="1" i="0" dirty="0" smtClean="0">
                <a:latin typeface="Arial" pitchFamily="34" charset="0"/>
                <a:cs typeface="+mn-cs"/>
              </a:rPr>
              <a:t>ЕР УСТИ БИОМАССА</a:t>
            </a:r>
            <a:r>
              <a:rPr lang="en-GB" b="1" i="0" dirty="0">
                <a:latin typeface="Arial" pitchFamily="34" charset="0"/>
                <a:cs typeface="+mn-cs"/>
              </a:rPr>
              <a:t>, </a:t>
            </a:r>
            <a:r>
              <a:rPr lang="ru-RU" b="1" i="0" dirty="0">
                <a:latin typeface="Arial" pitchFamily="34" charset="0"/>
                <a:cs typeface="+mn-cs"/>
              </a:rPr>
              <a:t>т/га</a:t>
            </a:r>
            <a:endParaRPr lang="en-US" b="1" i="0" baseline="30000" dirty="0">
              <a:latin typeface="Arial" pitchFamily="34" charset="0"/>
              <a:cs typeface="+mn-cs"/>
            </a:endParaRPr>
          </a:p>
        </p:txBody>
      </p:sp>
      <p:sp>
        <p:nvSpPr>
          <p:cNvPr id="406" name="TextBox 405"/>
          <p:cNvSpPr txBox="1"/>
          <p:nvPr/>
        </p:nvSpPr>
        <p:spPr>
          <a:xfrm>
            <a:off x="6126559" y="1484784"/>
            <a:ext cx="461665" cy="244827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b="1" i="0" dirty="0" smtClean="0">
                <a:latin typeface="Arial" pitchFamily="34" charset="0"/>
                <a:cs typeface="+mn-cs"/>
              </a:rPr>
              <a:t>СУҒОРИШ</a:t>
            </a:r>
            <a:r>
              <a:rPr lang="en-GB" b="1" i="0" dirty="0" smtClean="0">
                <a:latin typeface="Arial" pitchFamily="34" charset="0"/>
                <a:cs typeface="+mn-cs"/>
              </a:rPr>
              <a:t>, </a:t>
            </a:r>
            <a:r>
              <a:rPr lang="ru-RU" b="1" i="0" dirty="0">
                <a:latin typeface="Arial" pitchFamily="34" charset="0"/>
                <a:cs typeface="+mn-cs"/>
              </a:rPr>
              <a:t>мм</a:t>
            </a:r>
            <a:endParaRPr lang="en-US" b="1" i="0" baseline="30000" dirty="0">
              <a:latin typeface="Arial" pitchFamily="34" charset="0"/>
              <a:cs typeface="+mn-cs"/>
            </a:endParaRPr>
          </a:p>
        </p:txBody>
      </p:sp>
      <p:sp>
        <p:nvSpPr>
          <p:cNvPr id="5293" name="TextBox 178"/>
          <p:cNvSpPr txBox="1">
            <a:spLocks noChangeArrowheads="1"/>
          </p:cNvSpPr>
          <p:nvPr/>
        </p:nvSpPr>
        <p:spPr bwMode="auto">
          <a:xfrm>
            <a:off x="6659563" y="2492375"/>
            <a:ext cx="2484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Elaeagnus angustifolia L.</a:t>
            </a:r>
            <a:endParaRPr lang="en-US" sz="1400" b="1"/>
          </a:p>
        </p:txBody>
      </p:sp>
      <p:sp>
        <p:nvSpPr>
          <p:cNvPr id="5294" name="TextBox 179"/>
          <p:cNvSpPr txBox="1">
            <a:spLocks noChangeArrowheads="1"/>
          </p:cNvSpPr>
          <p:nvPr/>
        </p:nvSpPr>
        <p:spPr bwMode="auto">
          <a:xfrm>
            <a:off x="6737350" y="4386263"/>
            <a:ext cx="2446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Populus euphratica Oliv.</a:t>
            </a:r>
            <a:endParaRPr lang="en-US" sz="1400" b="1"/>
          </a:p>
        </p:txBody>
      </p:sp>
      <p:sp>
        <p:nvSpPr>
          <p:cNvPr id="5295" name="TextBox 180"/>
          <p:cNvSpPr txBox="1">
            <a:spLocks noChangeArrowheads="1"/>
          </p:cNvSpPr>
          <p:nvPr/>
        </p:nvSpPr>
        <p:spPr bwMode="auto">
          <a:xfrm>
            <a:off x="6773863" y="6237288"/>
            <a:ext cx="2446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Ulmus pumila L.</a:t>
            </a:r>
            <a:endParaRPr lang="en-US" sz="1400" b="1"/>
          </a:p>
        </p:txBody>
      </p:sp>
      <p:sp>
        <p:nvSpPr>
          <p:cNvPr id="5296" name="Rectangle 56"/>
          <p:cNvSpPr>
            <a:spLocks noChangeArrowheads="1"/>
          </p:cNvSpPr>
          <p:nvPr/>
        </p:nvSpPr>
        <p:spPr bwMode="auto">
          <a:xfrm>
            <a:off x="684213" y="6608763"/>
            <a:ext cx="7643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err="1" smtClean="0">
                <a:latin typeface="Comic Sans MS" pitchFamily="66" charset="0"/>
              </a:rPr>
              <a:t>Манба</a:t>
            </a:r>
            <a:r>
              <a:rPr lang="en-GB" sz="1200" dirty="0" smtClean="0">
                <a:latin typeface="Comic Sans MS" pitchFamily="66" charset="0"/>
              </a:rPr>
              <a:t>: </a:t>
            </a:r>
            <a:r>
              <a:rPr lang="ru-RU" sz="1200" dirty="0" err="1"/>
              <a:t>Хамзина</a:t>
            </a:r>
            <a:r>
              <a:rPr lang="ru-RU" sz="1200" dirty="0"/>
              <a:t> А.</a:t>
            </a:r>
            <a:r>
              <a:rPr lang="de-DE" sz="1200" dirty="0"/>
              <a:t> </a:t>
            </a:r>
            <a:r>
              <a:rPr lang="ru-RU" sz="1200" dirty="0" err="1" smtClean="0"/>
              <a:t>ва</a:t>
            </a:r>
            <a:r>
              <a:rPr lang="ru-RU" sz="1200" dirty="0" smtClean="0"/>
              <a:t> б. </a:t>
            </a:r>
            <a:r>
              <a:rPr lang="ru-RU" sz="1200" dirty="0"/>
              <a:t>2009. Физиология Древесных Пород, 29 (6): 799-808</a:t>
            </a:r>
            <a:endParaRPr lang="en-US" sz="1200" i="0" dirty="0">
              <a:latin typeface="Comic Sans MS" pitchFamily="66" charset="0"/>
            </a:endParaRPr>
          </a:p>
        </p:txBody>
      </p:sp>
      <p:pic>
        <p:nvPicPr>
          <p:cNvPr id="174" name="Picture 14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6948264" y="980728"/>
            <a:ext cx="1944216" cy="1642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5" name="Picture 11" descr="npo0001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0223" y="2852936"/>
            <a:ext cx="1932257" cy="1700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6" name="Picture 15" descr="npo00010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797152"/>
            <a:ext cx="1872208" cy="1603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" grpId="0" animBg="1"/>
      <p:bldP spid="5499" grpId="0" animBg="1"/>
      <p:bldP spid="55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792163" y="5630863"/>
            <a:ext cx="5286375" cy="830997"/>
          </a:xfrm>
          <a:prstGeom prst="rect">
            <a:avLst/>
          </a:prstGeom>
          <a:solidFill>
            <a:schemeClr val="accent1">
              <a:alpha val="16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1600" b="1" i="0" dirty="0">
                <a:latin typeface="+mn-lt"/>
                <a:cs typeface="+mn-cs"/>
              </a:rPr>
              <a:t>  </a:t>
            </a:r>
            <a:r>
              <a:rPr lang="uz-Cyrl-UZ" sz="1600" b="1" i="0" dirty="0" smtClean="0">
                <a:latin typeface="+mn-lt"/>
                <a:cs typeface="+mn-cs"/>
              </a:rPr>
              <a:t>Ерости сувлардан олинганлиги сабабли суғоришни камайтирилган миқдорда амалга ошириш етарли бўлди</a:t>
            </a:r>
            <a:endParaRPr lang="en-US" sz="1600" b="1" i="0" dirty="0">
              <a:latin typeface="+mn-lt"/>
              <a:cs typeface="+mn-cs"/>
            </a:endParaRPr>
          </a:p>
        </p:txBody>
      </p:sp>
      <p:sp>
        <p:nvSpPr>
          <p:cNvPr id="6147" name="Text Box 14"/>
          <p:cNvSpPr txBox="1">
            <a:spLocks noChangeArrowheads="1"/>
          </p:cNvSpPr>
          <p:nvPr/>
        </p:nvSpPr>
        <p:spPr bwMode="auto">
          <a:xfrm>
            <a:off x="6357938" y="5976938"/>
            <a:ext cx="2428875" cy="73866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 smtClean="0"/>
              <a:t>2 </a:t>
            </a:r>
            <a:r>
              <a:rPr lang="ru-RU" sz="1400" dirty="0" err="1" smtClean="0"/>
              <a:t>ҳафтада</a:t>
            </a:r>
            <a:r>
              <a:rPr lang="ru-RU" sz="1400" dirty="0" smtClean="0"/>
              <a:t> </a:t>
            </a:r>
            <a:r>
              <a:rPr lang="ru-RU" sz="1400" dirty="0" err="1" smtClean="0"/>
              <a:t>бир</a:t>
            </a:r>
            <a:r>
              <a:rPr lang="ru-RU" sz="1400" dirty="0" smtClean="0"/>
              <a:t> марта </a:t>
            </a:r>
            <a:r>
              <a:rPr lang="ru-RU" sz="1400" dirty="0" err="1" smtClean="0"/>
              <a:t>жўяклаб</a:t>
            </a:r>
            <a:r>
              <a:rPr lang="ru-RU" sz="1400" dirty="0" smtClean="0"/>
              <a:t> </a:t>
            </a:r>
            <a:r>
              <a:rPr lang="ru-RU" sz="1400" dirty="0" err="1" smtClean="0"/>
              <a:t>суғориш</a:t>
            </a:r>
            <a:r>
              <a:rPr lang="ru-RU" sz="1400" dirty="0" smtClean="0"/>
              <a:t>, </a:t>
            </a:r>
            <a:r>
              <a:rPr lang="en-US" sz="1400" dirty="0"/>
              <a:t>80 </a:t>
            </a:r>
            <a:r>
              <a:rPr lang="ru-RU" sz="1400" dirty="0"/>
              <a:t>мм</a:t>
            </a:r>
            <a:r>
              <a:rPr lang="en-US" sz="1400" dirty="0"/>
              <a:t> </a:t>
            </a:r>
            <a:r>
              <a:rPr lang="ru-RU" sz="1400" dirty="0"/>
              <a:t>/ </a:t>
            </a:r>
            <a:r>
              <a:rPr lang="ru-RU" sz="1400" dirty="0" err="1" smtClean="0"/>
              <a:t>йил</a:t>
            </a:r>
            <a:endParaRPr lang="en-US" sz="1400" baseline="30000" dirty="0"/>
          </a:p>
        </p:txBody>
      </p:sp>
      <p:sp>
        <p:nvSpPr>
          <p:cNvPr id="6148" name="Text Box 11"/>
          <p:cNvSpPr txBox="1">
            <a:spLocks noChangeArrowheads="1"/>
          </p:cNvSpPr>
          <p:nvPr/>
        </p:nvSpPr>
        <p:spPr bwMode="auto">
          <a:xfrm>
            <a:off x="6286500" y="3286125"/>
            <a:ext cx="2500313" cy="73866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 err="1" smtClean="0"/>
              <a:t>Ҳафтасига</a:t>
            </a:r>
            <a:r>
              <a:rPr lang="ru-RU" sz="1400" dirty="0" smtClean="0"/>
              <a:t> </a:t>
            </a:r>
            <a:r>
              <a:rPr lang="ru-RU" sz="1400" dirty="0" err="1" smtClean="0"/>
              <a:t>бир</a:t>
            </a:r>
            <a:r>
              <a:rPr lang="ru-RU" sz="1400" dirty="0" smtClean="0"/>
              <a:t> марта </a:t>
            </a:r>
            <a:r>
              <a:rPr lang="ru-RU" sz="1400" dirty="0" err="1" smtClean="0"/>
              <a:t>томчилаб</a:t>
            </a:r>
            <a:r>
              <a:rPr lang="ru-RU" sz="1400" dirty="0" smtClean="0"/>
              <a:t> </a:t>
            </a:r>
            <a:r>
              <a:rPr lang="ru-RU" sz="1400" dirty="0" err="1" smtClean="0"/>
              <a:t>суғориш</a:t>
            </a:r>
            <a:r>
              <a:rPr lang="en-US" sz="1400" dirty="0" smtClean="0"/>
              <a:t>, </a:t>
            </a:r>
            <a:r>
              <a:rPr lang="en-US" sz="1400" dirty="0"/>
              <a:t>80 </a:t>
            </a:r>
            <a:r>
              <a:rPr lang="ru-RU" sz="1400" dirty="0"/>
              <a:t>мм/ </a:t>
            </a:r>
            <a:r>
              <a:rPr lang="ru-RU" sz="1400" dirty="0" err="1" smtClean="0"/>
              <a:t>йил</a:t>
            </a:r>
            <a:endParaRPr lang="en-US" sz="1400" baseline="300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27088" y="-100013"/>
            <a:ext cx="6048375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000" b="1" i="0" dirty="0"/>
              <a:t>СУ</a:t>
            </a:r>
            <a:r>
              <a:rPr lang="uz-Cyrl-UZ" sz="2000" b="1" i="0" dirty="0"/>
              <a:t>ҒОРИШ ТАНҚИСЛИГИДА ЎРМОН ПЛАНТАЦИЯСИНИ БАРПО ҚИЛИШ</a:t>
            </a:r>
            <a:endParaRPr lang="en-US" sz="2000" b="1" i="0" dirty="0"/>
          </a:p>
        </p:txBody>
      </p:sp>
      <p:sp>
        <p:nvSpPr>
          <p:cNvPr id="6152" name="AutoShape 3"/>
          <p:cNvSpPr>
            <a:spLocks noChangeAspect="1" noChangeArrowheads="1" noTextEdit="1"/>
          </p:cNvSpPr>
          <p:nvPr/>
        </p:nvSpPr>
        <p:spPr bwMode="auto">
          <a:xfrm>
            <a:off x="714375" y="785813"/>
            <a:ext cx="5329238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Rectangle 5"/>
          <p:cNvSpPr>
            <a:spLocks noChangeArrowheads="1"/>
          </p:cNvSpPr>
          <p:nvPr/>
        </p:nvSpPr>
        <p:spPr bwMode="auto">
          <a:xfrm>
            <a:off x="623888" y="774700"/>
            <a:ext cx="5441950" cy="2841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54" name="Rectangle 6"/>
          <p:cNvSpPr>
            <a:spLocks noChangeArrowheads="1"/>
          </p:cNvSpPr>
          <p:nvPr/>
        </p:nvSpPr>
        <p:spPr bwMode="auto">
          <a:xfrm>
            <a:off x="2005013" y="3308350"/>
            <a:ext cx="39687" cy="666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55" name="Rectangle 7"/>
          <p:cNvSpPr>
            <a:spLocks noChangeArrowheads="1"/>
          </p:cNvSpPr>
          <p:nvPr/>
        </p:nvSpPr>
        <p:spPr bwMode="auto">
          <a:xfrm>
            <a:off x="1736725" y="3362325"/>
            <a:ext cx="307975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56" name="Rectangle 8"/>
          <p:cNvSpPr>
            <a:spLocks noChangeArrowheads="1"/>
          </p:cNvSpPr>
          <p:nvPr/>
        </p:nvSpPr>
        <p:spPr bwMode="auto">
          <a:xfrm>
            <a:off x="2754313" y="3375025"/>
            <a:ext cx="41275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57" name="Rectangle 9"/>
          <p:cNvSpPr>
            <a:spLocks noChangeArrowheads="1"/>
          </p:cNvSpPr>
          <p:nvPr/>
        </p:nvSpPr>
        <p:spPr bwMode="auto">
          <a:xfrm>
            <a:off x="2487613" y="3375025"/>
            <a:ext cx="307975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58" name="Rectangle 10"/>
          <p:cNvSpPr>
            <a:spLocks noChangeArrowheads="1"/>
          </p:cNvSpPr>
          <p:nvPr/>
        </p:nvSpPr>
        <p:spPr bwMode="auto">
          <a:xfrm>
            <a:off x="3505200" y="3348038"/>
            <a:ext cx="41275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59" name="Rectangle 11"/>
          <p:cNvSpPr>
            <a:spLocks noChangeArrowheads="1"/>
          </p:cNvSpPr>
          <p:nvPr/>
        </p:nvSpPr>
        <p:spPr bwMode="auto">
          <a:xfrm>
            <a:off x="3236913" y="3362325"/>
            <a:ext cx="309562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60" name="Rectangle 12"/>
          <p:cNvSpPr>
            <a:spLocks noChangeArrowheads="1"/>
          </p:cNvSpPr>
          <p:nvPr/>
        </p:nvSpPr>
        <p:spPr bwMode="auto">
          <a:xfrm>
            <a:off x="4256088" y="3308350"/>
            <a:ext cx="39687" cy="666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61" name="Rectangle 13"/>
          <p:cNvSpPr>
            <a:spLocks noChangeArrowheads="1"/>
          </p:cNvSpPr>
          <p:nvPr/>
        </p:nvSpPr>
        <p:spPr bwMode="auto">
          <a:xfrm>
            <a:off x="3987800" y="3362325"/>
            <a:ext cx="307975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62" name="Rectangle 14"/>
          <p:cNvSpPr>
            <a:spLocks noChangeArrowheads="1"/>
          </p:cNvSpPr>
          <p:nvPr/>
        </p:nvSpPr>
        <p:spPr bwMode="auto">
          <a:xfrm>
            <a:off x="5006975" y="3375025"/>
            <a:ext cx="39688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63" name="Rectangle 15"/>
          <p:cNvSpPr>
            <a:spLocks noChangeArrowheads="1"/>
          </p:cNvSpPr>
          <p:nvPr/>
        </p:nvSpPr>
        <p:spPr bwMode="auto">
          <a:xfrm>
            <a:off x="4738688" y="3375025"/>
            <a:ext cx="307975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64" name="Rectangle 16"/>
          <p:cNvSpPr>
            <a:spLocks noChangeArrowheads="1"/>
          </p:cNvSpPr>
          <p:nvPr/>
        </p:nvSpPr>
        <p:spPr bwMode="auto">
          <a:xfrm>
            <a:off x="5756275" y="3348038"/>
            <a:ext cx="41275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65" name="Rectangle 17"/>
          <p:cNvSpPr>
            <a:spLocks noChangeArrowheads="1"/>
          </p:cNvSpPr>
          <p:nvPr/>
        </p:nvSpPr>
        <p:spPr bwMode="auto">
          <a:xfrm>
            <a:off x="5489575" y="3362325"/>
            <a:ext cx="307975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66" name="Rectangle 18"/>
          <p:cNvSpPr>
            <a:spLocks noChangeArrowheads="1"/>
          </p:cNvSpPr>
          <p:nvPr/>
        </p:nvSpPr>
        <p:spPr bwMode="auto">
          <a:xfrm>
            <a:off x="2005013" y="2544763"/>
            <a:ext cx="39687" cy="776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67" name="Rectangle 19"/>
          <p:cNvSpPr>
            <a:spLocks noChangeArrowheads="1"/>
          </p:cNvSpPr>
          <p:nvPr/>
        </p:nvSpPr>
        <p:spPr bwMode="auto">
          <a:xfrm>
            <a:off x="1736725" y="3281363"/>
            <a:ext cx="307975" cy="396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68" name="Rectangle 20"/>
          <p:cNvSpPr>
            <a:spLocks noChangeArrowheads="1"/>
          </p:cNvSpPr>
          <p:nvPr/>
        </p:nvSpPr>
        <p:spPr bwMode="auto">
          <a:xfrm>
            <a:off x="2754313" y="3348038"/>
            <a:ext cx="41275" cy="41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69" name="Rectangle 21"/>
          <p:cNvSpPr>
            <a:spLocks noChangeArrowheads="1"/>
          </p:cNvSpPr>
          <p:nvPr/>
        </p:nvSpPr>
        <p:spPr bwMode="auto">
          <a:xfrm>
            <a:off x="2487613" y="3348038"/>
            <a:ext cx="307975" cy="41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70" name="Rectangle 22"/>
          <p:cNvSpPr>
            <a:spLocks noChangeArrowheads="1"/>
          </p:cNvSpPr>
          <p:nvPr/>
        </p:nvSpPr>
        <p:spPr bwMode="auto">
          <a:xfrm>
            <a:off x="3505200" y="3121025"/>
            <a:ext cx="41275" cy="2413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71" name="Rectangle 23"/>
          <p:cNvSpPr>
            <a:spLocks noChangeArrowheads="1"/>
          </p:cNvSpPr>
          <p:nvPr/>
        </p:nvSpPr>
        <p:spPr bwMode="auto">
          <a:xfrm>
            <a:off x="3236913" y="3321050"/>
            <a:ext cx="309562" cy="41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72" name="Rectangle 24"/>
          <p:cNvSpPr>
            <a:spLocks noChangeArrowheads="1"/>
          </p:cNvSpPr>
          <p:nvPr/>
        </p:nvSpPr>
        <p:spPr bwMode="auto">
          <a:xfrm>
            <a:off x="4256088" y="2705100"/>
            <a:ext cx="39687" cy="6159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73" name="Rectangle 25"/>
          <p:cNvSpPr>
            <a:spLocks noChangeArrowheads="1"/>
          </p:cNvSpPr>
          <p:nvPr/>
        </p:nvSpPr>
        <p:spPr bwMode="auto">
          <a:xfrm>
            <a:off x="3987800" y="3281363"/>
            <a:ext cx="307975" cy="396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74" name="Rectangle 26"/>
          <p:cNvSpPr>
            <a:spLocks noChangeArrowheads="1"/>
          </p:cNvSpPr>
          <p:nvPr/>
        </p:nvSpPr>
        <p:spPr bwMode="auto">
          <a:xfrm>
            <a:off x="5006975" y="3160713"/>
            <a:ext cx="39688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75" name="Rectangle 27"/>
          <p:cNvSpPr>
            <a:spLocks noChangeArrowheads="1"/>
          </p:cNvSpPr>
          <p:nvPr/>
        </p:nvSpPr>
        <p:spPr bwMode="auto">
          <a:xfrm>
            <a:off x="4738688" y="3348038"/>
            <a:ext cx="307975" cy="41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76" name="Rectangle 28"/>
          <p:cNvSpPr>
            <a:spLocks noChangeArrowheads="1"/>
          </p:cNvSpPr>
          <p:nvPr/>
        </p:nvSpPr>
        <p:spPr bwMode="auto">
          <a:xfrm>
            <a:off x="5756275" y="3187700"/>
            <a:ext cx="41275" cy="1746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77" name="Rectangle 29"/>
          <p:cNvSpPr>
            <a:spLocks noChangeArrowheads="1"/>
          </p:cNvSpPr>
          <p:nvPr/>
        </p:nvSpPr>
        <p:spPr bwMode="auto">
          <a:xfrm>
            <a:off x="5489575" y="3321050"/>
            <a:ext cx="307975" cy="41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78" name="Rectangle 30"/>
          <p:cNvSpPr>
            <a:spLocks noChangeArrowheads="1"/>
          </p:cNvSpPr>
          <p:nvPr/>
        </p:nvSpPr>
        <p:spPr bwMode="auto">
          <a:xfrm>
            <a:off x="2005013" y="1874838"/>
            <a:ext cx="39687" cy="6826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79" name="Rectangle 31"/>
          <p:cNvSpPr>
            <a:spLocks noChangeArrowheads="1"/>
          </p:cNvSpPr>
          <p:nvPr/>
        </p:nvSpPr>
        <p:spPr bwMode="auto">
          <a:xfrm>
            <a:off x="1736725" y="2517775"/>
            <a:ext cx="307975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80" name="Rectangle 32"/>
          <p:cNvSpPr>
            <a:spLocks noChangeArrowheads="1"/>
          </p:cNvSpPr>
          <p:nvPr/>
        </p:nvSpPr>
        <p:spPr bwMode="auto">
          <a:xfrm>
            <a:off x="2754313" y="2946400"/>
            <a:ext cx="41275" cy="4159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81" name="Rectangle 33"/>
          <p:cNvSpPr>
            <a:spLocks noChangeArrowheads="1"/>
          </p:cNvSpPr>
          <p:nvPr/>
        </p:nvSpPr>
        <p:spPr bwMode="auto">
          <a:xfrm>
            <a:off x="2487613" y="3321050"/>
            <a:ext cx="307975" cy="41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82" name="Rectangle 34"/>
          <p:cNvSpPr>
            <a:spLocks noChangeArrowheads="1"/>
          </p:cNvSpPr>
          <p:nvPr/>
        </p:nvSpPr>
        <p:spPr bwMode="auto">
          <a:xfrm>
            <a:off x="3505200" y="2852738"/>
            <a:ext cx="41275" cy="280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83" name="Rectangle 35"/>
          <p:cNvSpPr>
            <a:spLocks noChangeArrowheads="1"/>
          </p:cNvSpPr>
          <p:nvPr/>
        </p:nvSpPr>
        <p:spPr bwMode="auto">
          <a:xfrm>
            <a:off x="3236913" y="3094038"/>
            <a:ext cx="309562" cy="396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84" name="Rectangle 36"/>
          <p:cNvSpPr>
            <a:spLocks noChangeArrowheads="1"/>
          </p:cNvSpPr>
          <p:nvPr/>
        </p:nvSpPr>
        <p:spPr bwMode="auto">
          <a:xfrm>
            <a:off x="4256088" y="2114550"/>
            <a:ext cx="39687" cy="6032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85" name="Rectangle 37"/>
          <p:cNvSpPr>
            <a:spLocks noChangeArrowheads="1"/>
          </p:cNvSpPr>
          <p:nvPr/>
        </p:nvSpPr>
        <p:spPr bwMode="auto">
          <a:xfrm>
            <a:off x="3987800" y="2678113"/>
            <a:ext cx="307975" cy="396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86" name="Rectangle 38"/>
          <p:cNvSpPr>
            <a:spLocks noChangeArrowheads="1"/>
          </p:cNvSpPr>
          <p:nvPr/>
        </p:nvSpPr>
        <p:spPr bwMode="auto">
          <a:xfrm>
            <a:off x="5006975" y="2651125"/>
            <a:ext cx="39688" cy="522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87" name="Rectangle 39"/>
          <p:cNvSpPr>
            <a:spLocks noChangeArrowheads="1"/>
          </p:cNvSpPr>
          <p:nvPr/>
        </p:nvSpPr>
        <p:spPr bwMode="auto">
          <a:xfrm>
            <a:off x="4738688" y="3133725"/>
            <a:ext cx="307975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88" name="Rectangle 40"/>
          <p:cNvSpPr>
            <a:spLocks noChangeArrowheads="1"/>
          </p:cNvSpPr>
          <p:nvPr/>
        </p:nvSpPr>
        <p:spPr bwMode="auto">
          <a:xfrm>
            <a:off x="5756275" y="2973388"/>
            <a:ext cx="41275" cy="2270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89" name="Rectangle 41"/>
          <p:cNvSpPr>
            <a:spLocks noChangeArrowheads="1"/>
          </p:cNvSpPr>
          <p:nvPr/>
        </p:nvSpPr>
        <p:spPr bwMode="auto">
          <a:xfrm>
            <a:off x="5489575" y="3160713"/>
            <a:ext cx="307975" cy="396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90" name="Rectangle 42"/>
          <p:cNvSpPr>
            <a:spLocks noChangeArrowheads="1"/>
          </p:cNvSpPr>
          <p:nvPr/>
        </p:nvSpPr>
        <p:spPr bwMode="auto">
          <a:xfrm>
            <a:off x="1709738" y="3281363"/>
            <a:ext cx="295275" cy="80962"/>
          </a:xfrm>
          <a:prstGeom prst="rect">
            <a:avLst/>
          </a:prstGeom>
          <a:solidFill>
            <a:srgbClr val="000080"/>
          </a:solidFill>
          <a:ln w="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91" name="Rectangle 43"/>
          <p:cNvSpPr>
            <a:spLocks noChangeArrowheads="1"/>
          </p:cNvSpPr>
          <p:nvPr/>
        </p:nvSpPr>
        <p:spPr bwMode="auto">
          <a:xfrm>
            <a:off x="2460625" y="3348038"/>
            <a:ext cx="293688" cy="14287"/>
          </a:xfrm>
          <a:prstGeom prst="rect">
            <a:avLst/>
          </a:prstGeom>
          <a:solidFill>
            <a:srgbClr val="000080"/>
          </a:solidFill>
          <a:ln w="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92" name="Rectangle 44"/>
          <p:cNvSpPr>
            <a:spLocks noChangeArrowheads="1"/>
          </p:cNvSpPr>
          <p:nvPr/>
        </p:nvSpPr>
        <p:spPr bwMode="auto">
          <a:xfrm>
            <a:off x="3211513" y="3321050"/>
            <a:ext cx="293687" cy="41275"/>
          </a:xfrm>
          <a:prstGeom prst="rect">
            <a:avLst/>
          </a:prstGeom>
          <a:solidFill>
            <a:srgbClr val="000080"/>
          </a:solidFill>
          <a:ln w="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93" name="Rectangle 45"/>
          <p:cNvSpPr>
            <a:spLocks noChangeArrowheads="1"/>
          </p:cNvSpPr>
          <p:nvPr/>
        </p:nvSpPr>
        <p:spPr bwMode="auto">
          <a:xfrm>
            <a:off x="3960813" y="3281363"/>
            <a:ext cx="295275" cy="80962"/>
          </a:xfrm>
          <a:prstGeom prst="rect">
            <a:avLst/>
          </a:prstGeom>
          <a:solidFill>
            <a:srgbClr val="000080"/>
          </a:solidFill>
          <a:ln w="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94" name="Rectangle 46"/>
          <p:cNvSpPr>
            <a:spLocks noChangeArrowheads="1"/>
          </p:cNvSpPr>
          <p:nvPr/>
        </p:nvSpPr>
        <p:spPr bwMode="auto">
          <a:xfrm>
            <a:off x="4711700" y="3348038"/>
            <a:ext cx="295275" cy="14287"/>
          </a:xfrm>
          <a:prstGeom prst="rect">
            <a:avLst/>
          </a:prstGeom>
          <a:solidFill>
            <a:srgbClr val="000080"/>
          </a:solidFill>
          <a:ln w="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95" name="Rectangle 47"/>
          <p:cNvSpPr>
            <a:spLocks noChangeArrowheads="1"/>
          </p:cNvSpPr>
          <p:nvPr/>
        </p:nvSpPr>
        <p:spPr bwMode="auto">
          <a:xfrm>
            <a:off x="5462588" y="3321050"/>
            <a:ext cx="293687" cy="41275"/>
          </a:xfrm>
          <a:prstGeom prst="rect">
            <a:avLst/>
          </a:prstGeom>
          <a:solidFill>
            <a:srgbClr val="000080"/>
          </a:solidFill>
          <a:ln w="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96" name="Rectangle 48"/>
          <p:cNvSpPr>
            <a:spLocks noChangeArrowheads="1"/>
          </p:cNvSpPr>
          <p:nvPr/>
        </p:nvSpPr>
        <p:spPr bwMode="auto">
          <a:xfrm>
            <a:off x="1709738" y="2517775"/>
            <a:ext cx="295275" cy="763588"/>
          </a:xfrm>
          <a:prstGeom prst="rect">
            <a:avLst/>
          </a:prstGeom>
          <a:solidFill>
            <a:srgbClr val="3366FF"/>
          </a:solidFill>
          <a:ln w="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97" name="Rectangle 49"/>
          <p:cNvSpPr>
            <a:spLocks noChangeArrowheads="1"/>
          </p:cNvSpPr>
          <p:nvPr/>
        </p:nvSpPr>
        <p:spPr bwMode="auto">
          <a:xfrm>
            <a:off x="2460625" y="3321050"/>
            <a:ext cx="293688" cy="26988"/>
          </a:xfrm>
          <a:prstGeom prst="rect">
            <a:avLst/>
          </a:prstGeom>
          <a:solidFill>
            <a:srgbClr val="3366FF"/>
          </a:solidFill>
          <a:ln w="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98" name="Rectangle 50"/>
          <p:cNvSpPr>
            <a:spLocks noChangeArrowheads="1"/>
          </p:cNvSpPr>
          <p:nvPr/>
        </p:nvSpPr>
        <p:spPr bwMode="auto">
          <a:xfrm>
            <a:off x="3211513" y="3094038"/>
            <a:ext cx="293687" cy="227012"/>
          </a:xfrm>
          <a:prstGeom prst="rect">
            <a:avLst/>
          </a:prstGeom>
          <a:solidFill>
            <a:srgbClr val="3366FF"/>
          </a:solidFill>
          <a:ln w="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99" name="Rectangle 51"/>
          <p:cNvSpPr>
            <a:spLocks noChangeArrowheads="1"/>
          </p:cNvSpPr>
          <p:nvPr/>
        </p:nvSpPr>
        <p:spPr bwMode="auto">
          <a:xfrm>
            <a:off x="3960813" y="2678113"/>
            <a:ext cx="295275" cy="603250"/>
          </a:xfrm>
          <a:prstGeom prst="rect">
            <a:avLst/>
          </a:prstGeom>
          <a:solidFill>
            <a:srgbClr val="3366FF"/>
          </a:solidFill>
          <a:ln w="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00" name="Rectangle 52"/>
          <p:cNvSpPr>
            <a:spLocks noChangeArrowheads="1"/>
          </p:cNvSpPr>
          <p:nvPr/>
        </p:nvSpPr>
        <p:spPr bwMode="auto">
          <a:xfrm>
            <a:off x="4711700" y="3133725"/>
            <a:ext cx="295275" cy="214313"/>
          </a:xfrm>
          <a:prstGeom prst="rect">
            <a:avLst/>
          </a:prstGeom>
          <a:solidFill>
            <a:srgbClr val="3366FF"/>
          </a:solidFill>
          <a:ln w="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01" name="Rectangle 53"/>
          <p:cNvSpPr>
            <a:spLocks noChangeArrowheads="1"/>
          </p:cNvSpPr>
          <p:nvPr/>
        </p:nvSpPr>
        <p:spPr bwMode="auto">
          <a:xfrm>
            <a:off x="5462588" y="3160713"/>
            <a:ext cx="293687" cy="160337"/>
          </a:xfrm>
          <a:prstGeom prst="rect">
            <a:avLst/>
          </a:prstGeom>
          <a:solidFill>
            <a:srgbClr val="3366FF"/>
          </a:solidFill>
          <a:ln w="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02" name="Rectangle 54"/>
          <p:cNvSpPr>
            <a:spLocks noChangeArrowheads="1"/>
          </p:cNvSpPr>
          <p:nvPr/>
        </p:nvSpPr>
        <p:spPr bwMode="auto">
          <a:xfrm>
            <a:off x="1709738" y="1847850"/>
            <a:ext cx="295275" cy="669925"/>
          </a:xfrm>
          <a:prstGeom prst="rect">
            <a:avLst/>
          </a:prstGeom>
          <a:solidFill>
            <a:srgbClr val="CCFFFF"/>
          </a:solidFill>
          <a:ln w="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03" name="Rectangle 55"/>
          <p:cNvSpPr>
            <a:spLocks noChangeArrowheads="1"/>
          </p:cNvSpPr>
          <p:nvPr/>
        </p:nvSpPr>
        <p:spPr bwMode="auto">
          <a:xfrm>
            <a:off x="2460625" y="2919413"/>
            <a:ext cx="293688" cy="401637"/>
          </a:xfrm>
          <a:prstGeom prst="rect">
            <a:avLst/>
          </a:prstGeom>
          <a:solidFill>
            <a:srgbClr val="CCFFFF"/>
          </a:solidFill>
          <a:ln w="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04" name="Rectangle 56"/>
          <p:cNvSpPr>
            <a:spLocks noChangeArrowheads="1"/>
          </p:cNvSpPr>
          <p:nvPr/>
        </p:nvSpPr>
        <p:spPr bwMode="auto">
          <a:xfrm>
            <a:off x="3211513" y="2825750"/>
            <a:ext cx="293687" cy="268288"/>
          </a:xfrm>
          <a:prstGeom prst="rect">
            <a:avLst/>
          </a:prstGeom>
          <a:solidFill>
            <a:srgbClr val="CCFFFF"/>
          </a:solidFill>
          <a:ln w="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05" name="Rectangle 57"/>
          <p:cNvSpPr>
            <a:spLocks noChangeArrowheads="1"/>
          </p:cNvSpPr>
          <p:nvPr/>
        </p:nvSpPr>
        <p:spPr bwMode="auto">
          <a:xfrm>
            <a:off x="3960813" y="2089150"/>
            <a:ext cx="295275" cy="588963"/>
          </a:xfrm>
          <a:prstGeom prst="rect">
            <a:avLst/>
          </a:prstGeom>
          <a:solidFill>
            <a:srgbClr val="CCFFFF"/>
          </a:solidFill>
          <a:ln w="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06" name="Rectangle 58"/>
          <p:cNvSpPr>
            <a:spLocks noChangeArrowheads="1"/>
          </p:cNvSpPr>
          <p:nvPr/>
        </p:nvSpPr>
        <p:spPr bwMode="auto">
          <a:xfrm>
            <a:off x="4711700" y="2624138"/>
            <a:ext cx="295275" cy="509587"/>
          </a:xfrm>
          <a:prstGeom prst="rect">
            <a:avLst/>
          </a:prstGeom>
          <a:solidFill>
            <a:srgbClr val="CCFFFF"/>
          </a:solidFill>
          <a:ln w="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07" name="Rectangle 59"/>
          <p:cNvSpPr>
            <a:spLocks noChangeArrowheads="1"/>
          </p:cNvSpPr>
          <p:nvPr/>
        </p:nvSpPr>
        <p:spPr bwMode="auto">
          <a:xfrm>
            <a:off x="5462588" y="2946400"/>
            <a:ext cx="293687" cy="214313"/>
          </a:xfrm>
          <a:prstGeom prst="rect">
            <a:avLst/>
          </a:prstGeom>
          <a:solidFill>
            <a:srgbClr val="CCFFFF"/>
          </a:solidFill>
          <a:ln w="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08" name="Line 60"/>
          <p:cNvSpPr>
            <a:spLocks noChangeShapeType="1"/>
          </p:cNvSpPr>
          <p:nvPr/>
        </p:nvSpPr>
        <p:spPr bwMode="auto">
          <a:xfrm flipV="1">
            <a:off x="1857375" y="1082675"/>
            <a:ext cx="0" cy="76517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9" name="Line 61"/>
          <p:cNvSpPr>
            <a:spLocks noChangeShapeType="1"/>
          </p:cNvSpPr>
          <p:nvPr/>
        </p:nvSpPr>
        <p:spPr bwMode="auto">
          <a:xfrm>
            <a:off x="1817688" y="1082675"/>
            <a:ext cx="93662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0" name="Line 62"/>
          <p:cNvSpPr>
            <a:spLocks noChangeShapeType="1"/>
          </p:cNvSpPr>
          <p:nvPr/>
        </p:nvSpPr>
        <p:spPr bwMode="auto">
          <a:xfrm flipV="1">
            <a:off x="2608263" y="2597150"/>
            <a:ext cx="0" cy="322263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1" name="Line 63"/>
          <p:cNvSpPr>
            <a:spLocks noChangeShapeType="1"/>
          </p:cNvSpPr>
          <p:nvPr/>
        </p:nvSpPr>
        <p:spPr bwMode="auto">
          <a:xfrm>
            <a:off x="2566988" y="2597150"/>
            <a:ext cx="93662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2" name="Line 64"/>
          <p:cNvSpPr>
            <a:spLocks noChangeShapeType="1"/>
          </p:cNvSpPr>
          <p:nvPr/>
        </p:nvSpPr>
        <p:spPr bwMode="auto">
          <a:xfrm flipV="1">
            <a:off x="3357563" y="2424113"/>
            <a:ext cx="0" cy="40163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3" name="Line 65"/>
          <p:cNvSpPr>
            <a:spLocks noChangeShapeType="1"/>
          </p:cNvSpPr>
          <p:nvPr/>
        </p:nvSpPr>
        <p:spPr bwMode="auto">
          <a:xfrm>
            <a:off x="3317875" y="2424113"/>
            <a:ext cx="93663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4" name="Line 66"/>
          <p:cNvSpPr>
            <a:spLocks noChangeShapeType="1"/>
          </p:cNvSpPr>
          <p:nvPr/>
        </p:nvSpPr>
        <p:spPr bwMode="auto">
          <a:xfrm flipV="1">
            <a:off x="4108450" y="1525588"/>
            <a:ext cx="0" cy="563562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5" name="Line 67"/>
          <p:cNvSpPr>
            <a:spLocks noChangeShapeType="1"/>
          </p:cNvSpPr>
          <p:nvPr/>
        </p:nvSpPr>
        <p:spPr bwMode="auto">
          <a:xfrm>
            <a:off x="4068763" y="1525588"/>
            <a:ext cx="93662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6" name="Line 68"/>
          <p:cNvSpPr>
            <a:spLocks noChangeShapeType="1"/>
          </p:cNvSpPr>
          <p:nvPr/>
        </p:nvSpPr>
        <p:spPr bwMode="auto">
          <a:xfrm flipV="1">
            <a:off x="4859338" y="1887538"/>
            <a:ext cx="0" cy="73660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7" name="Line 69"/>
          <p:cNvSpPr>
            <a:spLocks noChangeShapeType="1"/>
          </p:cNvSpPr>
          <p:nvPr/>
        </p:nvSpPr>
        <p:spPr bwMode="auto">
          <a:xfrm>
            <a:off x="4819650" y="1887538"/>
            <a:ext cx="93663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8" name="Line 70"/>
          <p:cNvSpPr>
            <a:spLocks noChangeShapeType="1"/>
          </p:cNvSpPr>
          <p:nvPr/>
        </p:nvSpPr>
        <p:spPr bwMode="auto">
          <a:xfrm flipV="1">
            <a:off x="5610225" y="2611438"/>
            <a:ext cx="0" cy="334962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9" name="Line 71"/>
          <p:cNvSpPr>
            <a:spLocks noChangeShapeType="1"/>
          </p:cNvSpPr>
          <p:nvPr/>
        </p:nvSpPr>
        <p:spPr bwMode="auto">
          <a:xfrm>
            <a:off x="5568950" y="2611438"/>
            <a:ext cx="93663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0" name="Line 72"/>
          <p:cNvSpPr>
            <a:spLocks noChangeShapeType="1"/>
          </p:cNvSpPr>
          <p:nvPr/>
        </p:nvSpPr>
        <p:spPr bwMode="auto">
          <a:xfrm>
            <a:off x="1481138" y="1042988"/>
            <a:ext cx="0" cy="23193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1" name="Line 73"/>
          <p:cNvSpPr>
            <a:spLocks noChangeShapeType="1"/>
          </p:cNvSpPr>
          <p:nvPr/>
        </p:nvSpPr>
        <p:spPr bwMode="auto">
          <a:xfrm>
            <a:off x="1441450" y="3362325"/>
            <a:ext cx="39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2" name="Line 74"/>
          <p:cNvSpPr>
            <a:spLocks noChangeShapeType="1"/>
          </p:cNvSpPr>
          <p:nvPr/>
        </p:nvSpPr>
        <p:spPr bwMode="auto">
          <a:xfrm>
            <a:off x="1441450" y="2973388"/>
            <a:ext cx="39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3" name="Line 75"/>
          <p:cNvSpPr>
            <a:spLocks noChangeShapeType="1"/>
          </p:cNvSpPr>
          <p:nvPr/>
        </p:nvSpPr>
        <p:spPr bwMode="auto">
          <a:xfrm>
            <a:off x="1441450" y="2584450"/>
            <a:ext cx="39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4" name="Line 76"/>
          <p:cNvSpPr>
            <a:spLocks noChangeShapeType="1"/>
          </p:cNvSpPr>
          <p:nvPr/>
        </p:nvSpPr>
        <p:spPr bwMode="auto">
          <a:xfrm>
            <a:off x="1441450" y="2209800"/>
            <a:ext cx="39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5" name="Line 77"/>
          <p:cNvSpPr>
            <a:spLocks noChangeShapeType="1"/>
          </p:cNvSpPr>
          <p:nvPr/>
        </p:nvSpPr>
        <p:spPr bwMode="auto">
          <a:xfrm>
            <a:off x="1441450" y="1820863"/>
            <a:ext cx="39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6" name="Line 78"/>
          <p:cNvSpPr>
            <a:spLocks noChangeShapeType="1"/>
          </p:cNvSpPr>
          <p:nvPr/>
        </p:nvSpPr>
        <p:spPr bwMode="auto">
          <a:xfrm>
            <a:off x="1441450" y="1431925"/>
            <a:ext cx="39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7" name="Line 79"/>
          <p:cNvSpPr>
            <a:spLocks noChangeShapeType="1"/>
          </p:cNvSpPr>
          <p:nvPr/>
        </p:nvSpPr>
        <p:spPr bwMode="auto">
          <a:xfrm>
            <a:off x="1441450" y="1042988"/>
            <a:ext cx="39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8" name="Line 80"/>
          <p:cNvSpPr>
            <a:spLocks noChangeShapeType="1"/>
          </p:cNvSpPr>
          <p:nvPr/>
        </p:nvSpPr>
        <p:spPr bwMode="auto">
          <a:xfrm>
            <a:off x="1481138" y="3362325"/>
            <a:ext cx="45037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9" name="Line 81"/>
          <p:cNvSpPr>
            <a:spLocks noChangeShapeType="1"/>
          </p:cNvSpPr>
          <p:nvPr/>
        </p:nvSpPr>
        <p:spPr bwMode="auto">
          <a:xfrm flipV="1">
            <a:off x="1481138" y="3362325"/>
            <a:ext cx="0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0" name="Line 82"/>
          <p:cNvSpPr>
            <a:spLocks noChangeShapeType="1"/>
          </p:cNvSpPr>
          <p:nvPr/>
        </p:nvSpPr>
        <p:spPr bwMode="auto">
          <a:xfrm flipV="1">
            <a:off x="2232025" y="3362325"/>
            <a:ext cx="0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1" name="Line 83"/>
          <p:cNvSpPr>
            <a:spLocks noChangeShapeType="1"/>
          </p:cNvSpPr>
          <p:nvPr/>
        </p:nvSpPr>
        <p:spPr bwMode="auto">
          <a:xfrm flipV="1">
            <a:off x="2982913" y="3362325"/>
            <a:ext cx="0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2" name="Line 84"/>
          <p:cNvSpPr>
            <a:spLocks noChangeShapeType="1"/>
          </p:cNvSpPr>
          <p:nvPr/>
        </p:nvSpPr>
        <p:spPr bwMode="auto">
          <a:xfrm flipV="1">
            <a:off x="3733800" y="3362325"/>
            <a:ext cx="0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3" name="Line 85"/>
          <p:cNvSpPr>
            <a:spLocks noChangeShapeType="1"/>
          </p:cNvSpPr>
          <p:nvPr/>
        </p:nvSpPr>
        <p:spPr bwMode="auto">
          <a:xfrm flipV="1">
            <a:off x="4483100" y="3362325"/>
            <a:ext cx="0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4" name="Line 86"/>
          <p:cNvSpPr>
            <a:spLocks noChangeShapeType="1"/>
          </p:cNvSpPr>
          <p:nvPr/>
        </p:nvSpPr>
        <p:spPr bwMode="auto">
          <a:xfrm flipV="1">
            <a:off x="5233988" y="3362325"/>
            <a:ext cx="0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5" name="Line 87"/>
          <p:cNvSpPr>
            <a:spLocks noChangeShapeType="1"/>
          </p:cNvSpPr>
          <p:nvPr/>
        </p:nvSpPr>
        <p:spPr bwMode="auto">
          <a:xfrm flipV="1">
            <a:off x="5984875" y="3362325"/>
            <a:ext cx="0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6" name="Rectangle 88"/>
          <p:cNvSpPr>
            <a:spLocks noChangeArrowheads="1"/>
          </p:cNvSpPr>
          <p:nvPr/>
        </p:nvSpPr>
        <p:spPr bwMode="auto">
          <a:xfrm>
            <a:off x="1293813" y="3268663"/>
            <a:ext cx="14763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i="0">
                <a:solidFill>
                  <a:srgbClr val="000000"/>
                </a:solidFill>
              </a:rPr>
              <a:t>0</a:t>
            </a:r>
            <a:endParaRPr lang="de-DE" i="0"/>
          </a:p>
        </p:txBody>
      </p:sp>
      <p:sp>
        <p:nvSpPr>
          <p:cNvPr id="6237" name="Rectangle 89"/>
          <p:cNvSpPr>
            <a:spLocks noChangeArrowheads="1"/>
          </p:cNvSpPr>
          <p:nvPr/>
        </p:nvSpPr>
        <p:spPr bwMode="auto">
          <a:xfrm>
            <a:off x="1214438" y="2879725"/>
            <a:ext cx="228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i="0">
                <a:solidFill>
                  <a:srgbClr val="000000"/>
                </a:solidFill>
              </a:rPr>
              <a:t>20</a:t>
            </a:r>
            <a:endParaRPr lang="de-DE" i="0"/>
          </a:p>
        </p:txBody>
      </p:sp>
      <p:sp>
        <p:nvSpPr>
          <p:cNvPr id="6238" name="Rectangle 90"/>
          <p:cNvSpPr>
            <a:spLocks noChangeArrowheads="1"/>
          </p:cNvSpPr>
          <p:nvPr/>
        </p:nvSpPr>
        <p:spPr bwMode="auto">
          <a:xfrm>
            <a:off x="1214438" y="2490788"/>
            <a:ext cx="228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i="0">
                <a:solidFill>
                  <a:srgbClr val="000000"/>
                </a:solidFill>
              </a:rPr>
              <a:t>40</a:t>
            </a:r>
            <a:endParaRPr lang="de-DE" i="0"/>
          </a:p>
        </p:txBody>
      </p:sp>
      <p:sp>
        <p:nvSpPr>
          <p:cNvPr id="6239" name="Rectangle 91"/>
          <p:cNvSpPr>
            <a:spLocks noChangeArrowheads="1"/>
          </p:cNvSpPr>
          <p:nvPr/>
        </p:nvSpPr>
        <p:spPr bwMode="auto">
          <a:xfrm>
            <a:off x="1214438" y="2114550"/>
            <a:ext cx="228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i="0">
                <a:solidFill>
                  <a:srgbClr val="000000"/>
                </a:solidFill>
              </a:rPr>
              <a:t>60</a:t>
            </a:r>
            <a:endParaRPr lang="de-DE" i="0"/>
          </a:p>
        </p:txBody>
      </p:sp>
      <p:sp>
        <p:nvSpPr>
          <p:cNvPr id="6240" name="Rectangle 92"/>
          <p:cNvSpPr>
            <a:spLocks noChangeArrowheads="1"/>
          </p:cNvSpPr>
          <p:nvPr/>
        </p:nvSpPr>
        <p:spPr bwMode="auto">
          <a:xfrm>
            <a:off x="1214438" y="1727200"/>
            <a:ext cx="228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i="0">
                <a:solidFill>
                  <a:srgbClr val="000000"/>
                </a:solidFill>
              </a:rPr>
              <a:t>80</a:t>
            </a:r>
            <a:endParaRPr lang="de-DE" i="0"/>
          </a:p>
        </p:txBody>
      </p:sp>
      <p:sp>
        <p:nvSpPr>
          <p:cNvPr id="6241" name="Rectangle 93"/>
          <p:cNvSpPr>
            <a:spLocks noChangeArrowheads="1"/>
          </p:cNvSpPr>
          <p:nvPr/>
        </p:nvSpPr>
        <p:spPr bwMode="auto">
          <a:xfrm>
            <a:off x="1133475" y="1338263"/>
            <a:ext cx="3079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i="0">
                <a:solidFill>
                  <a:srgbClr val="000000"/>
                </a:solidFill>
              </a:rPr>
              <a:t>100</a:t>
            </a:r>
            <a:endParaRPr lang="de-DE" i="0"/>
          </a:p>
        </p:txBody>
      </p:sp>
      <p:sp>
        <p:nvSpPr>
          <p:cNvPr id="6242" name="Rectangle 94"/>
          <p:cNvSpPr>
            <a:spLocks noChangeArrowheads="1"/>
          </p:cNvSpPr>
          <p:nvPr/>
        </p:nvSpPr>
        <p:spPr bwMode="auto">
          <a:xfrm>
            <a:off x="1133475" y="949325"/>
            <a:ext cx="3079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i="0">
                <a:solidFill>
                  <a:srgbClr val="000000"/>
                </a:solidFill>
              </a:rPr>
              <a:t>120</a:t>
            </a:r>
            <a:endParaRPr lang="de-DE" i="0"/>
          </a:p>
        </p:txBody>
      </p:sp>
      <p:sp>
        <p:nvSpPr>
          <p:cNvPr id="6243" name="Rectangle 95"/>
          <p:cNvSpPr>
            <a:spLocks noChangeArrowheads="1"/>
          </p:cNvSpPr>
          <p:nvPr/>
        </p:nvSpPr>
        <p:spPr bwMode="auto">
          <a:xfrm>
            <a:off x="2192338" y="1003300"/>
            <a:ext cx="93662" cy="93663"/>
          </a:xfrm>
          <a:prstGeom prst="rect">
            <a:avLst/>
          </a:prstGeom>
          <a:solidFill>
            <a:srgbClr val="000080"/>
          </a:solidFill>
          <a:ln w="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44" name="Rectangle 96"/>
          <p:cNvSpPr>
            <a:spLocks noChangeArrowheads="1"/>
          </p:cNvSpPr>
          <p:nvPr/>
        </p:nvSpPr>
        <p:spPr bwMode="auto">
          <a:xfrm>
            <a:off x="2339975" y="949325"/>
            <a:ext cx="4286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300" i="0">
                <a:solidFill>
                  <a:srgbClr val="000000"/>
                </a:solidFill>
              </a:rPr>
              <a:t>2003</a:t>
            </a:r>
            <a:endParaRPr lang="de-DE" i="0"/>
          </a:p>
        </p:txBody>
      </p:sp>
      <p:sp>
        <p:nvSpPr>
          <p:cNvPr id="6245" name="Rectangle 97"/>
          <p:cNvSpPr>
            <a:spLocks noChangeArrowheads="1"/>
          </p:cNvSpPr>
          <p:nvPr/>
        </p:nvSpPr>
        <p:spPr bwMode="auto">
          <a:xfrm>
            <a:off x="2862263" y="1003300"/>
            <a:ext cx="93662" cy="93663"/>
          </a:xfrm>
          <a:prstGeom prst="rect">
            <a:avLst/>
          </a:prstGeom>
          <a:solidFill>
            <a:srgbClr val="3366FF"/>
          </a:solidFill>
          <a:ln w="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46" name="Rectangle 98"/>
          <p:cNvSpPr>
            <a:spLocks noChangeArrowheads="1"/>
          </p:cNvSpPr>
          <p:nvPr/>
        </p:nvSpPr>
        <p:spPr bwMode="auto">
          <a:xfrm>
            <a:off x="3009900" y="949325"/>
            <a:ext cx="4286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300" i="0">
                <a:solidFill>
                  <a:srgbClr val="000000"/>
                </a:solidFill>
              </a:rPr>
              <a:t>2004</a:t>
            </a:r>
            <a:endParaRPr lang="de-DE" i="0"/>
          </a:p>
        </p:txBody>
      </p:sp>
      <p:sp>
        <p:nvSpPr>
          <p:cNvPr id="6247" name="Rectangle 99"/>
          <p:cNvSpPr>
            <a:spLocks noChangeArrowheads="1"/>
          </p:cNvSpPr>
          <p:nvPr/>
        </p:nvSpPr>
        <p:spPr bwMode="auto">
          <a:xfrm>
            <a:off x="3532188" y="1003300"/>
            <a:ext cx="93662" cy="93663"/>
          </a:xfrm>
          <a:prstGeom prst="rect">
            <a:avLst/>
          </a:prstGeom>
          <a:solidFill>
            <a:srgbClr val="CCFFFF"/>
          </a:solidFill>
          <a:ln w="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48" name="Rectangle 100"/>
          <p:cNvSpPr>
            <a:spLocks noChangeArrowheads="1"/>
          </p:cNvSpPr>
          <p:nvPr/>
        </p:nvSpPr>
        <p:spPr bwMode="auto">
          <a:xfrm>
            <a:off x="3679825" y="949325"/>
            <a:ext cx="142346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300" i="0" dirty="0">
                <a:solidFill>
                  <a:srgbClr val="000000"/>
                </a:solidFill>
              </a:rPr>
              <a:t>2005 </a:t>
            </a:r>
            <a:r>
              <a:rPr lang="de-DE" sz="1300" i="0" dirty="0" smtClean="0">
                <a:solidFill>
                  <a:srgbClr val="000000"/>
                </a:solidFill>
              </a:rPr>
              <a:t>(</a:t>
            </a:r>
            <a:r>
              <a:rPr lang="uz-Cyrl-UZ" sz="1300" i="0" dirty="0" smtClean="0">
                <a:solidFill>
                  <a:srgbClr val="000000"/>
                </a:solidFill>
              </a:rPr>
              <a:t>суғоришсиз</a:t>
            </a:r>
            <a:r>
              <a:rPr lang="de-DE" sz="1300" i="0" dirty="0" smtClean="0">
                <a:solidFill>
                  <a:srgbClr val="000000"/>
                </a:solidFill>
              </a:rPr>
              <a:t>)</a:t>
            </a:r>
            <a:endParaRPr lang="de-DE" i="0" dirty="0"/>
          </a:p>
        </p:txBody>
      </p:sp>
      <p:sp>
        <p:nvSpPr>
          <p:cNvPr id="6249" name="Rectangle 101"/>
          <p:cNvSpPr>
            <a:spLocks noChangeArrowheads="1"/>
          </p:cNvSpPr>
          <p:nvPr/>
        </p:nvSpPr>
        <p:spPr bwMode="auto">
          <a:xfrm>
            <a:off x="2005013" y="3389313"/>
            <a:ext cx="39687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50" name="Rectangle 102"/>
          <p:cNvSpPr>
            <a:spLocks noChangeArrowheads="1"/>
          </p:cNvSpPr>
          <p:nvPr/>
        </p:nvSpPr>
        <p:spPr bwMode="auto">
          <a:xfrm>
            <a:off x="1736725" y="3389313"/>
            <a:ext cx="307975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51" name="Rectangle 103"/>
          <p:cNvSpPr>
            <a:spLocks noChangeArrowheads="1"/>
          </p:cNvSpPr>
          <p:nvPr/>
        </p:nvSpPr>
        <p:spPr bwMode="auto">
          <a:xfrm>
            <a:off x="3505200" y="3389313"/>
            <a:ext cx="41275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52" name="Rectangle 104"/>
          <p:cNvSpPr>
            <a:spLocks noChangeArrowheads="1"/>
          </p:cNvSpPr>
          <p:nvPr/>
        </p:nvSpPr>
        <p:spPr bwMode="auto">
          <a:xfrm>
            <a:off x="3236913" y="3389313"/>
            <a:ext cx="309562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53" name="Rectangle 105"/>
          <p:cNvSpPr>
            <a:spLocks noChangeArrowheads="1"/>
          </p:cNvSpPr>
          <p:nvPr/>
        </p:nvSpPr>
        <p:spPr bwMode="auto">
          <a:xfrm>
            <a:off x="4256088" y="3389313"/>
            <a:ext cx="39687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54" name="Rectangle 106"/>
          <p:cNvSpPr>
            <a:spLocks noChangeArrowheads="1"/>
          </p:cNvSpPr>
          <p:nvPr/>
        </p:nvSpPr>
        <p:spPr bwMode="auto">
          <a:xfrm>
            <a:off x="3987800" y="3389313"/>
            <a:ext cx="307975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55" name="Rectangle 107"/>
          <p:cNvSpPr>
            <a:spLocks noChangeArrowheads="1"/>
          </p:cNvSpPr>
          <p:nvPr/>
        </p:nvSpPr>
        <p:spPr bwMode="auto">
          <a:xfrm>
            <a:off x="5756275" y="3389313"/>
            <a:ext cx="41275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56" name="Rectangle 108"/>
          <p:cNvSpPr>
            <a:spLocks noChangeArrowheads="1"/>
          </p:cNvSpPr>
          <p:nvPr/>
        </p:nvSpPr>
        <p:spPr bwMode="auto">
          <a:xfrm>
            <a:off x="5489575" y="3389313"/>
            <a:ext cx="307975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57" name="Rectangle 109"/>
          <p:cNvSpPr>
            <a:spLocks noChangeArrowheads="1"/>
          </p:cNvSpPr>
          <p:nvPr/>
        </p:nvSpPr>
        <p:spPr bwMode="auto">
          <a:xfrm>
            <a:off x="2005013" y="3402013"/>
            <a:ext cx="39687" cy="1079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58" name="Rectangle 110"/>
          <p:cNvSpPr>
            <a:spLocks noChangeArrowheads="1"/>
          </p:cNvSpPr>
          <p:nvPr/>
        </p:nvSpPr>
        <p:spPr bwMode="auto">
          <a:xfrm>
            <a:off x="1736725" y="3468688"/>
            <a:ext cx="307975" cy="41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59" name="Rectangle 111"/>
          <p:cNvSpPr>
            <a:spLocks noChangeArrowheads="1"/>
          </p:cNvSpPr>
          <p:nvPr/>
        </p:nvSpPr>
        <p:spPr bwMode="auto">
          <a:xfrm>
            <a:off x="2754313" y="3389313"/>
            <a:ext cx="41275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60" name="Rectangle 112"/>
          <p:cNvSpPr>
            <a:spLocks noChangeArrowheads="1"/>
          </p:cNvSpPr>
          <p:nvPr/>
        </p:nvSpPr>
        <p:spPr bwMode="auto">
          <a:xfrm>
            <a:off x="2487613" y="3389313"/>
            <a:ext cx="307975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61" name="Rectangle 113"/>
          <p:cNvSpPr>
            <a:spLocks noChangeArrowheads="1"/>
          </p:cNvSpPr>
          <p:nvPr/>
        </p:nvSpPr>
        <p:spPr bwMode="auto">
          <a:xfrm>
            <a:off x="3505200" y="3402013"/>
            <a:ext cx="41275" cy="133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62" name="Rectangle 114"/>
          <p:cNvSpPr>
            <a:spLocks noChangeArrowheads="1"/>
          </p:cNvSpPr>
          <p:nvPr/>
        </p:nvSpPr>
        <p:spPr bwMode="auto">
          <a:xfrm>
            <a:off x="3236913" y="3495675"/>
            <a:ext cx="309562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63" name="Rectangle 115"/>
          <p:cNvSpPr>
            <a:spLocks noChangeArrowheads="1"/>
          </p:cNvSpPr>
          <p:nvPr/>
        </p:nvSpPr>
        <p:spPr bwMode="auto">
          <a:xfrm>
            <a:off x="4256088" y="3402013"/>
            <a:ext cx="39687" cy="1079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64" name="Rectangle 116"/>
          <p:cNvSpPr>
            <a:spLocks noChangeArrowheads="1"/>
          </p:cNvSpPr>
          <p:nvPr/>
        </p:nvSpPr>
        <p:spPr bwMode="auto">
          <a:xfrm>
            <a:off x="3987800" y="3468688"/>
            <a:ext cx="307975" cy="41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65" name="Rectangle 117"/>
          <p:cNvSpPr>
            <a:spLocks noChangeArrowheads="1"/>
          </p:cNvSpPr>
          <p:nvPr/>
        </p:nvSpPr>
        <p:spPr bwMode="auto">
          <a:xfrm>
            <a:off x="5006975" y="3389313"/>
            <a:ext cx="39688" cy="793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66" name="Rectangle 118"/>
          <p:cNvSpPr>
            <a:spLocks noChangeArrowheads="1"/>
          </p:cNvSpPr>
          <p:nvPr/>
        </p:nvSpPr>
        <p:spPr bwMode="auto">
          <a:xfrm>
            <a:off x="4738688" y="3429000"/>
            <a:ext cx="307975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67" name="Rectangle 119"/>
          <p:cNvSpPr>
            <a:spLocks noChangeArrowheads="1"/>
          </p:cNvSpPr>
          <p:nvPr/>
        </p:nvSpPr>
        <p:spPr bwMode="auto">
          <a:xfrm>
            <a:off x="5756275" y="3402013"/>
            <a:ext cx="41275" cy="936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68" name="Rectangle 120"/>
          <p:cNvSpPr>
            <a:spLocks noChangeArrowheads="1"/>
          </p:cNvSpPr>
          <p:nvPr/>
        </p:nvSpPr>
        <p:spPr bwMode="auto">
          <a:xfrm>
            <a:off x="5489575" y="3455988"/>
            <a:ext cx="307975" cy="396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69" name="Rectangle 121"/>
          <p:cNvSpPr>
            <a:spLocks noChangeArrowheads="1"/>
          </p:cNvSpPr>
          <p:nvPr/>
        </p:nvSpPr>
        <p:spPr bwMode="auto">
          <a:xfrm>
            <a:off x="2005013" y="3495675"/>
            <a:ext cx="39687" cy="133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70" name="Rectangle 122"/>
          <p:cNvSpPr>
            <a:spLocks noChangeArrowheads="1"/>
          </p:cNvSpPr>
          <p:nvPr/>
        </p:nvSpPr>
        <p:spPr bwMode="auto">
          <a:xfrm>
            <a:off x="1736725" y="3589338"/>
            <a:ext cx="307975" cy="396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71" name="Rectangle 123"/>
          <p:cNvSpPr>
            <a:spLocks noChangeArrowheads="1"/>
          </p:cNvSpPr>
          <p:nvPr/>
        </p:nvSpPr>
        <p:spPr bwMode="auto">
          <a:xfrm>
            <a:off x="2754313" y="3402013"/>
            <a:ext cx="41275" cy="1476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72" name="Rectangle 124"/>
          <p:cNvSpPr>
            <a:spLocks noChangeArrowheads="1"/>
          </p:cNvSpPr>
          <p:nvPr/>
        </p:nvSpPr>
        <p:spPr bwMode="auto">
          <a:xfrm>
            <a:off x="2487613" y="3509963"/>
            <a:ext cx="307975" cy="396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73" name="Rectangle 125"/>
          <p:cNvSpPr>
            <a:spLocks noChangeArrowheads="1"/>
          </p:cNvSpPr>
          <p:nvPr/>
        </p:nvSpPr>
        <p:spPr bwMode="auto">
          <a:xfrm>
            <a:off x="3505200" y="3522663"/>
            <a:ext cx="41275" cy="1063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74" name="Rectangle 126"/>
          <p:cNvSpPr>
            <a:spLocks noChangeArrowheads="1"/>
          </p:cNvSpPr>
          <p:nvPr/>
        </p:nvSpPr>
        <p:spPr bwMode="auto">
          <a:xfrm>
            <a:off x="3236913" y="3589338"/>
            <a:ext cx="309562" cy="396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75" name="Rectangle 127"/>
          <p:cNvSpPr>
            <a:spLocks noChangeArrowheads="1"/>
          </p:cNvSpPr>
          <p:nvPr/>
        </p:nvSpPr>
        <p:spPr bwMode="auto">
          <a:xfrm>
            <a:off x="4256088" y="3495675"/>
            <a:ext cx="39687" cy="133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76" name="Rectangle 128"/>
          <p:cNvSpPr>
            <a:spLocks noChangeArrowheads="1"/>
          </p:cNvSpPr>
          <p:nvPr/>
        </p:nvSpPr>
        <p:spPr bwMode="auto">
          <a:xfrm>
            <a:off x="3987800" y="3589338"/>
            <a:ext cx="307975" cy="396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77" name="Rectangle 129"/>
          <p:cNvSpPr>
            <a:spLocks noChangeArrowheads="1"/>
          </p:cNvSpPr>
          <p:nvPr/>
        </p:nvSpPr>
        <p:spPr bwMode="auto">
          <a:xfrm>
            <a:off x="5006975" y="3455988"/>
            <a:ext cx="39688" cy="133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78" name="Rectangle 130"/>
          <p:cNvSpPr>
            <a:spLocks noChangeArrowheads="1"/>
          </p:cNvSpPr>
          <p:nvPr/>
        </p:nvSpPr>
        <p:spPr bwMode="auto">
          <a:xfrm>
            <a:off x="4738688" y="3549650"/>
            <a:ext cx="307975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79" name="Rectangle 131"/>
          <p:cNvSpPr>
            <a:spLocks noChangeArrowheads="1"/>
          </p:cNvSpPr>
          <p:nvPr/>
        </p:nvSpPr>
        <p:spPr bwMode="auto">
          <a:xfrm>
            <a:off x="5756275" y="3482975"/>
            <a:ext cx="41275" cy="1063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80" name="Rectangle 132"/>
          <p:cNvSpPr>
            <a:spLocks noChangeArrowheads="1"/>
          </p:cNvSpPr>
          <p:nvPr/>
        </p:nvSpPr>
        <p:spPr bwMode="auto">
          <a:xfrm>
            <a:off x="5489575" y="3549650"/>
            <a:ext cx="307975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81" name="Rectangle 133"/>
          <p:cNvSpPr>
            <a:spLocks noChangeArrowheads="1"/>
          </p:cNvSpPr>
          <p:nvPr/>
        </p:nvSpPr>
        <p:spPr bwMode="auto">
          <a:xfrm>
            <a:off x="1709738" y="3362325"/>
            <a:ext cx="295275" cy="12700"/>
          </a:xfrm>
          <a:prstGeom prst="rect">
            <a:avLst/>
          </a:prstGeom>
          <a:solidFill>
            <a:srgbClr val="003366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82" name="Rectangle 134"/>
          <p:cNvSpPr>
            <a:spLocks noChangeArrowheads="1"/>
          </p:cNvSpPr>
          <p:nvPr/>
        </p:nvSpPr>
        <p:spPr bwMode="auto">
          <a:xfrm>
            <a:off x="3209925" y="3362325"/>
            <a:ext cx="295275" cy="12700"/>
          </a:xfrm>
          <a:prstGeom prst="rect">
            <a:avLst/>
          </a:prstGeom>
          <a:solidFill>
            <a:srgbClr val="003366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83" name="Rectangle 135"/>
          <p:cNvSpPr>
            <a:spLocks noChangeArrowheads="1"/>
          </p:cNvSpPr>
          <p:nvPr/>
        </p:nvSpPr>
        <p:spPr bwMode="auto">
          <a:xfrm>
            <a:off x="3960813" y="3362325"/>
            <a:ext cx="295275" cy="12700"/>
          </a:xfrm>
          <a:prstGeom prst="rect">
            <a:avLst/>
          </a:prstGeom>
          <a:solidFill>
            <a:srgbClr val="003366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84" name="Rectangle 136"/>
          <p:cNvSpPr>
            <a:spLocks noChangeArrowheads="1"/>
          </p:cNvSpPr>
          <p:nvPr/>
        </p:nvSpPr>
        <p:spPr bwMode="auto">
          <a:xfrm>
            <a:off x="5462588" y="3362325"/>
            <a:ext cx="293687" cy="12700"/>
          </a:xfrm>
          <a:prstGeom prst="rect">
            <a:avLst/>
          </a:prstGeom>
          <a:solidFill>
            <a:srgbClr val="003366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85" name="Rectangle 137"/>
          <p:cNvSpPr>
            <a:spLocks noChangeArrowheads="1"/>
          </p:cNvSpPr>
          <p:nvPr/>
        </p:nvSpPr>
        <p:spPr bwMode="auto">
          <a:xfrm>
            <a:off x="1709738" y="3375025"/>
            <a:ext cx="295275" cy="93663"/>
          </a:xfrm>
          <a:prstGeom prst="rect">
            <a:avLst/>
          </a:prstGeom>
          <a:solidFill>
            <a:srgbClr val="3366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86" name="Rectangle 138"/>
          <p:cNvSpPr>
            <a:spLocks noChangeArrowheads="1"/>
          </p:cNvSpPr>
          <p:nvPr/>
        </p:nvSpPr>
        <p:spPr bwMode="auto">
          <a:xfrm>
            <a:off x="2460625" y="3362325"/>
            <a:ext cx="293688" cy="12700"/>
          </a:xfrm>
          <a:prstGeom prst="rect">
            <a:avLst/>
          </a:prstGeom>
          <a:solidFill>
            <a:srgbClr val="3366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87" name="Rectangle 139"/>
          <p:cNvSpPr>
            <a:spLocks noChangeArrowheads="1"/>
          </p:cNvSpPr>
          <p:nvPr/>
        </p:nvSpPr>
        <p:spPr bwMode="auto">
          <a:xfrm>
            <a:off x="3209925" y="3375025"/>
            <a:ext cx="295275" cy="120650"/>
          </a:xfrm>
          <a:prstGeom prst="rect">
            <a:avLst/>
          </a:prstGeom>
          <a:solidFill>
            <a:srgbClr val="3366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88" name="Rectangle 140"/>
          <p:cNvSpPr>
            <a:spLocks noChangeArrowheads="1"/>
          </p:cNvSpPr>
          <p:nvPr/>
        </p:nvSpPr>
        <p:spPr bwMode="auto">
          <a:xfrm>
            <a:off x="3960813" y="3375025"/>
            <a:ext cx="295275" cy="93663"/>
          </a:xfrm>
          <a:prstGeom prst="rect">
            <a:avLst/>
          </a:prstGeom>
          <a:solidFill>
            <a:srgbClr val="3366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89" name="Rectangle 141"/>
          <p:cNvSpPr>
            <a:spLocks noChangeArrowheads="1"/>
          </p:cNvSpPr>
          <p:nvPr/>
        </p:nvSpPr>
        <p:spPr bwMode="auto">
          <a:xfrm>
            <a:off x="4711700" y="3362325"/>
            <a:ext cx="295275" cy="66675"/>
          </a:xfrm>
          <a:prstGeom prst="rect">
            <a:avLst/>
          </a:prstGeom>
          <a:solidFill>
            <a:srgbClr val="3366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90" name="Rectangle 142"/>
          <p:cNvSpPr>
            <a:spLocks noChangeArrowheads="1"/>
          </p:cNvSpPr>
          <p:nvPr/>
        </p:nvSpPr>
        <p:spPr bwMode="auto">
          <a:xfrm>
            <a:off x="5462588" y="3375025"/>
            <a:ext cx="293687" cy="80963"/>
          </a:xfrm>
          <a:prstGeom prst="rect">
            <a:avLst/>
          </a:prstGeom>
          <a:solidFill>
            <a:srgbClr val="3366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91" name="Rectangle 143"/>
          <p:cNvSpPr>
            <a:spLocks noChangeArrowheads="1"/>
          </p:cNvSpPr>
          <p:nvPr/>
        </p:nvSpPr>
        <p:spPr bwMode="auto">
          <a:xfrm>
            <a:off x="1709738" y="3468688"/>
            <a:ext cx="295275" cy="120650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92" name="Rectangle 144"/>
          <p:cNvSpPr>
            <a:spLocks noChangeArrowheads="1"/>
          </p:cNvSpPr>
          <p:nvPr/>
        </p:nvSpPr>
        <p:spPr bwMode="auto">
          <a:xfrm>
            <a:off x="2460625" y="3375025"/>
            <a:ext cx="293688" cy="134938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93" name="Rectangle 145"/>
          <p:cNvSpPr>
            <a:spLocks noChangeArrowheads="1"/>
          </p:cNvSpPr>
          <p:nvPr/>
        </p:nvSpPr>
        <p:spPr bwMode="auto">
          <a:xfrm>
            <a:off x="3209925" y="3495675"/>
            <a:ext cx="295275" cy="93663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94" name="Rectangle 146"/>
          <p:cNvSpPr>
            <a:spLocks noChangeArrowheads="1"/>
          </p:cNvSpPr>
          <p:nvPr/>
        </p:nvSpPr>
        <p:spPr bwMode="auto">
          <a:xfrm>
            <a:off x="3960813" y="3468688"/>
            <a:ext cx="295275" cy="120650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95" name="Rectangle 147"/>
          <p:cNvSpPr>
            <a:spLocks noChangeArrowheads="1"/>
          </p:cNvSpPr>
          <p:nvPr/>
        </p:nvSpPr>
        <p:spPr bwMode="auto">
          <a:xfrm>
            <a:off x="4711700" y="3429000"/>
            <a:ext cx="295275" cy="120650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96" name="Rectangle 148"/>
          <p:cNvSpPr>
            <a:spLocks noChangeArrowheads="1"/>
          </p:cNvSpPr>
          <p:nvPr/>
        </p:nvSpPr>
        <p:spPr bwMode="auto">
          <a:xfrm>
            <a:off x="5462588" y="3455988"/>
            <a:ext cx="293687" cy="93662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97" name="Line 149"/>
          <p:cNvSpPr>
            <a:spLocks noChangeShapeType="1"/>
          </p:cNvSpPr>
          <p:nvPr/>
        </p:nvSpPr>
        <p:spPr bwMode="auto">
          <a:xfrm>
            <a:off x="1857375" y="3589338"/>
            <a:ext cx="0" cy="13493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98" name="Line 150"/>
          <p:cNvSpPr>
            <a:spLocks noChangeShapeType="1"/>
          </p:cNvSpPr>
          <p:nvPr/>
        </p:nvSpPr>
        <p:spPr bwMode="auto">
          <a:xfrm>
            <a:off x="1817688" y="3724275"/>
            <a:ext cx="93662" cy="0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99" name="Line 151"/>
          <p:cNvSpPr>
            <a:spLocks noChangeShapeType="1"/>
          </p:cNvSpPr>
          <p:nvPr/>
        </p:nvSpPr>
        <p:spPr bwMode="auto">
          <a:xfrm>
            <a:off x="2608263" y="3509963"/>
            <a:ext cx="0" cy="93662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00" name="Line 152"/>
          <p:cNvSpPr>
            <a:spLocks noChangeShapeType="1"/>
          </p:cNvSpPr>
          <p:nvPr/>
        </p:nvSpPr>
        <p:spPr bwMode="auto">
          <a:xfrm>
            <a:off x="2566988" y="3603625"/>
            <a:ext cx="93662" cy="0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01" name="Line 153"/>
          <p:cNvSpPr>
            <a:spLocks noChangeShapeType="1"/>
          </p:cNvSpPr>
          <p:nvPr/>
        </p:nvSpPr>
        <p:spPr bwMode="auto">
          <a:xfrm>
            <a:off x="3357563" y="3589338"/>
            <a:ext cx="0" cy="187325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02" name="Line 154"/>
          <p:cNvSpPr>
            <a:spLocks noChangeShapeType="1"/>
          </p:cNvSpPr>
          <p:nvPr/>
        </p:nvSpPr>
        <p:spPr bwMode="auto">
          <a:xfrm>
            <a:off x="3317875" y="3776663"/>
            <a:ext cx="93663" cy="0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03" name="Line 155"/>
          <p:cNvSpPr>
            <a:spLocks noChangeShapeType="1"/>
          </p:cNvSpPr>
          <p:nvPr/>
        </p:nvSpPr>
        <p:spPr bwMode="auto">
          <a:xfrm>
            <a:off x="4108450" y="3589338"/>
            <a:ext cx="0" cy="66675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04" name="Line 156"/>
          <p:cNvSpPr>
            <a:spLocks noChangeShapeType="1"/>
          </p:cNvSpPr>
          <p:nvPr/>
        </p:nvSpPr>
        <p:spPr bwMode="auto">
          <a:xfrm>
            <a:off x="4068763" y="3656013"/>
            <a:ext cx="93662" cy="0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05" name="Line 157"/>
          <p:cNvSpPr>
            <a:spLocks noChangeShapeType="1"/>
          </p:cNvSpPr>
          <p:nvPr/>
        </p:nvSpPr>
        <p:spPr bwMode="auto">
          <a:xfrm>
            <a:off x="4859338" y="3549650"/>
            <a:ext cx="0" cy="14763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06" name="Line 158"/>
          <p:cNvSpPr>
            <a:spLocks noChangeShapeType="1"/>
          </p:cNvSpPr>
          <p:nvPr/>
        </p:nvSpPr>
        <p:spPr bwMode="auto">
          <a:xfrm>
            <a:off x="4819650" y="3697288"/>
            <a:ext cx="93663" cy="0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07" name="Line 159"/>
          <p:cNvSpPr>
            <a:spLocks noChangeShapeType="1"/>
          </p:cNvSpPr>
          <p:nvPr/>
        </p:nvSpPr>
        <p:spPr bwMode="auto">
          <a:xfrm>
            <a:off x="5610225" y="3549650"/>
            <a:ext cx="0" cy="93663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08" name="Line 160"/>
          <p:cNvSpPr>
            <a:spLocks noChangeShapeType="1"/>
          </p:cNvSpPr>
          <p:nvPr/>
        </p:nvSpPr>
        <p:spPr bwMode="auto">
          <a:xfrm>
            <a:off x="5568950" y="3643313"/>
            <a:ext cx="93663" cy="0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09" name="Line 161"/>
          <p:cNvSpPr>
            <a:spLocks noChangeShapeType="1"/>
          </p:cNvSpPr>
          <p:nvPr/>
        </p:nvSpPr>
        <p:spPr bwMode="auto">
          <a:xfrm>
            <a:off x="1481138" y="3362325"/>
            <a:ext cx="0" cy="7493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0" name="Line 162"/>
          <p:cNvSpPr>
            <a:spLocks noChangeShapeType="1"/>
          </p:cNvSpPr>
          <p:nvPr/>
        </p:nvSpPr>
        <p:spPr bwMode="auto">
          <a:xfrm>
            <a:off x="1441450" y="3362325"/>
            <a:ext cx="39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1" name="Line 163"/>
          <p:cNvSpPr>
            <a:spLocks noChangeShapeType="1"/>
          </p:cNvSpPr>
          <p:nvPr/>
        </p:nvSpPr>
        <p:spPr bwMode="auto">
          <a:xfrm>
            <a:off x="1441450" y="3736975"/>
            <a:ext cx="39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2" name="Line 164"/>
          <p:cNvSpPr>
            <a:spLocks noChangeShapeType="1"/>
          </p:cNvSpPr>
          <p:nvPr/>
        </p:nvSpPr>
        <p:spPr bwMode="auto">
          <a:xfrm>
            <a:off x="1441450" y="4111625"/>
            <a:ext cx="39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3" name="Line 165"/>
          <p:cNvSpPr>
            <a:spLocks noChangeShapeType="1"/>
          </p:cNvSpPr>
          <p:nvPr/>
        </p:nvSpPr>
        <p:spPr bwMode="auto">
          <a:xfrm>
            <a:off x="1481138" y="3362325"/>
            <a:ext cx="45037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4" name="Line 166"/>
          <p:cNvSpPr>
            <a:spLocks noChangeShapeType="1"/>
          </p:cNvSpPr>
          <p:nvPr/>
        </p:nvSpPr>
        <p:spPr bwMode="auto">
          <a:xfrm flipV="1">
            <a:off x="1857375" y="3335338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5" name="Line 167"/>
          <p:cNvSpPr>
            <a:spLocks noChangeShapeType="1"/>
          </p:cNvSpPr>
          <p:nvPr/>
        </p:nvSpPr>
        <p:spPr bwMode="auto">
          <a:xfrm flipV="1">
            <a:off x="2608263" y="3335338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6" name="Line 168"/>
          <p:cNvSpPr>
            <a:spLocks noChangeShapeType="1"/>
          </p:cNvSpPr>
          <p:nvPr/>
        </p:nvSpPr>
        <p:spPr bwMode="auto">
          <a:xfrm flipV="1">
            <a:off x="3357563" y="3335338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7" name="Line 169"/>
          <p:cNvSpPr>
            <a:spLocks noChangeShapeType="1"/>
          </p:cNvSpPr>
          <p:nvPr/>
        </p:nvSpPr>
        <p:spPr bwMode="auto">
          <a:xfrm flipV="1">
            <a:off x="4108450" y="3335338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8" name="Line 170"/>
          <p:cNvSpPr>
            <a:spLocks noChangeShapeType="1"/>
          </p:cNvSpPr>
          <p:nvPr/>
        </p:nvSpPr>
        <p:spPr bwMode="auto">
          <a:xfrm flipV="1">
            <a:off x="4859338" y="3335338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9" name="Line 171"/>
          <p:cNvSpPr>
            <a:spLocks noChangeShapeType="1"/>
          </p:cNvSpPr>
          <p:nvPr/>
        </p:nvSpPr>
        <p:spPr bwMode="auto">
          <a:xfrm flipV="1">
            <a:off x="5610225" y="3335338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20" name="Line 172"/>
          <p:cNvSpPr>
            <a:spLocks noChangeShapeType="1"/>
          </p:cNvSpPr>
          <p:nvPr/>
        </p:nvSpPr>
        <p:spPr bwMode="auto">
          <a:xfrm flipV="1">
            <a:off x="1481138" y="3321050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21" name="Line 173"/>
          <p:cNvSpPr>
            <a:spLocks noChangeShapeType="1"/>
          </p:cNvSpPr>
          <p:nvPr/>
        </p:nvSpPr>
        <p:spPr bwMode="auto">
          <a:xfrm flipV="1">
            <a:off x="2232025" y="3321050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22" name="Line 174"/>
          <p:cNvSpPr>
            <a:spLocks noChangeShapeType="1"/>
          </p:cNvSpPr>
          <p:nvPr/>
        </p:nvSpPr>
        <p:spPr bwMode="auto">
          <a:xfrm flipV="1">
            <a:off x="2982913" y="3321050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23" name="Line 175"/>
          <p:cNvSpPr>
            <a:spLocks noChangeShapeType="1"/>
          </p:cNvSpPr>
          <p:nvPr/>
        </p:nvSpPr>
        <p:spPr bwMode="auto">
          <a:xfrm flipV="1">
            <a:off x="3733800" y="3321050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24" name="Line 176"/>
          <p:cNvSpPr>
            <a:spLocks noChangeShapeType="1"/>
          </p:cNvSpPr>
          <p:nvPr/>
        </p:nvSpPr>
        <p:spPr bwMode="auto">
          <a:xfrm flipV="1">
            <a:off x="4483100" y="3321050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25" name="Line 177"/>
          <p:cNvSpPr>
            <a:spLocks noChangeShapeType="1"/>
          </p:cNvSpPr>
          <p:nvPr/>
        </p:nvSpPr>
        <p:spPr bwMode="auto">
          <a:xfrm flipV="1">
            <a:off x="5233988" y="3321050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26" name="Line 178"/>
          <p:cNvSpPr>
            <a:spLocks noChangeShapeType="1"/>
          </p:cNvSpPr>
          <p:nvPr/>
        </p:nvSpPr>
        <p:spPr bwMode="auto">
          <a:xfrm flipV="1">
            <a:off x="5984875" y="3321050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27" name="Rectangle 179"/>
          <p:cNvSpPr>
            <a:spLocks noChangeArrowheads="1"/>
          </p:cNvSpPr>
          <p:nvPr/>
        </p:nvSpPr>
        <p:spPr bwMode="auto">
          <a:xfrm>
            <a:off x="1293813" y="3268663"/>
            <a:ext cx="14763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i="0">
                <a:solidFill>
                  <a:srgbClr val="000000"/>
                </a:solidFill>
              </a:rPr>
              <a:t>0</a:t>
            </a:r>
            <a:endParaRPr lang="de-DE" i="0"/>
          </a:p>
        </p:txBody>
      </p:sp>
      <p:sp>
        <p:nvSpPr>
          <p:cNvPr id="6328" name="Rectangle 180"/>
          <p:cNvSpPr>
            <a:spLocks noChangeArrowheads="1"/>
          </p:cNvSpPr>
          <p:nvPr/>
        </p:nvSpPr>
        <p:spPr bwMode="auto">
          <a:xfrm>
            <a:off x="1214438" y="3643313"/>
            <a:ext cx="228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i="0">
                <a:solidFill>
                  <a:srgbClr val="000000"/>
                </a:solidFill>
              </a:rPr>
              <a:t>20</a:t>
            </a:r>
            <a:endParaRPr lang="de-DE" i="0"/>
          </a:p>
        </p:txBody>
      </p:sp>
      <p:sp>
        <p:nvSpPr>
          <p:cNvPr id="6329" name="Rectangle 181"/>
          <p:cNvSpPr>
            <a:spLocks noChangeArrowheads="1"/>
          </p:cNvSpPr>
          <p:nvPr/>
        </p:nvSpPr>
        <p:spPr bwMode="auto">
          <a:xfrm>
            <a:off x="1214438" y="4017963"/>
            <a:ext cx="228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i="0">
                <a:solidFill>
                  <a:srgbClr val="000000"/>
                </a:solidFill>
              </a:rPr>
              <a:t>40</a:t>
            </a:r>
            <a:endParaRPr lang="de-DE" i="0"/>
          </a:p>
        </p:txBody>
      </p:sp>
      <p:sp>
        <p:nvSpPr>
          <p:cNvPr id="6330" name="Rectangle 182"/>
          <p:cNvSpPr>
            <a:spLocks noChangeArrowheads="1"/>
          </p:cNvSpPr>
          <p:nvPr/>
        </p:nvSpPr>
        <p:spPr bwMode="auto">
          <a:xfrm rot="-5400000">
            <a:off x="1395413" y="4502150"/>
            <a:ext cx="920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>
                <a:solidFill>
                  <a:srgbClr val="000000"/>
                </a:solidFill>
              </a:rPr>
              <a:t>E.angustifolia</a:t>
            </a:r>
            <a:endParaRPr lang="de-DE"/>
          </a:p>
        </p:txBody>
      </p:sp>
      <p:sp>
        <p:nvSpPr>
          <p:cNvPr id="6331" name="Rectangle 183"/>
          <p:cNvSpPr>
            <a:spLocks noChangeArrowheads="1"/>
          </p:cNvSpPr>
          <p:nvPr/>
        </p:nvSpPr>
        <p:spPr bwMode="auto">
          <a:xfrm rot="-5400000">
            <a:off x="2187575" y="4483101"/>
            <a:ext cx="841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>
                <a:solidFill>
                  <a:srgbClr val="000000"/>
                </a:solidFill>
              </a:rPr>
              <a:t>P.euphratica</a:t>
            </a:r>
            <a:endParaRPr lang="de-DE"/>
          </a:p>
        </p:txBody>
      </p:sp>
      <p:sp>
        <p:nvSpPr>
          <p:cNvPr id="6332" name="Rectangle 184"/>
          <p:cNvSpPr>
            <a:spLocks noChangeArrowheads="1"/>
          </p:cNvSpPr>
          <p:nvPr/>
        </p:nvSpPr>
        <p:spPr bwMode="auto">
          <a:xfrm rot="-5400000">
            <a:off x="3055938" y="4333875"/>
            <a:ext cx="6032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>
                <a:solidFill>
                  <a:srgbClr val="000000"/>
                </a:solidFill>
              </a:rPr>
              <a:t>U.pumila</a:t>
            </a:r>
            <a:endParaRPr lang="de-DE"/>
          </a:p>
        </p:txBody>
      </p:sp>
      <p:sp>
        <p:nvSpPr>
          <p:cNvPr id="6333" name="Rectangle 185"/>
          <p:cNvSpPr>
            <a:spLocks noChangeArrowheads="1"/>
          </p:cNvSpPr>
          <p:nvPr/>
        </p:nvSpPr>
        <p:spPr bwMode="auto">
          <a:xfrm rot="-5400000">
            <a:off x="3648075" y="4500563"/>
            <a:ext cx="920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dirty="0" err="1">
                <a:solidFill>
                  <a:srgbClr val="000000"/>
                </a:solidFill>
              </a:rPr>
              <a:t>E.angustifolia</a:t>
            </a:r>
            <a:endParaRPr lang="de-DE" dirty="0"/>
          </a:p>
        </p:txBody>
      </p:sp>
      <p:sp>
        <p:nvSpPr>
          <p:cNvPr id="6334" name="Rectangle 186"/>
          <p:cNvSpPr>
            <a:spLocks noChangeArrowheads="1"/>
          </p:cNvSpPr>
          <p:nvPr/>
        </p:nvSpPr>
        <p:spPr bwMode="auto">
          <a:xfrm rot="-5400000">
            <a:off x="4438650" y="4481513"/>
            <a:ext cx="841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dirty="0" err="1">
                <a:solidFill>
                  <a:srgbClr val="000000"/>
                </a:solidFill>
              </a:rPr>
              <a:t>P.euphratica</a:t>
            </a:r>
            <a:endParaRPr lang="de-DE" dirty="0"/>
          </a:p>
        </p:txBody>
      </p:sp>
      <p:sp>
        <p:nvSpPr>
          <p:cNvPr id="6335" name="Rectangle 187"/>
          <p:cNvSpPr>
            <a:spLocks noChangeArrowheads="1"/>
          </p:cNvSpPr>
          <p:nvPr/>
        </p:nvSpPr>
        <p:spPr bwMode="auto">
          <a:xfrm rot="-5400000">
            <a:off x="5308600" y="4333875"/>
            <a:ext cx="6032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dirty="0" err="1">
                <a:solidFill>
                  <a:srgbClr val="000000"/>
                </a:solidFill>
              </a:rPr>
              <a:t>U.pumila</a:t>
            </a:r>
            <a:endParaRPr lang="de-DE" dirty="0"/>
          </a:p>
        </p:txBody>
      </p:sp>
      <p:sp>
        <p:nvSpPr>
          <p:cNvPr id="6336" name="Line 188"/>
          <p:cNvSpPr>
            <a:spLocks noChangeShapeType="1"/>
          </p:cNvSpPr>
          <p:nvPr/>
        </p:nvSpPr>
        <p:spPr bwMode="auto">
          <a:xfrm>
            <a:off x="2232025" y="4111625"/>
            <a:ext cx="0" cy="952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37" name="Line 189"/>
          <p:cNvSpPr>
            <a:spLocks noChangeShapeType="1"/>
          </p:cNvSpPr>
          <p:nvPr/>
        </p:nvSpPr>
        <p:spPr bwMode="auto">
          <a:xfrm>
            <a:off x="2982913" y="4111625"/>
            <a:ext cx="0" cy="952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38" name="Line 190"/>
          <p:cNvSpPr>
            <a:spLocks noChangeShapeType="1"/>
          </p:cNvSpPr>
          <p:nvPr/>
        </p:nvSpPr>
        <p:spPr bwMode="auto">
          <a:xfrm>
            <a:off x="4483100" y="4111625"/>
            <a:ext cx="0" cy="952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39" name="Line 191"/>
          <p:cNvSpPr>
            <a:spLocks noChangeShapeType="1"/>
          </p:cNvSpPr>
          <p:nvPr/>
        </p:nvSpPr>
        <p:spPr bwMode="auto">
          <a:xfrm>
            <a:off x="5233988" y="4111625"/>
            <a:ext cx="0" cy="952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0" name="Rectangle 192"/>
          <p:cNvSpPr>
            <a:spLocks noChangeArrowheads="1"/>
          </p:cNvSpPr>
          <p:nvPr/>
        </p:nvSpPr>
        <p:spPr bwMode="auto">
          <a:xfrm>
            <a:off x="1908175" y="5184775"/>
            <a:ext cx="12681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 i="0" dirty="0" err="1" smtClean="0">
                <a:solidFill>
                  <a:srgbClr val="000000"/>
                </a:solidFill>
              </a:rPr>
              <a:t>Жўяклаб</a:t>
            </a:r>
            <a:r>
              <a:rPr lang="ru-RU" sz="1200" i="0" dirty="0" smtClean="0">
                <a:solidFill>
                  <a:srgbClr val="000000"/>
                </a:solidFill>
              </a:rPr>
              <a:t> </a:t>
            </a:r>
            <a:r>
              <a:rPr lang="ru-RU" sz="1200" i="0" dirty="0" err="1" smtClean="0">
                <a:solidFill>
                  <a:srgbClr val="000000"/>
                </a:solidFill>
              </a:rPr>
              <a:t>суғориш</a:t>
            </a:r>
            <a:endParaRPr lang="de-DE" i="0" dirty="0"/>
          </a:p>
        </p:txBody>
      </p:sp>
      <p:sp>
        <p:nvSpPr>
          <p:cNvPr id="6341" name="Rectangle 193"/>
          <p:cNvSpPr>
            <a:spLocks noChangeArrowheads="1"/>
          </p:cNvSpPr>
          <p:nvPr/>
        </p:nvSpPr>
        <p:spPr bwMode="auto">
          <a:xfrm>
            <a:off x="4211638" y="5184775"/>
            <a:ext cx="133607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 i="0" dirty="0" err="1" smtClean="0">
                <a:solidFill>
                  <a:srgbClr val="000000"/>
                </a:solidFill>
              </a:rPr>
              <a:t>Томчилаб</a:t>
            </a:r>
            <a:r>
              <a:rPr lang="ru-RU" sz="1200" i="0" dirty="0" smtClean="0">
                <a:solidFill>
                  <a:srgbClr val="000000"/>
                </a:solidFill>
              </a:rPr>
              <a:t> </a:t>
            </a:r>
            <a:r>
              <a:rPr lang="ru-RU" sz="1200" i="0" dirty="0" err="1" smtClean="0">
                <a:solidFill>
                  <a:srgbClr val="000000"/>
                </a:solidFill>
              </a:rPr>
              <a:t>суғориш</a:t>
            </a:r>
            <a:endParaRPr lang="de-DE" i="0" dirty="0"/>
          </a:p>
        </p:txBody>
      </p:sp>
      <p:sp>
        <p:nvSpPr>
          <p:cNvPr id="6342" name="Line 194"/>
          <p:cNvSpPr>
            <a:spLocks noChangeShapeType="1"/>
          </p:cNvSpPr>
          <p:nvPr/>
        </p:nvSpPr>
        <p:spPr bwMode="auto">
          <a:xfrm>
            <a:off x="1481138" y="4111625"/>
            <a:ext cx="0" cy="127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3" name="Line 195"/>
          <p:cNvSpPr>
            <a:spLocks noChangeShapeType="1"/>
          </p:cNvSpPr>
          <p:nvPr/>
        </p:nvSpPr>
        <p:spPr bwMode="auto">
          <a:xfrm>
            <a:off x="5984875" y="4111625"/>
            <a:ext cx="0" cy="127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4" name="Line 196"/>
          <p:cNvSpPr>
            <a:spLocks noChangeShapeType="1"/>
          </p:cNvSpPr>
          <p:nvPr/>
        </p:nvSpPr>
        <p:spPr bwMode="auto">
          <a:xfrm>
            <a:off x="3733800" y="4111625"/>
            <a:ext cx="0" cy="127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5" name="Rectangle 197"/>
          <p:cNvSpPr>
            <a:spLocks noChangeArrowheads="1"/>
          </p:cNvSpPr>
          <p:nvPr/>
        </p:nvSpPr>
        <p:spPr bwMode="auto">
          <a:xfrm rot="-5400000">
            <a:off x="-524419" y="2681516"/>
            <a:ext cx="29617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400" b="1" i="0" dirty="0" err="1" smtClean="0">
                <a:solidFill>
                  <a:srgbClr val="000000"/>
                </a:solidFill>
              </a:rPr>
              <a:t>Ерости</a:t>
            </a:r>
            <a:r>
              <a:rPr lang="ru-RU" sz="1400" b="1" i="0" dirty="0" smtClean="0">
                <a:solidFill>
                  <a:srgbClr val="000000"/>
                </a:solidFill>
              </a:rPr>
              <a:t> </a:t>
            </a:r>
            <a:r>
              <a:rPr lang="ru-RU" sz="1400" b="1" i="0" dirty="0" err="1" smtClean="0">
                <a:solidFill>
                  <a:srgbClr val="000000"/>
                </a:solidFill>
              </a:rPr>
              <a:t>ва</a:t>
            </a:r>
            <a:r>
              <a:rPr lang="ru-RU" sz="1400" b="1" i="0" dirty="0" smtClean="0">
                <a:solidFill>
                  <a:srgbClr val="000000"/>
                </a:solidFill>
              </a:rPr>
              <a:t> </a:t>
            </a:r>
            <a:r>
              <a:rPr lang="ru-RU" sz="1400" b="1" i="0" dirty="0" err="1" smtClean="0">
                <a:solidFill>
                  <a:srgbClr val="000000"/>
                </a:solidFill>
              </a:rPr>
              <a:t>ерусти</a:t>
            </a:r>
            <a:r>
              <a:rPr lang="ru-RU" sz="1400" b="1" i="0" dirty="0" smtClean="0">
                <a:solidFill>
                  <a:srgbClr val="000000"/>
                </a:solidFill>
              </a:rPr>
              <a:t> </a:t>
            </a:r>
            <a:r>
              <a:rPr lang="ru-RU" sz="1400" b="1" i="0" dirty="0">
                <a:solidFill>
                  <a:srgbClr val="000000"/>
                </a:solidFill>
              </a:rPr>
              <a:t>биомасса</a:t>
            </a:r>
            <a:r>
              <a:rPr lang="de-DE" sz="1400" b="1" i="0" dirty="0">
                <a:solidFill>
                  <a:srgbClr val="000000"/>
                </a:solidFill>
              </a:rPr>
              <a:t>, </a:t>
            </a:r>
            <a:r>
              <a:rPr lang="ru-RU" sz="1400" b="1" i="0" dirty="0">
                <a:solidFill>
                  <a:srgbClr val="000000"/>
                </a:solidFill>
              </a:rPr>
              <a:t>т/ га</a:t>
            </a:r>
            <a:endParaRPr lang="de-DE" i="0" dirty="0"/>
          </a:p>
        </p:txBody>
      </p:sp>
      <p:sp>
        <p:nvSpPr>
          <p:cNvPr id="6346" name="Rectangle 56"/>
          <p:cNvSpPr>
            <a:spLocks noChangeArrowheads="1"/>
          </p:cNvSpPr>
          <p:nvPr/>
        </p:nvSpPr>
        <p:spPr bwMode="auto">
          <a:xfrm>
            <a:off x="684213" y="6608763"/>
            <a:ext cx="7643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err="1" smtClean="0">
                <a:latin typeface="Comic Sans MS" pitchFamily="66" charset="0"/>
              </a:rPr>
              <a:t>Манба</a:t>
            </a:r>
            <a:r>
              <a:rPr lang="en-GB" sz="1200" dirty="0" smtClean="0">
                <a:latin typeface="Comic Sans MS" pitchFamily="66" charset="0"/>
              </a:rPr>
              <a:t>: </a:t>
            </a:r>
            <a:r>
              <a:rPr lang="ru-RU" sz="1200" dirty="0" err="1"/>
              <a:t>Хамзина</a:t>
            </a:r>
            <a:r>
              <a:rPr lang="ru-RU" sz="1200" dirty="0"/>
              <a:t> А.</a:t>
            </a:r>
            <a:r>
              <a:rPr lang="de-DE" sz="1200" dirty="0"/>
              <a:t> </a:t>
            </a:r>
            <a:r>
              <a:rPr lang="ru-RU" sz="1200" dirty="0" err="1" smtClean="0"/>
              <a:t>ва</a:t>
            </a:r>
            <a:r>
              <a:rPr lang="ru-RU" sz="1200" dirty="0" smtClean="0"/>
              <a:t> б. </a:t>
            </a:r>
            <a:r>
              <a:rPr lang="ru-RU" sz="1200" dirty="0"/>
              <a:t>2008. Лесная Экология и Управление, 255 (1): 168-178 </a:t>
            </a:r>
            <a:endParaRPr lang="en-US" sz="1200" i="0" dirty="0">
              <a:latin typeface="Comic Sans MS" pitchFamily="66" charset="0"/>
            </a:endParaRPr>
          </a:p>
        </p:txBody>
      </p:sp>
      <p:pic>
        <p:nvPicPr>
          <p:cNvPr id="20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000108"/>
            <a:ext cx="258620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2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28184" y="3861048"/>
            <a:ext cx="2571767" cy="226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2"/>
          <p:cNvSpPr>
            <a:spLocks noChangeArrowheads="1"/>
          </p:cNvSpPr>
          <p:nvPr/>
        </p:nvSpPr>
        <p:spPr bwMode="auto">
          <a:xfrm>
            <a:off x="828675" y="0"/>
            <a:ext cx="57594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000" b="1" i="0" dirty="0" smtClean="0">
                <a:latin typeface="+mj-lt"/>
                <a:cs typeface="+mn-cs"/>
              </a:rPr>
              <a:t>К</a:t>
            </a:r>
            <a:r>
              <a:rPr lang="uz-Cyrl-UZ" sz="2000" b="1" i="0" dirty="0" smtClean="0">
                <a:latin typeface="+mj-lt"/>
                <a:cs typeface="+mn-cs"/>
              </a:rPr>
              <a:t>ЎЧАТЛАРНИНГ (ЕРОСТИ) СУВ ИСТЕЪМОЛИ</a:t>
            </a:r>
            <a:endParaRPr lang="en-US" sz="2000" b="1" i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2" name="Text Box 15"/>
          <p:cNvSpPr txBox="1">
            <a:spLocks noChangeArrowheads="1"/>
          </p:cNvSpPr>
          <p:nvPr/>
        </p:nvSpPr>
        <p:spPr bwMode="auto">
          <a:xfrm>
            <a:off x="6426200" y="4344988"/>
            <a:ext cx="2411413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ru-RU" sz="1400" dirty="0" err="1" smtClean="0">
                <a:latin typeface="Tahoma" pitchFamily="34" charset="0"/>
              </a:rPr>
              <a:t>Транспирациянинг</a:t>
            </a:r>
            <a:r>
              <a:rPr lang="ru-RU" sz="1400" dirty="0" smtClean="0">
                <a:latin typeface="Tahoma" pitchFamily="34" charset="0"/>
              </a:rPr>
              <a:t> </a:t>
            </a:r>
            <a:r>
              <a:rPr lang="ru-RU" sz="1400" dirty="0" err="1" smtClean="0">
                <a:latin typeface="Tahoma" pitchFamily="34" charset="0"/>
              </a:rPr>
              <a:t>поорометр</a:t>
            </a:r>
            <a:r>
              <a:rPr lang="ru-RU" sz="1400" dirty="0" smtClean="0">
                <a:latin typeface="Tahoma" pitchFamily="34" charset="0"/>
              </a:rPr>
              <a:t> </a:t>
            </a:r>
            <a:r>
              <a:rPr lang="ru-RU" sz="1400" dirty="0" err="1" smtClean="0">
                <a:latin typeface="Tahoma" pitchFamily="34" charset="0"/>
              </a:rPr>
              <a:t>билан</a:t>
            </a:r>
            <a:r>
              <a:rPr lang="ru-RU" sz="1400" dirty="0" smtClean="0">
                <a:latin typeface="Tahoma" pitchFamily="34" charset="0"/>
              </a:rPr>
              <a:t> </a:t>
            </a:r>
            <a:r>
              <a:rPr lang="ru-RU" sz="1400" dirty="0" err="1" smtClean="0">
                <a:latin typeface="Tahoma" pitchFamily="34" charset="0"/>
              </a:rPr>
              <a:t>ўлчаниши</a:t>
            </a:r>
            <a:endParaRPr lang="en-GB" sz="1400" b="1" i="0" dirty="0">
              <a:latin typeface="Tahoma" pitchFamily="34" charset="0"/>
            </a:endParaRPr>
          </a:p>
        </p:txBody>
      </p:sp>
      <p:sp>
        <p:nvSpPr>
          <p:cNvPr id="21510" name="Text Box 16"/>
          <p:cNvSpPr txBox="1">
            <a:spLocks noChangeArrowheads="1"/>
          </p:cNvSpPr>
          <p:nvPr/>
        </p:nvSpPr>
        <p:spPr bwMode="auto">
          <a:xfrm>
            <a:off x="1019175" y="5157788"/>
            <a:ext cx="5640388" cy="1261884"/>
          </a:xfrm>
          <a:prstGeom prst="rect">
            <a:avLst/>
          </a:prstGeom>
          <a:solidFill>
            <a:srgbClr val="94B8DC">
              <a:alpha val="22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US" b="1" i="0" dirty="0">
                <a:cs typeface="+mn-cs"/>
              </a:rPr>
              <a:t> </a:t>
            </a:r>
            <a:r>
              <a:rPr lang="uz-Cyrl-UZ" b="1" i="0" dirty="0" smtClean="0">
                <a:cs typeface="+mn-cs"/>
              </a:rPr>
              <a:t>Кўп йиллик ва мавсумий кўринишлар; турлар орасидаги фарқлар</a:t>
            </a:r>
            <a:endParaRPr lang="en-US" sz="1600" b="1" i="0" dirty="0">
              <a:latin typeface="+mn-lt"/>
              <a:cs typeface="+mn-cs"/>
            </a:endParaRPr>
          </a:p>
          <a:p>
            <a:pPr>
              <a:spcBef>
                <a:spcPct val="500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US" sz="1600" b="1" i="0" dirty="0">
                <a:latin typeface="+mn-lt"/>
                <a:cs typeface="+mn-cs"/>
              </a:rPr>
              <a:t> </a:t>
            </a:r>
            <a:r>
              <a:rPr lang="uz-Cyrl-UZ" sz="1600" b="1" i="0" dirty="0" smtClean="0">
                <a:latin typeface="+mn-lt"/>
                <a:cs typeface="+mn-cs"/>
              </a:rPr>
              <a:t>Бир мавсум ичида сув истеъмоли суғоришсиз </a:t>
            </a:r>
            <a:r>
              <a:rPr lang="en-US" sz="1600" b="1" i="0" dirty="0" smtClean="0">
                <a:latin typeface="+mn-lt"/>
                <a:cs typeface="+mn-cs"/>
              </a:rPr>
              <a:t>1300 </a:t>
            </a:r>
            <a:r>
              <a:rPr lang="ru-RU" sz="1600" b="1" i="0" dirty="0">
                <a:latin typeface="+mn-lt"/>
                <a:cs typeface="+mn-cs"/>
              </a:rPr>
              <a:t>мм </a:t>
            </a:r>
            <a:r>
              <a:rPr lang="ru-RU" sz="1600" b="1" i="0" dirty="0" smtClean="0">
                <a:latin typeface="+mn-lt"/>
                <a:cs typeface="+mn-cs"/>
              </a:rPr>
              <a:t>га </a:t>
            </a:r>
            <a:r>
              <a:rPr lang="ru-RU" sz="1600" b="1" i="0" dirty="0" err="1" smtClean="0">
                <a:latin typeface="+mn-lt"/>
                <a:cs typeface="+mn-cs"/>
              </a:rPr>
              <a:t>тенг</a:t>
            </a:r>
            <a:endParaRPr lang="en-US" sz="1600" b="1" i="0" dirty="0">
              <a:latin typeface="+mn-lt"/>
              <a:cs typeface="+mn-cs"/>
            </a:endParaRPr>
          </a:p>
        </p:txBody>
      </p:sp>
      <p:sp>
        <p:nvSpPr>
          <p:cNvPr id="7174" name="TextBox 55"/>
          <p:cNvSpPr txBox="1">
            <a:spLocks noChangeArrowheads="1"/>
          </p:cNvSpPr>
          <p:nvPr/>
        </p:nvSpPr>
        <p:spPr bwMode="auto">
          <a:xfrm>
            <a:off x="785813" y="6524625"/>
            <a:ext cx="7458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err="1" smtClean="0">
                <a:latin typeface="Comic Sans MS" pitchFamily="66" charset="0"/>
              </a:rPr>
              <a:t>Манба</a:t>
            </a:r>
            <a:r>
              <a:rPr lang="en-GB" sz="1400" dirty="0" smtClean="0">
                <a:latin typeface="Comic Sans MS" pitchFamily="66" charset="0"/>
              </a:rPr>
              <a:t>: </a:t>
            </a:r>
            <a:r>
              <a:rPr lang="ru-RU" sz="1400" i="0" dirty="0" err="1">
                <a:latin typeface="Comic Sans MS" pitchFamily="66" charset="0"/>
              </a:rPr>
              <a:t>Хамзина</a:t>
            </a:r>
            <a:r>
              <a:rPr lang="ru-RU" sz="1400" i="0" dirty="0">
                <a:latin typeface="Comic Sans MS" pitchFamily="66" charset="0"/>
              </a:rPr>
              <a:t> </a:t>
            </a:r>
            <a:r>
              <a:rPr lang="ru-RU" sz="1400" i="0" dirty="0" err="1" smtClean="0">
                <a:latin typeface="Comic Sans MS" pitchFamily="66" charset="0"/>
              </a:rPr>
              <a:t>ва</a:t>
            </a:r>
            <a:r>
              <a:rPr lang="ru-RU" sz="1400" i="0" dirty="0" smtClean="0">
                <a:latin typeface="Comic Sans MS" pitchFamily="66" charset="0"/>
              </a:rPr>
              <a:t> б.</a:t>
            </a:r>
            <a:r>
              <a:rPr lang="en-GB" sz="1400" i="0" dirty="0" smtClean="0">
                <a:latin typeface="Comic Sans MS" pitchFamily="66" charset="0"/>
              </a:rPr>
              <a:t>,</a:t>
            </a:r>
            <a:r>
              <a:rPr lang="en-US" sz="1400" i="0" dirty="0" smtClean="0">
                <a:latin typeface="Comic Sans MS" pitchFamily="66" charset="0"/>
              </a:rPr>
              <a:t> </a:t>
            </a:r>
            <a:r>
              <a:rPr lang="en-US" sz="1400" i="0" dirty="0">
                <a:latin typeface="Comic Sans MS" pitchFamily="66" charset="0"/>
              </a:rPr>
              <a:t>2009. </a:t>
            </a:r>
            <a:r>
              <a:rPr lang="ru-RU" sz="1400" i="0" dirty="0">
                <a:latin typeface="Comic Sans MS" pitchFamily="66" charset="0"/>
              </a:rPr>
              <a:t>Сельскохозяйственная и лесная метеорология</a:t>
            </a:r>
            <a:endParaRPr lang="en-US" sz="1400" i="0" dirty="0">
              <a:latin typeface="Comic Sans MS" pitchFamily="66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935038" y="1304925"/>
            <a:ext cx="5221287" cy="3686175"/>
            <a:chOff x="469" y="822"/>
            <a:chExt cx="3289" cy="2322"/>
          </a:xfrm>
        </p:grpSpPr>
        <p:sp>
          <p:nvSpPr>
            <p:cNvPr id="7177" name="Rectangle 5"/>
            <p:cNvSpPr>
              <a:spLocks noChangeArrowheads="1"/>
            </p:cNvSpPr>
            <p:nvPr/>
          </p:nvSpPr>
          <p:spPr bwMode="auto">
            <a:xfrm>
              <a:off x="764" y="992"/>
              <a:ext cx="8" cy="1752"/>
            </a:xfrm>
            <a:prstGeom prst="rect">
              <a:avLst/>
            </a:prstGeom>
            <a:solidFill>
              <a:srgbClr val="000000"/>
            </a:solidFill>
            <a:ln w="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7178" name="Freeform 6"/>
            <p:cNvSpPr>
              <a:spLocks noEditPoints="1"/>
            </p:cNvSpPr>
            <p:nvPr/>
          </p:nvSpPr>
          <p:spPr bwMode="auto">
            <a:xfrm>
              <a:off x="731" y="992"/>
              <a:ext cx="33" cy="1761"/>
            </a:xfrm>
            <a:custGeom>
              <a:avLst/>
              <a:gdLst>
                <a:gd name="T0" fmla="*/ 0 w 33"/>
                <a:gd name="T1" fmla="*/ 1752 h 1761"/>
                <a:gd name="T2" fmla="*/ 33 w 33"/>
                <a:gd name="T3" fmla="*/ 1752 h 1761"/>
                <a:gd name="T4" fmla="*/ 33 w 33"/>
                <a:gd name="T5" fmla="*/ 1761 h 1761"/>
                <a:gd name="T6" fmla="*/ 0 w 33"/>
                <a:gd name="T7" fmla="*/ 1761 h 1761"/>
                <a:gd name="T8" fmla="*/ 0 w 33"/>
                <a:gd name="T9" fmla="*/ 1752 h 1761"/>
                <a:gd name="T10" fmla="*/ 0 w 33"/>
                <a:gd name="T11" fmla="*/ 1310 h 1761"/>
                <a:gd name="T12" fmla="*/ 33 w 33"/>
                <a:gd name="T13" fmla="*/ 1310 h 1761"/>
                <a:gd name="T14" fmla="*/ 33 w 33"/>
                <a:gd name="T15" fmla="*/ 1318 h 1761"/>
                <a:gd name="T16" fmla="*/ 0 w 33"/>
                <a:gd name="T17" fmla="*/ 1318 h 1761"/>
                <a:gd name="T18" fmla="*/ 0 w 33"/>
                <a:gd name="T19" fmla="*/ 1310 h 1761"/>
                <a:gd name="T20" fmla="*/ 0 w 33"/>
                <a:gd name="T21" fmla="*/ 876 h 1761"/>
                <a:gd name="T22" fmla="*/ 33 w 33"/>
                <a:gd name="T23" fmla="*/ 876 h 1761"/>
                <a:gd name="T24" fmla="*/ 33 w 33"/>
                <a:gd name="T25" fmla="*/ 885 h 1761"/>
                <a:gd name="T26" fmla="*/ 0 w 33"/>
                <a:gd name="T27" fmla="*/ 885 h 1761"/>
                <a:gd name="T28" fmla="*/ 0 w 33"/>
                <a:gd name="T29" fmla="*/ 876 h 1761"/>
                <a:gd name="T30" fmla="*/ 0 w 33"/>
                <a:gd name="T31" fmla="*/ 434 h 1761"/>
                <a:gd name="T32" fmla="*/ 33 w 33"/>
                <a:gd name="T33" fmla="*/ 434 h 1761"/>
                <a:gd name="T34" fmla="*/ 33 w 33"/>
                <a:gd name="T35" fmla="*/ 442 h 1761"/>
                <a:gd name="T36" fmla="*/ 0 w 33"/>
                <a:gd name="T37" fmla="*/ 442 h 1761"/>
                <a:gd name="T38" fmla="*/ 0 w 33"/>
                <a:gd name="T39" fmla="*/ 434 h 1761"/>
                <a:gd name="T40" fmla="*/ 0 w 33"/>
                <a:gd name="T41" fmla="*/ 0 h 1761"/>
                <a:gd name="T42" fmla="*/ 33 w 33"/>
                <a:gd name="T43" fmla="*/ 0 h 1761"/>
                <a:gd name="T44" fmla="*/ 33 w 33"/>
                <a:gd name="T45" fmla="*/ 9 h 1761"/>
                <a:gd name="T46" fmla="*/ 0 w 33"/>
                <a:gd name="T47" fmla="*/ 9 h 1761"/>
                <a:gd name="T48" fmla="*/ 0 w 33"/>
                <a:gd name="T49" fmla="*/ 0 h 17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1761"/>
                <a:gd name="T77" fmla="*/ 33 w 33"/>
                <a:gd name="T78" fmla="*/ 1761 h 17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1761">
                  <a:moveTo>
                    <a:pt x="0" y="1752"/>
                  </a:moveTo>
                  <a:lnTo>
                    <a:pt x="33" y="1752"/>
                  </a:lnTo>
                  <a:lnTo>
                    <a:pt x="33" y="1761"/>
                  </a:lnTo>
                  <a:lnTo>
                    <a:pt x="0" y="1761"/>
                  </a:lnTo>
                  <a:lnTo>
                    <a:pt x="0" y="1752"/>
                  </a:lnTo>
                  <a:close/>
                  <a:moveTo>
                    <a:pt x="0" y="1310"/>
                  </a:moveTo>
                  <a:lnTo>
                    <a:pt x="33" y="1310"/>
                  </a:lnTo>
                  <a:lnTo>
                    <a:pt x="33" y="1318"/>
                  </a:lnTo>
                  <a:lnTo>
                    <a:pt x="0" y="1318"/>
                  </a:lnTo>
                  <a:lnTo>
                    <a:pt x="0" y="1310"/>
                  </a:lnTo>
                  <a:close/>
                  <a:moveTo>
                    <a:pt x="0" y="876"/>
                  </a:moveTo>
                  <a:lnTo>
                    <a:pt x="33" y="876"/>
                  </a:lnTo>
                  <a:lnTo>
                    <a:pt x="33" y="885"/>
                  </a:lnTo>
                  <a:lnTo>
                    <a:pt x="0" y="885"/>
                  </a:lnTo>
                  <a:lnTo>
                    <a:pt x="0" y="876"/>
                  </a:lnTo>
                  <a:close/>
                  <a:moveTo>
                    <a:pt x="0" y="434"/>
                  </a:moveTo>
                  <a:lnTo>
                    <a:pt x="33" y="434"/>
                  </a:lnTo>
                  <a:lnTo>
                    <a:pt x="33" y="442"/>
                  </a:lnTo>
                  <a:lnTo>
                    <a:pt x="0" y="442"/>
                  </a:lnTo>
                  <a:lnTo>
                    <a:pt x="0" y="434"/>
                  </a:lnTo>
                  <a:close/>
                  <a:moveTo>
                    <a:pt x="0" y="0"/>
                  </a:moveTo>
                  <a:lnTo>
                    <a:pt x="33" y="0"/>
                  </a:lnTo>
                  <a:lnTo>
                    <a:pt x="3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Rectangle 7"/>
            <p:cNvSpPr>
              <a:spLocks noChangeArrowheads="1"/>
            </p:cNvSpPr>
            <p:nvPr/>
          </p:nvSpPr>
          <p:spPr bwMode="auto">
            <a:xfrm>
              <a:off x="764" y="2744"/>
              <a:ext cx="2953" cy="9"/>
            </a:xfrm>
            <a:prstGeom prst="rect">
              <a:avLst/>
            </a:prstGeom>
            <a:solidFill>
              <a:srgbClr val="000000"/>
            </a:solidFill>
            <a:ln w="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7180" name="Freeform 8"/>
            <p:cNvSpPr>
              <a:spLocks noEditPoints="1"/>
            </p:cNvSpPr>
            <p:nvPr/>
          </p:nvSpPr>
          <p:spPr bwMode="auto">
            <a:xfrm>
              <a:off x="764" y="2744"/>
              <a:ext cx="2961" cy="34"/>
            </a:xfrm>
            <a:custGeom>
              <a:avLst/>
              <a:gdLst>
                <a:gd name="T0" fmla="*/ 8 w 2961"/>
                <a:gd name="T1" fmla="*/ 0 h 34"/>
                <a:gd name="T2" fmla="*/ 8 w 2961"/>
                <a:gd name="T3" fmla="*/ 34 h 34"/>
                <a:gd name="T4" fmla="*/ 0 w 2961"/>
                <a:gd name="T5" fmla="*/ 34 h 34"/>
                <a:gd name="T6" fmla="*/ 0 w 2961"/>
                <a:gd name="T7" fmla="*/ 0 h 34"/>
                <a:gd name="T8" fmla="*/ 8 w 2961"/>
                <a:gd name="T9" fmla="*/ 0 h 34"/>
                <a:gd name="T10" fmla="*/ 304 w 2961"/>
                <a:gd name="T11" fmla="*/ 0 h 34"/>
                <a:gd name="T12" fmla="*/ 304 w 2961"/>
                <a:gd name="T13" fmla="*/ 34 h 34"/>
                <a:gd name="T14" fmla="*/ 295 w 2961"/>
                <a:gd name="T15" fmla="*/ 34 h 34"/>
                <a:gd name="T16" fmla="*/ 295 w 2961"/>
                <a:gd name="T17" fmla="*/ 0 h 34"/>
                <a:gd name="T18" fmla="*/ 304 w 2961"/>
                <a:gd name="T19" fmla="*/ 0 h 34"/>
                <a:gd name="T20" fmla="*/ 599 w 2961"/>
                <a:gd name="T21" fmla="*/ 0 h 34"/>
                <a:gd name="T22" fmla="*/ 599 w 2961"/>
                <a:gd name="T23" fmla="*/ 34 h 34"/>
                <a:gd name="T24" fmla="*/ 591 w 2961"/>
                <a:gd name="T25" fmla="*/ 34 h 34"/>
                <a:gd name="T26" fmla="*/ 591 w 2961"/>
                <a:gd name="T27" fmla="*/ 0 h 34"/>
                <a:gd name="T28" fmla="*/ 599 w 2961"/>
                <a:gd name="T29" fmla="*/ 0 h 34"/>
                <a:gd name="T30" fmla="*/ 894 w 2961"/>
                <a:gd name="T31" fmla="*/ 0 h 34"/>
                <a:gd name="T32" fmla="*/ 894 w 2961"/>
                <a:gd name="T33" fmla="*/ 34 h 34"/>
                <a:gd name="T34" fmla="*/ 886 w 2961"/>
                <a:gd name="T35" fmla="*/ 34 h 34"/>
                <a:gd name="T36" fmla="*/ 886 w 2961"/>
                <a:gd name="T37" fmla="*/ 0 h 34"/>
                <a:gd name="T38" fmla="*/ 894 w 2961"/>
                <a:gd name="T39" fmla="*/ 0 h 34"/>
                <a:gd name="T40" fmla="*/ 1189 w 2961"/>
                <a:gd name="T41" fmla="*/ 0 h 34"/>
                <a:gd name="T42" fmla="*/ 1189 w 2961"/>
                <a:gd name="T43" fmla="*/ 34 h 34"/>
                <a:gd name="T44" fmla="*/ 1181 w 2961"/>
                <a:gd name="T45" fmla="*/ 34 h 34"/>
                <a:gd name="T46" fmla="*/ 1181 w 2961"/>
                <a:gd name="T47" fmla="*/ 0 h 34"/>
                <a:gd name="T48" fmla="*/ 1189 w 2961"/>
                <a:gd name="T49" fmla="*/ 0 h 34"/>
                <a:gd name="T50" fmla="*/ 1485 w 2961"/>
                <a:gd name="T51" fmla="*/ 0 h 34"/>
                <a:gd name="T52" fmla="*/ 1485 w 2961"/>
                <a:gd name="T53" fmla="*/ 34 h 34"/>
                <a:gd name="T54" fmla="*/ 1476 w 2961"/>
                <a:gd name="T55" fmla="*/ 34 h 34"/>
                <a:gd name="T56" fmla="*/ 1476 w 2961"/>
                <a:gd name="T57" fmla="*/ 0 h 34"/>
                <a:gd name="T58" fmla="*/ 1485 w 2961"/>
                <a:gd name="T59" fmla="*/ 0 h 34"/>
                <a:gd name="T60" fmla="*/ 1780 w 2961"/>
                <a:gd name="T61" fmla="*/ 0 h 34"/>
                <a:gd name="T62" fmla="*/ 1780 w 2961"/>
                <a:gd name="T63" fmla="*/ 34 h 34"/>
                <a:gd name="T64" fmla="*/ 1772 w 2961"/>
                <a:gd name="T65" fmla="*/ 34 h 34"/>
                <a:gd name="T66" fmla="*/ 1772 w 2961"/>
                <a:gd name="T67" fmla="*/ 0 h 34"/>
                <a:gd name="T68" fmla="*/ 1780 w 2961"/>
                <a:gd name="T69" fmla="*/ 0 h 34"/>
                <a:gd name="T70" fmla="*/ 2075 w 2961"/>
                <a:gd name="T71" fmla="*/ 0 h 34"/>
                <a:gd name="T72" fmla="*/ 2075 w 2961"/>
                <a:gd name="T73" fmla="*/ 34 h 34"/>
                <a:gd name="T74" fmla="*/ 2067 w 2961"/>
                <a:gd name="T75" fmla="*/ 34 h 34"/>
                <a:gd name="T76" fmla="*/ 2067 w 2961"/>
                <a:gd name="T77" fmla="*/ 0 h 34"/>
                <a:gd name="T78" fmla="*/ 2075 w 2961"/>
                <a:gd name="T79" fmla="*/ 0 h 34"/>
                <a:gd name="T80" fmla="*/ 2370 w 2961"/>
                <a:gd name="T81" fmla="*/ 0 h 34"/>
                <a:gd name="T82" fmla="*/ 2370 w 2961"/>
                <a:gd name="T83" fmla="*/ 34 h 34"/>
                <a:gd name="T84" fmla="*/ 2362 w 2961"/>
                <a:gd name="T85" fmla="*/ 34 h 34"/>
                <a:gd name="T86" fmla="*/ 2362 w 2961"/>
                <a:gd name="T87" fmla="*/ 0 h 34"/>
                <a:gd name="T88" fmla="*/ 2370 w 2961"/>
                <a:gd name="T89" fmla="*/ 0 h 34"/>
                <a:gd name="T90" fmla="*/ 2666 w 2961"/>
                <a:gd name="T91" fmla="*/ 0 h 34"/>
                <a:gd name="T92" fmla="*/ 2666 w 2961"/>
                <a:gd name="T93" fmla="*/ 34 h 34"/>
                <a:gd name="T94" fmla="*/ 2657 w 2961"/>
                <a:gd name="T95" fmla="*/ 34 h 34"/>
                <a:gd name="T96" fmla="*/ 2657 w 2961"/>
                <a:gd name="T97" fmla="*/ 0 h 34"/>
                <a:gd name="T98" fmla="*/ 2666 w 2961"/>
                <a:gd name="T99" fmla="*/ 0 h 34"/>
                <a:gd name="T100" fmla="*/ 2961 w 2961"/>
                <a:gd name="T101" fmla="*/ 0 h 34"/>
                <a:gd name="T102" fmla="*/ 2961 w 2961"/>
                <a:gd name="T103" fmla="*/ 34 h 34"/>
                <a:gd name="T104" fmla="*/ 2953 w 2961"/>
                <a:gd name="T105" fmla="*/ 34 h 34"/>
                <a:gd name="T106" fmla="*/ 2953 w 2961"/>
                <a:gd name="T107" fmla="*/ 0 h 34"/>
                <a:gd name="T108" fmla="*/ 2961 w 2961"/>
                <a:gd name="T109" fmla="*/ 0 h 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61"/>
                <a:gd name="T166" fmla="*/ 0 h 34"/>
                <a:gd name="T167" fmla="*/ 2961 w 2961"/>
                <a:gd name="T168" fmla="*/ 34 h 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61" h="34">
                  <a:moveTo>
                    <a:pt x="8" y="0"/>
                  </a:moveTo>
                  <a:lnTo>
                    <a:pt x="8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304" y="0"/>
                  </a:moveTo>
                  <a:lnTo>
                    <a:pt x="304" y="34"/>
                  </a:lnTo>
                  <a:lnTo>
                    <a:pt x="295" y="34"/>
                  </a:lnTo>
                  <a:lnTo>
                    <a:pt x="295" y="0"/>
                  </a:lnTo>
                  <a:lnTo>
                    <a:pt x="304" y="0"/>
                  </a:lnTo>
                  <a:close/>
                  <a:moveTo>
                    <a:pt x="599" y="0"/>
                  </a:moveTo>
                  <a:lnTo>
                    <a:pt x="599" y="34"/>
                  </a:lnTo>
                  <a:lnTo>
                    <a:pt x="591" y="34"/>
                  </a:lnTo>
                  <a:lnTo>
                    <a:pt x="591" y="0"/>
                  </a:lnTo>
                  <a:lnTo>
                    <a:pt x="599" y="0"/>
                  </a:lnTo>
                  <a:close/>
                  <a:moveTo>
                    <a:pt x="894" y="0"/>
                  </a:moveTo>
                  <a:lnTo>
                    <a:pt x="894" y="34"/>
                  </a:lnTo>
                  <a:lnTo>
                    <a:pt x="886" y="34"/>
                  </a:lnTo>
                  <a:lnTo>
                    <a:pt x="886" y="0"/>
                  </a:lnTo>
                  <a:lnTo>
                    <a:pt x="894" y="0"/>
                  </a:lnTo>
                  <a:close/>
                  <a:moveTo>
                    <a:pt x="1189" y="0"/>
                  </a:moveTo>
                  <a:lnTo>
                    <a:pt x="1189" y="34"/>
                  </a:lnTo>
                  <a:lnTo>
                    <a:pt x="1181" y="34"/>
                  </a:lnTo>
                  <a:lnTo>
                    <a:pt x="1181" y="0"/>
                  </a:lnTo>
                  <a:lnTo>
                    <a:pt x="1189" y="0"/>
                  </a:lnTo>
                  <a:close/>
                  <a:moveTo>
                    <a:pt x="1485" y="0"/>
                  </a:moveTo>
                  <a:lnTo>
                    <a:pt x="1485" y="34"/>
                  </a:lnTo>
                  <a:lnTo>
                    <a:pt x="1476" y="34"/>
                  </a:lnTo>
                  <a:lnTo>
                    <a:pt x="1476" y="0"/>
                  </a:lnTo>
                  <a:lnTo>
                    <a:pt x="1485" y="0"/>
                  </a:lnTo>
                  <a:close/>
                  <a:moveTo>
                    <a:pt x="1780" y="0"/>
                  </a:moveTo>
                  <a:lnTo>
                    <a:pt x="1780" y="34"/>
                  </a:lnTo>
                  <a:lnTo>
                    <a:pt x="1772" y="34"/>
                  </a:lnTo>
                  <a:lnTo>
                    <a:pt x="1772" y="0"/>
                  </a:lnTo>
                  <a:lnTo>
                    <a:pt x="1780" y="0"/>
                  </a:lnTo>
                  <a:close/>
                  <a:moveTo>
                    <a:pt x="2075" y="0"/>
                  </a:moveTo>
                  <a:lnTo>
                    <a:pt x="2075" y="34"/>
                  </a:lnTo>
                  <a:lnTo>
                    <a:pt x="2067" y="34"/>
                  </a:lnTo>
                  <a:lnTo>
                    <a:pt x="2067" y="0"/>
                  </a:lnTo>
                  <a:lnTo>
                    <a:pt x="2075" y="0"/>
                  </a:lnTo>
                  <a:close/>
                  <a:moveTo>
                    <a:pt x="2370" y="0"/>
                  </a:moveTo>
                  <a:lnTo>
                    <a:pt x="2370" y="34"/>
                  </a:lnTo>
                  <a:lnTo>
                    <a:pt x="2362" y="34"/>
                  </a:lnTo>
                  <a:lnTo>
                    <a:pt x="2362" y="0"/>
                  </a:lnTo>
                  <a:lnTo>
                    <a:pt x="2370" y="0"/>
                  </a:lnTo>
                  <a:close/>
                  <a:moveTo>
                    <a:pt x="2666" y="0"/>
                  </a:moveTo>
                  <a:lnTo>
                    <a:pt x="2666" y="34"/>
                  </a:lnTo>
                  <a:lnTo>
                    <a:pt x="2657" y="34"/>
                  </a:lnTo>
                  <a:lnTo>
                    <a:pt x="2657" y="0"/>
                  </a:lnTo>
                  <a:lnTo>
                    <a:pt x="2666" y="0"/>
                  </a:lnTo>
                  <a:close/>
                  <a:moveTo>
                    <a:pt x="2961" y="0"/>
                  </a:moveTo>
                  <a:lnTo>
                    <a:pt x="2961" y="34"/>
                  </a:lnTo>
                  <a:lnTo>
                    <a:pt x="2953" y="34"/>
                  </a:lnTo>
                  <a:lnTo>
                    <a:pt x="2953" y="0"/>
                  </a:lnTo>
                  <a:lnTo>
                    <a:pt x="2961" y="0"/>
                  </a:lnTo>
                  <a:close/>
                </a:path>
              </a:pathLst>
            </a:custGeom>
            <a:solidFill>
              <a:srgbClr val="000000"/>
            </a:solidFill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Freeform 9"/>
            <p:cNvSpPr>
              <a:spLocks noEditPoints="1"/>
            </p:cNvSpPr>
            <p:nvPr/>
          </p:nvSpPr>
          <p:spPr bwMode="auto">
            <a:xfrm>
              <a:off x="1035" y="2514"/>
              <a:ext cx="49" cy="60"/>
            </a:xfrm>
            <a:custGeom>
              <a:avLst/>
              <a:gdLst>
                <a:gd name="T0" fmla="*/ 24 w 49"/>
                <a:gd name="T1" fmla="*/ 60 h 60"/>
                <a:gd name="T2" fmla="*/ 24 w 49"/>
                <a:gd name="T3" fmla="*/ 60 h 60"/>
                <a:gd name="T4" fmla="*/ 24 w 49"/>
                <a:gd name="T5" fmla="*/ 0 h 60"/>
                <a:gd name="T6" fmla="*/ 24 w 49"/>
                <a:gd name="T7" fmla="*/ 60 h 60"/>
                <a:gd name="T8" fmla="*/ 0 w 49"/>
                <a:gd name="T9" fmla="*/ 0 h 60"/>
                <a:gd name="T10" fmla="*/ 49 w 49"/>
                <a:gd name="T11" fmla="*/ 0 h 60"/>
                <a:gd name="T12" fmla="*/ 0 w 49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60"/>
                <a:gd name="T23" fmla="*/ 49 w 49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60">
                  <a:moveTo>
                    <a:pt x="24" y="60"/>
                  </a:moveTo>
                  <a:lnTo>
                    <a:pt x="24" y="60"/>
                  </a:lnTo>
                  <a:lnTo>
                    <a:pt x="24" y="0"/>
                  </a:lnTo>
                  <a:lnTo>
                    <a:pt x="24" y="60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0"/>
            <p:cNvSpPr>
              <a:spLocks noEditPoints="1"/>
            </p:cNvSpPr>
            <p:nvPr/>
          </p:nvSpPr>
          <p:spPr bwMode="auto">
            <a:xfrm>
              <a:off x="1035" y="2514"/>
              <a:ext cx="49" cy="60"/>
            </a:xfrm>
            <a:custGeom>
              <a:avLst/>
              <a:gdLst>
                <a:gd name="T0" fmla="*/ 24 w 49"/>
                <a:gd name="T1" fmla="*/ 60 h 60"/>
                <a:gd name="T2" fmla="*/ 24 w 49"/>
                <a:gd name="T3" fmla="*/ 0 h 60"/>
                <a:gd name="T4" fmla="*/ 33 w 49"/>
                <a:gd name="T5" fmla="*/ 0 h 60"/>
                <a:gd name="T6" fmla="*/ 33 w 49"/>
                <a:gd name="T7" fmla="*/ 60 h 60"/>
                <a:gd name="T8" fmla="*/ 24 w 49"/>
                <a:gd name="T9" fmla="*/ 60 h 60"/>
                <a:gd name="T10" fmla="*/ 0 w 49"/>
                <a:gd name="T11" fmla="*/ 0 h 60"/>
                <a:gd name="T12" fmla="*/ 49 w 49"/>
                <a:gd name="T13" fmla="*/ 0 h 60"/>
                <a:gd name="T14" fmla="*/ 49 w 49"/>
                <a:gd name="T15" fmla="*/ 9 h 60"/>
                <a:gd name="T16" fmla="*/ 0 w 49"/>
                <a:gd name="T17" fmla="*/ 9 h 60"/>
                <a:gd name="T18" fmla="*/ 0 w 49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60"/>
                <a:gd name="T32" fmla="*/ 49 w 49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60">
                  <a:moveTo>
                    <a:pt x="24" y="60"/>
                  </a:moveTo>
                  <a:lnTo>
                    <a:pt x="24" y="0"/>
                  </a:lnTo>
                  <a:lnTo>
                    <a:pt x="33" y="0"/>
                  </a:lnTo>
                  <a:lnTo>
                    <a:pt x="33" y="60"/>
                  </a:lnTo>
                  <a:lnTo>
                    <a:pt x="24" y="60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49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11"/>
            <p:cNvSpPr>
              <a:spLocks noEditPoints="1"/>
            </p:cNvSpPr>
            <p:nvPr/>
          </p:nvSpPr>
          <p:spPr bwMode="auto">
            <a:xfrm>
              <a:off x="1133" y="1970"/>
              <a:ext cx="49" cy="162"/>
            </a:xfrm>
            <a:custGeom>
              <a:avLst/>
              <a:gdLst>
                <a:gd name="T0" fmla="*/ 25 w 49"/>
                <a:gd name="T1" fmla="*/ 162 h 162"/>
                <a:gd name="T2" fmla="*/ 25 w 49"/>
                <a:gd name="T3" fmla="*/ 162 h 162"/>
                <a:gd name="T4" fmla="*/ 25 w 49"/>
                <a:gd name="T5" fmla="*/ 0 h 162"/>
                <a:gd name="T6" fmla="*/ 25 w 49"/>
                <a:gd name="T7" fmla="*/ 162 h 162"/>
                <a:gd name="T8" fmla="*/ 0 w 49"/>
                <a:gd name="T9" fmla="*/ 0 h 162"/>
                <a:gd name="T10" fmla="*/ 49 w 49"/>
                <a:gd name="T11" fmla="*/ 0 h 162"/>
                <a:gd name="T12" fmla="*/ 0 w 49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162"/>
                <a:gd name="T23" fmla="*/ 49 w 49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162">
                  <a:moveTo>
                    <a:pt x="25" y="162"/>
                  </a:moveTo>
                  <a:lnTo>
                    <a:pt x="25" y="162"/>
                  </a:lnTo>
                  <a:lnTo>
                    <a:pt x="25" y="0"/>
                  </a:lnTo>
                  <a:lnTo>
                    <a:pt x="25" y="162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2"/>
            <p:cNvSpPr>
              <a:spLocks noEditPoints="1"/>
            </p:cNvSpPr>
            <p:nvPr/>
          </p:nvSpPr>
          <p:spPr bwMode="auto">
            <a:xfrm>
              <a:off x="1133" y="1970"/>
              <a:ext cx="49" cy="162"/>
            </a:xfrm>
            <a:custGeom>
              <a:avLst/>
              <a:gdLst>
                <a:gd name="T0" fmla="*/ 25 w 49"/>
                <a:gd name="T1" fmla="*/ 162 h 162"/>
                <a:gd name="T2" fmla="*/ 25 w 49"/>
                <a:gd name="T3" fmla="*/ 0 h 162"/>
                <a:gd name="T4" fmla="*/ 33 w 49"/>
                <a:gd name="T5" fmla="*/ 0 h 162"/>
                <a:gd name="T6" fmla="*/ 33 w 49"/>
                <a:gd name="T7" fmla="*/ 162 h 162"/>
                <a:gd name="T8" fmla="*/ 25 w 49"/>
                <a:gd name="T9" fmla="*/ 162 h 162"/>
                <a:gd name="T10" fmla="*/ 0 w 49"/>
                <a:gd name="T11" fmla="*/ 0 h 162"/>
                <a:gd name="T12" fmla="*/ 49 w 49"/>
                <a:gd name="T13" fmla="*/ 0 h 162"/>
                <a:gd name="T14" fmla="*/ 49 w 49"/>
                <a:gd name="T15" fmla="*/ 9 h 162"/>
                <a:gd name="T16" fmla="*/ 0 w 49"/>
                <a:gd name="T17" fmla="*/ 9 h 162"/>
                <a:gd name="T18" fmla="*/ 0 w 49"/>
                <a:gd name="T19" fmla="*/ 0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62"/>
                <a:gd name="T32" fmla="*/ 49 w 49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62">
                  <a:moveTo>
                    <a:pt x="25" y="162"/>
                  </a:moveTo>
                  <a:lnTo>
                    <a:pt x="25" y="0"/>
                  </a:lnTo>
                  <a:lnTo>
                    <a:pt x="33" y="0"/>
                  </a:lnTo>
                  <a:lnTo>
                    <a:pt x="33" y="162"/>
                  </a:lnTo>
                  <a:lnTo>
                    <a:pt x="25" y="162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49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13"/>
            <p:cNvSpPr>
              <a:spLocks noEditPoints="1"/>
            </p:cNvSpPr>
            <p:nvPr/>
          </p:nvSpPr>
          <p:spPr bwMode="auto">
            <a:xfrm>
              <a:off x="1330" y="1690"/>
              <a:ext cx="49" cy="340"/>
            </a:xfrm>
            <a:custGeom>
              <a:avLst/>
              <a:gdLst>
                <a:gd name="T0" fmla="*/ 25 w 49"/>
                <a:gd name="T1" fmla="*/ 340 h 340"/>
                <a:gd name="T2" fmla="*/ 25 w 49"/>
                <a:gd name="T3" fmla="*/ 340 h 340"/>
                <a:gd name="T4" fmla="*/ 25 w 49"/>
                <a:gd name="T5" fmla="*/ 0 h 340"/>
                <a:gd name="T6" fmla="*/ 25 w 49"/>
                <a:gd name="T7" fmla="*/ 340 h 340"/>
                <a:gd name="T8" fmla="*/ 0 w 49"/>
                <a:gd name="T9" fmla="*/ 0 h 340"/>
                <a:gd name="T10" fmla="*/ 49 w 49"/>
                <a:gd name="T11" fmla="*/ 0 h 340"/>
                <a:gd name="T12" fmla="*/ 0 w 49"/>
                <a:gd name="T13" fmla="*/ 0 h 3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340"/>
                <a:gd name="T23" fmla="*/ 49 w 49"/>
                <a:gd name="T24" fmla="*/ 340 h 3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340">
                  <a:moveTo>
                    <a:pt x="25" y="340"/>
                  </a:moveTo>
                  <a:lnTo>
                    <a:pt x="25" y="340"/>
                  </a:lnTo>
                  <a:lnTo>
                    <a:pt x="25" y="0"/>
                  </a:lnTo>
                  <a:lnTo>
                    <a:pt x="25" y="340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14"/>
            <p:cNvSpPr>
              <a:spLocks noEditPoints="1"/>
            </p:cNvSpPr>
            <p:nvPr/>
          </p:nvSpPr>
          <p:spPr bwMode="auto">
            <a:xfrm>
              <a:off x="1330" y="1690"/>
              <a:ext cx="49" cy="340"/>
            </a:xfrm>
            <a:custGeom>
              <a:avLst/>
              <a:gdLst>
                <a:gd name="T0" fmla="*/ 25 w 49"/>
                <a:gd name="T1" fmla="*/ 340 h 340"/>
                <a:gd name="T2" fmla="*/ 25 w 49"/>
                <a:gd name="T3" fmla="*/ 0 h 340"/>
                <a:gd name="T4" fmla="*/ 33 w 49"/>
                <a:gd name="T5" fmla="*/ 0 h 340"/>
                <a:gd name="T6" fmla="*/ 33 w 49"/>
                <a:gd name="T7" fmla="*/ 340 h 340"/>
                <a:gd name="T8" fmla="*/ 25 w 49"/>
                <a:gd name="T9" fmla="*/ 340 h 340"/>
                <a:gd name="T10" fmla="*/ 0 w 49"/>
                <a:gd name="T11" fmla="*/ 0 h 340"/>
                <a:gd name="T12" fmla="*/ 49 w 49"/>
                <a:gd name="T13" fmla="*/ 0 h 340"/>
                <a:gd name="T14" fmla="*/ 49 w 49"/>
                <a:gd name="T15" fmla="*/ 8 h 340"/>
                <a:gd name="T16" fmla="*/ 0 w 49"/>
                <a:gd name="T17" fmla="*/ 8 h 340"/>
                <a:gd name="T18" fmla="*/ 0 w 49"/>
                <a:gd name="T19" fmla="*/ 0 h 3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340"/>
                <a:gd name="T32" fmla="*/ 49 w 49"/>
                <a:gd name="T33" fmla="*/ 340 h 3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340">
                  <a:moveTo>
                    <a:pt x="25" y="340"/>
                  </a:moveTo>
                  <a:lnTo>
                    <a:pt x="25" y="0"/>
                  </a:lnTo>
                  <a:lnTo>
                    <a:pt x="33" y="0"/>
                  </a:lnTo>
                  <a:lnTo>
                    <a:pt x="33" y="340"/>
                  </a:lnTo>
                  <a:lnTo>
                    <a:pt x="25" y="340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49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Freeform 15"/>
            <p:cNvSpPr>
              <a:spLocks noEditPoints="1"/>
            </p:cNvSpPr>
            <p:nvPr/>
          </p:nvSpPr>
          <p:spPr bwMode="auto">
            <a:xfrm>
              <a:off x="2117" y="2021"/>
              <a:ext cx="50" cy="102"/>
            </a:xfrm>
            <a:custGeom>
              <a:avLst/>
              <a:gdLst>
                <a:gd name="T0" fmla="*/ 25 w 50"/>
                <a:gd name="T1" fmla="*/ 102 h 102"/>
                <a:gd name="T2" fmla="*/ 25 w 50"/>
                <a:gd name="T3" fmla="*/ 102 h 102"/>
                <a:gd name="T4" fmla="*/ 25 w 50"/>
                <a:gd name="T5" fmla="*/ 0 h 102"/>
                <a:gd name="T6" fmla="*/ 25 w 50"/>
                <a:gd name="T7" fmla="*/ 102 h 102"/>
                <a:gd name="T8" fmla="*/ 0 w 50"/>
                <a:gd name="T9" fmla="*/ 0 h 102"/>
                <a:gd name="T10" fmla="*/ 50 w 50"/>
                <a:gd name="T11" fmla="*/ 0 h 102"/>
                <a:gd name="T12" fmla="*/ 0 w 50"/>
                <a:gd name="T13" fmla="*/ 0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102"/>
                <a:gd name="T23" fmla="*/ 50 w 50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102">
                  <a:moveTo>
                    <a:pt x="25" y="102"/>
                  </a:moveTo>
                  <a:lnTo>
                    <a:pt x="25" y="102"/>
                  </a:lnTo>
                  <a:lnTo>
                    <a:pt x="25" y="0"/>
                  </a:lnTo>
                  <a:lnTo>
                    <a:pt x="25" y="102"/>
                  </a:lnTo>
                  <a:close/>
                  <a:moveTo>
                    <a:pt x="0" y="0"/>
                  </a:move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16"/>
            <p:cNvSpPr>
              <a:spLocks noEditPoints="1"/>
            </p:cNvSpPr>
            <p:nvPr/>
          </p:nvSpPr>
          <p:spPr bwMode="auto">
            <a:xfrm>
              <a:off x="2117" y="2021"/>
              <a:ext cx="50" cy="102"/>
            </a:xfrm>
            <a:custGeom>
              <a:avLst/>
              <a:gdLst>
                <a:gd name="T0" fmla="*/ 25 w 50"/>
                <a:gd name="T1" fmla="*/ 102 h 102"/>
                <a:gd name="T2" fmla="*/ 25 w 50"/>
                <a:gd name="T3" fmla="*/ 0 h 102"/>
                <a:gd name="T4" fmla="*/ 33 w 50"/>
                <a:gd name="T5" fmla="*/ 0 h 102"/>
                <a:gd name="T6" fmla="*/ 33 w 50"/>
                <a:gd name="T7" fmla="*/ 102 h 102"/>
                <a:gd name="T8" fmla="*/ 25 w 50"/>
                <a:gd name="T9" fmla="*/ 102 h 102"/>
                <a:gd name="T10" fmla="*/ 0 w 50"/>
                <a:gd name="T11" fmla="*/ 0 h 102"/>
                <a:gd name="T12" fmla="*/ 50 w 50"/>
                <a:gd name="T13" fmla="*/ 0 h 102"/>
                <a:gd name="T14" fmla="*/ 50 w 50"/>
                <a:gd name="T15" fmla="*/ 9 h 102"/>
                <a:gd name="T16" fmla="*/ 0 w 50"/>
                <a:gd name="T17" fmla="*/ 9 h 102"/>
                <a:gd name="T18" fmla="*/ 0 w 50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102"/>
                <a:gd name="T32" fmla="*/ 50 w 50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102">
                  <a:moveTo>
                    <a:pt x="25" y="102"/>
                  </a:moveTo>
                  <a:lnTo>
                    <a:pt x="25" y="0"/>
                  </a:lnTo>
                  <a:lnTo>
                    <a:pt x="33" y="0"/>
                  </a:lnTo>
                  <a:lnTo>
                    <a:pt x="33" y="102"/>
                  </a:lnTo>
                  <a:lnTo>
                    <a:pt x="25" y="102"/>
                  </a:lnTo>
                  <a:close/>
                  <a:moveTo>
                    <a:pt x="0" y="0"/>
                  </a:moveTo>
                  <a:lnTo>
                    <a:pt x="50" y="0"/>
                  </a:lnTo>
                  <a:lnTo>
                    <a:pt x="50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Freeform 17"/>
            <p:cNvSpPr>
              <a:spLocks noEditPoints="1"/>
            </p:cNvSpPr>
            <p:nvPr/>
          </p:nvSpPr>
          <p:spPr bwMode="auto">
            <a:xfrm>
              <a:off x="2314" y="1196"/>
              <a:ext cx="49" cy="213"/>
            </a:xfrm>
            <a:custGeom>
              <a:avLst/>
              <a:gdLst>
                <a:gd name="T0" fmla="*/ 25 w 49"/>
                <a:gd name="T1" fmla="*/ 213 h 213"/>
                <a:gd name="T2" fmla="*/ 25 w 49"/>
                <a:gd name="T3" fmla="*/ 213 h 213"/>
                <a:gd name="T4" fmla="*/ 25 w 49"/>
                <a:gd name="T5" fmla="*/ 0 h 213"/>
                <a:gd name="T6" fmla="*/ 25 w 49"/>
                <a:gd name="T7" fmla="*/ 213 h 213"/>
                <a:gd name="T8" fmla="*/ 0 w 49"/>
                <a:gd name="T9" fmla="*/ 0 h 213"/>
                <a:gd name="T10" fmla="*/ 49 w 49"/>
                <a:gd name="T11" fmla="*/ 0 h 213"/>
                <a:gd name="T12" fmla="*/ 0 w 49"/>
                <a:gd name="T13" fmla="*/ 0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13"/>
                <a:gd name="T23" fmla="*/ 49 w 49"/>
                <a:gd name="T24" fmla="*/ 213 h 2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13">
                  <a:moveTo>
                    <a:pt x="25" y="213"/>
                  </a:moveTo>
                  <a:lnTo>
                    <a:pt x="25" y="213"/>
                  </a:lnTo>
                  <a:lnTo>
                    <a:pt x="25" y="0"/>
                  </a:lnTo>
                  <a:lnTo>
                    <a:pt x="25" y="213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18"/>
            <p:cNvSpPr>
              <a:spLocks noEditPoints="1"/>
            </p:cNvSpPr>
            <p:nvPr/>
          </p:nvSpPr>
          <p:spPr bwMode="auto">
            <a:xfrm>
              <a:off x="2314" y="1196"/>
              <a:ext cx="49" cy="213"/>
            </a:xfrm>
            <a:custGeom>
              <a:avLst/>
              <a:gdLst>
                <a:gd name="T0" fmla="*/ 25 w 49"/>
                <a:gd name="T1" fmla="*/ 213 h 213"/>
                <a:gd name="T2" fmla="*/ 25 w 49"/>
                <a:gd name="T3" fmla="*/ 0 h 213"/>
                <a:gd name="T4" fmla="*/ 33 w 49"/>
                <a:gd name="T5" fmla="*/ 0 h 213"/>
                <a:gd name="T6" fmla="*/ 33 w 49"/>
                <a:gd name="T7" fmla="*/ 213 h 213"/>
                <a:gd name="T8" fmla="*/ 25 w 49"/>
                <a:gd name="T9" fmla="*/ 213 h 213"/>
                <a:gd name="T10" fmla="*/ 0 w 49"/>
                <a:gd name="T11" fmla="*/ 0 h 213"/>
                <a:gd name="T12" fmla="*/ 49 w 49"/>
                <a:gd name="T13" fmla="*/ 0 h 213"/>
                <a:gd name="T14" fmla="*/ 49 w 49"/>
                <a:gd name="T15" fmla="*/ 9 h 213"/>
                <a:gd name="T16" fmla="*/ 0 w 49"/>
                <a:gd name="T17" fmla="*/ 9 h 213"/>
                <a:gd name="T18" fmla="*/ 0 w 49"/>
                <a:gd name="T19" fmla="*/ 0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213"/>
                <a:gd name="T32" fmla="*/ 49 w 49"/>
                <a:gd name="T33" fmla="*/ 213 h 2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213">
                  <a:moveTo>
                    <a:pt x="25" y="213"/>
                  </a:moveTo>
                  <a:lnTo>
                    <a:pt x="25" y="0"/>
                  </a:lnTo>
                  <a:lnTo>
                    <a:pt x="33" y="0"/>
                  </a:lnTo>
                  <a:lnTo>
                    <a:pt x="33" y="213"/>
                  </a:lnTo>
                  <a:lnTo>
                    <a:pt x="25" y="213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49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Freeform 19"/>
            <p:cNvSpPr>
              <a:spLocks noEditPoints="1"/>
            </p:cNvSpPr>
            <p:nvPr/>
          </p:nvSpPr>
          <p:spPr bwMode="auto">
            <a:xfrm>
              <a:off x="2511" y="1587"/>
              <a:ext cx="49" cy="281"/>
            </a:xfrm>
            <a:custGeom>
              <a:avLst/>
              <a:gdLst>
                <a:gd name="T0" fmla="*/ 25 w 49"/>
                <a:gd name="T1" fmla="*/ 281 h 281"/>
                <a:gd name="T2" fmla="*/ 25 w 49"/>
                <a:gd name="T3" fmla="*/ 281 h 281"/>
                <a:gd name="T4" fmla="*/ 25 w 49"/>
                <a:gd name="T5" fmla="*/ 0 h 281"/>
                <a:gd name="T6" fmla="*/ 25 w 49"/>
                <a:gd name="T7" fmla="*/ 281 h 281"/>
                <a:gd name="T8" fmla="*/ 0 w 49"/>
                <a:gd name="T9" fmla="*/ 0 h 281"/>
                <a:gd name="T10" fmla="*/ 49 w 49"/>
                <a:gd name="T11" fmla="*/ 0 h 281"/>
                <a:gd name="T12" fmla="*/ 0 w 49"/>
                <a:gd name="T13" fmla="*/ 0 h 2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81"/>
                <a:gd name="T23" fmla="*/ 49 w 49"/>
                <a:gd name="T24" fmla="*/ 281 h 2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81">
                  <a:moveTo>
                    <a:pt x="25" y="281"/>
                  </a:moveTo>
                  <a:lnTo>
                    <a:pt x="25" y="281"/>
                  </a:lnTo>
                  <a:lnTo>
                    <a:pt x="25" y="0"/>
                  </a:lnTo>
                  <a:lnTo>
                    <a:pt x="25" y="281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Freeform 20"/>
            <p:cNvSpPr>
              <a:spLocks noEditPoints="1"/>
            </p:cNvSpPr>
            <p:nvPr/>
          </p:nvSpPr>
          <p:spPr bwMode="auto">
            <a:xfrm>
              <a:off x="2511" y="1587"/>
              <a:ext cx="49" cy="281"/>
            </a:xfrm>
            <a:custGeom>
              <a:avLst/>
              <a:gdLst>
                <a:gd name="T0" fmla="*/ 25 w 49"/>
                <a:gd name="T1" fmla="*/ 281 h 281"/>
                <a:gd name="T2" fmla="*/ 25 w 49"/>
                <a:gd name="T3" fmla="*/ 0 h 281"/>
                <a:gd name="T4" fmla="*/ 33 w 49"/>
                <a:gd name="T5" fmla="*/ 0 h 281"/>
                <a:gd name="T6" fmla="*/ 33 w 49"/>
                <a:gd name="T7" fmla="*/ 281 h 281"/>
                <a:gd name="T8" fmla="*/ 25 w 49"/>
                <a:gd name="T9" fmla="*/ 281 h 281"/>
                <a:gd name="T10" fmla="*/ 0 w 49"/>
                <a:gd name="T11" fmla="*/ 0 h 281"/>
                <a:gd name="T12" fmla="*/ 49 w 49"/>
                <a:gd name="T13" fmla="*/ 0 h 281"/>
                <a:gd name="T14" fmla="*/ 49 w 49"/>
                <a:gd name="T15" fmla="*/ 9 h 281"/>
                <a:gd name="T16" fmla="*/ 0 w 49"/>
                <a:gd name="T17" fmla="*/ 9 h 281"/>
                <a:gd name="T18" fmla="*/ 0 w 49"/>
                <a:gd name="T19" fmla="*/ 0 h 2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281"/>
                <a:gd name="T32" fmla="*/ 49 w 49"/>
                <a:gd name="T33" fmla="*/ 281 h 2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281">
                  <a:moveTo>
                    <a:pt x="25" y="281"/>
                  </a:moveTo>
                  <a:lnTo>
                    <a:pt x="25" y="0"/>
                  </a:lnTo>
                  <a:lnTo>
                    <a:pt x="33" y="0"/>
                  </a:lnTo>
                  <a:lnTo>
                    <a:pt x="33" y="281"/>
                  </a:lnTo>
                  <a:lnTo>
                    <a:pt x="25" y="281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49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Freeform 21"/>
            <p:cNvSpPr>
              <a:spLocks noEditPoints="1"/>
            </p:cNvSpPr>
            <p:nvPr/>
          </p:nvSpPr>
          <p:spPr bwMode="auto">
            <a:xfrm>
              <a:off x="3307" y="2021"/>
              <a:ext cx="49" cy="34"/>
            </a:xfrm>
            <a:custGeom>
              <a:avLst/>
              <a:gdLst>
                <a:gd name="T0" fmla="*/ 24 w 49"/>
                <a:gd name="T1" fmla="*/ 34 h 34"/>
                <a:gd name="T2" fmla="*/ 24 w 49"/>
                <a:gd name="T3" fmla="*/ 34 h 34"/>
                <a:gd name="T4" fmla="*/ 24 w 49"/>
                <a:gd name="T5" fmla="*/ 0 h 34"/>
                <a:gd name="T6" fmla="*/ 24 w 49"/>
                <a:gd name="T7" fmla="*/ 34 h 34"/>
                <a:gd name="T8" fmla="*/ 0 w 49"/>
                <a:gd name="T9" fmla="*/ 0 h 34"/>
                <a:gd name="T10" fmla="*/ 49 w 49"/>
                <a:gd name="T11" fmla="*/ 0 h 34"/>
                <a:gd name="T12" fmla="*/ 0 w 49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34"/>
                <a:gd name="T23" fmla="*/ 49 w 49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34">
                  <a:moveTo>
                    <a:pt x="24" y="34"/>
                  </a:moveTo>
                  <a:lnTo>
                    <a:pt x="24" y="34"/>
                  </a:lnTo>
                  <a:lnTo>
                    <a:pt x="24" y="0"/>
                  </a:lnTo>
                  <a:lnTo>
                    <a:pt x="24" y="34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Freeform 22"/>
            <p:cNvSpPr>
              <a:spLocks noEditPoints="1"/>
            </p:cNvSpPr>
            <p:nvPr/>
          </p:nvSpPr>
          <p:spPr bwMode="auto">
            <a:xfrm>
              <a:off x="3307" y="2021"/>
              <a:ext cx="49" cy="34"/>
            </a:xfrm>
            <a:custGeom>
              <a:avLst/>
              <a:gdLst>
                <a:gd name="T0" fmla="*/ 24 w 49"/>
                <a:gd name="T1" fmla="*/ 34 h 34"/>
                <a:gd name="T2" fmla="*/ 24 w 49"/>
                <a:gd name="T3" fmla="*/ 0 h 34"/>
                <a:gd name="T4" fmla="*/ 32 w 49"/>
                <a:gd name="T5" fmla="*/ 0 h 34"/>
                <a:gd name="T6" fmla="*/ 32 w 49"/>
                <a:gd name="T7" fmla="*/ 34 h 34"/>
                <a:gd name="T8" fmla="*/ 24 w 49"/>
                <a:gd name="T9" fmla="*/ 34 h 34"/>
                <a:gd name="T10" fmla="*/ 0 w 49"/>
                <a:gd name="T11" fmla="*/ 0 h 34"/>
                <a:gd name="T12" fmla="*/ 49 w 49"/>
                <a:gd name="T13" fmla="*/ 0 h 34"/>
                <a:gd name="T14" fmla="*/ 49 w 49"/>
                <a:gd name="T15" fmla="*/ 9 h 34"/>
                <a:gd name="T16" fmla="*/ 0 w 49"/>
                <a:gd name="T17" fmla="*/ 9 h 34"/>
                <a:gd name="T18" fmla="*/ 0 w 49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34"/>
                <a:gd name="T32" fmla="*/ 49 w 49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34">
                  <a:moveTo>
                    <a:pt x="24" y="34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32" y="34"/>
                  </a:lnTo>
                  <a:lnTo>
                    <a:pt x="24" y="34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49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Freeform 23"/>
            <p:cNvSpPr>
              <a:spLocks noEditPoints="1"/>
            </p:cNvSpPr>
            <p:nvPr/>
          </p:nvSpPr>
          <p:spPr bwMode="auto">
            <a:xfrm>
              <a:off x="3504" y="1247"/>
              <a:ext cx="49" cy="77"/>
            </a:xfrm>
            <a:custGeom>
              <a:avLst/>
              <a:gdLst>
                <a:gd name="T0" fmla="*/ 24 w 49"/>
                <a:gd name="T1" fmla="*/ 77 h 77"/>
                <a:gd name="T2" fmla="*/ 24 w 49"/>
                <a:gd name="T3" fmla="*/ 77 h 77"/>
                <a:gd name="T4" fmla="*/ 24 w 49"/>
                <a:gd name="T5" fmla="*/ 0 h 77"/>
                <a:gd name="T6" fmla="*/ 24 w 49"/>
                <a:gd name="T7" fmla="*/ 77 h 77"/>
                <a:gd name="T8" fmla="*/ 0 w 49"/>
                <a:gd name="T9" fmla="*/ 0 h 77"/>
                <a:gd name="T10" fmla="*/ 49 w 49"/>
                <a:gd name="T11" fmla="*/ 0 h 77"/>
                <a:gd name="T12" fmla="*/ 0 w 49"/>
                <a:gd name="T13" fmla="*/ 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77"/>
                <a:gd name="T23" fmla="*/ 49 w 49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77">
                  <a:moveTo>
                    <a:pt x="24" y="77"/>
                  </a:moveTo>
                  <a:lnTo>
                    <a:pt x="24" y="77"/>
                  </a:lnTo>
                  <a:lnTo>
                    <a:pt x="24" y="0"/>
                  </a:lnTo>
                  <a:lnTo>
                    <a:pt x="24" y="77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Freeform 24"/>
            <p:cNvSpPr>
              <a:spLocks noEditPoints="1"/>
            </p:cNvSpPr>
            <p:nvPr/>
          </p:nvSpPr>
          <p:spPr bwMode="auto">
            <a:xfrm>
              <a:off x="3504" y="1247"/>
              <a:ext cx="49" cy="77"/>
            </a:xfrm>
            <a:custGeom>
              <a:avLst/>
              <a:gdLst>
                <a:gd name="T0" fmla="*/ 24 w 49"/>
                <a:gd name="T1" fmla="*/ 77 h 77"/>
                <a:gd name="T2" fmla="*/ 24 w 49"/>
                <a:gd name="T3" fmla="*/ 0 h 77"/>
                <a:gd name="T4" fmla="*/ 32 w 49"/>
                <a:gd name="T5" fmla="*/ 0 h 77"/>
                <a:gd name="T6" fmla="*/ 32 w 49"/>
                <a:gd name="T7" fmla="*/ 77 h 77"/>
                <a:gd name="T8" fmla="*/ 24 w 49"/>
                <a:gd name="T9" fmla="*/ 77 h 77"/>
                <a:gd name="T10" fmla="*/ 0 w 49"/>
                <a:gd name="T11" fmla="*/ 0 h 77"/>
                <a:gd name="T12" fmla="*/ 49 w 49"/>
                <a:gd name="T13" fmla="*/ 0 h 77"/>
                <a:gd name="T14" fmla="*/ 49 w 49"/>
                <a:gd name="T15" fmla="*/ 9 h 77"/>
                <a:gd name="T16" fmla="*/ 0 w 49"/>
                <a:gd name="T17" fmla="*/ 9 h 77"/>
                <a:gd name="T18" fmla="*/ 0 w 49"/>
                <a:gd name="T19" fmla="*/ 0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77"/>
                <a:gd name="T32" fmla="*/ 49 w 49"/>
                <a:gd name="T33" fmla="*/ 77 h 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77">
                  <a:moveTo>
                    <a:pt x="24" y="77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32" y="77"/>
                  </a:lnTo>
                  <a:lnTo>
                    <a:pt x="24" y="77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49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Freeform 25"/>
            <p:cNvSpPr>
              <a:spLocks noEditPoints="1"/>
            </p:cNvSpPr>
            <p:nvPr/>
          </p:nvSpPr>
          <p:spPr bwMode="auto">
            <a:xfrm>
              <a:off x="3700" y="1979"/>
              <a:ext cx="50" cy="306"/>
            </a:xfrm>
            <a:custGeom>
              <a:avLst/>
              <a:gdLst>
                <a:gd name="T0" fmla="*/ 25 w 50"/>
                <a:gd name="T1" fmla="*/ 306 h 306"/>
                <a:gd name="T2" fmla="*/ 25 w 50"/>
                <a:gd name="T3" fmla="*/ 306 h 306"/>
                <a:gd name="T4" fmla="*/ 25 w 50"/>
                <a:gd name="T5" fmla="*/ 0 h 306"/>
                <a:gd name="T6" fmla="*/ 25 w 50"/>
                <a:gd name="T7" fmla="*/ 306 h 306"/>
                <a:gd name="T8" fmla="*/ 0 w 50"/>
                <a:gd name="T9" fmla="*/ 0 h 306"/>
                <a:gd name="T10" fmla="*/ 50 w 50"/>
                <a:gd name="T11" fmla="*/ 0 h 306"/>
                <a:gd name="T12" fmla="*/ 0 w 50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306"/>
                <a:gd name="T23" fmla="*/ 50 w 50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306">
                  <a:moveTo>
                    <a:pt x="25" y="306"/>
                  </a:moveTo>
                  <a:lnTo>
                    <a:pt x="25" y="306"/>
                  </a:lnTo>
                  <a:lnTo>
                    <a:pt x="25" y="0"/>
                  </a:lnTo>
                  <a:lnTo>
                    <a:pt x="25" y="306"/>
                  </a:lnTo>
                  <a:close/>
                  <a:moveTo>
                    <a:pt x="0" y="0"/>
                  </a:move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Freeform 26"/>
            <p:cNvSpPr>
              <a:spLocks noEditPoints="1"/>
            </p:cNvSpPr>
            <p:nvPr/>
          </p:nvSpPr>
          <p:spPr bwMode="auto">
            <a:xfrm>
              <a:off x="3700" y="1979"/>
              <a:ext cx="50" cy="306"/>
            </a:xfrm>
            <a:custGeom>
              <a:avLst/>
              <a:gdLst>
                <a:gd name="T0" fmla="*/ 25 w 50"/>
                <a:gd name="T1" fmla="*/ 306 h 306"/>
                <a:gd name="T2" fmla="*/ 25 w 50"/>
                <a:gd name="T3" fmla="*/ 0 h 306"/>
                <a:gd name="T4" fmla="*/ 33 w 50"/>
                <a:gd name="T5" fmla="*/ 0 h 306"/>
                <a:gd name="T6" fmla="*/ 33 w 50"/>
                <a:gd name="T7" fmla="*/ 306 h 306"/>
                <a:gd name="T8" fmla="*/ 25 w 50"/>
                <a:gd name="T9" fmla="*/ 306 h 306"/>
                <a:gd name="T10" fmla="*/ 0 w 50"/>
                <a:gd name="T11" fmla="*/ 0 h 306"/>
                <a:gd name="T12" fmla="*/ 50 w 50"/>
                <a:gd name="T13" fmla="*/ 0 h 306"/>
                <a:gd name="T14" fmla="*/ 50 w 50"/>
                <a:gd name="T15" fmla="*/ 8 h 306"/>
                <a:gd name="T16" fmla="*/ 0 w 50"/>
                <a:gd name="T17" fmla="*/ 8 h 306"/>
                <a:gd name="T18" fmla="*/ 0 w 50"/>
                <a:gd name="T19" fmla="*/ 0 h 3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306"/>
                <a:gd name="T32" fmla="*/ 50 w 50"/>
                <a:gd name="T33" fmla="*/ 306 h 3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306">
                  <a:moveTo>
                    <a:pt x="25" y="306"/>
                  </a:moveTo>
                  <a:lnTo>
                    <a:pt x="25" y="0"/>
                  </a:lnTo>
                  <a:lnTo>
                    <a:pt x="33" y="0"/>
                  </a:lnTo>
                  <a:lnTo>
                    <a:pt x="33" y="306"/>
                  </a:lnTo>
                  <a:lnTo>
                    <a:pt x="25" y="306"/>
                  </a:lnTo>
                  <a:close/>
                  <a:moveTo>
                    <a:pt x="0" y="0"/>
                  </a:moveTo>
                  <a:lnTo>
                    <a:pt x="50" y="0"/>
                  </a:lnTo>
                  <a:lnTo>
                    <a:pt x="50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27"/>
            <p:cNvSpPr>
              <a:spLocks noEditPoints="1"/>
            </p:cNvSpPr>
            <p:nvPr/>
          </p:nvSpPr>
          <p:spPr bwMode="auto">
            <a:xfrm>
              <a:off x="1035" y="2370"/>
              <a:ext cx="49" cy="289"/>
            </a:xfrm>
            <a:custGeom>
              <a:avLst/>
              <a:gdLst>
                <a:gd name="T0" fmla="*/ 24 w 49"/>
                <a:gd name="T1" fmla="*/ 289 h 289"/>
                <a:gd name="T2" fmla="*/ 24 w 49"/>
                <a:gd name="T3" fmla="*/ 289 h 289"/>
                <a:gd name="T4" fmla="*/ 24 w 49"/>
                <a:gd name="T5" fmla="*/ 0 h 289"/>
                <a:gd name="T6" fmla="*/ 24 w 49"/>
                <a:gd name="T7" fmla="*/ 289 h 289"/>
                <a:gd name="T8" fmla="*/ 0 w 49"/>
                <a:gd name="T9" fmla="*/ 0 h 289"/>
                <a:gd name="T10" fmla="*/ 49 w 49"/>
                <a:gd name="T11" fmla="*/ 0 h 289"/>
                <a:gd name="T12" fmla="*/ 0 w 49"/>
                <a:gd name="T13" fmla="*/ 0 h 2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89"/>
                <a:gd name="T23" fmla="*/ 49 w 49"/>
                <a:gd name="T24" fmla="*/ 289 h 2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89">
                  <a:moveTo>
                    <a:pt x="24" y="289"/>
                  </a:moveTo>
                  <a:lnTo>
                    <a:pt x="24" y="289"/>
                  </a:lnTo>
                  <a:lnTo>
                    <a:pt x="24" y="0"/>
                  </a:lnTo>
                  <a:lnTo>
                    <a:pt x="24" y="289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Freeform 28"/>
            <p:cNvSpPr>
              <a:spLocks noEditPoints="1"/>
            </p:cNvSpPr>
            <p:nvPr/>
          </p:nvSpPr>
          <p:spPr bwMode="auto">
            <a:xfrm>
              <a:off x="1035" y="2370"/>
              <a:ext cx="49" cy="289"/>
            </a:xfrm>
            <a:custGeom>
              <a:avLst/>
              <a:gdLst>
                <a:gd name="T0" fmla="*/ 24 w 49"/>
                <a:gd name="T1" fmla="*/ 289 h 289"/>
                <a:gd name="T2" fmla="*/ 24 w 49"/>
                <a:gd name="T3" fmla="*/ 0 h 289"/>
                <a:gd name="T4" fmla="*/ 33 w 49"/>
                <a:gd name="T5" fmla="*/ 0 h 289"/>
                <a:gd name="T6" fmla="*/ 33 w 49"/>
                <a:gd name="T7" fmla="*/ 289 h 289"/>
                <a:gd name="T8" fmla="*/ 24 w 49"/>
                <a:gd name="T9" fmla="*/ 289 h 289"/>
                <a:gd name="T10" fmla="*/ 0 w 49"/>
                <a:gd name="T11" fmla="*/ 0 h 289"/>
                <a:gd name="T12" fmla="*/ 49 w 49"/>
                <a:gd name="T13" fmla="*/ 0 h 289"/>
                <a:gd name="T14" fmla="*/ 49 w 49"/>
                <a:gd name="T15" fmla="*/ 8 h 289"/>
                <a:gd name="T16" fmla="*/ 0 w 49"/>
                <a:gd name="T17" fmla="*/ 8 h 289"/>
                <a:gd name="T18" fmla="*/ 0 w 49"/>
                <a:gd name="T19" fmla="*/ 0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289"/>
                <a:gd name="T32" fmla="*/ 49 w 4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289">
                  <a:moveTo>
                    <a:pt x="24" y="289"/>
                  </a:moveTo>
                  <a:lnTo>
                    <a:pt x="24" y="0"/>
                  </a:lnTo>
                  <a:lnTo>
                    <a:pt x="33" y="0"/>
                  </a:lnTo>
                  <a:lnTo>
                    <a:pt x="33" y="289"/>
                  </a:lnTo>
                  <a:lnTo>
                    <a:pt x="24" y="289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49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Freeform 29"/>
            <p:cNvSpPr>
              <a:spLocks noEditPoints="1"/>
            </p:cNvSpPr>
            <p:nvPr/>
          </p:nvSpPr>
          <p:spPr bwMode="auto">
            <a:xfrm>
              <a:off x="1133" y="2157"/>
              <a:ext cx="49" cy="213"/>
            </a:xfrm>
            <a:custGeom>
              <a:avLst/>
              <a:gdLst>
                <a:gd name="T0" fmla="*/ 25 w 49"/>
                <a:gd name="T1" fmla="*/ 213 h 213"/>
                <a:gd name="T2" fmla="*/ 25 w 49"/>
                <a:gd name="T3" fmla="*/ 213 h 213"/>
                <a:gd name="T4" fmla="*/ 25 w 49"/>
                <a:gd name="T5" fmla="*/ 0 h 213"/>
                <a:gd name="T6" fmla="*/ 25 w 49"/>
                <a:gd name="T7" fmla="*/ 213 h 213"/>
                <a:gd name="T8" fmla="*/ 0 w 49"/>
                <a:gd name="T9" fmla="*/ 0 h 213"/>
                <a:gd name="T10" fmla="*/ 49 w 49"/>
                <a:gd name="T11" fmla="*/ 0 h 213"/>
                <a:gd name="T12" fmla="*/ 0 w 49"/>
                <a:gd name="T13" fmla="*/ 0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13"/>
                <a:gd name="T23" fmla="*/ 49 w 49"/>
                <a:gd name="T24" fmla="*/ 213 h 2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13">
                  <a:moveTo>
                    <a:pt x="25" y="213"/>
                  </a:moveTo>
                  <a:lnTo>
                    <a:pt x="25" y="213"/>
                  </a:lnTo>
                  <a:lnTo>
                    <a:pt x="25" y="0"/>
                  </a:lnTo>
                  <a:lnTo>
                    <a:pt x="25" y="213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Freeform 30"/>
            <p:cNvSpPr>
              <a:spLocks noEditPoints="1"/>
            </p:cNvSpPr>
            <p:nvPr/>
          </p:nvSpPr>
          <p:spPr bwMode="auto">
            <a:xfrm>
              <a:off x="1133" y="2157"/>
              <a:ext cx="49" cy="213"/>
            </a:xfrm>
            <a:custGeom>
              <a:avLst/>
              <a:gdLst>
                <a:gd name="T0" fmla="*/ 25 w 49"/>
                <a:gd name="T1" fmla="*/ 213 h 213"/>
                <a:gd name="T2" fmla="*/ 25 w 49"/>
                <a:gd name="T3" fmla="*/ 0 h 213"/>
                <a:gd name="T4" fmla="*/ 33 w 49"/>
                <a:gd name="T5" fmla="*/ 0 h 213"/>
                <a:gd name="T6" fmla="*/ 33 w 49"/>
                <a:gd name="T7" fmla="*/ 213 h 213"/>
                <a:gd name="T8" fmla="*/ 25 w 49"/>
                <a:gd name="T9" fmla="*/ 213 h 213"/>
                <a:gd name="T10" fmla="*/ 0 w 49"/>
                <a:gd name="T11" fmla="*/ 0 h 213"/>
                <a:gd name="T12" fmla="*/ 49 w 49"/>
                <a:gd name="T13" fmla="*/ 0 h 213"/>
                <a:gd name="T14" fmla="*/ 49 w 49"/>
                <a:gd name="T15" fmla="*/ 9 h 213"/>
                <a:gd name="T16" fmla="*/ 0 w 49"/>
                <a:gd name="T17" fmla="*/ 9 h 213"/>
                <a:gd name="T18" fmla="*/ 0 w 49"/>
                <a:gd name="T19" fmla="*/ 0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213"/>
                <a:gd name="T32" fmla="*/ 49 w 49"/>
                <a:gd name="T33" fmla="*/ 213 h 2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213">
                  <a:moveTo>
                    <a:pt x="25" y="213"/>
                  </a:moveTo>
                  <a:lnTo>
                    <a:pt x="25" y="0"/>
                  </a:lnTo>
                  <a:lnTo>
                    <a:pt x="33" y="0"/>
                  </a:lnTo>
                  <a:lnTo>
                    <a:pt x="33" y="213"/>
                  </a:lnTo>
                  <a:lnTo>
                    <a:pt x="25" y="213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49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Freeform 31"/>
            <p:cNvSpPr>
              <a:spLocks noEditPoints="1"/>
            </p:cNvSpPr>
            <p:nvPr/>
          </p:nvSpPr>
          <p:spPr bwMode="auto">
            <a:xfrm>
              <a:off x="1330" y="2217"/>
              <a:ext cx="49" cy="161"/>
            </a:xfrm>
            <a:custGeom>
              <a:avLst/>
              <a:gdLst>
                <a:gd name="T0" fmla="*/ 25 w 49"/>
                <a:gd name="T1" fmla="*/ 161 h 161"/>
                <a:gd name="T2" fmla="*/ 25 w 49"/>
                <a:gd name="T3" fmla="*/ 161 h 161"/>
                <a:gd name="T4" fmla="*/ 25 w 49"/>
                <a:gd name="T5" fmla="*/ 0 h 161"/>
                <a:gd name="T6" fmla="*/ 25 w 49"/>
                <a:gd name="T7" fmla="*/ 161 h 161"/>
                <a:gd name="T8" fmla="*/ 0 w 49"/>
                <a:gd name="T9" fmla="*/ 0 h 161"/>
                <a:gd name="T10" fmla="*/ 49 w 49"/>
                <a:gd name="T11" fmla="*/ 0 h 161"/>
                <a:gd name="T12" fmla="*/ 0 w 49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161"/>
                <a:gd name="T23" fmla="*/ 49 w 49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161">
                  <a:moveTo>
                    <a:pt x="25" y="161"/>
                  </a:moveTo>
                  <a:lnTo>
                    <a:pt x="25" y="161"/>
                  </a:lnTo>
                  <a:lnTo>
                    <a:pt x="25" y="0"/>
                  </a:lnTo>
                  <a:lnTo>
                    <a:pt x="25" y="161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Freeform 32"/>
            <p:cNvSpPr>
              <a:spLocks noEditPoints="1"/>
            </p:cNvSpPr>
            <p:nvPr/>
          </p:nvSpPr>
          <p:spPr bwMode="auto">
            <a:xfrm>
              <a:off x="1330" y="2217"/>
              <a:ext cx="49" cy="161"/>
            </a:xfrm>
            <a:custGeom>
              <a:avLst/>
              <a:gdLst>
                <a:gd name="T0" fmla="*/ 25 w 49"/>
                <a:gd name="T1" fmla="*/ 161 h 161"/>
                <a:gd name="T2" fmla="*/ 25 w 49"/>
                <a:gd name="T3" fmla="*/ 0 h 161"/>
                <a:gd name="T4" fmla="*/ 33 w 49"/>
                <a:gd name="T5" fmla="*/ 0 h 161"/>
                <a:gd name="T6" fmla="*/ 33 w 49"/>
                <a:gd name="T7" fmla="*/ 161 h 161"/>
                <a:gd name="T8" fmla="*/ 25 w 49"/>
                <a:gd name="T9" fmla="*/ 161 h 161"/>
                <a:gd name="T10" fmla="*/ 0 w 49"/>
                <a:gd name="T11" fmla="*/ 0 h 161"/>
                <a:gd name="T12" fmla="*/ 49 w 49"/>
                <a:gd name="T13" fmla="*/ 0 h 161"/>
                <a:gd name="T14" fmla="*/ 49 w 49"/>
                <a:gd name="T15" fmla="*/ 8 h 161"/>
                <a:gd name="T16" fmla="*/ 0 w 49"/>
                <a:gd name="T17" fmla="*/ 8 h 161"/>
                <a:gd name="T18" fmla="*/ 0 w 49"/>
                <a:gd name="T19" fmla="*/ 0 h 1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61"/>
                <a:gd name="T32" fmla="*/ 49 w 49"/>
                <a:gd name="T33" fmla="*/ 161 h 1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61">
                  <a:moveTo>
                    <a:pt x="25" y="161"/>
                  </a:moveTo>
                  <a:lnTo>
                    <a:pt x="25" y="0"/>
                  </a:lnTo>
                  <a:lnTo>
                    <a:pt x="33" y="0"/>
                  </a:lnTo>
                  <a:lnTo>
                    <a:pt x="33" y="161"/>
                  </a:lnTo>
                  <a:lnTo>
                    <a:pt x="25" y="161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49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Freeform 33"/>
            <p:cNvSpPr>
              <a:spLocks noEditPoints="1"/>
            </p:cNvSpPr>
            <p:nvPr/>
          </p:nvSpPr>
          <p:spPr bwMode="auto">
            <a:xfrm>
              <a:off x="2117" y="1885"/>
              <a:ext cx="50" cy="60"/>
            </a:xfrm>
            <a:custGeom>
              <a:avLst/>
              <a:gdLst>
                <a:gd name="T0" fmla="*/ 25 w 50"/>
                <a:gd name="T1" fmla="*/ 60 h 60"/>
                <a:gd name="T2" fmla="*/ 25 w 50"/>
                <a:gd name="T3" fmla="*/ 60 h 60"/>
                <a:gd name="T4" fmla="*/ 25 w 50"/>
                <a:gd name="T5" fmla="*/ 0 h 60"/>
                <a:gd name="T6" fmla="*/ 25 w 50"/>
                <a:gd name="T7" fmla="*/ 60 h 60"/>
                <a:gd name="T8" fmla="*/ 0 w 50"/>
                <a:gd name="T9" fmla="*/ 0 h 60"/>
                <a:gd name="T10" fmla="*/ 50 w 50"/>
                <a:gd name="T11" fmla="*/ 0 h 60"/>
                <a:gd name="T12" fmla="*/ 0 w 50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60"/>
                <a:gd name="T23" fmla="*/ 50 w 50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60">
                  <a:moveTo>
                    <a:pt x="25" y="60"/>
                  </a:moveTo>
                  <a:lnTo>
                    <a:pt x="25" y="60"/>
                  </a:lnTo>
                  <a:lnTo>
                    <a:pt x="25" y="0"/>
                  </a:lnTo>
                  <a:lnTo>
                    <a:pt x="25" y="60"/>
                  </a:lnTo>
                  <a:close/>
                  <a:moveTo>
                    <a:pt x="0" y="0"/>
                  </a:move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Freeform 34"/>
            <p:cNvSpPr>
              <a:spLocks noEditPoints="1"/>
            </p:cNvSpPr>
            <p:nvPr/>
          </p:nvSpPr>
          <p:spPr bwMode="auto">
            <a:xfrm>
              <a:off x="2117" y="1885"/>
              <a:ext cx="50" cy="60"/>
            </a:xfrm>
            <a:custGeom>
              <a:avLst/>
              <a:gdLst>
                <a:gd name="T0" fmla="*/ 25 w 50"/>
                <a:gd name="T1" fmla="*/ 60 h 60"/>
                <a:gd name="T2" fmla="*/ 25 w 50"/>
                <a:gd name="T3" fmla="*/ 0 h 60"/>
                <a:gd name="T4" fmla="*/ 33 w 50"/>
                <a:gd name="T5" fmla="*/ 0 h 60"/>
                <a:gd name="T6" fmla="*/ 33 w 50"/>
                <a:gd name="T7" fmla="*/ 60 h 60"/>
                <a:gd name="T8" fmla="*/ 25 w 50"/>
                <a:gd name="T9" fmla="*/ 60 h 60"/>
                <a:gd name="T10" fmla="*/ 0 w 50"/>
                <a:gd name="T11" fmla="*/ 0 h 60"/>
                <a:gd name="T12" fmla="*/ 50 w 50"/>
                <a:gd name="T13" fmla="*/ 0 h 60"/>
                <a:gd name="T14" fmla="*/ 50 w 50"/>
                <a:gd name="T15" fmla="*/ 9 h 60"/>
                <a:gd name="T16" fmla="*/ 0 w 50"/>
                <a:gd name="T17" fmla="*/ 9 h 60"/>
                <a:gd name="T18" fmla="*/ 0 w 50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60"/>
                <a:gd name="T32" fmla="*/ 50 w 50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60">
                  <a:moveTo>
                    <a:pt x="25" y="60"/>
                  </a:moveTo>
                  <a:lnTo>
                    <a:pt x="25" y="0"/>
                  </a:lnTo>
                  <a:lnTo>
                    <a:pt x="33" y="0"/>
                  </a:lnTo>
                  <a:lnTo>
                    <a:pt x="33" y="60"/>
                  </a:lnTo>
                  <a:lnTo>
                    <a:pt x="25" y="60"/>
                  </a:lnTo>
                  <a:close/>
                  <a:moveTo>
                    <a:pt x="0" y="0"/>
                  </a:moveTo>
                  <a:lnTo>
                    <a:pt x="50" y="0"/>
                  </a:lnTo>
                  <a:lnTo>
                    <a:pt x="50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Freeform 35"/>
            <p:cNvSpPr>
              <a:spLocks noEditPoints="1"/>
            </p:cNvSpPr>
            <p:nvPr/>
          </p:nvSpPr>
          <p:spPr bwMode="auto">
            <a:xfrm>
              <a:off x="2314" y="1792"/>
              <a:ext cx="49" cy="178"/>
            </a:xfrm>
            <a:custGeom>
              <a:avLst/>
              <a:gdLst>
                <a:gd name="T0" fmla="*/ 25 w 49"/>
                <a:gd name="T1" fmla="*/ 178 h 178"/>
                <a:gd name="T2" fmla="*/ 25 w 49"/>
                <a:gd name="T3" fmla="*/ 178 h 178"/>
                <a:gd name="T4" fmla="*/ 25 w 49"/>
                <a:gd name="T5" fmla="*/ 0 h 178"/>
                <a:gd name="T6" fmla="*/ 25 w 49"/>
                <a:gd name="T7" fmla="*/ 178 h 178"/>
                <a:gd name="T8" fmla="*/ 0 w 49"/>
                <a:gd name="T9" fmla="*/ 0 h 178"/>
                <a:gd name="T10" fmla="*/ 49 w 49"/>
                <a:gd name="T11" fmla="*/ 0 h 178"/>
                <a:gd name="T12" fmla="*/ 0 w 49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178"/>
                <a:gd name="T23" fmla="*/ 49 w 49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178">
                  <a:moveTo>
                    <a:pt x="25" y="178"/>
                  </a:moveTo>
                  <a:lnTo>
                    <a:pt x="25" y="178"/>
                  </a:lnTo>
                  <a:lnTo>
                    <a:pt x="25" y="0"/>
                  </a:lnTo>
                  <a:lnTo>
                    <a:pt x="25" y="178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Freeform 36"/>
            <p:cNvSpPr>
              <a:spLocks noEditPoints="1"/>
            </p:cNvSpPr>
            <p:nvPr/>
          </p:nvSpPr>
          <p:spPr bwMode="auto">
            <a:xfrm>
              <a:off x="2314" y="1792"/>
              <a:ext cx="49" cy="178"/>
            </a:xfrm>
            <a:custGeom>
              <a:avLst/>
              <a:gdLst>
                <a:gd name="T0" fmla="*/ 25 w 49"/>
                <a:gd name="T1" fmla="*/ 178 h 178"/>
                <a:gd name="T2" fmla="*/ 25 w 49"/>
                <a:gd name="T3" fmla="*/ 0 h 178"/>
                <a:gd name="T4" fmla="*/ 33 w 49"/>
                <a:gd name="T5" fmla="*/ 0 h 178"/>
                <a:gd name="T6" fmla="*/ 33 w 49"/>
                <a:gd name="T7" fmla="*/ 178 h 178"/>
                <a:gd name="T8" fmla="*/ 25 w 49"/>
                <a:gd name="T9" fmla="*/ 178 h 178"/>
                <a:gd name="T10" fmla="*/ 0 w 49"/>
                <a:gd name="T11" fmla="*/ 0 h 178"/>
                <a:gd name="T12" fmla="*/ 49 w 49"/>
                <a:gd name="T13" fmla="*/ 0 h 178"/>
                <a:gd name="T14" fmla="*/ 49 w 49"/>
                <a:gd name="T15" fmla="*/ 8 h 178"/>
                <a:gd name="T16" fmla="*/ 0 w 49"/>
                <a:gd name="T17" fmla="*/ 8 h 178"/>
                <a:gd name="T18" fmla="*/ 0 w 49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78"/>
                <a:gd name="T32" fmla="*/ 49 w 49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78">
                  <a:moveTo>
                    <a:pt x="25" y="178"/>
                  </a:moveTo>
                  <a:lnTo>
                    <a:pt x="25" y="0"/>
                  </a:lnTo>
                  <a:lnTo>
                    <a:pt x="33" y="0"/>
                  </a:lnTo>
                  <a:lnTo>
                    <a:pt x="33" y="178"/>
                  </a:lnTo>
                  <a:lnTo>
                    <a:pt x="25" y="178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49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Freeform 37"/>
            <p:cNvSpPr>
              <a:spLocks noEditPoints="1"/>
            </p:cNvSpPr>
            <p:nvPr/>
          </p:nvSpPr>
          <p:spPr bwMode="auto">
            <a:xfrm>
              <a:off x="2511" y="2370"/>
              <a:ext cx="49" cy="119"/>
            </a:xfrm>
            <a:custGeom>
              <a:avLst/>
              <a:gdLst>
                <a:gd name="T0" fmla="*/ 25 w 49"/>
                <a:gd name="T1" fmla="*/ 119 h 119"/>
                <a:gd name="T2" fmla="*/ 25 w 49"/>
                <a:gd name="T3" fmla="*/ 119 h 119"/>
                <a:gd name="T4" fmla="*/ 25 w 49"/>
                <a:gd name="T5" fmla="*/ 0 h 119"/>
                <a:gd name="T6" fmla="*/ 25 w 49"/>
                <a:gd name="T7" fmla="*/ 119 h 119"/>
                <a:gd name="T8" fmla="*/ 0 w 49"/>
                <a:gd name="T9" fmla="*/ 0 h 119"/>
                <a:gd name="T10" fmla="*/ 49 w 49"/>
                <a:gd name="T11" fmla="*/ 0 h 119"/>
                <a:gd name="T12" fmla="*/ 0 w 4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119"/>
                <a:gd name="T23" fmla="*/ 49 w 49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119">
                  <a:moveTo>
                    <a:pt x="25" y="119"/>
                  </a:moveTo>
                  <a:lnTo>
                    <a:pt x="25" y="119"/>
                  </a:lnTo>
                  <a:lnTo>
                    <a:pt x="25" y="0"/>
                  </a:lnTo>
                  <a:lnTo>
                    <a:pt x="25" y="119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Freeform 38"/>
            <p:cNvSpPr>
              <a:spLocks noEditPoints="1"/>
            </p:cNvSpPr>
            <p:nvPr/>
          </p:nvSpPr>
          <p:spPr bwMode="auto">
            <a:xfrm>
              <a:off x="2511" y="2370"/>
              <a:ext cx="49" cy="119"/>
            </a:xfrm>
            <a:custGeom>
              <a:avLst/>
              <a:gdLst>
                <a:gd name="T0" fmla="*/ 25 w 49"/>
                <a:gd name="T1" fmla="*/ 119 h 119"/>
                <a:gd name="T2" fmla="*/ 25 w 49"/>
                <a:gd name="T3" fmla="*/ 0 h 119"/>
                <a:gd name="T4" fmla="*/ 33 w 49"/>
                <a:gd name="T5" fmla="*/ 0 h 119"/>
                <a:gd name="T6" fmla="*/ 33 w 49"/>
                <a:gd name="T7" fmla="*/ 119 h 119"/>
                <a:gd name="T8" fmla="*/ 25 w 49"/>
                <a:gd name="T9" fmla="*/ 119 h 119"/>
                <a:gd name="T10" fmla="*/ 0 w 49"/>
                <a:gd name="T11" fmla="*/ 0 h 119"/>
                <a:gd name="T12" fmla="*/ 49 w 49"/>
                <a:gd name="T13" fmla="*/ 0 h 119"/>
                <a:gd name="T14" fmla="*/ 49 w 49"/>
                <a:gd name="T15" fmla="*/ 8 h 119"/>
                <a:gd name="T16" fmla="*/ 0 w 49"/>
                <a:gd name="T17" fmla="*/ 8 h 119"/>
                <a:gd name="T18" fmla="*/ 0 w 49"/>
                <a:gd name="T19" fmla="*/ 0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19"/>
                <a:gd name="T32" fmla="*/ 49 w 49"/>
                <a:gd name="T33" fmla="*/ 119 h 1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19">
                  <a:moveTo>
                    <a:pt x="25" y="119"/>
                  </a:moveTo>
                  <a:lnTo>
                    <a:pt x="25" y="0"/>
                  </a:lnTo>
                  <a:lnTo>
                    <a:pt x="33" y="0"/>
                  </a:lnTo>
                  <a:lnTo>
                    <a:pt x="33" y="119"/>
                  </a:lnTo>
                  <a:lnTo>
                    <a:pt x="25" y="119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49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Freeform 39"/>
            <p:cNvSpPr>
              <a:spLocks noEditPoints="1"/>
            </p:cNvSpPr>
            <p:nvPr/>
          </p:nvSpPr>
          <p:spPr bwMode="auto">
            <a:xfrm>
              <a:off x="3307" y="2497"/>
              <a:ext cx="49" cy="60"/>
            </a:xfrm>
            <a:custGeom>
              <a:avLst/>
              <a:gdLst>
                <a:gd name="T0" fmla="*/ 24 w 49"/>
                <a:gd name="T1" fmla="*/ 60 h 60"/>
                <a:gd name="T2" fmla="*/ 24 w 49"/>
                <a:gd name="T3" fmla="*/ 60 h 60"/>
                <a:gd name="T4" fmla="*/ 24 w 49"/>
                <a:gd name="T5" fmla="*/ 0 h 60"/>
                <a:gd name="T6" fmla="*/ 24 w 49"/>
                <a:gd name="T7" fmla="*/ 60 h 60"/>
                <a:gd name="T8" fmla="*/ 0 w 49"/>
                <a:gd name="T9" fmla="*/ 0 h 60"/>
                <a:gd name="T10" fmla="*/ 49 w 49"/>
                <a:gd name="T11" fmla="*/ 0 h 60"/>
                <a:gd name="T12" fmla="*/ 0 w 49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60"/>
                <a:gd name="T23" fmla="*/ 49 w 49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60">
                  <a:moveTo>
                    <a:pt x="24" y="60"/>
                  </a:moveTo>
                  <a:lnTo>
                    <a:pt x="24" y="60"/>
                  </a:lnTo>
                  <a:lnTo>
                    <a:pt x="24" y="0"/>
                  </a:lnTo>
                  <a:lnTo>
                    <a:pt x="24" y="60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Freeform 40"/>
            <p:cNvSpPr>
              <a:spLocks noEditPoints="1"/>
            </p:cNvSpPr>
            <p:nvPr/>
          </p:nvSpPr>
          <p:spPr bwMode="auto">
            <a:xfrm>
              <a:off x="3307" y="2497"/>
              <a:ext cx="49" cy="60"/>
            </a:xfrm>
            <a:custGeom>
              <a:avLst/>
              <a:gdLst>
                <a:gd name="T0" fmla="*/ 24 w 49"/>
                <a:gd name="T1" fmla="*/ 60 h 60"/>
                <a:gd name="T2" fmla="*/ 24 w 49"/>
                <a:gd name="T3" fmla="*/ 0 h 60"/>
                <a:gd name="T4" fmla="*/ 32 w 49"/>
                <a:gd name="T5" fmla="*/ 0 h 60"/>
                <a:gd name="T6" fmla="*/ 32 w 49"/>
                <a:gd name="T7" fmla="*/ 60 h 60"/>
                <a:gd name="T8" fmla="*/ 24 w 49"/>
                <a:gd name="T9" fmla="*/ 60 h 60"/>
                <a:gd name="T10" fmla="*/ 0 w 49"/>
                <a:gd name="T11" fmla="*/ 0 h 60"/>
                <a:gd name="T12" fmla="*/ 49 w 49"/>
                <a:gd name="T13" fmla="*/ 0 h 60"/>
                <a:gd name="T14" fmla="*/ 49 w 49"/>
                <a:gd name="T15" fmla="*/ 9 h 60"/>
                <a:gd name="T16" fmla="*/ 0 w 49"/>
                <a:gd name="T17" fmla="*/ 9 h 60"/>
                <a:gd name="T18" fmla="*/ 0 w 49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60"/>
                <a:gd name="T32" fmla="*/ 49 w 49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60">
                  <a:moveTo>
                    <a:pt x="24" y="6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32" y="60"/>
                  </a:lnTo>
                  <a:lnTo>
                    <a:pt x="24" y="60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49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Freeform 41"/>
            <p:cNvSpPr>
              <a:spLocks noEditPoints="1"/>
            </p:cNvSpPr>
            <p:nvPr/>
          </p:nvSpPr>
          <p:spPr bwMode="auto">
            <a:xfrm>
              <a:off x="3504" y="2225"/>
              <a:ext cx="49" cy="43"/>
            </a:xfrm>
            <a:custGeom>
              <a:avLst/>
              <a:gdLst>
                <a:gd name="T0" fmla="*/ 24 w 49"/>
                <a:gd name="T1" fmla="*/ 43 h 43"/>
                <a:gd name="T2" fmla="*/ 24 w 49"/>
                <a:gd name="T3" fmla="*/ 43 h 43"/>
                <a:gd name="T4" fmla="*/ 24 w 49"/>
                <a:gd name="T5" fmla="*/ 0 h 43"/>
                <a:gd name="T6" fmla="*/ 24 w 49"/>
                <a:gd name="T7" fmla="*/ 43 h 43"/>
                <a:gd name="T8" fmla="*/ 0 w 49"/>
                <a:gd name="T9" fmla="*/ 0 h 43"/>
                <a:gd name="T10" fmla="*/ 49 w 49"/>
                <a:gd name="T11" fmla="*/ 0 h 43"/>
                <a:gd name="T12" fmla="*/ 0 w 49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43"/>
                <a:gd name="T23" fmla="*/ 49 w 49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43">
                  <a:moveTo>
                    <a:pt x="24" y="43"/>
                  </a:moveTo>
                  <a:lnTo>
                    <a:pt x="24" y="43"/>
                  </a:lnTo>
                  <a:lnTo>
                    <a:pt x="24" y="0"/>
                  </a:lnTo>
                  <a:lnTo>
                    <a:pt x="24" y="43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Freeform 42"/>
            <p:cNvSpPr>
              <a:spLocks noEditPoints="1"/>
            </p:cNvSpPr>
            <p:nvPr/>
          </p:nvSpPr>
          <p:spPr bwMode="auto">
            <a:xfrm>
              <a:off x="3504" y="2225"/>
              <a:ext cx="49" cy="43"/>
            </a:xfrm>
            <a:custGeom>
              <a:avLst/>
              <a:gdLst>
                <a:gd name="T0" fmla="*/ 24 w 49"/>
                <a:gd name="T1" fmla="*/ 43 h 43"/>
                <a:gd name="T2" fmla="*/ 24 w 49"/>
                <a:gd name="T3" fmla="*/ 0 h 43"/>
                <a:gd name="T4" fmla="*/ 32 w 49"/>
                <a:gd name="T5" fmla="*/ 0 h 43"/>
                <a:gd name="T6" fmla="*/ 32 w 49"/>
                <a:gd name="T7" fmla="*/ 43 h 43"/>
                <a:gd name="T8" fmla="*/ 24 w 49"/>
                <a:gd name="T9" fmla="*/ 43 h 43"/>
                <a:gd name="T10" fmla="*/ 0 w 49"/>
                <a:gd name="T11" fmla="*/ 0 h 43"/>
                <a:gd name="T12" fmla="*/ 49 w 49"/>
                <a:gd name="T13" fmla="*/ 0 h 43"/>
                <a:gd name="T14" fmla="*/ 49 w 49"/>
                <a:gd name="T15" fmla="*/ 9 h 43"/>
                <a:gd name="T16" fmla="*/ 0 w 49"/>
                <a:gd name="T17" fmla="*/ 9 h 43"/>
                <a:gd name="T18" fmla="*/ 0 w 49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43"/>
                <a:gd name="T32" fmla="*/ 49 w 49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43">
                  <a:moveTo>
                    <a:pt x="24" y="43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32" y="43"/>
                  </a:lnTo>
                  <a:lnTo>
                    <a:pt x="24" y="43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49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Freeform 43"/>
            <p:cNvSpPr>
              <a:spLocks noEditPoints="1"/>
            </p:cNvSpPr>
            <p:nvPr/>
          </p:nvSpPr>
          <p:spPr bwMode="auto">
            <a:xfrm>
              <a:off x="3700" y="2072"/>
              <a:ext cx="50" cy="179"/>
            </a:xfrm>
            <a:custGeom>
              <a:avLst/>
              <a:gdLst>
                <a:gd name="T0" fmla="*/ 25 w 50"/>
                <a:gd name="T1" fmla="*/ 179 h 179"/>
                <a:gd name="T2" fmla="*/ 25 w 50"/>
                <a:gd name="T3" fmla="*/ 179 h 179"/>
                <a:gd name="T4" fmla="*/ 25 w 50"/>
                <a:gd name="T5" fmla="*/ 0 h 179"/>
                <a:gd name="T6" fmla="*/ 25 w 50"/>
                <a:gd name="T7" fmla="*/ 179 h 179"/>
                <a:gd name="T8" fmla="*/ 0 w 50"/>
                <a:gd name="T9" fmla="*/ 0 h 179"/>
                <a:gd name="T10" fmla="*/ 50 w 50"/>
                <a:gd name="T11" fmla="*/ 0 h 179"/>
                <a:gd name="T12" fmla="*/ 0 w 50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179"/>
                <a:gd name="T23" fmla="*/ 50 w 50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179">
                  <a:moveTo>
                    <a:pt x="25" y="179"/>
                  </a:moveTo>
                  <a:lnTo>
                    <a:pt x="25" y="179"/>
                  </a:lnTo>
                  <a:lnTo>
                    <a:pt x="25" y="0"/>
                  </a:lnTo>
                  <a:lnTo>
                    <a:pt x="25" y="179"/>
                  </a:lnTo>
                  <a:close/>
                  <a:moveTo>
                    <a:pt x="0" y="0"/>
                  </a:move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Freeform 44"/>
            <p:cNvSpPr>
              <a:spLocks noEditPoints="1"/>
            </p:cNvSpPr>
            <p:nvPr/>
          </p:nvSpPr>
          <p:spPr bwMode="auto">
            <a:xfrm>
              <a:off x="3700" y="2072"/>
              <a:ext cx="50" cy="179"/>
            </a:xfrm>
            <a:custGeom>
              <a:avLst/>
              <a:gdLst>
                <a:gd name="T0" fmla="*/ 25 w 50"/>
                <a:gd name="T1" fmla="*/ 179 h 179"/>
                <a:gd name="T2" fmla="*/ 25 w 50"/>
                <a:gd name="T3" fmla="*/ 0 h 179"/>
                <a:gd name="T4" fmla="*/ 33 w 50"/>
                <a:gd name="T5" fmla="*/ 0 h 179"/>
                <a:gd name="T6" fmla="*/ 33 w 50"/>
                <a:gd name="T7" fmla="*/ 179 h 179"/>
                <a:gd name="T8" fmla="*/ 25 w 50"/>
                <a:gd name="T9" fmla="*/ 179 h 179"/>
                <a:gd name="T10" fmla="*/ 0 w 50"/>
                <a:gd name="T11" fmla="*/ 0 h 179"/>
                <a:gd name="T12" fmla="*/ 50 w 50"/>
                <a:gd name="T13" fmla="*/ 0 h 179"/>
                <a:gd name="T14" fmla="*/ 50 w 50"/>
                <a:gd name="T15" fmla="*/ 9 h 179"/>
                <a:gd name="T16" fmla="*/ 0 w 50"/>
                <a:gd name="T17" fmla="*/ 9 h 179"/>
                <a:gd name="T18" fmla="*/ 0 w 50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179"/>
                <a:gd name="T32" fmla="*/ 50 w 50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179">
                  <a:moveTo>
                    <a:pt x="25" y="179"/>
                  </a:moveTo>
                  <a:lnTo>
                    <a:pt x="25" y="0"/>
                  </a:lnTo>
                  <a:lnTo>
                    <a:pt x="33" y="0"/>
                  </a:lnTo>
                  <a:lnTo>
                    <a:pt x="33" y="179"/>
                  </a:lnTo>
                  <a:lnTo>
                    <a:pt x="25" y="179"/>
                  </a:lnTo>
                  <a:close/>
                  <a:moveTo>
                    <a:pt x="0" y="0"/>
                  </a:moveTo>
                  <a:lnTo>
                    <a:pt x="50" y="0"/>
                  </a:lnTo>
                  <a:lnTo>
                    <a:pt x="50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Freeform 45"/>
            <p:cNvSpPr>
              <a:spLocks noEditPoints="1"/>
            </p:cNvSpPr>
            <p:nvPr/>
          </p:nvSpPr>
          <p:spPr bwMode="auto">
            <a:xfrm>
              <a:off x="1035" y="2642"/>
              <a:ext cx="49" cy="94"/>
            </a:xfrm>
            <a:custGeom>
              <a:avLst/>
              <a:gdLst>
                <a:gd name="T0" fmla="*/ 24 w 49"/>
                <a:gd name="T1" fmla="*/ 94 h 94"/>
                <a:gd name="T2" fmla="*/ 24 w 49"/>
                <a:gd name="T3" fmla="*/ 94 h 94"/>
                <a:gd name="T4" fmla="*/ 24 w 49"/>
                <a:gd name="T5" fmla="*/ 0 h 94"/>
                <a:gd name="T6" fmla="*/ 24 w 49"/>
                <a:gd name="T7" fmla="*/ 94 h 94"/>
                <a:gd name="T8" fmla="*/ 0 w 49"/>
                <a:gd name="T9" fmla="*/ 0 h 94"/>
                <a:gd name="T10" fmla="*/ 49 w 49"/>
                <a:gd name="T11" fmla="*/ 0 h 94"/>
                <a:gd name="T12" fmla="*/ 0 w 49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94"/>
                <a:gd name="T23" fmla="*/ 49 w 49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94">
                  <a:moveTo>
                    <a:pt x="24" y="94"/>
                  </a:moveTo>
                  <a:lnTo>
                    <a:pt x="24" y="94"/>
                  </a:lnTo>
                  <a:lnTo>
                    <a:pt x="24" y="0"/>
                  </a:lnTo>
                  <a:lnTo>
                    <a:pt x="24" y="94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Freeform 46"/>
            <p:cNvSpPr>
              <a:spLocks noEditPoints="1"/>
            </p:cNvSpPr>
            <p:nvPr/>
          </p:nvSpPr>
          <p:spPr bwMode="auto">
            <a:xfrm>
              <a:off x="1035" y="2642"/>
              <a:ext cx="49" cy="94"/>
            </a:xfrm>
            <a:custGeom>
              <a:avLst/>
              <a:gdLst>
                <a:gd name="T0" fmla="*/ 24 w 49"/>
                <a:gd name="T1" fmla="*/ 94 h 94"/>
                <a:gd name="T2" fmla="*/ 24 w 49"/>
                <a:gd name="T3" fmla="*/ 0 h 94"/>
                <a:gd name="T4" fmla="*/ 33 w 49"/>
                <a:gd name="T5" fmla="*/ 0 h 94"/>
                <a:gd name="T6" fmla="*/ 33 w 49"/>
                <a:gd name="T7" fmla="*/ 94 h 94"/>
                <a:gd name="T8" fmla="*/ 24 w 49"/>
                <a:gd name="T9" fmla="*/ 94 h 94"/>
                <a:gd name="T10" fmla="*/ 0 w 49"/>
                <a:gd name="T11" fmla="*/ 0 h 94"/>
                <a:gd name="T12" fmla="*/ 49 w 49"/>
                <a:gd name="T13" fmla="*/ 0 h 94"/>
                <a:gd name="T14" fmla="*/ 49 w 49"/>
                <a:gd name="T15" fmla="*/ 9 h 94"/>
                <a:gd name="T16" fmla="*/ 0 w 49"/>
                <a:gd name="T17" fmla="*/ 9 h 94"/>
                <a:gd name="T18" fmla="*/ 0 w 49"/>
                <a:gd name="T19" fmla="*/ 0 h 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94"/>
                <a:gd name="T32" fmla="*/ 49 w 49"/>
                <a:gd name="T33" fmla="*/ 94 h 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94">
                  <a:moveTo>
                    <a:pt x="24" y="94"/>
                  </a:moveTo>
                  <a:lnTo>
                    <a:pt x="24" y="0"/>
                  </a:lnTo>
                  <a:lnTo>
                    <a:pt x="33" y="0"/>
                  </a:lnTo>
                  <a:lnTo>
                    <a:pt x="33" y="94"/>
                  </a:lnTo>
                  <a:lnTo>
                    <a:pt x="24" y="94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49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Freeform 47"/>
            <p:cNvSpPr>
              <a:spLocks noEditPoints="1"/>
            </p:cNvSpPr>
            <p:nvPr/>
          </p:nvSpPr>
          <p:spPr bwMode="auto">
            <a:xfrm>
              <a:off x="1133" y="2446"/>
              <a:ext cx="49" cy="153"/>
            </a:xfrm>
            <a:custGeom>
              <a:avLst/>
              <a:gdLst>
                <a:gd name="T0" fmla="*/ 25 w 49"/>
                <a:gd name="T1" fmla="*/ 153 h 153"/>
                <a:gd name="T2" fmla="*/ 25 w 49"/>
                <a:gd name="T3" fmla="*/ 153 h 153"/>
                <a:gd name="T4" fmla="*/ 25 w 49"/>
                <a:gd name="T5" fmla="*/ 0 h 153"/>
                <a:gd name="T6" fmla="*/ 25 w 49"/>
                <a:gd name="T7" fmla="*/ 153 h 153"/>
                <a:gd name="T8" fmla="*/ 0 w 49"/>
                <a:gd name="T9" fmla="*/ 0 h 153"/>
                <a:gd name="T10" fmla="*/ 49 w 49"/>
                <a:gd name="T11" fmla="*/ 0 h 153"/>
                <a:gd name="T12" fmla="*/ 0 w 49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153"/>
                <a:gd name="T23" fmla="*/ 49 w 49"/>
                <a:gd name="T24" fmla="*/ 153 h 1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153">
                  <a:moveTo>
                    <a:pt x="25" y="153"/>
                  </a:moveTo>
                  <a:lnTo>
                    <a:pt x="25" y="153"/>
                  </a:lnTo>
                  <a:lnTo>
                    <a:pt x="25" y="0"/>
                  </a:lnTo>
                  <a:lnTo>
                    <a:pt x="25" y="153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0" name="Freeform 48"/>
            <p:cNvSpPr>
              <a:spLocks noEditPoints="1"/>
            </p:cNvSpPr>
            <p:nvPr/>
          </p:nvSpPr>
          <p:spPr bwMode="auto">
            <a:xfrm>
              <a:off x="1133" y="2446"/>
              <a:ext cx="49" cy="153"/>
            </a:xfrm>
            <a:custGeom>
              <a:avLst/>
              <a:gdLst>
                <a:gd name="T0" fmla="*/ 25 w 49"/>
                <a:gd name="T1" fmla="*/ 153 h 153"/>
                <a:gd name="T2" fmla="*/ 25 w 49"/>
                <a:gd name="T3" fmla="*/ 0 h 153"/>
                <a:gd name="T4" fmla="*/ 33 w 49"/>
                <a:gd name="T5" fmla="*/ 0 h 153"/>
                <a:gd name="T6" fmla="*/ 33 w 49"/>
                <a:gd name="T7" fmla="*/ 153 h 153"/>
                <a:gd name="T8" fmla="*/ 25 w 49"/>
                <a:gd name="T9" fmla="*/ 153 h 153"/>
                <a:gd name="T10" fmla="*/ 0 w 49"/>
                <a:gd name="T11" fmla="*/ 0 h 153"/>
                <a:gd name="T12" fmla="*/ 49 w 49"/>
                <a:gd name="T13" fmla="*/ 0 h 153"/>
                <a:gd name="T14" fmla="*/ 49 w 49"/>
                <a:gd name="T15" fmla="*/ 9 h 153"/>
                <a:gd name="T16" fmla="*/ 0 w 49"/>
                <a:gd name="T17" fmla="*/ 9 h 153"/>
                <a:gd name="T18" fmla="*/ 0 w 49"/>
                <a:gd name="T19" fmla="*/ 0 h 1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53"/>
                <a:gd name="T32" fmla="*/ 49 w 49"/>
                <a:gd name="T33" fmla="*/ 153 h 1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53">
                  <a:moveTo>
                    <a:pt x="25" y="153"/>
                  </a:moveTo>
                  <a:lnTo>
                    <a:pt x="25" y="0"/>
                  </a:lnTo>
                  <a:lnTo>
                    <a:pt x="33" y="0"/>
                  </a:lnTo>
                  <a:lnTo>
                    <a:pt x="33" y="153"/>
                  </a:lnTo>
                  <a:lnTo>
                    <a:pt x="25" y="153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49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Freeform 49"/>
            <p:cNvSpPr>
              <a:spLocks noEditPoints="1"/>
            </p:cNvSpPr>
            <p:nvPr/>
          </p:nvSpPr>
          <p:spPr bwMode="auto">
            <a:xfrm>
              <a:off x="1330" y="2242"/>
              <a:ext cx="49" cy="255"/>
            </a:xfrm>
            <a:custGeom>
              <a:avLst/>
              <a:gdLst>
                <a:gd name="T0" fmla="*/ 25 w 49"/>
                <a:gd name="T1" fmla="*/ 255 h 255"/>
                <a:gd name="T2" fmla="*/ 25 w 49"/>
                <a:gd name="T3" fmla="*/ 255 h 255"/>
                <a:gd name="T4" fmla="*/ 25 w 49"/>
                <a:gd name="T5" fmla="*/ 0 h 255"/>
                <a:gd name="T6" fmla="*/ 25 w 49"/>
                <a:gd name="T7" fmla="*/ 255 h 255"/>
                <a:gd name="T8" fmla="*/ 0 w 49"/>
                <a:gd name="T9" fmla="*/ 0 h 255"/>
                <a:gd name="T10" fmla="*/ 49 w 49"/>
                <a:gd name="T11" fmla="*/ 0 h 255"/>
                <a:gd name="T12" fmla="*/ 0 w 49"/>
                <a:gd name="T13" fmla="*/ 0 h 2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5"/>
                <a:gd name="T23" fmla="*/ 49 w 49"/>
                <a:gd name="T24" fmla="*/ 255 h 2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5">
                  <a:moveTo>
                    <a:pt x="25" y="255"/>
                  </a:moveTo>
                  <a:lnTo>
                    <a:pt x="25" y="255"/>
                  </a:lnTo>
                  <a:lnTo>
                    <a:pt x="25" y="0"/>
                  </a:lnTo>
                  <a:lnTo>
                    <a:pt x="25" y="255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Freeform 50"/>
            <p:cNvSpPr>
              <a:spLocks noEditPoints="1"/>
            </p:cNvSpPr>
            <p:nvPr/>
          </p:nvSpPr>
          <p:spPr bwMode="auto">
            <a:xfrm>
              <a:off x="1330" y="2242"/>
              <a:ext cx="49" cy="255"/>
            </a:xfrm>
            <a:custGeom>
              <a:avLst/>
              <a:gdLst>
                <a:gd name="T0" fmla="*/ 25 w 49"/>
                <a:gd name="T1" fmla="*/ 255 h 255"/>
                <a:gd name="T2" fmla="*/ 25 w 49"/>
                <a:gd name="T3" fmla="*/ 0 h 255"/>
                <a:gd name="T4" fmla="*/ 33 w 49"/>
                <a:gd name="T5" fmla="*/ 0 h 255"/>
                <a:gd name="T6" fmla="*/ 33 w 49"/>
                <a:gd name="T7" fmla="*/ 255 h 255"/>
                <a:gd name="T8" fmla="*/ 25 w 49"/>
                <a:gd name="T9" fmla="*/ 255 h 255"/>
                <a:gd name="T10" fmla="*/ 0 w 49"/>
                <a:gd name="T11" fmla="*/ 0 h 255"/>
                <a:gd name="T12" fmla="*/ 49 w 49"/>
                <a:gd name="T13" fmla="*/ 0 h 255"/>
                <a:gd name="T14" fmla="*/ 49 w 49"/>
                <a:gd name="T15" fmla="*/ 9 h 255"/>
                <a:gd name="T16" fmla="*/ 0 w 49"/>
                <a:gd name="T17" fmla="*/ 9 h 255"/>
                <a:gd name="T18" fmla="*/ 0 w 49"/>
                <a:gd name="T19" fmla="*/ 0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255"/>
                <a:gd name="T32" fmla="*/ 49 w 49"/>
                <a:gd name="T33" fmla="*/ 255 h 2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255">
                  <a:moveTo>
                    <a:pt x="25" y="255"/>
                  </a:moveTo>
                  <a:lnTo>
                    <a:pt x="25" y="0"/>
                  </a:lnTo>
                  <a:lnTo>
                    <a:pt x="33" y="0"/>
                  </a:lnTo>
                  <a:lnTo>
                    <a:pt x="33" y="255"/>
                  </a:lnTo>
                  <a:lnTo>
                    <a:pt x="25" y="255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49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Freeform 51"/>
            <p:cNvSpPr>
              <a:spLocks noEditPoints="1"/>
            </p:cNvSpPr>
            <p:nvPr/>
          </p:nvSpPr>
          <p:spPr bwMode="auto">
            <a:xfrm>
              <a:off x="2117" y="2565"/>
              <a:ext cx="50" cy="52"/>
            </a:xfrm>
            <a:custGeom>
              <a:avLst/>
              <a:gdLst>
                <a:gd name="T0" fmla="*/ 25 w 50"/>
                <a:gd name="T1" fmla="*/ 52 h 52"/>
                <a:gd name="T2" fmla="*/ 25 w 50"/>
                <a:gd name="T3" fmla="*/ 52 h 52"/>
                <a:gd name="T4" fmla="*/ 25 w 50"/>
                <a:gd name="T5" fmla="*/ 0 h 52"/>
                <a:gd name="T6" fmla="*/ 25 w 50"/>
                <a:gd name="T7" fmla="*/ 52 h 52"/>
                <a:gd name="T8" fmla="*/ 0 w 50"/>
                <a:gd name="T9" fmla="*/ 0 h 52"/>
                <a:gd name="T10" fmla="*/ 50 w 50"/>
                <a:gd name="T11" fmla="*/ 0 h 52"/>
                <a:gd name="T12" fmla="*/ 0 w 50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2"/>
                <a:gd name="T23" fmla="*/ 50 w 50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2">
                  <a:moveTo>
                    <a:pt x="25" y="52"/>
                  </a:moveTo>
                  <a:lnTo>
                    <a:pt x="25" y="52"/>
                  </a:lnTo>
                  <a:lnTo>
                    <a:pt x="25" y="0"/>
                  </a:lnTo>
                  <a:lnTo>
                    <a:pt x="25" y="52"/>
                  </a:lnTo>
                  <a:close/>
                  <a:moveTo>
                    <a:pt x="0" y="0"/>
                  </a:move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Freeform 52"/>
            <p:cNvSpPr>
              <a:spLocks noEditPoints="1"/>
            </p:cNvSpPr>
            <p:nvPr/>
          </p:nvSpPr>
          <p:spPr bwMode="auto">
            <a:xfrm>
              <a:off x="2117" y="2565"/>
              <a:ext cx="50" cy="52"/>
            </a:xfrm>
            <a:custGeom>
              <a:avLst/>
              <a:gdLst>
                <a:gd name="T0" fmla="*/ 25 w 50"/>
                <a:gd name="T1" fmla="*/ 52 h 52"/>
                <a:gd name="T2" fmla="*/ 25 w 50"/>
                <a:gd name="T3" fmla="*/ 0 h 52"/>
                <a:gd name="T4" fmla="*/ 33 w 50"/>
                <a:gd name="T5" fmla="*/ 0 h 52"/>
                <a:gd name="T6" fmla="*/ 33 w 50"/>
                <a:gd name="T7" fmla="*/ 52 h 52"/>
                <a:gd name="T8" fmla="*/ 25 w 50"/>
                <a:gd name="T9" fmla="*/ 52 h 52"/>
                <a:gd name="T10" fmla="*/ 0 w 50"/>
                <a:gd name="T11" fmla="*/ 0 h 52"/>
                <a:gd name="T12" fmla="*/ 50 w 50"/>
                <a:gd name="T13" fmla="*/ 0 h 52"/>
                <a:gd name="T14" fmla="*/ 50 w 50"/>
                <a:gd name="T15" fmla="*/ 9 h 52"/>
                <a:gd name="T16" fmla="*/ 0 w 50"/>
                <a:gd name="T17" fmla="*/ 9 h 52"/>
                <a:gd name="T18" fmla="*/ 0 w 50"/>
                <a:gd name="T19" fmla="*/ 0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52"/>
                <a:gd name="T32" fmla="*/ 50 w 50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52">
                  <a:moveTo>
                    <a:pt x="25" y="52"/>
                  </a:moveTo>
                  <a:lnTo>
                    <a:pt x="25" y="0"/>
                  </a:lnTo>
                  <a:lnTo>
                    <a:pt x="33" y="0"/>
                  </a:lnTo>
                  <a:lnTo>
                    <a:pt x="33" y="52"/>
                  </a:lnTo>
                  <a:lnTo>
                    <a:pt x="25" y="52"/>
                  </a:lnTo>
                  <a:close/>
                  <a:moveTo>
                    <a:pt x="0" y="0"/>
                  </a:moveTo>
                  <a:lnTo>
                    <a:pt x="50" y="0"/>
                  </a:lnTo>
                  <a:lnTo>
                    <a:pt x="50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Freeform 53"/>
            <p:cNvSpPr>
              <a:spLocks noEditPoints="1"/>
            </p:cNvSpPr>
            <p:nvPr/>
          </p:nvSpPr>
          <p:spPr bwMode="auto">
            <a:xfrm>
              <a:off x="2314" y="1655"/>
              <a:ext cx="49" cy="179"/>
            </a:xfrm>
            <a:custGeom>
              <a:avLst/>
              <a:gdLst>
                <a:gd name="T0" fmla="*/ 25 w 49"/>
                <a:gd name="T1" fmla="*/ 179 h 179"/>
                <a:gd name="T2" fmla="*/ 25 w 49"/>
                <a:gd name="T3" fmla="*/ 179 h 179"/>
                <a:gd name="T4" fmla="*/ 25 w 49"/>
                <a:gd name="T5" fmla="*/ 0 h 179"/>
                <a:gd name="T6" fmla="*/ 25 w 49"/>
                <a:gd name="T7" fmla="*/ 179 h 179"/>
                <a:gd name="T8" fmla="*/ 0 w 49"/>
                <a:gd name="T9" fmla="*/ 0 h 179"/>
                <a:gd name="T10" fmla="*/ 49 w 49"/>
                <a:gd name="T11" fmla="*/ 0 h 179"/>
                <a:gd name="T12" fmla="*/ 0 w 49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179"/>
                <a:gd name="T23" fmla="*/ 49 w 49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179">
                  <a:moveTo>
                    <a:pt x="25" y="179"/>
                  </a:moveTo>
                  <a:lnTo>
                    <a:pt x="25" y="179"/>
                  </a:lnTo>
                  <a:lnTo>
                    <a:pt x="25" y="0"/>
                  </a:lnTo>
                  <a:lnTo>
                    <a:pt x="25" y="179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Freeform 54"/>
            <p:cNvSpPr>
              <a:spLocks noEditPoints="1"/>
            </p:cNvSpPr>
            <p:nvPr/>
          </p:nvSpPr>
          <p:spPr bwMode="auto">
            <a:xfrm>
              <a:off x="2314" y="1655"/>
              <a:ext cx="49" cy="179"/>
            </a:xfrm>
            <a:custGeom>
              <a:avLst/>
              <a:gdLst>
                <a:gd name="T0" fmla="*/ 25 w 49"/>
                <a:gd name="T1" fmla="*/ 179 h 179"/>
                <a:gd name="T2" fmla="*/ 25 w 49"/>
                <a:gd name="T3" fmla="*/ 0 h 179"/>
                <a:gd name="T4" fmla="*/ 33 w 49"/>
                <a:gd name="T5" fmla="*/ 0 h 179"/>
                <a:gd name="T6" fmla="*/ 33 w 49"/>
                <a:gd name="T7" fmla="*/ 179 h 179"/>
                <a:gd name="T8" fmla="*/ 25 w 49"/>
                <a:gd name="T9" fmla="*/ 179 h 179"/>
                <a:gd name="T10" fmla="*/ 0 w 49"/>
                <a:gd name="T11" fmla="*/ 0 h 179"/>
                <a:gd name="T12" fmla="*/ 49 w 49"/>
                <a:gd name="T13" fmla="*/ 0 h 179"/>
                <a:gd name="T14" fmla="*/ 49 w 49"/>
                <a:gd name="T15" fmla="*/ 9 h 179"/>
                <a:gd name="T16" fmla="*/ 0 w 49"/>
                <a:gd name="T17" fmla="*/ 9 h 179"/>
                <a:gd name="T18" fmla="*/ 0 w 49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79"/>
                <a:gd name="T32" fmla="*/ 49 w 49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79">
                  <a:moveTo>
                    <a:pt x="25" y="179"/>
                  </a:moveTo>
                  <a:lnTo>
                    <a:pt x="25" y="0"/>
                  </a:lnTo>
                  <a:lnTo>
                    <a:pt x="33" y="0"/>
                  </a:lnTo>
                  <a:lnTo>
                    <a:pt x="33" y="179"/>
                  </a:lnTo>
                  <a:lnTo>
                    <a:pt x="25" y="179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49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Freeform 55"/>
            <p:cNvSpPr>
              <a:spLocks noEditPoints="1"/>
            </p:cNvSpPr>
            <p:nvPr/>
          </p:nvSpPr>
          <p:spPr bwMode="auto">
            <a:xfrm>
              <a:off x="2511" y="2370"/>
              <a:ext cx="49" cy="51"/>
            </a:xfrm>
            <a:custGeom>
              <a:avLst/>
              <a:gdLst>
                <a:gd name="T0" fmla="*/ 25 w 49"/>
                <a:gd name="T1" fmla="*/ 51 h 51"/>
                <a:gd name="T2" fmla="*/ 25 w 49"/>
                <a:gd name="T3" fmla="*/ 51 h 51"/>
                <a:gd name="T4" fmla="*/ 25 w 49"/>
                <a:gd name="T5" fmla="*/ 0 h 51"/>
                <a:gd name="T6" fmla="*/ 25 w 49"/>
                <a:gd name="T7" fmla="*/ 51 h 51"/>
                <a:gd name="T8" fmla="*/ 0 w 49"/>
                <a:gd name="T9" fmla="*/ 0 h 51"/>
                <a:gd name="T10" fmla="*/ 49 w 49"/>
                <a:gd name="T11" fmla="*/ 0 h 51"/>
                <a:gd name="T12" fmla="*/ 0 w 49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51"/>
                <a:gd name="T23" fmla="*/ 49 w 49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51">
                  <a:moveTo>
                    <a:pt x="25" y="51"/>
                  </a:moveTo>
                  <a:lnTo>
                    <a:pt x="25" y="51"/>
                  </a:lnTo>
                  <a:lnTo>
                    <a:pt x="25" y="0"/>
                  </a:lnTo>
                  <a:lnTo>
                    <a:pt x="25" y="51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Freeform 56"/>
            <p:cNvSpPr>
              <a:spLocks noEditPoints="1"/>
            </p:cNvSpPr>
            <p:nvPr/>
          </p:nvSpPr>
          <p:spPr bwMode="auto">
            <a:xfrm>
              <a:off x="2511" y="2370"/>
              <a:ext cx="49" cy="51"/>
            </a:xfrm>
            <a:custGeom>
              <a:avLst/>
              <a:gdLst>
                <a:gd name="T0" fmla="*/ 25 w 49"/>
                <a:gd name="T1" fmla="*/ 51 h 51"/>
                <a:gd name="T2" fmla="*/ 25 w 49"/>
                <a:gd name="T3" fmla="*/ 0 h 51"/>
                <a:gd name="T4" fmla="*/ 33 w 49"/>
                <a:gd name="T5" fmla="*/ 0 h 51"/>
                <a:gd name="T6" fmla="*/ 33 w 49"/>
                <a:gd name="T7" fmla="*/ 51 h 51"/>
                <a:gd name="T8" fmla="*/ 25 w 49"/>
                <a:gd name="T9" fmla="*/ 51 h 51"/>
                <a:gd name="T10" fmla="*/ 0 w 49"/>
                <a:gd name="T11" fmla="*/ 0 h 51"/>
                <a:gd name="T12" fmla="*/ 49 w 49"/>
                <a:gd name="T13" fmla="*/ 0 h 51"/>
                <a:gd name="T14" fmla="*/ 49 w 49"/>
                <a:gd name="T15" fmla="*/ 8 h 51"/>
                <a:gd name="T16" fmla="*/ 0 w 49"/>
                <a:gd name="T17" fmla="*/ 8 h 51"/>
                <a:gd name="T18" fmla="*/ 0 w 49"/>
                <a:gd name="T19" fmla="*/ 0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51"/>
                <a:gd name="T32" fmla="*/ 49 w 49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51">
                  <a:moveTo>
                    <a:pt x="25" y="51"/>
                  </a:moveTo>
                  <a:lnTo>
                    <a:pt x="25" y="0"/>
                  </a:lnTo>
                  <a:lnTo>
                    <a:pt x="33" y="0"/>
                  </a:lnTo>
                  <a:lnTo>
                    <a:pt x="33" y="51"/>
                  </a:lnTo>
                  <a:lnTo>
                    <a:pt x="25" y="51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49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Freeform 57"/>
            <p:cNvSpPr>
              <a:spLocks noEditPoints="1"/>
            </p:cNvSpPr>
            <p:nvPr/>
          </p:nvSpPr>
          <p:spPr bwMode="auto">
            <a:xfrm>
              <a:off x="3307" y="2310"/>
              <a:ext cx="49" cy="60"/>
            </a:xfrm>
            <a:custGeom>
              <a:avLst/>
              <a:gdLst>
                <a:gd name="T0" fmla="*/ 24 w 49"/>
                <a:gd name="T1" fmla="*/ 60 h 60"/>
                <a:gd name="T2" fmla="*/ 24 w 49"/>
                <a:gd name="T3" fmla="*/ 60 h 60"/>
                <a:gd name="T4" fmla="*/ 24 w 49"/>
                <a:gd name="T5" fmla="*/ 0 h 60"/>
                <a:gd name="T6" fmla="*/ 24 w 49"/>
                <a:gd name="T7" fmla="*/ 60 h 60"/>
                <a:gd name="T8" fmla="*/ 0 w 49"/>
                <a:gd name="T9" fmla="*/ 0 h 60"/>
                <a:gd name="T10" fmla="*/ 49 w 49"/>
                <a:gd name="T11" fmla="*/ 0 h 60"/>
                <a:gd name="T12" fmla="*/ 0 w 49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60"/>
                <a:gd name="T23" fmla="*/ 49 w 49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60">
                  <a:moveTo>
                    <a:pt x="24" y="60"/>
                  </a:moveTo>
                  <a:lnTo>
                    <a:pt x="24" y="60"/>
                  </a:lnTo>
                  <a:lnTo>
                    <a:pt x="24" y="0"/>
                  </a:lnTo>
                  <a:lnTo>
                    <a:pt x="24" y="60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Freeform 58"/>
            <p:cNvSpPr>
              <a:spLocks noEditPoints="1"/>
            </p:cNvSpPr>
            <p:nvPr/>
          </p:nvSpPr>
          <p:spPr bwMode="auto">
            <a:xfrm>
              <a:off x="3307" y="2310"/>
              <a:ext cx="49" cy="60"/>
            </a:xfrm>
            <a:custGeom>
              <a:avLst/>
              <a:gdLst>
                <a:gd name="T0" fmla="*/ 24 w 49"/>
                <a:gd name="T1" fmla="*/ 60 h 60"/>
                <a:gd name="T2" fmla="*/ 24 w 49"/>
                <a:gd name="T3" fmla="*/ 0 h 60"/>
                <a:gd name="T4" fmla="*/ 32 w 49"/>
                <a:gd name="T5" fmla="*/ 0 h 60"/>
                <a:gd name="T6" fmla="*/ 32 w 49"/>
                <a:gd name="T7" fmla="*/ 60 h 60"/>
                <a:gd name="T8" fmla="*/ 24 w 49"/>
                <a:gd name="T9" fmla="*/ 60 h 60"/>
                <a:gd name="T10" fmla="*/ 0 w 49"/>
                <a:gd name="T11" fmla="*/ 0 h 60"/>
                <a:gd name="T12" fmla="*/ 49 w 49"/>
                <a:gd name="T13" fmla="*/ 0 h 60"/>
                <a:gd name="T14" fmla="*/ 49 w 49"/>
                <a:gd name="T15" fmla="*/ 9 h 60"/>
                <a:gd name="T16" fmla="*/ 0 w 49"/>
                <a:gd name="T17" fmla="*/ 9 h 60"/>
                <a:gd name="T18" fmla="*/ 0 w 49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60"/>
                <a:gd name="T32" fmla="*/ 49 w 49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60">
                  <a:moveTo>
                    <a:pt x="24" y="6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32" y="60"/>
                  </a:lnTo>
                  <a:lnTo>
                    <a:pt x="24" y="60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49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Freeform 59"/>
            <p:cNvSpPr>
              <a:spLocks noEditPoints="1"/>
            </p:cNvSpPr>
            <p:nvPr/>
          </p:nvSpPr>
          <p:spPr bwMode="auto">
            <a:xfrm>
              <a:off x="3504" y="1502"/>
              <a:ext cx="49" cy="111"/>
            </a:xfrm>
            <a:custGeom>
              <a:avLst/>
              <a:gdLst>
                <a:gd name="T0" fmla="*/ 24 w 49"/>
                <a:gd name="T1" fmla="*/ 111 h 111"/>
                <a:gd name="T2" fmla="*/ 24 w 49"/>
                <a:gd name="T3" fmla="*/ 111 h 111"/>
                <a:gd name="T4" fmla="*/ 24 w 49"/>
                <a:gd name="T5" fmla="*/ 0 h 111"/>
                <a:gd name="T6" fmla="*/ 24 w 49"/>
                <a:gd name="T7" fmla="*/ 111 h 111"/>
                <a:gd name="T8" fmla="*/ 0 w 49"/>
                <a:gd name="T9" fmla="*/ 0 h 111"/>
                <a:gd name="T10" fmla="*/ 49 w 49"/>
                <a:gd name="T11" fmla="*/ 0 h 111"/>
                <a:gd name="T12" fmla="*/ 0 w 49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111"/>
                <a:gd name="T23" fmla="*/ 49 w 49"/>
                <a:gd name="T24" fmla="*/ 111 h 1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111">
                  <a:moveTo>
                    <a:pt x="24" y="111"/>
                  </a:moveTo>
                  <a:lnTo>
                    <a:pt x="24" y="111"/>
                  </a:lnTo>
                  <a:lnTo>
                    <a:pt x="24" y="0"/>
                  </a:lnTo>
                  <a:lnTo>
                    <a:pt x="24" y="111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2" name="Freeform 60"/>
            <p:cNvSpPr>
              <a:spLocks noEditPoints="1"/>
            </p:cNvSpPr>
            <p:nvPr/>
          </p:nvSpPr>
          <p:spPr bwMode="auto">
            <a:xfrm>
              <a:off x="3504" y="1502"/>
              <a:ext cx="49" cy="111"/>
            </a:xfrm>
            <a:custGeom>
              <a:avLst/>
              <a:gdLst>
                <a:gd name="T0" fmla="*/ 24 w 49"/>
                <a:gd name="T1" fmla="*/ 111 h 111"/>
                <a:gd name="T2" fmla="*/ 24 w 49"/>
                <a:gd name="T3" fmla="*/ 0 h 111"/>
                <a:gd name="T4" fmla="*/ 32 w 49"/>
                <a:gd name="T5" fmla="*/ 0 h 111"/>
                <a:gd name="T6" fmla="*/ 32 w 49"/>
                <a:gd name="T7" fmla="*/ 111 h 111"/>
                <a:gd name="T8" fmla="*/ 24 w 49"/>
                <a:gd name="T9" fmla="*/ 111 h 111"/>
                <a:gd name="T10" fmla="*/ 0 w 49"/>
                <a:gd name="T11" fmla="*/ 0 h 111"/>
                <a:gd name="T12" fmla="*/ 49 w 49"/>
                <a:gd name="T13" fmla="*/ 0 h 111"/>
                <a:gd name="T14" fmla="*/ 49 w 49"/>
                <a:gd name="T15" fmla="*/ 9 h 111"/>
                <a:gd name="T16" fmla="*/ 0 w 49"/>
                <a:gd name="T17" fmla="*/ 9 h 111"/>
                <a:gd name="T18" fmla="*/ 0 w 49"/>
                <a:gd name="T19" fmla="*/ 0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11"/>
                <a:gd name="T32" fmla="*/ 49 w 49"/>
                <a:gd name="T33" fmla="*/ 111 h 1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11">
                  <a:moveTo>
                    <a:pt x="24" y="111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32" y="111"/>
                  </a:lnTo>
                  <a:lnTo>
                    <a:pt x="24" y="111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49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Freeform 61"/>
            <p:cNvSpPr>
              <a:spLocks noEditPoints="1"/>
            </p:cNvSpPr>
            <p:nvPr/>
          </p:nvSpPr>
          <p:spPr bwMode="auto">
            <a:xfrm>
              <a:off x="3700" y="2217"/>
              <a:ext cx="50" cy="93"/>
            </a:xfrm>
            <a:custGeom>
              <a:avLst/>
              <a:gdLst>
                <a:gd name="T0" fmla="*/ 25 w 50"/>
                <a:gd name="T1" fmla="*/ 93 h 93"/>
                <a:gd name="T2" fmla="*/ 25 w 50"/>
                <a:gd name="T3" fmla="*/ 93 h 93"/>
                <a:gd name="T4" fmla="*/ 25 w 50"/>
                <a:gd name="T5" fmla="*/ 0 h 93"/>
                <a:gd name="T6" fmla="*/ 25 w 50"/>
                <a:gd name="T7" fmla="*/ 93 h 93"/>
                <a:gd name="T8" fmla="*/ 0 w 50"/>
                <a:gd name="T9" fmla="*/ 0 h 93"/>
                <a:gd name="T10" fmla="*/ 50 w 50"/>
                <a:gd name="T11" fmla="*/ 0 h 93"/>
                <a:gd name="T12" fmla="*/ 0 w 50"/>
                <a:gd name="T13" fmla="*/ 0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93"/>
                <a:gd name="T23" fmla="*/ 50 w 50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93">
                  <a:moveTo>
                    <a:pt x="25" y="93"/>
                  </a:moveTo>
                  <a:lnTo>
                    <a:pt x="25" y="93"/>
                  </a:lnTo>
                  <a:lnTo>
                    <a:pt x="25" y="0"/>
                  </a:lnTo>
                  <a:lnTo>
                    <a:pt x="25" y="93"/>
                  </a:lnTo>
                  <a:close/>
                  <a:moveTo>
                    <a:pt x="0" y="0"/>
                  </a:move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4" name="Freeform 62"/>
            <p:cNvSpPr>
              <a:spLocks noEditPoints="1"/>
            </p:cNvSpPr>
            <p:nvPr/>
          </p:nvSpPr>
          <p:spPr bwMode="auto">
            <a:xfrm>
              <a:off x="3700" y="2217"/>
              <a:ext cx="50" cy="93"/>
            </a:xfrm>
            <a:custGeom>
              <a:avLst/>
              <a:gdLst>
                <a:gd name="T0" fmla="*/ 25 w 50"/>
                <a:gd name="T1" fmla="*/ 93 h 93"/>
                <a:gd name="T2" fmla="*/ 25 w 50"/>
                <a:gd name="T3" fmla="*/ 0 h 93"/>
                <a:gd name="T4" fmla="*/ 33 w 50"/>
                <a:gd name="T5" fmla="*/ 0 h 93"/>
                <a:gd name="T6" fmla="*/ 33 w 50"/>
                <a:gd name="T7" fmla="*/ 93 h 93"/>
                <a:gd name="T8" fmla="*/ 25 w 50"/>
                <a:gd name="T9" fmla="*/ 93 h 93"/>
                <a:gd name="T10" fmla="*/ 0 w 50"/>
                <a:gd name="T11" fmla="*/ 0 h 93"/>
                <a:gd name="T12" fmla="*/ 50 w 50"/>
                <a:gd name="T13" fmla="*/ 0 h 93"/>
                <a:gd name="T14" fmla="*/ 50 w 50"/>
                <a:gd name="T15" fmla="*/ 8 h 93"/>
                <a:gd name="T16" fmla="*/ 0 w 50"/>
                <a:gd name="T17" fmla="*/ 8 h 93"/>
                <a:gd name="T18" fmla="*/ 0 w 50"/>
                <a:gd name="T19" fmla="*/ 0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93"/>
                <a:gd name="T32" fmla="*/ 50 w 50"/>
                <a:gd name="T33" fmla="*/ 93 h 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93">
                  <a:moveTo>
                    <a:pt x="25" y="93"/>
                  </a:moveTo>
                  <a:lnTo>
                    <a:pt x="25" y="0"/>
                  </a:lnTo>
                  <a:lnTo>
                    <a:pt x="33" y="0"/>
                  </a:lnTo>
                  <a:lnTo>
                    <a:pt x="33" y="93"/>
                  </a:lnTo>
                  <a:lnTo>
                    <a:pt x="25" y="93"/>
                  </a:lnTo>
                  <a:close/>
                  <a:moveTo>
                    <a:pt x="0" y="0"/>
                  </a:moveTo>
                  <a:lnTo>
                    <a:pt x="50" y="0"/>
                  </a:lnTo>
                  <a:lnTo>
                    <a:pt x="50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5" name="Freeform 63"/>
            <p:cNvSpPr>
              <a:spLocks noEditPoints="1"/>
            </p:cNvSpPr>
            <p:nvPr/>
          </p:nvSpPr>
          <p:spPr bwMode="auto">
            <a:xfrm>
              <a:off x="1355" y="2030"/>
              <a:ext cx="771" cy="85"/>
            </a:xfrm>
            <a:custGeom>
              <a:avLst/>
              <a:gdLst>
                <a:gd name="T0" fmla="*/ 24 w 771"/>
                <a:gd name="T1" fmla="*/ 0 h 85"/>
                <a:gd name="T2" fmla="*/ 24 w 771"/>
                <a:gd name="T3" fmla="*/ 8 h 85"/>
                <a:gd name="T4" fmla="*/ 0 w 771"/>
                <a:gd name="T5" fmla="*/ 0 h 85"/>
                <a:gd name="T6" fmla="*/ 0 w 771"/>
                <a:gd name="T7" fmla="*/ 0 h 85"/>
                <a:gd name="T8" fmla="*/ 82 w 771"/>
                <a:gd name="T9" fmla="*/ 8 h 85"/>
                <a:gd name="T10" fmla="*/ 82 w 771"/>
                <a:gd name="T11" fmla="*/ 17 h 85"/>
                <a:gd name="T12" fmla="*/ 57 w 771"/>
                <a:gd name="T13" fmla="*/ 8 h 85"/>
                <a:gd name="T14" fmla="*/ 57 w 771"/>
                <a:gd name="T15" fmla="*/ 0 h 85"/>
                <a:gd name="T16" fmla="*/ 139 w 771"/>
                <a:gd name="T17" fmla="*/ 8 h 85"/>
                <a:gd name="T18" fmla="*/ 139 w 771"/>
                <a:gd name="T19" fmla="*/ 17 h 85"/>
                <a:gd name="T20" fmla="*/ 106 w 771"/>
                <a:gd name="T21" fmla="*/ 8 h 85"/>
                <a:gd name="T22" fmla="*/ 114 w 771"/>
                <a:gd name="T23" fmla="*/ 8 h 85"/>
                <a:gd name="T24" fmla="*/ 196 w 771"/>
                <a:gd name="T25" fmla="*/ 17 h 85"/>
                <a:gd name="T26" fmla="*/ 196 w 771"/>
                <a:gd name="T27" fmla="*/ 25 h 85"/>
                <a:gd name="T28" fmla="*/ 164 w 771"/>
                <a:gd name="T29" fmla="*/ 17 h 85"/>
                <a:gd name="T30" fmla="*/ 172 w 771"/>
                <a:gd name="T31" fmla="*/ 17 h 85"/>
                <a:gd name="T32" fmla="*/ 254 w 771"/>
                <a:gd name="T33" fmla="*/ 25 h 85"/>
                <a:gd name="T34" fmla="*/ 254 w 771"/>
                <a:gd name="T35" fmla="*/ 34 h 85"/>
                <a:gd name="T36" fmla="*/ 221 w 771"/>
                <a:gd name="T37" fmla="*/ 25 h 85"/>
                <a:gd name="T38" fmla="*/ 229 w 771"/>
                <a:gd name="T39" fmla="*/ 17 h 85"/>
                <a:gd name="T40" fmla="*/ 311 w 771"/>
                <a:gd name="T41" fmla="*/ 34 h 85"/>
                <a:gd name="T42" fmla="*/ 311 w 771"/>
                <a:gd name="T43" fmla="*/ 34 h 85"/>
                <a:gd name="T44" fmla="*/ 278 w 771"/>
                <a:gd name="T45" fmla="*/ 34 h 85"/>
                <a:gd name="T46" fmla="*/ 287 w 771"/>
                <a:gd name="T47" fmla="*/ 25 h 85"/>
                <a:gd name="T48" fmla="*/ 369 w 771"/>
                <a:gd name="T49" fmla="*/ 34 h 85"/>
                <a:gd name="T50" fmla="*/ 369 w 771"/>
                <a:gd name="T51" fmla="*/ 42 h 85"/>
                <a:gd name="T52" fmla="*/ 336 w 771"/>
                <a:gd name="T53" fmla="*/ 34 h 85"/>
                <a:gd name="T54" fmla="*/ 344 w 771"/>
                <a:gd name="T55" fmla="*/ 34 h 85"/>
                <a:gd name="T56" fmla="*/ 426 w 771"/>
                <a:gd name="T57" fmla="*/ 42 h 85"/>
                <a:gd name="T58" fmla="*/ 426 w 771"/>
                <a:gd name="T59" fmla="*/ 51 h 85"/>
                <a:gd name="T60" fmla="*/ 393 w 771"/>
                <a:gd name="T61" fmla="*/ 42 h 85"/>
                <a:gd name="T62" fmla="*/ 402 w 771"/>
                <a:gd name="T63" fmla="*/ 42 h 85"/>
                <a:gd name="T64" fmla="*/ 484 w 771"/>
                <a:gd name="T65" fmla="*/ 51 h 85"/>
                <a:gd name="T66" fmla="*/ 484 w 771"/>
                <a:gd name="T67" fmla="*/ 59 h 85"/>
                <a:gd name="T68" fmla="*/ 451 w 771"/>
                <a:gd name="T69" fmla="*/ 51 h 85"/>
                <a:gd name="T70" fmla="*/ 459 w 771"/>
                <a:gd name="T71" fmla="*/ 42 h 85"/>
                <a:gd name="T72" fmla="*/ 541 w 771"/>
                <a:gd name="T73" fmla="*/ 51 h 85"/>
                <a:gd name="T74" fmla="*/ 541 w 771"/>
                <a:gd name="T75" fmla="*/ 59 h 85"/>
                <a:gd name="T76" fmla="*/ 508 w 771"/>
                <a:gd name="T77" fmla="*/ 59 h 85"/>
                <a:gd name="T78" fmla="*/ 516 w 771"/>
                <a:gd name="T79" fmla="*/ 51 h 85"/>
                <a:gd name="T80" fmla="*/ 598 w 771"/>
                <a:gd name="T81" fmla="*/ 59 h 85"/>
                <a:gd name="T82" fmla="*/ 598 w 771"/>
                <a:gd name="T83" fmla="*/ 68 h 85"/>
                <a:gd name="T84" fmla="*/ 566 w 771"/>
                <a:gd name="T85" fmla="*/ 59 h 85"/>
                <a:gd name="T86" fmla="*/ 574 w 771"/>
                <a:gd name="T87" fmla="*/ 59 h 85"/>
                <a:gd name="T88" fmla="*/ 656 w 771"/>
                <a:gd name="T89" fmla="*/ 68 h 85"/>
                <a:gd name="T90" fmla="*/ 656 w 771"/>
                <a:gd name="T91" fmla="*/ 76 h 85"/>
                <a:gd name="T92" fmla="*/ 623 w 771"/>
                <a:gd name="T93" fmla="*/ 68 h 85"/>
                <a:gd name="T94" fmla="*/ 631 w 771"/>
                <a:gd name="T95" fmla="*/ 68 h 85"/>
                <a:gd name="T96" fmla="*/ 713 w 771"/>
                <a:gd name="T97" fmla="*/ 76 h 85"/>
                <a:gd name="T98" fmla="*/ 713 w 771"/>
                <a:gd name="T99" fmla="*/ 85 h 85"/>
                <a:gd name="T100" fmla="*/ 680 w 771"/>
                <a:gd name="T101" fmla="*/ 76 h 85"/>
                <a:gd name="T102" fmla="*/ 689 w 771"/>
                <a:gd name="T103" fmla="*/ 68 h 85"/>
                <a:gd name="T104" fmla="*/ 771 w 771"/>
                <a:gd name="T105" fmla="*/ 76 h 85"/>
                <a:gd name="T106" fmla="*/ 771 w 771"/>
                <a:gd name="T107" fmla="*/ 85 h 85"/>
                <a:gd name="T108" fmla="*/ 738 w 771"/>
                <a:gd name="T109" fmla="*/ 76 h 85"/>
                <a:gd name="T110" fmla="*/ 746 w 771"/>
                <a:gd name="T111" fmla="*/ 76 h 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71"/>
                <a:gd name="T169" fmla="*/ 0 h 85"/>
                <a:gd name="T170" fmla="*/ 771 w 771"/>
                <a:gd name="T171" fmla="*/ 85 h 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71" h="85">
                  <a:moveTo>
                    <a:pt x="0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57" y="0"/>
                  </a:moveTo>
                  <a:lnTo>
                    <a:pt x="82" y="8"/>
                  </a:lnTo>
                  <a:lnTo>
                    <a:pt x="90" y="8"/>
                  </a:lnTo>
                  <a:lnTo>
                    <a:pt x="82" y="17"/>
                  </a:lnTo>
                  <a:lnTo>
                    <a:pt x="57" y="8"/>
                  </a:lnTo>
                  <a:lnTo>
                    <a:pt x="57" y="0"/>
                  </a:lnTo>
                  <a:close/>
                  <a:moveTo>
                    <a:pt x="114" y="8"/>
                  </a:moveTo>
                  <a:lnTo>
                    <a:pt x="139" y="8"/>
                  </a:lnTo>
                  <a:lnTo>
                    <a:pt x="139" y="17"/>
                  </a:lnTo>
                  <a:lnTo>
                    <a:pt x="114" y="17"/>
                  </a:lnTo>
                  <a:lnTo>
                    <a:pt x="106" y="8"/>
                  </a:lnTo>
                  <a:lnTo>
                    <a:pt x="114" y="8"/>
                  </a:lnTo>
                  <a:close/>
                  <a:moveTo>
                    <a:pt x="172" y="17"/>
                  </a:moveTo>
                  <a:lnTo>
                    <a:pt x="196" y="17"/>
                  </a:lnTo>
                  <a:lnTo>
                    <a:pt x="196" y="25"/>
                  </a:lnTo>
                  <a:lnTo>
                    <a:pt x="172" y="25"/>
                  </a:lnTo>
                  <a:lnTo>
                    <a:pt x="164" y="17"/>
                  </a:lnTo>
                  <a:lnTo>
                    <a:pt x="172" y="17"/>
                  </a:lnTo>
                  <a:close/>
                  <a:moveTo>
                    <a:pt x="229" y="17"/>
                  </a:moveTo>
                  <a:lnTo>
                    <a:pt x="254" y="25"/>
                  </a:lnTo>
                  <a:lnTo>
                    <a:pt x="254" y="34"/>
                  </a:lnTo>
                  <a:lnTo>
                    <a:pt x="229" y="25"/>
                  </a:lnTo>
                  <a:lnTo>
                    <a:pt x="221" y="25"/>
                  </a:lnTo>
                  <a:lnTo>
                    <a:pt x="229" y="17"/>
                  </a:lnTo>
                  <a:close/>
                  <a:moveTo>
                    <a:pt x="287" y="25"/>
                  </a:moveTo>
                  <a:lnTo>
                    <a:pt x="311" y="34"/>
                  </a:lnTo>
                  <a:lnTo>
                    <a:pt x="287" y="34"/>
                  </a:lnTo>
                  <a:lnTo>
                    <a:pt x="278" y="34"/>
                  </a:lnTo>
                  <a:lnTo>
                    <a:pt x="287" y="25"/>
                  </a:lnTo>
                  <a:close/>
                  <a:moveTo>
                    <a:pt x="344" y="34"/>
                  </a:moveTo>
                  <a:lnTo>
                    <a:pt x="369" y="34"/>
                  </a:lnTo>
                  <a:lnTo>
                    <a:pt x="369" y="42"/>
                  </a:lnTo>
                  <a:lnTo>
                    <a:pt x="344" y="42"/>
                  </a:lnTo>
                  <a:lnTo>
                    <a:pt x="336" y="34"/>
                  </a:lnTo>
                  <a:lnTo>
                    <a:pt x="344" y="34"/>
                  </a:lnTo>
                  <a:close/>
                  <a:moveTo>
                    <a:pt x="402" y="42"/>
                  </a:moveTo>
                  <a:lnTo>
                    <a:pt x="426" y="42"/>
                  </a:lnTo>
                  <a:lnTo>
                    <a:pt x="426" y="51"/>
                  </a:lnTo>
                  <a:lnTo>
                    <a:pt x="402" y="51"/>
                  </a:lnTo>
                  <a:lnTo>
                    <a:pt x="393" y="42"/>
                  </a:lnTo>
                  <a:lnTo>
                    <a:pt x="402" y="42"/>
                  </a:lnTo>
                  <a:close/>
                  <a:moveTo>
                    <a:pt x="459" y="42"/>
                  </a:moveTo>
                  <a:lnTo>
                    <a:pt x="484" y="51"/>
                  </a:lnTo>
                  <a:lnTo>
                    <a:pt x="484" y="59"/>
                  </a:lnTo>
                  <a:lnTo>
                    <a:pt x="459" y="51"/>
                  </a:lnTo>
                  <a:lnTo>
                    <a:pt x="451" y="51"/>
                  </a:lnTo>
                  <a:lnTo>
                    <a:pt x="459" y="42"/>
                  </a:lnTo>
                  <a:close/>
                  <a:moveTo>
                    <a:pt x="516" y="51"/>
                  </a:moveTo>
                  <a:lnTo>
                    <a:pt x="541" y="51"/>
                  </a:lnTo>
                  <a:lnTo>
                    <a:pt x="541" y="59"/>
                  </a:lnTo>
                  <a:lnTo>
                    <a:pt x="516" y="59"/>
                  </a:lnTo>
                  <a:lnTo>
                    <a:pt x="508" y="59"/>
                  </a:lnTo>
                  <a:lnTo>
                    <a:pt x="516" y="51"/>
                  </a:lnTo>
                  <a:close/>
                  <a:moveTo>
                    <a:pt x="574" y="59"/>
                  </a:moveTo>
                  <a:lnTo>
                    <a:pt x="598" y="59"/>
                  </a:lnTo>
                  <a:lnTo>
                    <a:pt x="598" y="68"/>
                  </a:lnTo>
                  <a:lnTo>
                    <a:pt x="574" y="68"/>
                  </a:lnTo>
                  <a:lnTo>
                    <a:pt x="566" y="59"/>
                  </a:lnTo>
                  <a:lnTo>
                    <a:pt x="574" y="59"/>
                  </a:lnTo>
                  <a:close/>
                  <a:moveTo>
                    <a:pt x="631" y="68"/>
                  </a:moveTo>
                  <a:lnTo>
                    <a:pt x="656" y="68"/>
                  </a:lnTo>
                  <a:lnTo>
                    <a:pt x="656" y="76"/>
                  </a:lnTo>
                  <a:lnTo>
                    <a:pt x="631" y="76"/>
                  </a:lnTo>
                  <a:lnTo>
                    <a:pt x="623" y="68"/>
                  </a:lnTo>
                  <a:lnTo>
                    <a:pt x="631" y="68"/>
                  </a:lnTo>
                  <a:close/>
                  <a:moveTo>
                    <a:pt x="689" y="68"/>
                  </a:moveTo>
                  <a:lnTo>
                    <a:pt x="713" y="76"/>
                  </a:lnTo>
                  <a:lnTo>
                    <a:pt x="713" y="85"/>
                  </a:lnTo>
                  <a:lnTo>
                    <a:pt x="689" y="76"/>
                  </a:lnTo>
                  <a:lnTo>
                    <a:pt x="680" y="76"/>
                  </a:lnTo>
                  <a:lnTo>
                    <a:pt x="689" y="68"/>
                  </a:lnTo>
                  <a:close/>
                  <a:moveTo>
                    <a:pt x="746" y="76"/>
                  </a:moveTo>
                  <a:lnTo>
                    <a:pt x="771" y="76"/>
                  </a:lnTo>
                  <a:lnTo>
                    <a:pt x="771" y="85"/>
                  </a:lnTo>
                  <a:lnTo>
                    <a:pt x="746" y="85"/>
                  </a:lnTo>
                  <a:lnTo>
                    <a:pt x="738" y="76"/>
                  </a:lnTo>
                  <a:lnTo>
                    <a:pt x="746" y="76"/>
                  </a:lnTo>
                  <a:close/>
                </a:path>
              </a:pathLst>
            </a:custGeom>
            <a:solidFill>
              <a:srgbClr val="0070C0"/>
            </a:solidFill>
            <a:ln w="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6" name="Freeform 64"/>
            <p:cNvSpPr>
              <a:spLocks noEditPoints="1"/>
            </p:cNvSpPr>
            <p:nvPr/>
          </p:nvSpPr>
          <p:spPr bwMode="auto">
            <a:xfrm>
              <a:off x="2536" y="1868"/>
              <a:ext cx="795" cy="196"/>
            </a:xfrm>
            <a:custGeom>
              <a:avLst/>
              <a:gdLst>
                <a:gd name="T0" fmla="*/ 24 w 795"/>
                <a:gd name="T1" fmla="*/ 0 h 196"/>
                <a:gd name="T2" fmla="*/ 24 w 795"/>
                <a:gd name="T3" fmla="*/ 9 h 196"/>
                <a:gd name="T4" fmla="*/ 0 w 795"/>
                <a:gd name="T5" fmla="*/ 0 h 196"/>
                <a:gd name="T6" fmla="*/ 0 w 795"/>
                <a:gd name="T7" fmla="*/ 0 h 196"/>
                <a:gd name="T8" fmla="*/ 82 w 795"/>
                <a:gd name="T9" fmla="*/ 17 h 196"/>
                <a:gd name="T10" fmla="*/ 82 w 795"/>
                <a:gd name="T11" fmla="*/ 26 h 196"/>
                <a:gd name="T12" fmla="*/ 49 w 795"/>
                <a:gd name="T13" fmla="*/ 17 h 196"/>
                <a:gd name="T14" fmla="*/ 57 w 795"/>
                <a:gd name="T15" fmla="*/ 9 h 196"/>
                <a:gd name="T16" fmla="*/ 139 w 795"/>
                <a:gd name="T17" fmla="*/ 26 h 196"/>
                <a:gd name="T18" fmla="*/ 139 w 795"/>
                <a:gd name="T19" fmla="*/ 34 h 196"/>
                <a:gd name="T20" fmla="*/ 106 w 795"/>
                <a:gd name="T21" fmla="*/ 26 h 196"/>
                <a:gd name="T22" fmla="*/ 115 w 795"/>
                <a:gd name="T23" fmla="*/ 26 h 196"/>
                <a:gd name="T24" fmla="*/ 197 w 795"/>
                <a:gd name="T25" fmla="*/ 43 h 196"/>
                <a:gd name="T26" fmla="*/ 188 w 795"/>
                <a:gd name="T27" fmla="*/ 51 h 196"/>
                <a:gd name="T28" fmla="*/ 164 w 795"/>
                <a:gd name="T29" fmla="*/ 43 h 196"/>
                <a:gd name="T30" fmla="*/ 172 w 795"/>
                <a:gd name="T31" fmla="*/ 34 h 196"/>
                <a:gd name="T32" fmla="*/ 246 w 795"/>
                <a:gd name="T33" fmla="*/ 51 h 196"/>
                <a:gd name="T34" fmla="*/ 246 w 795"/>
                <a:gd name="T35" fmla="*/ 60 h 196"/>
                <a:gd name="T36" fmla="*/ 221 w 795"/>
                <a:gd name="T37" fmla="*/ 51 h 196"/>
                <a:gd name="T38" fmla="*/ 221 w 795"/>
                <a:gd name="T39" fmla="*/ 51 h 196"/>
                <a:gd name="T40" fmla="*/ 303 w 795"/>
                <a:gd name="T41" fmla="*/ 68 h 196"/>
                <a:gd name="T42" fmla="*/ 303 w 795"/>
                <a:gd name="T43" fmla="*/ 77 h 196"/>
                <a:gd name="T44" fmla="*/ 279 w 795"/>
                <a:gd name="T45" fmla="*/ 68 h 196"/>
                <a:gd name="T46" fmla="*/ 279 w 795"/>
                <a:gd name="T47" fmla="*/ 60 h 196"/>
                <a:gd name="T48" fmla="*/ 361 w 795"/>
                <a:gd name="T49" fmla="*/ 85 h 196"/>
                <a:gd name="T50" fmla="*/ 361 w 795"/>
                <a:gd name="T51" fmla="*/ 94 h 196"/>
                <a:gd name="T52" fmla="*/ 336 w 795"/>
                <a:gd name="T53" fmla="*/ 77 h 196"/>
                <a:gd name="T54" fmla="*/ 336 w 795"/>
                <a:gd name="T55" fmla="*/ 77 h 196"/>
                <a:gd name="T56" fmla="*/ 418 w 795"/>
                <a:gd name="T57" fmla="*/ 94 h 196"/>
                <a:gd name="T58" fmla="*/ 418 w 795"/>
                <a:gd name="T59" fmla="*/ 102 h 196"/>
                <a:gd name="T60" fmla="*/ 385 w 795"/>
                <a:gd name="T61" fmla="*/ 94 h 196"/>
                <a:gd name="T62" fmla="*/ 393 w 795"/>
                <a:gd name="T63" fmla="*/ 94 h 196"/>
                <a:gd name="T64" fmla="*/ 475 w 795"/>
                <a:gd name="T65" fmla="*/ 111 h 196"/>
                <a:gd name="T66" fmla="*/ 467 w 795"/>
                <a:gd name="T67" fmla="*/ 119 h 196"/>
                <a:gd name="T68" fmla="*/ 443 w 795"/>
                <a:gd name="T69" fmla="*/ 102 h 196"/>
                <a:gd name="T70" fmla="*/ 451 w 795"/>
                <a:gd name="T71" fmla="*/ 102 h 196"/>
                <a:gd name="T72" fmla="*/ 533 w 795"/>
                <a:gd name="T73" fmla="*/ 119 h 196"/>
                <a:gd name="T74" fmla="*/ 525 w 795"/>
                <a:gd name="T75" fmla="*/ 128 h 196"/>
                <a:gd name="T76" fmla="*/ 500 w 795"/>
                <a:gd name="T77" fmla="*/ 119 h 196"/>
                <a:gd name="T78" fmla="*/ 508 w 795"/>
                <a:gd name="T79" fmla="*/ 119 h 196"/>
                <a:gd name="T80" fmla="*/ 582 w 795"/>
                <a:gd name="T81" fmla="*/ 136 h 196"/>
                <a:gd name="T82" fmla="*/ 582 w 795"/>
                <a:gd name="T83" fmla="*/ 145 h 196"/>
                <a:gd name="T84" fmla="*/ 557 w 795"/>
                <a:gd name="T85" fmla="*/ 136 h 196"/>
                <a:gd name="T86" fmla="*/ 557 w 795"/>
                <a:gd name="T87" fmla="*/ 128 h 196"/>
                <a:gd name="T88" fmla="*/ 639 w 795"/>
                <a:gd name="T89" fmla="*/ 145 h 196"/>
                <a:gd name="T90" fmla="*/ 639 w 795"/>
                <a:gd name="T91" fmla="*/ 153 h 196"/>
                <a:gd name="T92" fmla="*/ 615 w 795"/>
                <a:gd name="T93" fmla="*/ 145 h 196"/>
                <a:gd name="T94" fmla="*/ 615 w 795"/>
                <a:gd name="T95" fmla="*/ 145 h 196"/>
                <a:gd name="T96" fmla="*/ 697 w 795"/>
                <a:gd name="T97" fmla="*/ 162 h 196"/>
                <a:gd name="T98" fmla="*/ 697 w 795"/>
                <a:gd name="T99" fmla="*/ 170 h 196"/>
                <a:gd name="T100" fmla="*/ 664 w 795"/>
                <a:gd name="T101" fmla="*/ 162 h 196"/>
                <a:gd name="T102" fmla="*/ 672 w 795"/>
                <a:gd name="T103" fmla="*/ 153 h 196"/>
                <a:gd name="T104" fmla="*/ 754 w 795"/>
                <a:gd name="T105" fmla="*/ 179 h 196"/>
                <a:gd name="T106" fmla="*/ 754 w 795"/>
                <a:gd name="T107" fmla="*/ 187 h 196"/>
                <a:gd name="T108" fmla="*/ 721 w 795"/>
                <a:gd name="T109" fmla="*/ 170 h 196"/>
                <a:gd name="T110" fmla="*/ 730 w 795"/>
                <a:gd name="T111" fmla="*/ 170 h 196"/>
                <a:gd name="T112" fmla="*/ 787 w 795"/>
                <a:gd name="T113" fmla="*/ 187 h 196"/>
                <a:gd name="T114" fmla="*/ 787 w 795"/>
                <a:gd name="T115" fmla="*/ 196 h 196"/>
                <a:gd name="T116" fmla="*/ 779 w 795"/>
                <a:gd name="T117" fmla="*/ 187 h 196"/>
                <a:gd name="T118" fmla="*/ 787 w 795"/>
                <a:gd name="T119" fmla="*/ 179 h 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5"/>
                <a:gd name="T181" fmla="*/ 0 h 196"/>
                <a:gd name="T182" fmla="*/ 795 w 795"/>
                <a:gd name="T183" fmla="*/ 196 h 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5" h="196">
                  <a:moveTo>
                    <a:pt x="0" y="0"/>
                  </a:moveTo>
                  <a:lnTo>
                    <a:pt x="24" y="0"/>
                  </a:lnTo>
                  <a:lnTo>
                    <a:pt x="24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57" y="9"/>
                  </a:moveTo>
                  <a:lnTo>
                    <a:pt x="82" y="17"/>
                  </a:lnTo>
                  <a:lnTo>
                    <a:pt x="82" y="26"/>
                  </a:lnTo>
                  <a:lnTo>
                    <a:pt x="57" y="17"/>
                  </a:lnTo>
                  <a:lnTo>
                    <a:pt x="49" y="17"/>
                  </a:lnTo>
                  <a:lnTo>
                    <a:pt x="57" y="9"/>
                  </a:lnTo>
                  <a:close/>
                  <a:moveTo>
                    <a:pt x="115" y="26"/>
                  </a:moveTo>
                  <a:lnTo>
                    <a:pt x="139" y="26"/>
                  </a:lnTo>
                  <a:lnTo>
                    <a:pt x="139" y="34"/>
                  </a:lnTo>
                  <a:lnTo>
                    <a:pt x="115" y="34"/>
                  </a:lnTo>
                  <a:lnTo>
                    <a:pt x="106" y="26"/>
                  </a:lnTo>
                  <a:lnTo>
                    <a:pt x="115" y="26"/>
                  </a:lnTo>
                  <a:close/>
                  <a:moveTo>
                    <a:pt x="172" y="34"/>
                  </a:moveTo>
                  <a:lnTo>
                    <a:pt x="197" y="43"/>
                  </a:lnTo>
                  <a:lnTo>
                    <a:pt x="197" y="51"/>
                  </a:lnTo>
                  <a:lnTo>
                    <a:pt x="188" y="51"/>
                  </a:lnTo>
                  <a:lnTo>
                    <a:pt x="164" y="43"/>
                  </a:lnTo>
                  <a:lnTo>
                    <a:pt x="172" y="34"/>
                  </a:lnTo>
                  <a:close/>
                  <a:moveTo>
                    <a:pt x="221" y="51"/>
                  </a:moveTo>
                  <a:lnTo>
                    <a:pt x="246" y="51"/>
                  </a:lnTo>
                  <a:lnTo>
                    <a:pt x="254" y="60"/>
                  </a:lnTo>
                  <a:lnTo>
                    <a:pt x="246" y="60"/>
                  </a:lnTo>
                  <a:lnTo>
                    <a:pt x="221" y="60"/>
                  </a:lnTo>
                  <a:lnTo>
                    <a:pt x="221" y="51"/>
                  </a:lnTo>
                  <a:close/>
                  <a:moveTo>
                    <a:pt x="279" y="60"/>
                  </a:moveTo>
                  <a:lnTo>
                    <a:pt x="303" y="68"/>
                  </a:lnTo>
                  <a:lnTo>
                    <a:pt x="311" y="77"/>
                  </a:lnTo>
                  <a:lnTo>
                    <a:pt x="303" y="77"/>
                  </a:lnTo>
                  <a:lnTo>
                    <a:pt x="279" y="68"/>
                  </a:lnTo>
                  <a:lnTo>
                    <a:pt x="279" y="60"/>
                  </a:lnTo>
                  <a:close/>
                  <a:moveTo>
                    <a:pt x="336" y="77"/>
                  </a:moveTo>
                  <a:lnTo>
                    <a:pt x="361" y="85"/>
                  </a:lnTo>
                  <a:lnTo>
                    <a:pt x="361" y="94"/>
                  </a:lnTo>
                  <a:lnTo>
                    <a:pt x="336" y="85"/>
                  </a:lnTo>
                  <a:lnTo>
                    <a:pt x="336" y="77"/>
                  </a:lnTo>
                  <a:close/>
                  <a:moveTo>
                    <a:pt x="393" y="94"/>
                  </a:moveTo>
                  <a:lnTo>
                    <a:pt x="418" y="94"/>
                  </a:lnTo>
                  <a:lnTo>
                    <a:pt x="418" y="102"/>
                  </a:lnTo>
                  <a:lnTo>
                    <a:pt x="393" y="94"/>
                  </a:lnTo>
                  <a:lnTo>
                    <a:pt x="385" y="94"/>
                  </a:lnTo>
                  <a:lnTo>
                    <a:pt x="393" y="94"/>
                  </a:lnTo>
                  <a:close/>
                  <a:moveTo>
                    <a:pt x="451" y="102"/>
                  </a:moveTo>
                  <a:lnTo>
                    <a:pt x="475" y="111"/>
                  </a:lnTo>
                  <a:lnTo>
                    <a:pt x="467" y="119"/>
                  </a:lnTo>
                  <a:lnTo>
                    <a:pt x="451" y="111"/>
                  </a:lnTo>
                  <a:lnTo>
                    <a:pt x="443" y="102"/>
                  </a:lnTo>
                  <a:lnTo>
                    <a:pt x="451" y="102"/>
                  </a:lnTo>
                  <a:close/>
                  <a:moveTo>
                    <a:pt x="508" y="119"/>
                  </a:moveTo>
                  <a:lnTo>
                    <a:pt x="533" y="119"/>
                  </a:lnTo>
                  <a:lnTo>
                    <a:pt x="533" y="128"/>
                  </a:lnTo>
                  <a:lnTo>
                    <a:pt x="525" y="128"/>
                  </a:lnTo>
                  <a:lnTo>
                    <a:pt x="500" y="128"/>
                  </a:lnTo>
                  <a:lnTo>
                    <a:pt x="500" y="119"/>
                  </a:lnTo>
                  <a:lnTo>
                    <a:pt x="508" y="119"/>
                  </a:lnTo>
                  <a:close/>
                  <a:moveTo>
                    <a:pt x="557" y="128"/>
                  </a:moveTo>
                  <a:lnTo>
                    <a:pt x="582" y="136"/>
                  </a:lnTo>
                  <a:lnTo>
                    <a:pt x="590" y="136"/>
                  </a:lnTo>
                  <a:lnTo>
                    <a:pt x="582" y="145"/>
                  </a:lnTo>
                  <a:lnTo>
                    <a:pt x="557" y="136"/>
                  </a:lnTo>
                  <a:lnTo>
                    <a:pt x="557" y="128"/>
                  </a:lnTo>
                  <a:close/>
                  <a:moveTo>
                    <a:pt x="615" y="145"/>
                  </a:moveTo>
                  <a:lnTo>
                    <a:pt x="639" y="145"/>
                  </a:lnTo>
                  <a:lnTo>
                    <a:pt x="648" y="153"/>
                  </a:lnTo>
                  <a:lnTo>
                    <a:pt x="639" y="153"/>
                  </a:lnTo>
                  <a:lnTo>
                    <a:pt x="615" y="153"/>
                  </a:lnTo>
                  <a:lnTo>
                    <a:pt x="615" y="145"/>
                  </a:lnTo>
                  <a:close/>
                  <a:moveTo>
                    <a:pt x="672" y="153"/>
                  </a:moveTo>
                  <a:lnTo>
                    <a:pt x="697" y="162"/>
                  </a:lnTo>
                  <a:lnTo>
                    <a:pt x="697" y="170"/>
                  </a:lnTo>
                  <a:lnTo>
                    <a:pt x="672" y="162"/>
                  </a:lnTo>
                  <a:lnTo>
                    <a:pt x="664" y="162"/>
                  </a:lnTo>
                  <a:lnTo>
                    <a:pt x="672" y="153"/>
                  </a:lnTo>
                  <a:close/>
                  <a:moveTo>
                    <a:pt x="730" y="170"/>
                  </a:moveTo>
                  <a:lnTo>
                    <a:pt x="754" y="179"/>
                  </a:lnTo>
                  <a:lnTo>
                    <a:pt x="754" y="187"/>
                  </a:lnTo>
                  <a:lnTo>
                    <a:pt x="730" y="179"/>
                  </a:lnTo>
                  <a:lnTo>
                    <a:pt x="721" y="170"/>
                  </a:lnTo>
                  <a:lnTo>
                    <a:pt x="730" y="170"/>
                  </a:lnTo>
                  <a:close/>
                  <a:moveTo>
                    <a:pt x="787" y="179"/>
                  </a:moveTo>
                  <a:lnTo>
                    <a:pt x="787" y="187"/>
                  </a:lnTo>
                  <a:lnTo>
                    <a:pt x="795" y="187"/>
                  </a:lnTo>
                  <a:lnTo>
                    <a:pt x="787" y="196"/>
                  </a:lnTo>
                  <a:lnTo>
                    <a:pt x="779" y="187"/>
                  </a:lnTo>
                  <a:lnTo>
                    <a:pt x="787" y="179"/>
                  </a:lnTo>
                  <a:close/>
                </a:path>
              </a:pathLst>
            </a:custGeom>
            <a:solidFill>
              <a:srgbClr val="0070C0"/>
            </a:solidFill>
            <a:ln w="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7" name="Freeform 65"/>
            <p:cNvSpPr>
              <a:spLocks noEditPoints="1"/>
            </p:cNvSpPr>
            <p:nvPr/>
          </p:nvSpPr>
          <p:spPr bwMode="auto">
            <a:xfrm>
              <a:off x="1051" y="1315"/>
              <a:ext cx="2682" cy="1267"/>
            </a:xfrm>
            <a:custGeom>
              <a:avLst/>
              <a:gdLst>
                <a:gd name="T0" fmla="*/ 0 w 2682"/>
                <a:gd name="T1" fmla="*/ 1250 h 1267"/>
                <a:gd name="T2" fmla="*/ 99 w 2682"/>
                <a:gd name="T3" fmla="*/ 808 h 1267"/>
                <a:gd name="T4" fmla="*/ 99 w 2682"/>
                <a:gd name="T5" fmla="*/ 808 h 1267"/>
                <a:gd name="T6" fmla="*/ 295 w 2682"/>
                <a:gd name="T7" fmla="*/ 706 h 1267"/>
                <a:gd name="T8" fmla="*/ 304 w 2682"/>
                <a:gd name="T9" fmla="*/ 706 h 1267"/>
                <a:gd name="T10" fmla="*/ 304 w 2682"/>
                <a:gd name="T11" fmla="*/ 715 h 1267"/>
                <a:gd name="T12" fmla="*/ 107 w 2682"/>
                <a:gd name="T13" fmla="*/ 817 h 1267"/>
                <a:gd name="T14" fmla="*/ 115 w 2682"/>
                <a:gd name="T15" fmla="*/ 817 h 1267"/>
                <a:gd name="T16" fmla="*/ 17 w 2682"/>
                <a:gd name="T17" fmla="*/ 1259 h 1267"/>
                <a:gd name="T18" fmla="*/ 0 w 2682"/>
                <a:gd name="T19" fmla="*/ 1267 h 1267"/>
                <a:gd name="T20" fmla="*/ 0 w 2682"/>
                <a:gd name="T21" fmla="*/ 1250 h 1267"/>
                <a:gd name="T22" fmla="*/ 0 w 2682"/>
                <a:gd name="T23" fmla="*/ 1250 h 1267"/>
                <a:gd name="T24" fmla="*/ 1083 w 2682"/>
                <a:gd name="T25" fmla="*/ 791 h 1267"/>
                <a:gd name="T26" fmla="*/ 1280 w 2682"/>
                <a:gd name="T27" fmla="*/ 85 h 1267"/>
                <a:gd name="T28" fmla="*/ 1280 w 2682"/>
                <a:gd name="T29" fmla="*/ 85 h 1267"/>
                <a:gd name="T30" fmla="*/ 1288 w 2682"/>
                <a:gd name="T31" fmla="*/ 85 h 1267"/>
                <a:gd name="T32" fmla="*/ 1493 w 2682"/>
                <a:gd name="T33" fmla="*/ 545 h 1267"/>
                <a:gd name="T34" fmla="*/ 1493 w 2682"/>
                <a:gd name="T35" fmla="*/ 553 h 1267"/>
                <a:gd name="T36" fmla="*/ 1485 w 2682"/>
                <a:gd name="T37" fmla="*/ 553 h 1267"/>
                <a:gd name="T38" fmla="*/ 1280 w 2682"/>
                <a:gd name="T39" fmla="*/ 94 h 1267"/>
                <a:gd name="T40" fmla="*/ 1296 w 2682"/>
                <a:gd name="T41" fmla="*/ 94 h 1267"/>
                <a:gd name="T42" fmla="*/ 1099 w 2682"/>
                <a:gd name="T43" fmla="*/ 800 h 1267"/>
                <a:gd name="T44" fmla="*/ 1083 w 2682"/>
                <a:gd name="T45" fmla="*/ 808 h 1267"/>
                <a:gd name="T46" fmla="*/ 1083 w 2682"/>
                <a:gd name="T47" fmla="*/ 791 h 1267"/>
                <a:gd name="T48" fmla="*/ 1083 w 2682"/>
                <a:gd name="T49" fmla="*/ 791 h 1267"/>
                <a:gd name="T50" fmla="*/ 2272 w 2682"/>
                <a:gd name="T51" fmla="*/ 732 h 1267"/>
                <a:gd name="T52" fmla="*/ 2469 w 2682"/>
                <a:gd name="T53" fmla="*/ 0 h 1267"/>
                <a:gd name="T54" fmla="*/ 2477 w 2682"/>
                <a:gd name="T55" fmla="*/ 0 h 1267"/>
                <a:gd name="T56" fmla="*/ 2485 w 2682"/>
                <a:gd name="T57" fmla="*/ 0 h 1267"/>
                <a:gd name="T58" fmla="*/ 2682 w 2682"/>
                <a:gd name="T59" fmla="*/ 961 h 1267"/>
                <a:gd name="T60" fmla="*/ 2674 w 2682"/>
                <a:gd name="T61" fmla="*/ 978 h 1267"/>
                <a:gd name="T62" fmla="*/ 2666 w 2682"/>
                <a:gd name="T63" fmla="*/ 970 h 1267"/>
                <a:gd name="T64" fmla="*/ 2469 w 2682"/>
                <a:gd name="T65" fmla="*/ 9 h 1267"/>
                <a:gd name="T66" fmla="*/ 2485 w 2682"/>
                <a:gd name="T67" fmla="*/ 9 h 1267"/>
                <a:gd name="T68" fmla="*/ 2288 w 2682"/>
                <a:gd name="T69" fmla="*/ 740 h 1267"/>
                <a:gd name="T70" fmla="*/ 2272 w 2682"/>
                <a:gd name="T71" fmla="*/ 749 h 1267"/>
                <a:gd name="T72" fmla="*/ 2272 w 2682"/>
                <a:gd name="T73" fmla="*/ 732 h 1267"/>
                <a:gd name="T74" fmla="*/ 2272 w 2682"/>
                <a:gd name="T75" fmla="*/ 732 h 126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82"/>
                <a:gd name="T115" fmla="*/ 0 h 1267"/>
                <a:gd name="T116" fmla="*/ 2682 w 2682"/>
                <a:gd name="T117" fmla="*/ 1267 h 126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82" h="1267">
                  <a:moveTo>
                    <a:pt x="0" y="1250"/>
                  </a:moveTo>
                  <a:lnTo>
                    <a:pt x="99" y="808"/>
                  </a:lnTo>
                  <a:lnTo>
                    <a:pt x="295" y="706"/>
                  </a:lnTo>
                  <a:lnTo>
                    <a:pt x="304" y="706"/>
                  </a:lnTo>
                  <a:lnTo>
                    <a:pt x="304" y="715"/>
                  </a:lnTo>
                  <a:lnTo>
                    <a:pt x="107" y="817"/>
                  </a:lnTo>
                  <a:lnTo>
                    <a:pt x="115" y="817"/>
                  </a:lnTo>
                  <a:lnTo>
                    <a:pt x="17" y="1259"/>
                  </a:lnTo>
                  <a:lnTo>
                    <a:pt x="0" y="1267"/>
                  </a:lnTo>
                  <a:lnTo>
                    <a:pt x="0" y="1250"/>
                  </a:lnTo>
                  <a:close/>
                  <a:moveTo>
                    <a:pt x="1083" y="791"/>
                  </a:moveTo>
                  <a:lnTo>
                    <a:pt x="1280" y="85"/>
                  </a:lnTo>
                  <a:lnTo>
                    <a:pt x="1288" y="85"/>
                  </a:lnTo>
                  <a:lnTo>
                    <a:pt x="1493" y="545"/>
                  </a:lnTo>
                  <a:lnTo>
                    <a:pt x="1493" y="553"/>
                  </a:lnTo>
                  <a:lnTo>
                    <a:pt x="1485" y="553"/>
                  </a:lnTo>
                  <a:lnTo>
                    <a:pt x="1280" y="94"/>
                  </a:lnTo>
                  <a:lnTo>
                    <a:pt x="1296" y="94"/>
                  </a:lnTo>
                  <a:lnTo>
                    <a:pt x="1099" y="800"/>
                  </a:lnTo>
                  <a:lnTo>
                    <a:pt x="1083" y="808"/>
                  </a:lnTo>
                  <a:lnTo>
                    <a:pt x="1083" y="791"/>
                  </a:lnTo>
                  <a:close/>
                  <a:moveTo>
                    <a:pt x="2272" y="732"/>
                  </a:moveTo>
                  <a:lnTo>
                    <a:pt x="2469" y="0"/>
                  </a:lnTo>
                  <a:lnTo>
                    <a:pt x="2477" y="0"/>
                  </a:lnTo>
                  <a:lnTo>
                    <a:pt x="2485" y="0"/>
                  </a:lnTo>
                  <a:lnTo>
                    <a:pt x="2682" y="961"/>
                  </a:lnTo>
                  <a:lnTo>
                    <a:pt x="2674" y="978"/>
                  </a:lnTo>
                  <a:lnTo>
                    <a:pt x="2666" y="970"/>
                  </a:lnTo>
                  <a:lnTo>
                    <a:pt x="2469" y="9"/>
                  </a:lnTo>
                  <a:lnTo>
                    <a:pt x="2485" y="9"/>
                  </a:lnTo>
                  <a:lnTo>
                    <a:pt x="2288" y="740"/>
                  </a:lnTo>
                  <a:lnTo>
                    <a:pt x="2272" y="749"/>
                  </a:lnTo>
                  <a:lnTo>
                    <a:pt x="2272" y="732"/>
                  </a:lnTo>
                  <a:close/>
                </a:path>
              </a:pathLst>
            </a:custGeom>
            <a:solidFill>
              <a:srgbClr val="0070C0"/>
            </a:solidFill>
            <a:ln w="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8" name="Freeform 66"/>
            <p:cNvSpPr>
              <a:spLocks/>
            </p:cNvSpPr>
            <p:nvPr/>
          </p:nvSpPr>
          <p:spPr bwMode="auto">
            <a:xfrm>
              <a:off x="1027" y="2540"/>
              <a:ext cx="65" cy="68"/>
            </a:xfrm>
            <a:custGeom>
              <a:avLst/>
              <a:gdLst>
                <a:gd name="T0" fmla="*/ 32 w 65"/>
                <a:gd name="T1" fmla="*/ 0 h 68"/>
                <a:gd name="T2" fmla="*/ 65 w 65"/>
                <a:gd name="T3" fmla="*/ 68 h 68"/>
                <a:gd name="T4" fmla="*/ 0 w 65"/>
                <a:gd name="T5" fmla="*/ 68 h 68"/>
                <a:gd name="T6" fmla="*/ 32 w 65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68"/>
                <a:gd name="T14" fmla="*/ 65 w 65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68">
                  <a:moveTo>
                    <a:pt x="32" y="0"/>
                  </a:moveTo>
                  <a:lnTo>
                    <a:pt x="65" y="68"/>
                  </a:lnTo>
                  <a:lnTo>
                    <a:pt x="0" y="6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8EB4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9" name="Freeform 67"/>
            <p:cNvSpPr>
              <a:spLocks noEditPoints="1"/>
            </p:cNvSpPr>
            <p:nvPr/>
          </p:nvSpPr>
          <p:spPr bwMode="auto">
            <a:xfrm>
              <a:off x="1027" y="2540"/>
              <a:ext cx="73" cy="77"/>
            </a:xfrm>
            <a:custGeom>
              <a:avLst/>
              <a:gdLst>
                <a:gd name="T0" fmla="*/ 32 w 73"/>
                <a:gd name="T1" fmla="*/ 0 h 77"/>
                <a:gd name="T2" fmla="*/ 32 w 73"/>
                <a:gd name="T3" fmla="*/ 0 h 77"/>
                <a:gd name="T4" fmla="*/ 41 w 73"/>
                <a:gd name="T5" fmla="*/ 0 h 77"/>
                <a:gd name="T6" fmla="*/ 73 w 73"/>
                <a:gd name="T7" fmla="*/ 68 h 77"/>
                <a:gd name="T8" fmla="*/ 65 w 73"/>
                <a:gd name="T9" fmla="*/ 68 h 77"/>
                <a:gd name="T10" fmla="*/ 65 w 73"/>
                <a:gd name="T11" fmla="*/ 77 h 77"/>
                <a:gd name="T12" fmla="*/ 0 w 73"/>
                <a:gd name="T13" fmla="*/ 77 h 77"/>
                <a:gd name="T14" fmla="*/ 0 w 73"/>
                <a:gd name="T15" fmla="*/ 68 h 77"/>
                <a:gd name="T16" fmla="*/ 0 w 73"/>
                <a:gd name="T17" fmla="*/ 68 h 77"/>
                <a:gd name="T18" fmla="*/ 32 w 73"/>
                <a:gd name="T19" fmla="*/ 0 h 77"/>
                <a:gd name="T20" fmla="*/ 8 w 73"/>
                <a:gd name="T21" fmla="*/ 68 h 77"/>
                <a:gd name="T22" fmla="*/ 0 w 73"/>
                <a:gd name="T23" fmla="*/ 68 h 77"/>
                <a:gd name="T24" fmla="*/ 65 w 73"/>
                <a:gd name="T25" fmla="*/ 68 h 77"/>
                <a:gd name="T26" fmla="*/ 65 w 73"/>
                <a:gd name="T27" fmla="*/ 68 h 77"/>
                <a:gd name="T28" fmla="*/ 32 w 73"/>
                <a:gd name="T29" fmla="*/ 0 h 77"/>
                <a:gd name="T30" fmla="*/ 41 w 73"/>
                <a:gd name="T31" fmla="*/ 0 h 77"/>
                <a:gd name="T32" fmla="*/ 8 w 73"/>
                <a:gd name="T33" fmla="*/ 68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77"/>
                <a:gd name="T53" fmla="*/ 73 w 73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77">
                  <a:moveTo>
                    <a:pt x="32" y="0"/>
                  </a:moveTo>
                  <a:lnTo>
                    <a:pt x="32" y="0"/>
                  </a:lnTo>
                  <a:lnTo>
                    <a:pt x="41" y="0"/>
                  </a:lnTo>
                  <a:lnTo>
                    <a:pt x="73" y="68"/>
                  </a:lnTo>
                  <a:lnTo>
                    <a:pt x="65" y="68"/>
                  </a:lnTo>
                  <a:lnTo>
                    <a:pt x="65" y="77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32" y="0"/>
                  </a:lnTo>
                  <a:close/>
                  <a:moveTo>
                    <a:pt x="8" y="68"/>
                  </a:moveTo>
                  <a:lnTo>
                    <a:pt x="0" y="68"/>
                  </a:lnTo>
                  <a:lnTo>
                    <a:pt x="65" y="68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8" y="68"/>
                  </a:lnTo>
                  <a:close/>
                </a:path>
              </a:pathLst>
            </a:custGeom>
            <a:solidFill>
              <a:srgbClr val="0070C0"/>
            </a:solidFill>
            <a:ln w="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0" name="Freeform 68"/>
            <p:cNvSpPr>
              <a:spLocks/>
            </p:cNvSpPr>
            <p:nvPr/>
          </p:nvSpPr>
          <p:spPr bwMode="auto">
            <a:xfrm>
              <a:off x="1125" y="2098"/>
              <a:ext cx="66" cy="68"/>
            </a:xfrm>
            <a:custGeom>
              <a:avLst/>
              <a:gdLst>
                <a:gd name="T0" fmla="*/ 33 w 66"/>
                <a:gd name="T1" fmla="*/ 0 h 68"/>
                <a:gd name="T2" fmla="*/ 66 w 66"/>
                <a:gd name="T3" fmla="*/ 68 h 68"/>
                <a:gd name="T4" fmla="*/ 0 w 66"/>
                <a:gd name="T5" fmla="*/ 68 h 68"/>
                <a:gd name="T6" fmla="*/ 33 w 66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8"/>
                <a:gd name="T14" fmla="*/ 66 w 66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8">
                  <a:moveTo>
                    <a:pt x="33" y="0"/>
                  </a:moveTo>
                  <a:lnTo>
                    <a:pt x="66" y="68"/>
                  </a:lnTo>
                  <a:lnTo>
                    <a:pt x="0" y="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8EB4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1" name="Freeform 69"/>
            <p:cNvSpPr>
              <a:spLocks noEditPoints="1"/>
            </p:cNvSpPr>
            <p:nvPr/>
          </p:nvSpPr>
          <p:spPr bwMode="auto">
            <a:xfrm>
              <a:off x="1125" y="2089"/>
              <a:ext cx="74" cy="77"/>
            </a:xfrm>
            <a:custGeom>
              <a:avLst/>
              <a:gdLst>
                <a:gd name="T0" fmla="*/ 33 w 74"/>
                <a:gd name="T1" fmla="*/ 9 h 77"/>
                <a:gd name="T2" fmla="*/ 33 w 74"/>
                <a:gd name="T3" fmla="*/ 0 h 77"/>
                <a:gd name="T4" fmla="*/ 41 w 74"/>
                <a:gd name="T5" fmla="*/ 9 h 77"/>
                <a:gd name="T6" fmla="*/ 74 w 74"/>
                <a:gd name="T7" fmla="*/ 68 h 77"/>
                <a:gd name="T8" fmla="*/ 66 w 74"/>
                <a:gd name="T9" fmla="*/ 77 h 77"/>
                <a:gd name="T10" fmla="*/ 66 w 74"/>
                <a:gd name="T11" fmla="*/ 77 h 77"/>
                <a:gd name="T12" fmla="*/ 0 w 74"/>
                <a:gd name="T13" fmla="*/ 77 h 77"/>
                <a:gd name="T14" fmla="*/ 0 w 74"/>
                <a:gd name="T15" fmla="*/ 77 h 77"/>
                <a:gd name="T16" fmla="*/ 0 w 74"/>
                <a:gd name="T17" fmla="*/ 68 h 77"/>
                <a:gd name="T18" fmla="*/ 33 w 74"/>
                <a:gd name="T19" fmla="*/ 9 h 77"/>
                <a:gd name="T20" fmla="*/ 8 w 74"/>
                <a:gd name="T21" fmla="*/ 77 h 77"/>
                <a:gd name="T22" fmla="*/ 0 w 74"/>
                <a:gd name="T23" fmla="*/ 68 h 77"/>
                <a:gd name="T24" fmla="*/ 66 w 74"/>
                <a:gd name="T25" fmla="*/ 68 h 77"/>
                <a:gd name="T26" fmla="*/ 66 w 74"/>
                <a:gd name="T27" fmla="*/ 77 h 77"/>
                <a:gd name="T28" fmla="*/ 33 w 74"/>
                <a:gd name="T29" fmla="*/ 9 h 77"/>
                <a:gd name="T30" fmla="*/ 41 w 74"/>
                <a:gd name="T31" fmla="*/ 9 h 77"/>
                <a:gd name="T32" fmla="*/ 8 w 74"/>
                <a:gd name="T33" fmla="*/ 77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7"/>
                <a:gd name="T53" fmla="*/ 74 w 74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7">
                  <a:moveTo>
                    <a:pt x="33" y="9"/>
                  </a:moveTo>
                  <a:lnTo>
                    <a:pt x="33" y="0"/>
                  </a:lnTo>
                  <a:lnTo>
                    <a:pt x="41" y="9"/>
                  </a:lnTo>
                  <a:lnTo>
                    <a:pt x="74" y="68"/>
                  </a:lnTo>
                  <a:lnTo>
                    <a:pt x="66" y="77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33" y="9"/>
                  </a:lnTo>
                  <a:close/>
                  <a:moveTo>
                    <a:pt x="8" y="77"/>
                  </a:moveTo>
                  <a:lnTo>
                    <a:pt x="0" y="68"/>
                  </a:lnTo>
                  <a:lnTo>
                    <a:pt x="66" y="68"/>
                  </a:lnTo>
                  <a:lnTo>
                    <a:pt x="66" y="77"/>
                  </a:lnTo>
                  <a:lnTo>
                    <a:pt x="33" y="9"/>
                  </a:lnTo>
                  <a:lnTo>
                    <a:pt x="41" y="9"/>
                  </a:lnTo>
                  <a:lnTo>
                    <a:pt x="8" y="77"/>
                  </a:lnTo>
                  <a:close/>
                </a:path>
              </a:pathLst>
            </a:custGeom>
            <a:solidFill>
              <a:srgbClr val="0070C0"/>
            </a:solidFill>
            <a:ln w="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2" name="Freeform 70"/>
            <p:cNvSpPr>
              <a:spLocks/>
            </p:cNvSpPr>
            <p:nvPr/>
          </p:nvSpPr>
          <p:spPr bwMode="auto">
            <a:xfrm>
              <a:off x="1322" y="1996"/>
              <a:ext cx="65" cy="68"/>
            </a:xfrm>
            <a:custGeom>
              <a:avLst/>
              <a:gdLst>
                <a:gd name="T0" fmla="*/ 33 w 65"/>
                <a:gd name="T1" fmla="*/ 0 h 68"/>
                <a:gd name="T2" fmla="*/ 65 w 65"/>
                <a:gd name="T3" fmla="*/ 68 h 68"/>
                <a:gd name="T4" fmla="*/ 0 w 65"/>
                <a:gd name="T5" fmla="*/ 68 h 68"/>
                <a:gd name="T6" fmla="*/ 33 w 65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68"/>
                <a:gd name="T14" fmla="*/ 65 w 65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68">
                  <a:moveTo>
                    <a:pt x="33" y="0"/>
                  </a:moveTo>
                  <a:lnTo>
                    <a:pt x="65" y="68"/>
                  </a:lnTo>
                  <a:lnTo>
                    <a:pt x="0" y="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8EB4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3" name="Freeform 71"/>
            <p:cNvSpPr>
              <a:spLocks noEditPoints="1"/>
            </p:cNvSpPr>
            <p:nvPr/>
          </p:nvSpPr>
          <p:spPr bwMode="auto">
            <a:xfrm>
              <a:off x="1322" y="1996"/>
              <a:ext cx="74" cy="76"/>
            </a:xfrm>
            <a:custGeom>
              <a:avLst/>
              <a:gdLst>
                <a:gd name="T0" fmla="*/ 33 w 74"/>
                <a:gd name="T1" fmla="*/ 0 h 76"/>
                <a:gd name="T2" fmla="*/ 33 w 74"/>
                <a:gd name="T3" fmla="*/ 0 h 76"/>
                <a:gd name="T4" fmla="*/ 41 w 74"/>
                <a:gd name="T5" fmla="*/ 0 h 76"/>
                <a:gd name="T6" fmla="*/ 74 w 74"/>
                <a:gd name="T7" fmla="*/ 68 h 76"/>
                <a:gd name="T8" fmla="*/ 65 w 74"/>
                <a:gd name="T9" fmla="*/ 68 h 76"/>
                <a:gd name="T10" fmla="*/ 65 w 74"/>
                <a:gd name="T11" fmla="*/ 76 h 76"/>
                <a:gd name="T12" fmla="*/ 0 w 74"/>
                <a:gd name="T13" fmla="*/ 76 h 76"/>
                <a:gd name="T14" fmla="*/ 0 w 74"/>
                <a:gd name="T15" fmla="*/ 68 h 76"/>
                <a:gd name="T16" fmla="*/ 0 w 74"/>
                <a:gd name="T17" fmla="*/ 68 h 76"/>
                <a:gd name="T18" fmla="*/ 33 w 74"/>
                <a:gd name="T19" fmla="*/ 0 h 76"/>
                <a:gd name="T20" fmla="*/ 8 w 74"/>
                <a:gd name="T21" fmla="*/ 68 h 76"/>
                <a:gd name="T22" fmla="*/ 0 w 74"/>
                <a:gd name="T23" fmla="*/ 68 h 76"/>
                <a:gd name="T24" fmla="*/ 65 w 74"/>
                <a:gd name="T25" fmla="*/ 68 h 76"/>
                <a:gd name="T26" fmla="*/ 65 w 74"/>
                <a:gd name="T27" fmla="*/ 68 h 76"/>
                <a:gd name="T28" fmla="*/ 33 w 74"/>
                <a:gd name="T29" fmla="*/ 0 h 76"/>
                <a:gd name="T30" fmla="*/ 41 w 74"/>
                <a:gd name="T31" fmla="*/ 0 h 76"/>
                <a:gd name="T32" fmla="*/ 8 w 74"/>
                <a:gd name="T33" fmla="*/ 68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6"/>
                <a:gd name="T53" fmla="*/ 74 w 74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6">
                  <a:moveTo>
                    <a:pt x="33" y="0"/>
                  </a:moveTo>
                  <a:lnTo>
                    <a:pt x="33" y="0"/>
                  </a:lnTo>
                  <a:lnTo>
                    <a:pt x="41" y="0"/>
                  </a:lnTo>
                  <a:lnTo>
                    <a:pt x="74" y="68"/>
                  </a:lnTo>
                  <a:lnTo>
                    <a:pt x="65" y="68"/>
                  </a:lnTo>
                  <a:lnTo>
                    <a:pt x="65" y="76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33" y="0"/>
                  </a:lnTo>
                  <a:close/>
                  <a:moveTo>
                    <a:pt x="8" y="68"/>
                  </a:moveTo>
                  <a:lnTo>
                    <a:pt x="0" y="68"/>
                  </a:lnTo>
                  <a:lnTo>
                    <a:pt x="65" y="68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8" y="68"/>
                  </a:lnTo>
                  <a:close/>
                </a:path>
              </a:pathLst>
            </a:custGeom>
            <a:solidFill>
              <a:srgbClr val="0070C0"/>
            </a:solidFill>
            <a:ln w="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4" name="Freeform 72"/>
            <p:cNvSpPr>
              <a:spLocks/>
            </p:cNvSpPr>
            <p:nvPr/>
          </p:nvSpPr>
          <p:spPr bwMode="auto">
            <a:xfrm>
              <a:off x="2109" y="2089"/>
              <a:ext cx="66" cy="68"/>
            </a:xfrm>
            <a:custGeom>
              <a:avLst/>
              <a:gdLst>
                <a:gd name="T0" fmla="*/ 33 w 66"/>
                <a:gd name="T1" fmla="*/ 0 h 68"/>
                <a:gd name="T2" fmla="*/ 66 w 66"/>
                <a:gd name="T3" fmla="*/ 68 h 68"/>
                <a:gd name="T4" fmla="*/ 0 w 66"/>
                <a:gd name="T5" fmla="*/ 68 h 68"/>
                <a:gd name="T6" fmla="*/ 33 w 66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8"/>
                <a:gd name="T14" fmla="*/ 66 w 66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8">
                  <a:moveTo>
                    <a:pt x="33" y="0"/>
                  </a:moveTo>
                  <a:lnTo>
                    <a:pt x="66" y="68"/>
                  </a:lnTo>
                  <a:lnTo>
                    <a:pt x="0" y="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8EB4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5" name="Freeform 73"/>
            <p:cNvSpPr>
              <a:spLocks noEditPoints="1"/>
            </p:cNvSpPr>
            <p:nvPr/>
          </p:nvSpPr>
          <p:spPr bwMode="auto">
            <a:xfrm>
              <a:off x="2109" y="2081"/>
              <a:ext cx="74" cy="76"/>
            </a:xfrm>
            <a:custGeom>
              <a:avLst/>
              <a:gdLst>
                <a:gd name="T0" fmla="*/ 33 w 74"/>
                <a:gd name="T1" fmla="*/ 0 h 76"/>
                <a:gd name="T2" fmla="*/ 33 w 74"/>
                <a:gd name="T3" fmla="*/ 0 h 76"/>
                <a:gd name="T4" fmla="*/ 41 w 74"/>
                <a:gd name="T5" fmla="*/ 0 h 76"/>
                <a:gd name="T6" fmla="*/ 74 w 74"/>
                <a:gd name="T7" fmla="*/ 68 h 76"/>
                <a:gd name="T8" fmla="*/ 66 w 74"/>
                <a:gd name="T9" fmla="*/ 76 h 76"/>
                <a:gd name="T10" fmla="*/ 66 w 74"/>
                <a:gd name="T11" fmla="*/ 76 h 76"/>
                <a:gd name="T12" fmla="*/ 0 w 74"/>
                <a:gd name="T13" fmla="*/ 76 h 76"/>
                <a:gd name="T14" fmla="*/ 0 w 74"/>
                <a:gd name="T15" fmla="*/ 76 h 76"/>
                <a:gd name="T16" fmla="*/ 0 w 74"/>
                <a:gd name="T17" fmla="*/ 68 h 76"/>
                <a:gd name="T18" fmla="*/ 33 w 74"/>
                <a:gd name="T19" fmla="*/ 0 h 76"/>
                <a:gd name="T20" fmla="*/ 8 w 74"/>
                <a:gd name="T21" fmla="*/ 76 h 76"/>
                <a:gd name="T22" fmla="*/ 0 w 74"/>
                <a:gd name="T23" fmla="*/ 68 h 76"/>
                <a:gd name="T24" fmla="*/ 66 w 74"/>
                <a:gd name="T25" fmla="*/ 68 h 76"/>
                <a:gd name="T26" fmla="*/ 66 w 74"/>
                <a:gd name="T27" fmla="*/ 76 h 76"/>
                <a:gd name="T28" fmla="*/ 33 w 74"/>
                <a:gd name="T29" fmla="*/ 8 h 76"/>
                <a:gd name="T30" fmla="*/ 41 w 74"/>
                <a:gd name="T31" fmla="*/ 8 h 76"/>
                <a:gd name="T32" fmla="*/ 8 w 74"/>
                <a:gd name="T33" fmla="*/ 76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6"/>
                <a:gd name="T53" fmla="*/ 74 w 74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6">
                  <a:moveTo>
                    <a:pt x="33" y="0"/>
                  </a:moveTo>
                  <a:lnTo>
                    <a:pt x="33" y="0"/>
                  </a:lnTo>
                  <a:lnTo>
                    <a:pt x="41" y="0"/>
                  </a:lnTo>
                  <a:lnTo>
                    <a:pt x="74" y="68"/>
                  </a:lnTo>
                  <a:lnTo>
                    <a:pt x="66" y="76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33" y="0"/>
                  </a:lnTo>
                  <a:close/>
                  <a:moveTo>
                    <a:pt x="8" y="76"/>
                  </a:moveTo>
                  <a:lnTo>
                    <a:pt x="0" y="68"/>
                  </a:lnTo>
                  <a:lnTo>
                    <a:pt x="66" y="68"/>
                  </a:lnTo>
                  <a:lnTo>
                    <a:pt x="66" y="76"/>
                  </a:lnTo>
                  <a:lnTo>
                    <a:pt x="33" y="8"/>
                  </a:lnTo>
                  <a:lnTo>
                    <a:pt x="41" y="8"/>
                  </a:lnTo>
                  <a:lnTo>
                    <a:pt x="8" y="76"/>
                  </a:lnTo>
                  <a:close/>
                </a:path>
              </a:pathLst>
            </a:custGeom>
            <a:solidFill>
              <a:srgbClr val="0070C0"/>
            </a:solidFill>
            <a:ln w="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6" name="Freeform 74"/>
            <p:cNvSpPr>
              <a:spLocks/>
            </p:cNvSpPr>
            <p:nvPr/>
          </p:nvSpPr>
          <p:spPr bwMode="auto">
            <a:xfrm>
              <a:off x="2306" y="1375"/>
              <a:ext cx="66" cy="68"/>
            </a:xfrm>
            <a:custGeom>
              <a:avLst/>
              <a:gdLst>
                <a:gd name="T0" fmla="*/ 33 w 66"/>
                <a:gd name="T1" fmla="*/ 0 h 68"/>
                <a:gd name="T2" fmla="*/ 66 w 66"/>
                <a:gd name="T3" fmla="*/ 68 h 68"/>
                <a:gd name="T4" fmla="*/ 0 w 66"/>
                <a:gd name="T5" fmla="*/ 68 h 68"/>
                <a:gd name="T6" fmla="*/ 33 w 66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8"/>
                <a:gd name="T14" fmla="*/ 66 w 66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8">
                  <a:moveTo>
                    <a:pt x="33" y="0"/>
                  </a:moveTo>
                  <a:lnTo>
                    <a:pt x="66" y="68"/>
                  </a:lnTo>
                  <a:lnTo>
                    <a:pt x="0" y="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8EB4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7" name="Freeform 75"/>
            <p:cNvSpPr>
              <a:spLocks noEditPoints="1"/>
            </p:cNvSpPr>
            <p:nvPr/>
          </p:nvSpPr>
          <p:spPr bwMode="auto">
            <a:xfrm>
              <a:off x="2306" y="1366"/>
              <a:ext cx="74" cy="77"/>
            </a:xfrm>
            <a:custGeom>
              <a:avLst/>
              <a:gdLst>
                <a:gd name="T0" fmla="*/ 33 w 74"/>
                <a:gd name="T1" fmla="*/ 9 h 77"/>
                <a:gd name="T2" fmla="*/ 33 w 74"/>
                <a:gd name="T3" fmla="*/ 0 h 77"/>
                <a:gd name="T4" fmla="*/ 41 w 74"/>
                <a:gd name="T5" fmla="*/ 9 h 77"/>
                <a:gd name="T6" fmla="*/ 74 w 74"/>
                <a:gd name="T7" fmla="*/ 77 h 77"/>
                <a:gd name="T8" fmla="*/ 66 w 74"/>
                <a:gd name="T9" fmla="*/ 77 h 77"/>
                <a:gd name="T10" fmla="*/ 66 w 74"/>
                <a:gd name="T11" fmla="*/ 77 h 77"/>
                <a:gd name="T12" fmla="*/ 0 w 74"/>
                <a:gd name="T13" fmla="*/ 77 h 77"/>
                <a:gd name="T14" fmla="*/ 0 w 74"/>
                <a:gd name="T15" fmla="*/ 77 h 77"/>
                <a:gd name="T16" fmla="*/ 0 w 74"/>
                <a:gd name="T17" fmla="*/ 77 h 77"/>
                <a:gd name="T18" fmla="*/ 33 w 74"/>
                <a:gd name="T19" fmla="*/ 9 h 77"/>
                <a:gd name="T20" fmla="*/ 8 w 74"/>
                <a:gd name="T21" fmla="*/ 77 h 77"/>
                <a:gd name="T22" fmla="*/ 0 w 74"/>
                <a:gd name="T23" fmla="*/ 68 h 77"/>
                <a:gd name="T24" fmla="*/ 66 w 74"/>
                <a:gd name="T25" fmla="*/ 68 h 77"/>
                <a:gd name="T26" fmla="*/ 66 w 74"/>
                <a:gd name="T27" fmla="*/ 77 h 77"/>
                <a:gd name="T28" fmla="*/ 33 w 74"/>
                <a:gd name="T29" fmla="*/ 9 h 77"/>
                <a:gd name="T30" fmla="*/ 41 w 74"/>
                <a:gd name="T31" fmla="*/ 9 h 77"/>
                <a:gd name="T32" fmla="*/ 8 w 74"/>
                <a:gd name="T33" fmla="*/ 77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7"/>
                <a:gd name="T53" fmla="*/ 74 w 74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7">
                  <a:moveTo>
                    <a:pt x="33" y="9"/>
                  </a:moveTo>
                  <a:lnTo>
                    <a:pt x="33" y="0"/>
                  </a:lnTo>
                  <a:lnTo>
                    <a:pt x="41" y="9"/>
                  </a:lnTo>
                  <a:lnTo>
                    <a:pt x="74" y="77"/>
                  </a:lnTo>
                  <a:lnTo>
                    <a:pt x="66" y="77"/>
                  </a:lnTo>
                  <a:lnTo>
                    <a:pt x="0" y="77"/>
                  </a:lnTo>
                  <a:lnTo>
                    <a:pt x="33" y="9"/>
                  </a:lnTo>
                  <a:close/>
                  <a:moveTo>
                    <a:pt x="8" y="77"/>
                  </a:moveTo>
                  <a:lnTo>
                    <a:pt x="0" y="68"/>
                  </a:lnTo>
                  <a:lnTo>
                    <a:pt x="66" y="68"/>
                  </a:lnTo>
                  <a:lnTo>
                    <a:pt x="66" y="77"/>
                  </a:lnTo>
                  <a:lnTo>
                    <a:pt x="33" y="9"/>
                  </a:lnTo>
                  <a:lnTo>
                    <a:pt x="41" y="9"/>
                  </a:lnTo>
                  <a:lnTo>
                    <a:pt x="8" y="77"/>
                  </a:lnTo>
                  <a:close/>
                </a:path>
              </a:pathLst>
            </a:custGeom>
            <a:solidFill>
              <a:srgbClr val="0070C0"/>
            </a:solidFill>
            <a:ln w="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8" name="Freeform 76"/>
            <p:cNvSpPr>
              <a:spLocks/>
            </p:cNvSpPr>
            <p:nvPr/>
          </p:nvSpPr>
          <p:spPr bwMode="auto">
            <a:xfrm>
              <a:off x="2503" y="1834"/>
              <a:ext cx="66" cy="68"/>
            </a:xfrm>
            <a:custGeom>
              <a:avLst/>
              <a:gdLst>
                <a:gd name="T0" fmla="*/ 33 w 66"/>
                <a:gd name="T1" fmla="*/ 0 h 68"/>
                <a:gd name="T2" fmla="*/ 66 w 66"/>
                <a:gd name="T3" fmla="*/ 68 h 68"/>
                <a:gd name="T4" fmla="*/ 0 w 66"/>
                <a:gd name="T5" fmla="*/ 68 h 68"/>
                <a:gd name="T6" fmla="*/ 33 w 66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8"/>
                <a:gd name="T14" fmla="*/ 66 w 66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8">
                  <a:moveTo>
                    <a:pt x="33" y="0"/>
                  </a:moveTo>
                  <a:lnTo>
                    <a:pt x="66" y="68"/>
                  </a:lnTo>
                  <a:lnTo>
                    <a:pt x="0" y="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8EB4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9" name="Freeform 77"/>
            <p:cNvSpPr>
              <a:spLocks noEditPoints="1"/>
            </p:cNvSpPr>
            <p:nvPr/>
          </p:nvSpPr>
          <p:spPr bwMode="auto">
            <a:xfrm>
              <a:off x="2503" y="1826"/>
              <a:ext cx="74" cy="76"/>
            </a:xfrm>
            <a:custGeom>
              <a:avLst/>
              <a:gdLst>
                <a:gd name="T0" fmla="*/ 33 w 74"/>
                <a:gd name="T1" fmla="*/ 8 h 76"/>
                <a:gd name="T2" fmla="*/ 33 w 74"/>
                <a:gd name="T3" fmla="*/ 0 h 76"/>
                <a:gd name="T4" fmla="*/ 41 w 74"/>
                <a:gd name="T5" fmla="*/ 8 h 76"/>
                <a:gd name="T6" fmla="*/ 74 w 74"/>
                <a:gd name="T7" fmla="*/ 76 h 76"/>
                <a:gd name="T8" fmla="*/ 66 w 74"/>
                <a:gd name="T9" fmla="*/ 76 h 76"/>
                <a:gd name="T10" fmla="*/ 66 w 74"/>
                <a:gd name="T11" fmla="*/ 76 h 76"/>
                <a:gd name="T12" fmla="*/ 0 w 74"/>
                <a:gd name="T13" fmla="*/ 76 h 76"/>
                <a:gd name="T14" fmla="*/ 0 w 74"/>
                <a:gd name="T15" fmla="*/ 76 h 76"/>
                <a:gd name="T16" fmla="*/ 0 w 74"/>
                <a:gd name="T17" fmla="*/ 76 h 76"/>
                <a:gd name="T18" fmla="*/ 33 w 74"/>
                <a:gd name="T19" fmla="*/ 8 h 76"/>
                <a:gd name="T20" fmla="*/ 8 w 74"/>
                <a:gd name="T21" fmla="*/ 76 h 76"/>
                <a:gd name="T22" fmla="*/ 0 w 74"/>
                <a:gd name="T23" fmla="*/ 68 h 76"/>
                <a:gd name="T24" fmla="*/ 66 w 74"/>
                <a:gd name="T25" fmla="*/ 68 h 76"/>
                <a:gd name="T26" fmla="*/ 66 w 74"/>
                <a:gd name="T27" fmla="*/ 76 h 76"/>
                <a:gd name="T28" fmla="*/ 33 w 74"/>
                <a:gd name="T29" fmla="*/ 8 h 76"/>
                <a:gd name="T30" fmla="*/ 41 w 74"/>
                <a:gd name="T31" fmla="*/ 8 h 76"/>
                <a:gd name="T32" fmla="*/ 8 w 74"/>
                <a:gd name="T33" fmla="*/ 76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6"/>
                <a:gd name="T53" fmla="*/ 74 w 74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6">
                  <a:moveTo>
                    <a:pt x="33" y="8"/>
                  </a:moveTo>
                  <a:lnTo>
                    <a:pt x="33" y="0"/>
                  </a:lnTo>
                  <a:lnTo>
                    <a:pt x="41" y="8"/>
                  </a:lnTo>
                  <a:lnTo>
                    <a:pt x="74" y="76"/>
                  </a:lnTo>
                  <a:lnTo>
                    <a:pt x="66" y="76"/>
                  </a:lnTo>
                  <a:lnTo>
                    <a:pt x="0" y="76"/>
                  </a:lnTo>
                  <a:lnTo>
                    <a:pt x="33" y="8"/>
                  </a:lnTo>
                  <a:close/>
                  <a:moveTo>
                    <a:pt x="8" y="76"/>
                  </a:moveTo>
                  <a:lnTo>
                    <a:pt x="0" y="68"/>
                  </a:lnTo>
                  <a:lnTo>
                    <a:pt x="66" y="68"/>
                  </a:lnTo>
                  <a:lnTo>
                    <a:pt x="66" y="76"/>
                  </a:lnTo>
                  <a:lnTo>
                    <a:pt x="33" y="8"/>
                  </a:lnTo>
                  <a:lnTo>
                    <a:pt x="41" y="8"/>
                  </a:lnTo>
                  <a:lnTo>
                    <a:pt x="8" y="76"/>
                  </a:lnTo>
                  <a:close/>
                </a:path>
              </a:pathLst>
            </a:custGeom>
            <a:solidFill>
              <a:srgbClr val="0070C0"/>
            </a:solidFill>
            <a:ln w="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0" name="Freeform 78"/>
            <p:cNvSpPr>
              <a:spLocks/>
            </p:cNvSpPr>
            <p:nvPr/>
          </p:nvSpPr>
          <p:spPr bwMode="auto">
            <a:xfrm>
              <a:off x="3290" y="2021"/>
              <a:ext cx="66" cy="68"/>
            </a:xfrm>
            <a:custGeom>
              <a:avLst/>
              <a:gdLst>
                <a:gd name="T0" fmla="*/ 33 w 66"/>
                <a:gd name="T1" fmla="*/ 0 h 68"/>
                <a:gd name="T2" fmla="*/ 66 w 66"/>
                <a:gd name="T3" fmla="*/ 68 h 68"/>
                <a:gd name="T4" fmla="*/ 0 w 66"/>
                <a:gd name="T5" fmla="*/ 68 h 68"/>
                <a:gd name="T6" fmla="*/ 33 w 66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8"/>
                <a:gd name="T14" fmla="*/ 66 w 66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8">
                  <a:moveTo>
                    <a:pt x="33" y="0"/>
                  </a:moveTo>
                  <a:lnTo>
                    <a:pt x="66" y="68"/>
                  </a:lnTo>
                  <a:lnTo>
                    <a:pt x="0" y="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8EB4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1" name="Freeform 79"/>
            <p:cNvSpPr>
              <a:spLocks noEditPoints="1"/>
            </p:cNvSpPr>
            <p:nvPr/>
          </p:nvSpPr>
          <p:spPr bwMode="auto">
            <a:xfrm>
              <a:off x="3290" y="2013"/>
              <a:ext cx="74" cy="76"/>
            </a:xfrm>
            <a:custGeom>
              <a:avLst/>
              <a:gdLst>
                <a:gd name="T0" fmla="*/ 33 w 74"/>
                <a:gd name="T1" fmla="*/ 8 h 76"/>
                <a:gd name="T2" fmla="*/ 33 w 74"/>
                <a:gd name="T3" fmla="*/ 0 h 76"/>
                <a:gd name="T4" fmla="*/ 41 w 74"/>
                <a:gd name="T5" fmla="*/ 8 h 76"/>
                <a:gd name="T6" fmla="*/ 74 w 74"/>
                <a:gd name="T7" fmla="*/ 76 h 76"/>
                <a:gd name="T8" fmla="*/ 66 w 74"/>
                <a:gd name="T9" fmla="*/ 76 h 76"/>
                <a:gd name="T10" fmla="*/ 66 w 74"/>
                <a:gd name="T11" fmla="*/ 76 h 76"/>
                <a:gd name="T12" fmla="*/ 0 w 74"/>
                <a:gd name="T13" fmla="*/ 76 h 76"/>
                <a:gd name="T14" fmla="*/ 0 w 74"/>
                <a:gd name="T15" fmla="*/ 76 h 76"/>
                <a:gd name="T16" fmla="*/ 0 w 74"/>
                <a:gd name="T17" fmla="*/ 76 h 76"/>
                <a:gd name="T18" fmla="*/ 33 w 74"/>
                <a:gd name="T19" fmla="*/ 8 h 76"/>
                <a:gd name="T20" fmla="*/ 8 w 74"/>
                <a:gd name="T21" fmla="*/ 76 h 76"/>
                <a:gd name="T22" fmla="*/ 0 w 74"/>
                <a:gd name="T23" fmla="*/ 68 h 76"/>
                <a:gd name="T24" fmla="*/ 66 w 74"/>
                <a:gd name="T25" fmla="*/ 68 h 76"/>
                <a:gd name="T26" fmla="*/ 66 w 74"/>
                <a:gd name="T27" fmla="*/ 76 h 76"/>
                <a:gd name="T28" fmla="*/ 33 w 74"/>
                <a:gd name="T29" fmla="*/ 8 h 76"/>
                <a:gd name="T30" fmla="*/ 41 w 74"/>
                <a:gd name="T31" fmla="*/ 8 h 76"/>
                <a:gd name="T32" fmla="*/ 8 w 74"/>
                <a:gd name="T33" fmla="*/ 76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6"/>
                <a:gd name="T53" fmla="*/ 74 w 74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6">
                  <a:moveTo>
                    <a:pt x="33" y="8"/>
                  </a:moveTo>
                  <a:lnTo>
                    <a:pt x="33" y="0"/>
                  </a:lnTo>
                  <a:lnTo>
                    <a:pt x="41" y="8"/>
                  </a:lnTo>
                  <a:lnTo>
                    <a:pt x="74" y="76"/>
                  </a:lnTo>
                  <a:lnTo>
                    <a:pt x="66" y="76"/>
                  </a:lnTo>
                  <a:lnTo>
                    <a:pt x="0" y="76"/>
                  </a:lnTo>
                  <a:lnTo>
                    <a:pt x="33" y="8"/>
                  </a:lnTo>
                  <a:close/>
                  <a:moveTo>
                    <a:pt x="8" y="76"/>
                  </a:moveTo>
                  <a:lnTo>
                    <a:pt x="0" y="68"/>
                  </a:lnTo>
                  <a:lnTo>
                    <a:pt x="66" y="68"/>
                  </a:lnTo>
                  <a:lnTo>
                    <a:pt x="66" y="76"/>
                  </a:lnTo>
                  <a:lnTo>
                    <a:pt x="33" y="8"/>
                  </a:lnTo>
                  <a:lnTo>
                    <a:pt x="41" y="8"/>
                  </a:lnTo>
                  <a:lnTo>
                    <a:pt x="8" y="76"/>
                  </a:lnTo>
                  <a:close/>
                </a:path>
              </a:pathLst>
            </a:custGeom>
            <a:solidFill>
              <a:srgbClr val="0070C0"/>
            </a:solidFill>
            <a:ln w="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2" name="Freeform 80"/>
            <p:cNvSpPr>
              <a:spLocks/>
            </p:cNvSpPr>
            <p:nvPr/>
          </p:nvSpPr>
          <p:spPr bwMode="auto">
            <a:xfrm>
              <a:off x="3487" y="1290"/>
              <a:ext cx="66" cy="68"/>
            </a:xfrm>
            <a:custGeom>
              <a:avLst/>
              <a:gdLst>
                <a:gd name="T0" fmla="*/ 33 w 66"/>
                <a:gd name="T1" fmla="*/ 0 h 68"/>
                <a:gd name="T2" fmla="*/ 66 w 66"/>
                <a:gd name="T3" fmla="*/ 68 h 68"/>
                <a:gd name="T4" fmla="*/ 0 w 66"/>
                <a:gd name="T5" fmla="*/ 68 h 68"/>
                <a:gd name="T6" fmla="*/ 33 w 66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8"/>
                <a:gd name="T14" fmla="*/ 66 w 66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8">
                  <a:moveTo>
                    <a:pt x="33" y="0"/>
                  </a:moveTo>
                  <a:lnTo>
                    <a:pt x="66" y="68"/>
                  </a:lnTo>
                  <a:lnTo>
                    <a:pt x="0" y="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8EB4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3" name="Freeform 81"/>
            <p:cNvSpPr>
              <a:spLocks noEditPoints="1"/>
            </p:cNvSpPr>
            <p:nvPr/>
          </p:nvSpPr>
          <p:spPr bwMode="auto">
            <a:xfrm>
              <a:off x="3487" y="1290"/>
              <a:ext cx="74" cy="76"/>
            </a:xfrm>
            <a:custGeom>
              <a:avLst/>
              <a:gdLst>
                <a:gd name="T0" fmla="*/ 33 w 74"/>
                <a:gd name="T1" fmla="*/ 0 h 76"/>
                <a:gd name="T2" fmla="*/ 33 w 74"/>
                <a:gd name="T3" fmla="*/ 0 h 76"/>
                <a:gd name="T4" fmla="*/ 41 w 74"/>
                <a:gd name="T5" fmla="*/ 0 h 76"/>
                <a:gd name="T6" fmla="*/ 74 w 74"/>
                <a:gd name="T7" fmla="*/ 68 h 76"/>
                <a:gd name="T8" fmla="*/ 66 w 74"/>
                <a:gd name="T9" fmla="*/ 68 h 76"/>
                <a:gd name="T10" fmla="*/ 66 w 74"/>
                <a:gd name="T11" fmla="*/ 76 h 76"/>
                <a:gd name="T12" fmla="*/ 0 w 74"/>
                <a:gd name="T13" fmla="*/ 76 h 76"/>
                <a:gd name="T14" fmla="*/ 0 w 74"/>
                <a:gd name="T15" fmla="*/ 68 h 76"/>
                <a:gd name="T16" fmla="*/ 0 w 74"/>
                <a:gd name="T17" fmla="*/ 68 h 76"/>
                <a:gd name="T18" fmla="*/ 33 w 74"/>
                <a:gd name="T19" fmla="*/ 0 h 76"/>
                <a:gd name="T20" fmla="*/ 8 w 74"/>
                <a:gd name="T21" fmla="*/ 68 h 76"/>
                <a:gd name="T22" fmla="*/ 0 w 74"/>
                <a:gd name="T23" fmla="*/ 68 h 76"/>
                <a:gd name="T24" fmla="*/ 66 w 74"/>
                <a:gd name="T25" fmla="*/ 68 h 76"/>
                <a:gd name="T26" fmla="*/ 66 w 74"/>
                <a:gd name="T27" fmla="*/ 68 h 76"/>
                <a:gd name="T28" fmla="*/ 33 w 74"/>
                <a:gd name="T29" fmla="*/ 0 h 76"/>
                <a:gd name="T30" fmla="*/ 41 w 74"/>
                <a:gd name="T31" fmla="*/ 0 h 76"/>
                <a:gd name="T32" fmla="*/ 8 w 74"/>
                <a:gd name="T33" fmla="*/ 68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6"/>
                <a:gd name="T53" fmla="*/ 74 w 74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6">
                  <a:moveTo>
                    <a:pt x="33" y="0"/>
                  </a:moveTo>
                  <a:lnTo>
                    <a:pt x="33" y="0"/>
                  </a:lnTo>
                  <a:lnTo>
                    <a:pt x="41" y="0"/>
                  </a:lnTo>
                  <a:lnTo>
                    <a:pt x="74" y="68"/>
                  </a:lnTo>
                  <a:lnTo>
                    <a:pt x="66" y="68"/>
                  </a:lnTo>
                  <a:lnTo>
                    <a:pt x="66" y="76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33" y="0"/>
                  </a:lnTo>
                  <a:close/>
                  <a:moveTo>
                    <a:pt x="8" y="68"/>
                  </a:moveTo>
                  <a:lnTo>
                    <a:pt x="0" y="68"/>
                  </a:lnTo>
                  <a:lnTo>
                    <a:pt x="66" y="68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8" y="68"/>
                  </a:lnTo>
                  <a:close/>
                </a:path>
              </a:pathLst>
            </a:custGeom>
            <a:solidFill>
              <a:srgbClr val="0070C0"/>
            </a:solidFill>
            <a:ln w="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4" name="Freeform 82"/>
            <p:cNvSpPr>
              <a:spLocks/>
            </p:cNvSpPr>
            <p:nvPr/>
          </p:nvSpPr>
          <p:spPr bwMode="auto">
            <a:xfrm>
              <a:off x="3684" y="2251"/>
              <a:ext cx="66" cy="68"/>
            </a:xfrm>
            <a:custGeom>
              <a:avLst/>
              <a:gdLst>
                <a:gd name="T0" fmla="*/ 33 w 66"/>
                <a:gd name="T1" fmla="*/ 0 h 68"/>
                <a:gd name="T2" fmla="*/ 66 w 66"/>
                <a:gd name="T3" fmla="*/ 68 h 68"/>
                <a:gd name="T4" fmla="*/ 0 w 66"/>
                <a:gd name="T5" fmla="*/ 68 h 68"/>
                <a:gd name="T6" fmla="*/ 33 w 66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8"/>
                <a:gd name="T14" fmla="*/ 66 w 66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8">
                  <a:moveTo>
                    <a:pt x="33" y="0"/>
                  </a:moveTo>
                  <a:lnTo>
                    <a:pt x="66" y="68"/>
                  </a:lnTo>
                  <a:lnTo>
                    <a:pt x="0" y="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8EB4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5" name="Freeform 83"/>
            <p:cNvSpPr>
              <a:spLocks noEditPoints="1"/>
            </p:cNvSpPr>
            <p:nvPr/>
          </p:nvSpPr>
          <p:spPr bwMode="auto">
            <a:xfrm>
              <a:off x="3684" y="2251"/>
              <a:ext cx="74" cy="76"/>
            </a:xfrm>
            <a:custGeom>
              <a:avLst/>
              <a:gdLst>
                <a:gd name="T0" fmla="*/ 33 w 74"/>
                <a:gd name="T1" fmla="*/ 0 h 76"/>
                <a:gd name="T2" fmla="*/ 33 w 74"/>
                <a:gd name="T3" fmla="*/ 0 h 76"/>
                <a:gd name="T4" fmla="*/ 41 w 74"/>
                <a:gd name="T5" fmla="*/ 0 h 76"/>
                <a:gd name="T6" fmla="*/ 74 w 74"/>
                <a:gd name="T7" fmla="*/ 68 h 76"/>
                <a:gd name="T8" fmla="*/ 66 w 74"/>
                <a:gd name="T9" fmla="*/ 68 h 76"/>
                <a:gd name="T10" fmla="*/ 66 w 74"/>
                <a:gd name="T11" fmla="*/ 76 h 76"/>
                <a:gd name="T12" fmla="*/ 0 w 74"/>
                <a:gd name="T13" fmla="*/ 76 h 76"/>
                <a:gd name="T14" fmla="*/ 0 w 74"/>
                <a:gd name="T15" fmla="*/ 68 h 76"/>
                <a:gd name="T16" fmla="*/ 0 w 74"/>
                <a:gd name="T17" fmla="*/ 68 h 76"/>
                <a:gd name="T18" fmla="*/ 33 w 74"/>
                <a:gd name="T19" fmla="*/ 0 h 76"/>
                <a:gd name="T20" fmla="*/ 8 w 74"/>
                <a:gd name="T21" fmla="*/ 68 h 76"/>
                <a:gd name="T22" fmla="*/ 0 w 74"/>
                <a:gd name="T23" fmla="*/ 68 h 76"/>
                <a:gd name="T24" fmla="*/ 66 w 74"/>
                <a:gd name="T25" fmla="*/ 68 h 76"/>
                <a:gd name="T26" fmla="*/ 66 w 74"/>
                <a:gd name="T27" fmla="*/ 68 h 76"/>
                <a:gd name="T28" fmla="*/ 33 w 74"/>
                <a:gd name="T29" fmla="*/ 0 h 76"/>
                <a:gd name="T30" fmla="*/ 41 w 74"/>
                <a:gd name="T31" fmla="*/ 0 h 76"/>
                <a:gd name="T32" fmla="*/ 8 w 74"/>
                <a:gd name="T33" fmla="*/ 68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6"/>
                <a:gd name="T53" fmla="*/ 74 w 74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6">
                  <a:moveTo>
                    <a:pt x="33" y="0"/>
                  </a:moveTo>
                  <a:lnTo>
                    <a:pt x="33" y="0"/>
                  </a:lnTo>
                  <a:lnTo>
                    <a:pt x="41" y="0"/>
                  </a:lnTo>
                  <a:lnTo>
                    <a:pt x="74" y="68"/>
                  </a:lnTo>
                  <a:lnTo>
                    <a:pt x="66" y="68"/>
                  </a:lnTo>
                  <a:lnTo>
                    <a:pt x="66" y="76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33" y="0"/>
                  </a:lnTo>
                  <a:close/>
                  <a:moveTo>
                    <a:pt x="8" y="68"/>
                  </a:moveTo>
                  <a:lnTo>
                    <a:pt x="0" y="68"/>
                  </a:lnTo>
                  <a:lnTo>
                    <a:pt x="66" y="68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8" y="68"/>
                  </a:lnTo>
                  <a:close/>
                </a:path>
              </a:pathLst>
            </a:custGeom>
            <a:solidFill>
              <a:srgbClr val="0070C0"/>
            </a:solidFill>
            <a:ln w="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6" name="Freeform 84"/>
            <p:cNvSpPr>
              <a:spLocks noEditPoints="1"/>
            </p:cNvSpPr>
            <p:nvPr/>
          </p:nvSpPr>
          <p:spPr bwMode="auto">
            <a:xfrm>
              <a:off x="1355" y="1945"/>
              <a:ext cx="787" cy="433"/>
            </a:xfrm>
            <a:custGeom>
              <a:avLst/>
              <a:gdLst>
                <a:gd name="T0" fmla="*/ 24 w 787"/>
                <a:gd name="T1" fmla="*/ 408 h 433"/>
                <a:gd name="T2" fmla="*/ 0 w 787"/>
                <a:gd name="T3" fmla="*/ 425 h 433"/>
                <a:gd name="T4" fmla="*/ 49 w 787"/>
                <a:gd name="T5" fmla="*/ 391 h 433"/>
                <a:gd name="T6" fmla="*/ 73 w 787"/>
                <a:gd name="T7" fmla="*/ 391 h 433"/>
                <a:gd name="T8" fmla="*/ 49 w 787"/>
                <a:gd name="T9" fmla="*/ 391 h 433"/>
                <a:gd name="T10" fmla="*/ 123 w 787"/>
                <a:gd name="T11" fmla="*/ 357 h 433"/>
                <a:gd name="T12" fmla="*/ 106 w 787"/>
                <a:gd name="T13" fmla="*/ 374 h 433"/>
                <a:gd name="T14" fmla="*/ 98 w 787"/>
                <a:gd name="T15" fmla="*/ 365 h 433"/>
                <a:gd name="T16" fmla="*/ 180 w 787"/>
                <a:gd name="T17" fmla="*/ 331 h 433"/>
                <a:gd name="T18" fmla="*/ 147 w 787"/>
                <a:gd name="T19" fmla="*/ 348 h 433"/>
                <a:gd name="T20" fmla="*/ 205 w 787"/>
                <a:gd name="T21" fmla="*/ 314 h 433"/>
                <a:gd name="T22" fmla="*/ 229 w 787"/>
                <a:gd name="T23" fmla="*/ 306 h 433"/>
                <a:gd name="T24" fmla="*/ 205 w 787"/>
                <a:gd name="T25" fmla="*/ 314 h 433"/>
                <a:gd name="T26" fmla="*/ 278 w 787"/>
                <a:gd name="T27" fmla="*/ 272 h 433"/>
                <a:gd name="T28" fmla="*/ 254 w 787"/>
                <a:gd name="T29" fmla="*/ 289 h 433"/>
                <a:gd name="T30" fmla="*/ 254 w 787"/>
                <a:gd name="T31" fmla="*/ 280 h 433"/>
                <a:gd name="T32" fmla="*/ 328 w 787"/>
                <a:gd name="T33" fmla="*/ 246 h 433"/>
                <a:gd name="T34" fmla="*/ 303 w 787"/>
                <a:gd name="T35" fmla="*/ 263 h 433"/>
                <a:gd name="T36" fmla="*/ 352 w 787"/>
                <a:gd name="T37" fmla="*/ 229 h 433"/>
                <a:gd name="T38" fmla="*/ 377 w 787"/>
                <a:gd name="T39" fmla="*/ 221 h 433"/>
                <a:gd name="T40" fmla="*/ 352 w 787"/>
                <a:gd name="T41" fmla="*/ 229 h 433"/>
                <a:gd name="T42" fmla="*/ 426 w 787"/>
                <a:gd name="T43" fmla="*/ 187 h 433"/>
                <a:gd name="T44" fmla="*/ 410 w 787"/>
                <a:gd name="T45" fmla="*/ 212 h 433"/>
                <a:gd name="T46" fmla="*/ 402 w 787"/>
                <a:gd name="T47" fmla="*/ 204 h 433"/>
                <a:gd name="T48" fmla="*/ 484 w 787"/>
                <a:gd name="T49" fmla="*/ 161 h 433"/>
                <a:gd name="T50" fmla="*/ 451 w 787"/>
                <a:gd name="T51" fmla="*/ 178 h 433"/>
                <a:gd name="T52" fmla="*/ 508 w 787"/>
                <a:gd name="T53" fmla="*/ 144 h 433"/>
                <a:gd name="T54" fmla="*/ 533 w 787"/>
                <a:gd name="T55" fmla="*/ 144 h 433"/>
                <a:gd name="T56" fmla="*/ 508 w 787"/>
                <a:gd name="T57" fmla="*/ 144 h 433"/>
                <a:gd name="T58" fmla="*/ 582 w 787"/>
                <a:gd name="T59" fmla="*/ 110 h 433"/>
                <a:gd name="T60" fmla="*/ 566 w 787"/>
                <a:gd name="T61" fmla="*/ 127 h 433"/>
                <a:gd name="T62" fmla="*/ 557 w 787"/>
                <a:gd name="T63" fmla="*/ 119 h 433"/>
                <a:gd name="T64" fmla="*/ 639 w 787"/>
                <a:gd name="T65" fmla="*/ 85 h 433"/>
                <a:gd name="T66" fmla="*/ 607 w 787"/>
                <a:gd name="T67" fmla="*/ 93 h 433"/>
                <a:gd name="T68" fmla="*/ 664 w 787"/>
                <a:gd name="T69" fmla="*/ 68 h 433"/>
                <a:gd name="T70" fmla="*/ 689 w 787"/>
                <a:gd name="T71" fmla="*/ 59 h 433"/>
                <a:gd name="T72" fmla="*/ 664 w 787"/>
                <a:gd name="T73" fmla="*/ 68 h 433"/>
                <a:gd name="T74" fmla="*/ 730 w 787"/>
                <a:gd name="T75" fmla="*/ 25 h 433"/>
                <a:gd name="T76" fmla="*/ 713 w 787"/>
                <a:gd name="T77" fmla="*/ 42 h 433"/>
                <a:gd name="T78" fmla="*/ 713 w 787"/>
                <a:gd name="T79" fmla="*/ 34 h 433"/>
                <a:gd name="T80" fmla="*/ 787 w 787"/>
                <a:gd name="T81" fmla="*/ 0 h 433"/>
                <a:gd name="T82" fmla="*/ 762 w 787"/>
                <a:gd name="T83" fmla="*/ 17 h 4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87"/>
                <a:gd name="T127" fmla="*/ 0 h 433"/>
                <a:gd name="T128" fmla="*/ 787 w 787"/>
                <a:gd name="T129" fmla="*/ 433 h 4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87" h="433">
                  <a:moveTo>
                    <a:pt x="0" y="425"/>
                  </a:moveTo>
                  <a:lnTo>
                    <a:pt x="16" y="408"/>
                  </a:lnTo>
                  <a:lnTo>
                    <a:pt x="24" y="408"/>
                  </a:lnTo>
                  <a:lnTo>
                    <a:pt x="24" y="416"/>
                  </a:lnTo>
                  <a:lnTo>
                    <a:pt x="0" y="433"/>
                  </a:lnTo>
                  <a:lnTo>
                    <a:pt x="0" y="425"/>
                  </a:lnTo>
                  <a:close/>
                  <a:moveTo>
                    <a:pt x="49" y="391"/>
                  </a:moveTo>
                  <a:lnTo>
                    <a:pt x="73" y="382"/>
                  </a:lnTo>
                  <a:lnTo>
                    <a:pt x="73" y="391"/>
                  </a:lnTo>
                  <a:lnTo>
                    <a:pt x="49" y="399"/>
                  </a:lnTo>
                  <a:lnTo>
                    <a:pt x="49" y="391"/>
                  </a:lnTo>
                  <a:close/>
                  <a:moveTo>
                    <a:pt x="98" y="365"/>
                  </a:moveTo>
                  <a:lnTo>
                    <a:pt x="123" y="357"/>
                  </a:lnTo>
                  <a:lnTo>
                    <a:pt x="131" y="357"/>
                  </a:lnTo>
                  <a:lnTo>
                    <a:pt x="123" y="365"/>
                  </a:lnTo>
                  <a:lnTo>
                    <a:pt x="106" y="374"/>
                  </a:lnTo>
                  <a:lnTo>
                    <a:pt x="98" y="374"/>
                  </a:lnTo>
                  <a:lnTo>
                    <a:pt x="98" y="365"/>
                  </a:lnTo>
                  <a:close/>
                  <a:moveTo>
                    <a:pt x="147" y="340"/>
                  </a:moveTo>
                  <a:lnTo>
                    <a:pt x="172" y="331"/>
                  </a:lnTo>
                  <a:lnTo>
                    <a:pt x="180" y="331"/>
                  </a:lnTo>
                  <a:lnTo>
                    <a:pt x="155" y="348"/>
                  </a:lnTo>
                  <a:lnTo>
                    <a:pt x="147" y="348"/>
                  </a:lnTo>
                  <a:lnTo>
                    <a:pt x="147" y="340"/>
                  </a:lnTo>
                  <a:close/>
                  <a:moveTo>
                    <a:pt x="205" y="314"/>
                  </a:moveTo>
                  <a:lnTo>
                    <a:pt x="221" y="297"/>
                  </a:lnTo>
                  <a:lnTo>
                    <a:pt x="229" y="306"/>
                  </a:lnTo>
                  <a:lnTo>
                    <a:pt x="205" y="323"/>
                  </a:lnTo>
                  <a:lnTo>
                    <a:pt x="196" y="314"/>
                  </a:lnTo>
                  <a:lnTo>
                    <a:pt x="205" y="314"/>
                  </a:lnTo>
                  <a:close/>
                  <a:moveTo>
                    <a:pt x="254" y="280"/>
                  </a:moveTo>
                  <a:lnTo>
                    <a:pt x="278" y="272"/>
                  </a:lnTo>
                  <a:lnTo>
                    <a:pt x="278" y="280"/>
                  </a:lnTo>
                  <a:lnTo>
                    <a:pt x="254" y="289"/>
                  </a:lnTo>
                  <a:lnTo>
                    <a:pt x="254" y="280"/>
                  </a:lnTo>
                  <a:close/>
                  <a:moveTo>
                    <a:pt x="303" y="255"/>
                  </a:moveTo>
                  <a:lnTo>
                    <a:pt x="328" y="246"/>
                  </a:lnTo>
                  <a:lnTo>
                    <a:pt x="328" y="255"/>
                  </a:lnTo>
                  <a:lnTo>
                    <a:pt x="311" y="263"/>
                  </a:lnTo>
                  <a:lnTo>
                    <a:pt x="303" y="263"/>
                  </a:lnTo>
                  <a:lnTo>
                    <a:pt x="303" y="255"/>
                  </a:lnTo>
                  <a:close/>
                  <a:moveTo>
                    <a:pt x="352" y="229"/>
                  </a:moveTo>
                  <a:lnTo>
                    <a:pt x="377" y="221"/>
                  </a:lnTo>
                  <a:lnTo>
                    <a:pt x="385" y="221"/>
                  </a:lnTo>
                  <a:lnTo>
                    <a:pt x="377" y="221"/>
                  </a:lnTo>
                  <a:lnTo>
                    <a:pt x="361" y="238"/>
                  </a:lnTo>
                  <a:lnTo>
                    <a:pt x="352" y="238"/>
                  </a:lnTo>
                  <a:lnTo>
                    <a:pt x="352" y="229"/>
                  </a:lnTo>
                  <a:close/>
                  <a:moveTo>
                    <a:pt x="402" y="204"/>
                  </a:moveTo>
                  <a:lnTo>
                    <a:pt x="426" y="187"/>
                  </a:lnTo>
                  <a:lnTo>
                    <a:pt x="434" y="195"/>
                  </a:lnTo>
                  <a:lnTo>
                    <a:pt x="410" y="212"/>
                  </a:lnTo>
                  <a:lnTo>
                    <a:pt x="402" y="204"/>
                  </a:lnTo>
                  <a:close/>
                  <a:moveTo>
                    <a:pt x="459" y="178"/>
                  </a:moveTo>
                  <a:lnTo>
                    <a:pt x="475" y="161"/>
                  </a:lnTo>
                  <a:lnTo>
                    <a:pt x="484" y="161"/>
                  </a:lnTo>
                  <a:lnTo>
                    <a:pt x="484" y="170"/>
                  </a:lnTo>
                  <a:lnTo>
                    <a:pt x="459" y="178"/>
                  </a:lnTo>
                  <a:lnTo>
                    <a:pt x="451" y="178"/>
                  </a:lnTo>
                  <a:lnTo>
                    <a:pt x="459" y="178"/>
                  </a:lnTo>
                  <a:close/>
                  <a:moveTo>
                    <a:pt x="508" y="144"/>
                  </a:moveTo>
                  <a:lnTo>
                    <a:pt x="533" y="136"/>
                  </a:lnTo>
                  <a:lnTo>
                    <a:pt x="533" y="144"/>
                  </a:lnTo>
                  <a:lnTo>
                    <a:pt x="508" y="153"/>
                  </a:lnTo>
                  <a:lnTo>
                    <a:pt x="508" y="144"/>
                  </a:lnTo>
                  <a:close/>
                  <a:moveTo>
                    <a:pt x="557" y="119"/>
                  </a:moveTo>
                  <a:lnTo>
                    <a:pt x="582" y="110"/>
                  </a:lnTo>
                  <a:lnTo>
                    <a:pt x="582" y="119"/>
                  </a:lnTo>
                  <a:lnTo>
                    <a:pt x="566" y="127"/>
                  </a:lnTo>
                  <a:lnTo>
                    <a:pt x="557" y="127"/>
                  </a:lnTo>
                  <a:lnTo>
                    <a:pt x="557" y="119"/>
                  </a:lnTo>
                  <a:close/>
                  <a:moveTo>
                    <a:pt x="607" y="93"/>
                  </a:moveTo>
                  <a:lnTo>
                    <a:pt x="631" y="76"/>
                  </a:lnTo>
                  <a:lnTo>
                    <a:pt x="639" y="85"/>
                  </a:lnTo>
                  <a:lnTo>
                    <a:pt x="631" y="85"/>
                  </a:lnTo>
                  <a:lnTo>
                    <a:pt x="615" y="102"/>
                  </a:lnTo>
                  <a:lnTo>
                    <a:pt x="607" y="93"/>
                  </a:lnTo>
                  <a:close/>
                  <a:moveTo>
                    <a:pt x="664" y="68"/>
                  </a:moveTo>
                  <a:lnTo>
                    <a:pt x="680" y="51"/>
                  </a:lnTo>
                  <a:lnTo>
                    <a:pt x="689" y="51"/>
                  </a:lnTo>
                  <a:lnTo>
                    <a:pt x="689" y="59"/>
                  </a:lnTo>
                  <a:lnTo>
                    <a:pt x="664" y="68"/>
                  </a:lnTo>
                  <a:lnTo>
                    <a:pt x="656" y="68"/>
                  </a:lnTo>
                  <a:lnTo>
                    <a:pt x="664" y="68"/>
                  </a:lnTo>
                  <a:close/>
                  <a:moveTo>
                    <a:pt x="713" y="34"/>
                  </a:moveTo>
                  <a:lnTo>
                    <a:pt x="730" y="25"/>
                  </a:lnTo>
                  <a:lnTo>
                    <a:pt x="738" y="25"/>
                  </a:lnTo>
                  <a:lnTo>
                    <a:pt x="738" y="34"/>
                  </a:lnTo>
                  <a:lnTo>
                    <a:pt x="713" y="42"/>
                  </a:lnTo>
                  <a:lnTo>
                    <a:pt x="713" y="34"/>
                  </a:lnTo>
                  <a:close/>
                  <a:moveTo>
                    <a:pt x="762" y="8"/>
                  </a:moveTo>
                  <a:lnTo>
                    <a:pt x="787" y="0"/>
                  </a:lnTo>
                  <a:lnTo>
                    <a:pt x="787" y="8"/>
                  </a:lnTo>
                  <a:lnTo>
                    <a:pt x="762" y="17"/>
                  </a:lnTo>
                  <a:lnTo>
                    <a:pt x="762" y="8"/>
                  </a:lnTo>
                  <a:close/>
                </a:path>
              </a:pathLst>
            </a:custGeom>
            <a:solidFill>
              <a:srgbClr val="FFC000"/>
            </a:solidFill>
            <a:ln w="8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7" name="Freeform 85"/>
            <p:cNvSpPr>
              <a:spLocks noEditPoints="1"/>
            </p:cNvSpPr>
            <p:nvPr/>
          </p:nvSpPr>
          <p:spPr bwMode="auto">
            <a:xfrm>
              <a:off x="2536" y="2480"/>
              <a:ext cx="771" cy="68"/>
            </a:xfrm>
            <a:custGeom>
              <a:avLst/>
              <a:gdLst>
                <a:gd name="T0" fmla="*/ 24 w 771"/>
                <a:gd name="T1" fmla="*/ 0 h 68"/>
                <a:gd name="T2" fmla="*/ 24 w 771"/>
                <a:gd name="T3" fmla="*/ 9 h 68"/>
                <a:gd name="T4" fmla="*/ 0 w 771"/>
                <a:gd name="T5" fmla="*/ 0 h 68"/>
                <a:gd name="T6" fmla="*/ 0 w 771"/>
                <a:gd name="T7" fmla="*/ 0 h 68"/>
                <a:gd name="T8" fmla="*/ 82 w 771"/>
                <a:gd name="T9" fmla="*/ 0 h 68"/>
                <a:gd name="T10" fmla="*/ 82 w 771"/>
                <a:gd name="T11" fmla="*/ 9 h 68"/>
                <a:gd name="T12" fmla="*/ 57 w 771"/>
                <a:gd name="T13" fmla="*/ 9 h 68"/>
                <a:gd name="T14" fmla="*/ 57 w 771"/>
                <a:gd name="T15" fmla="*/ 0 h 68"/>
                <a:gd name="T16" fmla="*/ 139 w 771"/>
                <a:gd name="T17" fmla="*/ 9 h 68"/>
                <a:gd name="T18" fmla="*/ 139 w 771"/>
                <a:gd name="T19" fmla="*/ 17 h 68"/>
                <a:gd name="T20" fmla="*/ 115 w 771"/>
                <a:gd name="T21" fmla="*/ 9 h 68"/>
                <a:gd name="T22" fmla="*/ 115 w 771"/>
                <a:gd name="T23" fmla="*/ 9 h 68"/>
                <a:gd name="T24" fmla="*/ 197 w 771"/>
                <a:gd name="T25" fmla="*/ 17 h 68"/>
                <a:gd name="T26" fmla="*/ 197 w 771"/>
                <a:gd name="T27" fmla="*/ 26 h 68"/>
                <a:gd name="T28" fmla="*/ 164 w 771"/>
                <a:gd name="T29" fmla="*/ 17 h 68"/>
                <a:gd name="T30" fmla="*/ 172 w 771"/>
                <a:gd name="T31" fmla="*/ 9 h 68"/>
                <a:gd name="T32" fmla="*/ 254 w 771"/>
                <a:gd name="T33" fmla="*/ 17 h 68"/>
                <a:gd name="T34" fmla="*/ 254 w 771"/>
                <a:gd name="T35" fmla="*/ 26 h 68"/>
                <a:gd name="T36" fmla="*/ 221 w 771"/>
                <a:gd name="T37" fmla="*/ 17 h 68"/>
                <a:gd name="T38" fmla="*/ 229 w 771"/>
                <a:gd name="T39" fmla="*/ 17 h 68"/>
                <a:gd name="T40" fmla="*/ 311 w 771"/>
                <a:gd name="T41" fmla="*/ 26 h 68"/>
                <a:gd name="T42" fmla="*/ 311 w 771"/>
                <a:gd name="T43" fmla="*/ 34 h 68"/>
                <a:gd name="T44" fmla="*/ 279 w 771"/>
                <a:gd name="T45" fmla="*/ 26 h 68"/>
                <a:gd name="T46" fmla="*/ 287 w 771"/>
                <a:gd name="T47" fmla="*/ 17 h 68"/>
                <a:gd name="T48" fmla="*/ 369 w 771"/>
                <a:gd name="T49" fmla="*/ 26 h 68"/>
                <a:gd name="T50" fmla="*/ 369 w 771"/>
                <a:gd name="T51" fmla="*/ 34 h 68"/>
                <a:gd name="T52" fmla="*/ 336 w 771"/>
                <a:gd name="T53" fmla="*/ 34 h 68"/>
                <a:gd name="T54" fmla="*/ 344 w 771"/>
                <a:gd name="T55" fmla="*/ 26 h 68"/>
                <a:gd name="T56" fmla="*/ 426 w 771"/>
                <a:gd name="T57" fmla="*/ 34 h 68"/>
                <a:gd name="T58" fmla="*/ 426 w 771"/>
                <a:gd name="T59" fmla="*/ 43 h 68"/>
                <a:gd name="T60" fmla="*/ 393 w 771"/>
                <a:gd name="T61" fmla="*/ 34 h 68"/>
                <a:gd name="T62" fmla="*/ 402 w 771"/>
                <a:gd name="T63" fmla="*/ 34 h 68"/>
                <a:gd name="T64" fmla="*/ 484 w 771"/>
                <a:gd name="T65" fmla="*/ 34 h 68"/>
                <a:gd name="T66" fmla="*/ 484 w 771"/>
                <a:gd name="T67" fmla="*/ 43 h 68"/>
                <a:gd name="T68" fmla="*/ 451 w 771"/>
                <a:gd name="T69" fmla="*/ 43 h 68"/>
                <a:gd name="T70" fmla="*/ 459 w 771"/>
                <a:gd name="T71" fmla="*/ 34 h 68"/>
                <a:gd name="T72" fmla="*/ 541 w 771"/>
                <a:gd name="T73" fmla="*/ 43 h 68"/>
                <a:gd name="T74" fmla="*/ 541 w 771"/>
                <a:gd name="T75" fmla="*/ 51 h 68"/>
                <a:gd name="T76" fmla="*/ 508 w 771"/>
                <a:gd name="T77" fmla="*/ 43 h 68"/>
                <a:gd name="T78" fmla="*/ 516 w 771"/>
                <a:gd name="T79" fmla="*/ 43 h 68"/>
                <a:gd name="T80" fmla="*/ 598 w 771"/>
                <a:gd name="T81" fmla="*/ 51 h 68"/>
                <a:gd name="T82" fmla="*/ 598 w 771"/>
                <a:gd name="T83" fmla="*/ 60 h 68"/>
                <a:gd name="T84" fmla="*/ 566 w 771"/>
                <a:gd name="T85" fmla="*/ 51 h 68"/>
                <a:gd name="T86" fmla="*/ 574 w 771"/>
                <a:gd name="T87" fmla="*/ 43 h 68"/>
                <a:gd name="T88" fmla="*/ 656 w 771"/>
                <a:gd name="T89" fmla="*/ 51 h 68"/>
                <a:gd name="T90" fmla="*/ 656 w 771"/>
                <a:gd name="T91" fmla="*/ 60 h 68"/>
                <a:gd name="T92" fmla="*/ 623 w 771"/>
                <a:gd name="T93" fmla="*/ 51 h 68"/>
                <a:gd name="T94" fmla="*/ 631 w 771"/>
                <a:gd name="T95" fmla="*/ 51 h 68"/>
                <a:gd name="T96" fmla="*/ 713 w 771"/>
                <a:gd name="T97" fmla="*/ 60 h 68"/>
                <a:gd name="T98" fmla="*/ 713 w 771"/>
                <a:gd name="T99" fmla="*/ 68 h 68"/>
                <a:gd name="T100" fmla="*/ 680 w 771"/>
                <a:gd name="T101" fmla="*/ 60 h 68"/>
                <a:gd name="T102" fmla="*/ 689 w 771"/>
                <a:gd name="T103" fmla="*/ 60 h 68"/>
                <a:gd name="T104" fmla="*/ 771 w 771"/>
                <a:gd name="T105" fmla="*/ 60 h 68"/>
                <a:gd name="T106" fmla="*/ 771 w 771"/>
                <a:gd name="T107" fmla="*/ 68 h 68"/>
                <a:gd name="T108" fmla="*/ 738 w 771"/>
                <a:gd name="T109" fmla="*/ 68 h 68"/>
                <a:gd name="T110" fmla="*/ 746 w 771"/>
                <a:gd name="T111" fmla="*/ 60 h 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71"/>
                <a:gd name="T169" fmla="*/ 0 h 68"/>
                <a:gd name="T170" fmla="*/ 771 w 771"/>
                <a:gd name="T171" fmla="*/ 68 h 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71" h="68">
                  <a:moveTo>
                    <a:pt x="0" y="0"/>
                  </a:moveTo>
                  <a:lnTo>
                    <a:pt x="24" y="0"/>
                  </a:lnTo>
                  <a:lnTo>
                    <a:pt x="33" y="0"/>
                  </a:lnTo>
                  <a:lnTo>
                    <a:pt x="24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57" y="0"/>
                  </a:moveTo>
                  <a:lnTo>
                    <a:pt x="82" y="0"/>
                  </a:lnTo>
                  <a:lnTo>
                    <a:pt x="90" y="9"/>
                  </a:lnTo>
                  <a:lnTo>
                    <a:pt x="82" y="9"/>
                  </a:lnTo>
                  <a:lnTo>
                    <a:pt x="57" y="9"/>
                  </a:lnTo>
                  <a:lnTo>
                    <a:pt x="57" y="0"/>
                  </a:lnTo>
                  <a:close/>
                  <a:moveTo>
                    <a:pt x="115" y="9"/>
                  </a:moveTo>
                  <a:lnTo>
                    <a:pt x="139" y="9"/>
                  </a:lnTo>
                  <a:lnTo>
                    <a:pt x="147" y="17"/>
                  </a:lnTo>
                  <a:lnTo>
                    <a:pt x="139" y="17"/>
                  </a:lnTo>
                  <a:lnTo>
                    <a:pt x="115" y="17"/>
                  </a:lnTo>
                  <a:lnTo>
                    <a:pt x="115" y="9"/>
                  </a:lnTo>
                  <a:close/>
                  <a:moveTo>
                    <a:pt x="172" y="9"/>
                  </a:moveTo>
                  <a:lnTo>
                    <a:pt x="197" y="17"/>
                  </a:lnTo>
                  <a:lnTo>
                    <a:pt x="197" y="26"/>
                  </a:lnTo>
                  <a:lnTo>
                    <a:pt x="172" y="17"/>
                  </a:lnTo>
                  <a:lnTo>
                    <a:pt x="164" y="17"/>
                  </a:lnTo>
                  <a:lnTo>
                    <a:pt x="172" y="9"/>
                  </a:lnTo>
                  <a:close/>
                  <a:moveTo>
                    <a:pt x="229" y="17"/>
                  </a:moveTo>
                  <a:lnTo>
                    <a:pt x="254" y="17"/>
                  </a:lnTo>
                  <a:lnTo>
                    <a:pt x="254" y="26"/>
                  </a:lnTo>
                  <a:lnTo>
                    <a:pt x="229" y="26"/>
                  </a:lnTo>
                  <a:lnTo>
                    <a:pt x="221" y="17"/>
                  </a:lnTo>
                  <a:lnTo>
                    <a:pt x="229" y="17"/>
                  </a:lnTo>
                  <a:close/>
                  <a:moveTo>
                    <a:pt x="287" y="17"/>
                  </a:moveTo>
                  <a:lnTo>
                    <a:pt x="311" y="26"/>
                  </a:lnTo>
                  <a:lnTo>
                    <a:pt x="311" y="34"/>
                  </a:lnTo>
                  <a:lnTo>
                    <a:pt x="287" y="26"/>
                  </a:lnTo>
                  <a:lnTo>
                    <a:pt x="279" y="26"/>
                  </a:lnTo>
                  <a:lnTo>
                    <a:pt x="287" y="17"/>
                  </a:lnTo>
                  <a:close/>
                  <a:moveTo>
                    <a:pt x="344" y="26"/>
                  </a:moveTo>
                  <a:lnTo>
                    <a:pt x="369" y="26"/>
                  </a:lnTo>
                  <a:lnTo>
                    <a:pt x="369" y="34"/>
                  </a:lnTo>
                  <a:lnTo>
                    <a:pt x="344" y="34"/>
                  </a:lnTo>
                  <a:lnTo>
                    <a:pt x="336" y="34"/>
                  </a:lnTo>
                  <a:lnTo>
                    <a:pt x="344" y="26"/>
                  </a:lnTo>
                  <a:close/>
                  <a:moveTo>
                    <a:pt x="402" y="34"/>
                  </a:moveTo>
                  <a:lnTo>
                    <a:pt x="426" y="34"/>
                  </a:lnTo>
                  <a:lnTo>
                    <a:pt x="426" y="43"/>
                  </a:lnTo>
                  <a:lnTo>
                    <a:pt x="402" y="43"/>
                  </a:lnTo>
                  <a:lnTo>
                    <a:pt x="393" y="34"/>
                  </a:lnTo>
                  <a:lnTo>
                    <a:pt x="402" y="34"/>
                  </a:lnTo>
                  <a:close/>
                  <a:moveTo>
                    <a:pt x="459" y="34"/>
                  </a:moveTo>
                  <a:lnTo>
                    <a:pt x="484" y="34"/>
                  </a:lnTo>
                  <a:lnTo>
                    <a:pt x="484" y="43"/>
                  </a:lnTo>
                  <a:lnTo>
                    <a:pt x="459" y="43"/>
                  </a:lnTo>
                  <a:lnTo>
                    <a:pt x="451" y="43"/>
                  </a:lnTo>
                  <a:lnTo>
                    <a:pt x="459" y="34"/>
                  </a:lnTo>
                  <a:close/>
                  <a:moveTo>
                    <a:pt x="516" y="43"/>
                  </a:moveTo>
                  <a:lnTo>
                    <a:pt x="541" y="43"/>
                  </a:lnTo>
                  <a:lnTo>
                    <a:pt x="541" y="51"/>
                  </a:lnTo>
                  <a:lnTo>
                    <a:pt x="516" y="51"/>
                  </a:lnTo>
                  <a:lnTo>
                    <a:pt x="508" y="43"/>
                  </a:lnTo>
                  <a:lnTo>
                    <a:pt x="516" y="43"/>
                  </a:lnTo>
                  <a:close/>
                  <a:moveTo>
                    <a:pt x="574" y="43"/>
                  </a:moveTo>
                  <a:lnTo>
                    <a:pt x="598" y="51"/>
                  </a:lnTo>
                  <a:lnTo>
                    <a:pt x="598" y="60"/>
                  </a:lnTo>
                  <a:lnTo>
                    <a:pt x="574" y="51"/>
                  </a:lnTo>
                  <a:lnTo>
                    <a:pt x="566" y="51"/>
                  </a:lnTo>
                  <a:lnTo>
                    <a:pt x="574" y="43"/>
                  </a:lnTo>
                  <a:close/>
                  <a:moveTo>
                    <a:pt x="631" y="51"/>
                  </a:moveTo>
                  <a:lnTo>
                    <a:pt x="656" y="51"/>
                  </a:lnTo>
                  <a:lnTo>
                    <a:pt x="656" y="60"/>
                  </a:lnTo>
                  <a:lnTo>
                    <a:pt x="631" y="60"/>
                  </a:lnTo>
                  <a:lnTo>
                    <a:pt x="623" y="51"/>
                  </a:lnTo>
                  <a:lnTo>
                    <a:pt x="631" y="51"/>
                  </a:lnTo>
                  <a:close/>
                  <a:moveTo>
                    <a:pt x="689" y="60"/>
                  </a:moveTo>
                  <a:lnTo>
                    <a:pt x="713" y="60"/>
                  </a:lnTo>
                  <a:lnTo>
                    <a:pt x="713" y="68"/>
                  </a:lnTo>
                  <a:lnTo>
                    <a:pt x="689" y="68"/>
                  </a:lnTo>
                  <a:lnTo>
                    <a:pt x="680" y="60"/>
                  </a:lnTo>
                  <a:lnTo>
                    <a:pt x="689" y="60"/>
                  </a:lnTo>
                  <a:close/>
                  <a:moveTo>
                    <a:pt x="746" y="60"/>
                  </a:moveTo>
                  <a:lnTo>
                    <a:pt x="771" y="60"/>
                  </a:lnTo>
                  <a:lnTo>
                    <a:pt x="771" y="68"/>
                  </a:lnTo>
                  <a:lnTo>
                    <a:pt x="746" y="68"/>
                  </a:lnTo>
                  <a:lnTo>
                    <a:pt x="738" y="68"/>
                  </a:lnTo>
                  <a:lnTo>
                    <a:pt x="746" y="60"/>
                  </a:lnTo>
                  <a:close/>
                </a:path>
              </a:pathLst>
            </a:custGeom>
            <a:solidFill>
              <a:srgbClr val="FFC000"/>
            </a:solidFill>
            <a:ln w="8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8" name="Freeform 86"/>
            <p:cNvSpPr>
              <a:spLocks noEditPoints="1"/>
            </p:cNvSpPr>
            <p:nvPr/>
          </p:nvSpPr>
          <p:spPr bwMode="auto">
            <a:xfrm>
              <a:off x="1051" y="1936"/>
              <a:ext cx="2682" cy="732"/>
            </a:xfrm>
            <a:custGeom>
              <a:avLst/>
              <a:gdLst>
                <a:gd name="T0" fmla="*/ 0 w 2682"/>
                <a:gd name="T1" fmla="*/ 715 h 732"/>
                <a:gd name="T2" fmla="*/ 99 w 2682"/>
                <a:gd name="T3" fmla="*/ 425 h 732"/>
                <a:gd name="T4" fmla="*/ 107 w 2682"/>
                <a:gd name="T5" fmla="*/ 425 h 732"/>
                <a:gd name="T6" fmla="*/ 304 w 2682"/>
                <a:gd name="T7" fmla="*/ 434 h 732"/>
                <a:gd name="T8" fmla="*/ 312 w 2682"/>
                <a:gd name="T9" fmla="*/ 442 h 732"/>
                <a:gd name="T10" fmla="*/ 304 w 2682"/>
                <a:gd name="T11" fmla="*/ 451 h 732"/>
                <a:gd name="T12" fmla="*/ 107 w 2682"/>
                <a:gd name="T13" fmla="*/ 442 h 732"/>
                <a:gd name="T14" fmla="*/ 115 w 2682"/>
                <a:gd name="T15" fmla="*/ 434 h 732"/>
                <a:gd name="T16" fmla="*/ 17 w 2682"/>
                <a:gd name="T17" fmla="*/ 723 h 732"/>
                <a:gd name="T18" fmla="*/ 0 w 2682"/>
                <a:gd name="T19" fmla="*/ 732 h 732"/>
                <a:gd name="T20" fmla="*/ 0 w 2682"/>
                <a:gd name="T21" fmla="*/ 715 h 732"/>
                <a:gd name="T22" fmla="*/ 0 w 2682"/>
                <a:gd name="T23" fmla="*/ 715 h 732"/>
                <a:gd name="T24" fmla="*/ 1091 w 2682"/>
                <a:gd name="T25" fmla="*/ 0 h 732"/>
                <a:gd name="T26" fmla="*/ 1288 w 2682"/>
                <a:gd name="T27" fmla="*/ 17 h 732"/>
                <a:gd name="T28" fmla="*/ 1288 w 2682"/>
                <a:gd name="T29" fmla="*/ 17 h 732"/>
                <a:gd name="T30" fmla="*/ 1493 w 2682"/>
                <a:gd name="T31" fmla="*/ 536 h 732"/>
                <a:gd name="T32" fmla="*/ 1493 w 2682"/>
                <a:gd name="T33" fmla="*/ 544 h 732"/>
                <a:gd name="T34" fmla="*/ 1485 w 2682"/>
                <a:gd name="T35" fmla="*/ 544 h 732"/>
                <a:gd name="T36" fmla="*/ 1280 w 2682"/>
                <a:gd name="T37" fmla="*/ 26 h 732"/>
                <a:gd name="T38" fmla="*/ 1280 w 2682"/>
                <a:gd name="T39" fmla="*/ 34 h 732"/>
                <a:gd name="T40" fmla="*/ 1083 w 2682"/>
                <a:gd name="T41" fmla="*/ 17 h 732"/>
                <a:gd name="T42" fmla="*/ 1083 w 2682"/>
                <a:gd name="T43" fmla="*/ 0 h 732"/>
                <a:gd name="T44" fmla="*/ 1091 w 2682"/>
                <a:gd name="T45" fmla="*/ 0 h 732"/>
                <a:gd name="T46" fmla="*/ 1091 w 2682"/>
                <a:gd name="T47" fmla="*/ 0 h 732"/>
                <a:gd name="T48" fmla="*/ 2272 w 2682"/>
                <a:gd name="T49" fmla="*/ 604 h 732"/>
                <a:gd name="T50" fmla="*/ 2469 w 2682"/>
                <a:gd name="T51" fmla="*/ 323 h 732"/>
                <a:gd name="T52" fmla="*/ 2469 w 2682"/>
                <a:gd name="T53" fmla="*/ 323 h 732"/>
                <a:gd name="T54" fmla="*/ 2666 w 2682"/>
                <a:gd name="T55" fmla="*/ 306 h 732"/>
                <a:gd name="T56" fmla="*/ 2682 w 2682"/>
                <a:gd name="T57" fmla="*/ 306 h 732"/>
                <a:gd name="T58" fmla="*/ 2674 w 2682"/>
                <a:gd name="T59" fmla="*/ 323 h 732"/>
                <a:gd name="T60" fmla="*/ 2477 w 2682"/>
                <a:gd name="T61" fmla="*/ 340 h 732"/>
                <a:gd name="T62" fmla="*/ 2477 w 2682"/>
                <a:gd name="T63" fmla="*/ 332 h 732"/>
                <a:gd name="T64" fmla="*/ 2280 w 2682"/>
                <a:gd name="T65" fmla="*/ 612 h 732"/>
                <a:gd name="T66" fmla="*/ 2272 w 2682"/>
                <a:gd name="T67" fmla="*/ 612 h 732"/>
                <a:gd name="T68" fmla="*/ 2272 w 2682"/>
                <a:gd name="T69" fmla="*/ 604 h 732"/>
                <a:gd name="T70" fmla="*/ 2272 w 2682"/>
                <a:gd name="T71" fmla="*/ 604 h 7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82"/>
                <a:gd name="T109" fmla="*/ 0 h 732"/>
                <a:gd name="T110" fmla="*/ 2682 w 2682"/>
                <a:gd name="T111" fmla="*/ 732 h 7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82" h="732">
                  <a:moveTo>
                    <a:pt x="0" y="715"/>
                  </a:moveTo>
                  <a:lnTo>
                    <a:pt x="99" y="425"/>
                  </a:lnTo>
                  <a:lnTo>
                    <a:pt x="107" y="425"/>
                  </a:lnTo>
                  <a:lnTo>
                    <a:pt x="304" y="434"/>
                  </a:lnTo>
                  <a:lnTo>
                    <a:pt x="312" y="442"/>
                  </a:lnTo>
                  <a:lnTo>
                    <a:pt x="304" y="451"/>
                  </a:lnTo>
                  <a:lnTo>
                    <a:pt x="107" y="442"/>
                  </a:lnTo>
                  <a:lnTo>
                    <a:pt x="115" y="434"/>
                  </a:lnTo>
                  <a:lnTo>
                    <a:pt x="17" y="723"/>
                  </a:lnTo>
                  <a:lnTo>
                    <a:pt x="0" y="732"/>
                  </a:lnTo>
                  <a:lnTo>
                    <a:pt x="0" y="715"/>
                  </a:lnTo>
                  <a:close/>
                  <a:moveTo>
                    <a:pt x="1091" y="0"/>
                  </a:moveTo>
                  <a:lnTo>
                    <a:pt x="1288" y="17"/>
                  </a:lnTo>
                  <a:lnTo>
                    <a:pt x="1493" y="536"/>
                  </a:lnTo>
                  <a:lnTo>
                    <a:pt x="1493" y="544"/>
                  </a:lnTo>
                  <a:lnTo>
                    <a:pt x="1485" y="544"/>
                  </a:lnTo>
                  <a:lnTo>
                    <a:pt x="1280" y="26"/>
                  </a:lnTo>
                  <a:lnTo>
                    <a:pt x="1280" y="34"/>
                  </a:lnTo>
                  <a:lnTo>
                    <a:pt x="1083" y="17"/>
                  </a:lnTo>
                  <a:lnTo>
                    <a:pt x="1083" y="0"/>
                  </a:lnTo>
                  <a:lnTo>
                    <a:pt x="1091" y="0"/>
                  </a:lnTo>
                  <a:close/>
                  <a:moveTo>
                    <a:pt x="2272" y="604"/>
                  </a:moveTo>
                  <a:lnTo>
                    <a:pt x="2469" y="323"/>
                  </a:lnTo>
                  <a:lnTo>
                    <a:pt x="2666" y="306"/>
                  </a:lnTo>
                  <a:lnTo>
                    <a:pt x="2682" y="306"/>
                  </a:lnTo>
                  <a:lnTo>
                    <a:pt x="2674" y="323"/>
                  </a:lnTo>
                  <a:lnTo>
                    <a:pt x="2477" y="340"/>
                  </a:lnTo>
                  <a:lnTo>
                    <a:pt x="2477" y="332"/>
                  </a:lnTo>
                  <a:lnTo>
                    <a:pt x="2280" y="612"/>
                  </a:lnTo>
                  <a:lnTo>
                    <a:pt x="2272" y="612"/>
                  </a:lnTo>
                  <a:lnTo>
                    <a:pt x="2272" y="604"/>
                  </a:lnTo>
                  <a:close/>
                </a:path>
              </a:pathLst>
            </a:custGeom>
            <a:solidFill>
              <a:srgbClr val="FFC000"/>
            </a:solidFill>
            <a:ln w="8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9" name="Freeform 87"/>
            <p:cNvSpPr>
              <a:spLocks/>
            </p:cNvSpPr>
            <p:nvPr/>
          </p:nvSpPr>
          <p:spPr bwMode="auto">
            <a:xfrm>
              <a:off x="1027" y="2625"/>
              <a:ext cx="65" cy="68"/>
            </a:xfrm>
            <a:custGeom>
              <a:avLst/>
              <a:gdLst>
                <a:gd name="T0" fmla="*/ 32 w 65"/>
                <a:gd name="T1" fmla="*/ 0 h 68"/>
                <a:gd name="T2" fmla="*/ 65 w 65"/>
                <a:gd name="T3" fmla="*/ 68 h 68"/>
                <a:gd name="T4" fmla="*/ 0 w 65"/>
                <a:gd name="T5" fmla="*/ 68 h 68"/>
                <a:gd name="T6" fmla="*/ 32 w 65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68"/>
                <a:gd name="T14" fmla="*/ 65 w 65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68">
                  <a:moveTo>
                    <a:pt x="32" y="0"/>
                  </a:moveTo>
                  <a:lnTo>
                    <a:pt x="65" y="68"/>
                  </a:lnTo>
                  <a:lnTo>
                    <a:pt x="0" y="6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0" name="Freeform 88"/>
            <p:cNvSpPr>
              <a:spLocks noEditPoints="1"/>
            </p:cNvSpPr>
            <p:nvPr/>
          </p:nvSpPr>
          <p:spPr bwMode="auto">
            <a:xfrm>
              <a:off x="1027" y="2625"/>
              <a:ext cx="73" cy="77"/>
            </a:xfrm>
            <a:custGeom>
              <a:avLst/>
              <a:gdLst>
                <a:gd name="T0" fmla="*/ 32 w 73"/>
                <a:gd name="T1" fmla="*/ 0 h 77"/>
                <a:gd name="T2" fmla="*/ 32 w 73"/>
                <a:gd name="T3" fmla="*/ 0 h 77"/>
                <a:gd name="T4" fmla="*/ 41 w 73"/>
                <a:gd name="T5" fmla="*/ 0 h 77"/>
                <a:gd name="T6" fmla="*/ 73 w 73"/>
                <a:gd name="T7" fmla="*/ 68 h 77"/>
                <a:gd name="T8" fmla="*/ 65 w 73"/>
                <a:gd name="T9" fmla="*/ 68 h 77"/>
                <a:gd name="T10" fmla="*/ 65 w 73"/>
                <a:gd name="T11" fmla="*/ 77 h 77"/>
                <a:gd name="T12" fmla="*/ 0 w 73"/>
                <a:gd name="T13" fmla="*/ 77 h 77"/>
                <a:gd name="T14" fmla="*/ 0 w 73"/>
                <a:gd name="T15" fmla="*/ 68 h 77"/>
                <a:gd name="T16" fmla="*/ 0 w 73"/>
                <a:gd name="T17" fmla="*/ 68 h 77"/>
                <a:gd name="T18" fmla="*/ 32 w 73"/>
                <a:gd name="T19" fmla="*/ 0 h 77"/>
                <a:gd name="T20" fmla="*/ 8 w 73"/>
                <a:gd name="T21" fmla="*/ 68 h 77"/>
                <a:gd name="T22" fmla="*/ 0 w 73"/>
                <a:gd name="T23" fmla="*/ 68 h 77"/>
                <a:gd name="T24" fmla="*/ 65 w 73"/>
                <a:gd name="T25" fmla="*/ 68 h 77"/>
                <a:gd name="T26" fmla="*/ 65 w 73"/>
                <a:gd name="T27" fmla="*/ 68 h 77"/>
                <a:gd name="T28" fmla="*/ 32 w 73"/>
                <a:gd name="T29" fmla="*/ 0 h 77"/>
                <a:gd name="T30" fmla="*/ 41 w 73"/>
                <a:gd name="T31" fmla="*/ 0 h 77"/>
                <a:gd name="T32" fmla="*/ 8 w 73"/>
                <a:gd name="T33" fmla="*/ 68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77"/>
                <a:gd name="T53" fmla="*/ 73 w 73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77">
                  <a:moveTo>
                    <a:pt x="32" y="0"/>
                  </a:moveTo>
                  <a:lnTo>
                    <a:pt x="32" y="0"/>
                  </a:lnTo>
                  <a:lnTo>
                    <a:pt x="41" y="0"/>
                  </a:lnTo>
                  <a:lnTo>
                    <a:pt x="73" y="68"/>
                  </a:lnTo>
                  <a:lnTo>
                    <a:pt x="65" y="68"/>
                  </a:lnTo>
                  <a:lnTo>
                    <a:pt x="65" y="77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32" y="0"/>
                  </a:lnTo>
                  <a:close/>
                  <a:moveTo>
                    <a:pt x="8" y="68"/>
                  </a:moveTo>
                  <a:lnTo>
                    <a:pt x="0" y="68"/>
                  </a:lnTo>
                  <a:lnTo>
                    <a:pt x="65" y="68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8" y="68"/>
                  </a:lnTo>
                  <a:close/>
                </a:path>
              </a:pathLst>
            </a:custGeom>
            <a:solidFill>
              <a:srgbClr val="FFC000"/>
            </a:solidFill>
            <a:ln w="8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1" name="Freeform 89"/>
            <p:cNvSpPr>
              <a:spLocks/>
            </p:cNvSpPr>
            <p:nvPr/>
          </p:nvSpPr>
          <p:spPr bwMode="auto">
            <a:xfrm>
              <a:off x="1125" y="2336"/>
              <a:ext cx="66" cy="68"/>
            </a:xfrm>
            <a:custGeom>
              <a:avLst/>
              <a:gdLst>
                <a:gd name="T0" fmla="*/ 33 w 66"/>
                <a:gd name="T1" fmla="*/ 0 h 68"/>
                <a:gd name="T2" fmla="*/ 66 w 66"/>
                <a:gd name="T3" fmla="*/ 68 h 68"/>
                <a:gd name="T4" fmla="*/ 0 w 66"/>
                <a:gd name="T5" fmla="*/ 68 h 68"/>
                <a:gd name="T6" fmla="*/ 33 w 66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8"/>
                <a:gd name="T14" fmla="*/ 66 w 66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8">
                  <a:moveTo>
                    <a:pt x="33" y="0"/>
                  </a:moveTo>
                  <a:lnTo>
                    <a:pt x="66" y="68"/>
                  </a:lnTo>
                  <a:lnTo>
                    <a:pt x="0" y="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2" name="Freeform 90"/>
            <p:cNvSpPr>
              <a:spLocks noEditPoints="1"/>
            </p:cNvSpPr>
            <p:nvPr/>
          </p:nvSpPr>
          <p:spPr bwMode="auto">
            <a:xfrm>
              <a:off x="1125" y="2336"/>
              <a:ext cx="74" cy="76"/>
            </a:xfrm>
            <a:custGeom>
              <a:avLst/>
              <a:gdLst>
                <a:gd name="T0" fmla="*/ 33 w 74"/>
                <a:gd name="T1" fmla="*/ 0 h 76"/>
                <a:gd name="T2" fmla="*/ 33 w 74"/>
                <a:gd name="T3" fmla="*/ 0 h 76"/>
                <a:gd name="T4" fmla="*/ 41 w 74"/>
                <a:gd name="T5" fmla="*/ 0 h 76"/>
                <a:gd name="T6" fmla="*/ 74 w 74"/>
                <a:gd name="T7" fmla="*/ 68 h 76"/>
                <a:gd name="T8" fmla="*/ 66 w 74"/>
                <a:gd name="T9" fmla="*/ 76 h 76"/>
                <a:gd name="T10" fmla="*/ 66 w 74"/>
                <a:gd name="T11" fmla="*/ 76 h 76"/>
                <a:gd name="T12" fmla="*/ 0 w 74"/>
                <a:gd name="T13" fmla="*/ 76 h 76"/>
                <a:gd name="T14" fmla="*/ 0 w 74"/>
                <a:gd name="T15" fmla="*/ 76 h 76"/>
                <a:gd name="T16" fmla="*/ 0 w 74"/>
                <a:gd name="T17" fmla="*/ 68 h 76"/>
                <a:gd name="T18" fmla="*/ 33 w 74"/>
                <a:gd name="T19" fmla="*/ 0 h 76"/>
                <a:gd name="T20" fmla="*/ 8 w 74"/>
                <a:gd name="T21" fmla="*/ 76 h 76"/>
                <a:gd name="T22" fmla="*/ 0 w 74"/>
                <a:gd name="T23" fmla="*/ 68 h 76"/>
                <a:gd name="T24" fmla="*/ 66 w 74"/>
                <a:gd name="T25" fmla="*/ 68 h 76"/>
                <a:gd name="T26" fmla="*/ 66 w 74"/>
                <a:gd name="T27" fmla="*/ 76 h 76"/>
                <a:gd name="T28" fmla="*/ 33 w 74"/>
                <a:gd name="T29" fmla="*/ 8 h 76"/>
                <a:gd name="T30" fmla="*/ 41 w 74"/>
                <a:gd name="T31" fmla="*/ 8 h 76"/>
                <a:gd name="T32" fmla="*/ 8 w 74"/>
                <a:gd name="T33" fmla="*/ 76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6"/>
                <a:gd name="T53" fmla="*/ 74 w 74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6">
                  <a:moveTo>
                    <a:pt x="33" y="0"/>
                  </a:moveTo>
                  <a:lnTo>
                    <a:pt x="33" y="0"/>
                  </a:lnTo>
                  <a:lnTo>
                    <a:pt x="41" y="0"/>
                  </a:lnTo>
                  <a:lnTo>
                    <a:pt x="74" y="68"/>
                  </a:lnTo>
                  <a:lnTo>
                    <a:pt x="66" y="76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33" y="0"/>
                  </a:lnTo>
                  <a:close/>
                  <a:moveTo>
                    <a:pt x="8" y="76"/>
                  </a:moveTo>
                  <a:lnTo>
                    <a:pt x="0" y="68"/>
                  </a:lnTo>
                  <a:lnTo>
                    <a:pt x="66" y="68"/>
                  </a:lnTo>
                  <a:lnTo>
                    <a:pt x="66" y="76"/>
                  </a:lnTo>
                  <a:lnTo>
                    <a:pt x="33" y="8"/>
                  </a:lnTo>
                  <a:lnTo>
                    <a:pt x="41" y="8"/>
                  </a:lnTo>
                  <a:lnTo>
                    <a:pt x="8" y="76"/>
                  </a:lnTo>
                  <a:close/>
                </a:path>
              </a:pathLst>
            </a:custGeom>
            <a:solidFill>
              <a:srgbClr val="FFC000"/>
            </a:solidFill>
            <a:ln w="8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3" name="Freeform 91"/>
            <p:cNvSpPr>
              <a:spLocks/>
            </p:cNvSpPr>
            <p:nvPr/>
          </p:nvSpPr>
          <p:spPr bwMode="auto">
            <a:xfrm>
              <a:off x="1322" y="2344"/>
              <a:ext cx="65" cy="68"/>
            </a:xfrm>
            <a:custGeom>
              <a:avLst/>
              <a:gdLst>
                <a:gd name="T0" fmla="*/ 33 w 65"/>
                <a:gd name="T1" fmla="*/ 0 h 68"/>
                <a:gd name="T2" fmla="*/ 65 w 65"/>
                <a:gd name="T3" fmla="*/ 68 h 68"/>
                <a:gd name="T4" fmla="*/ 0 w 65"/>
                <a:gd name="T5" fmla="*/ 68 h 68"/>
                <a:gd name="T6" fmla="*/ 33 w 65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68"/>
                <a:gd name="T14" fmla="*/ 65 w 65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68">
                  <a:moveTo>
                    <a:pt x="33" y="0"/>
                  </a:moveTo>
                  <a:lnTo>
                    <a:pt x="65" y="68"/>
                  </a:lnTo>
                  <a:lnTo>
                    <a:pt x="0" y="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4" name="Freeform 92"/>
            <p:cNvSpPr>
              <a:spLocks noEditPoints="1"/>
            </p:cNvSpPr>
            <p:nvPr/>
          </p:nvSpPr>
          <p:spPr bwMode="auto">
            <a:xfrm>
              <a:off x="1322" y="2336"/>
              <a:ext cx="74" cy="76"/>
            </a:xfrm>
            <a:custGeom>
              <a:avLst/>
              <a:gdLst>
                <a:gd name="T0" fmla="*/ 33 w 74"/>
                <a:gd name="T1" fmla="*/ 0 h 76"/>
                <a:gd name="T2" fmla="*/ 33 w 74"/>
                <a:gd name="T3" fmla="*/ 0 h 76"/>
                <a:gd name="T4" fmla="*/ 41 w 74"/>
                <a:gd name="T5" fmla="*/ 0 h 76"/>
                <a:gd name="T6" fmla="*/ 74 w 74"/>
                <a:gd name="T7" fmla="*/ 68 h 76"/>
                <a:gd name="T8" fmla="*/ 65 w 74"/>
                <a:gd name="T9" fmla="*/ 76 h 76"/>
                <a:gd name="T10" fmla="*/ 65 w 74"/>
                <a:gd name="T11" fmla="*/ 76 h 76"/>
                <a:gd name="T12" fmla="*/ 0 w 74"/>
                <a:gd name="T13" fmla="*/ 76 h 76"/>
                <a:gd name="T14" fmla="*/ 0 w 74"/>
                <a:gd name="T15" fmla="*/ 76 h 76"/>
                <a:gd name="T16" fmla="*/ 0 w 74"/>
                <a:gd name="T17" fmla="*/ 68 h 76"/>
                <a:gd name="T18" fmla="*/ 33 w 74"/>
                <a:gd name="T19" fmla="*/ 0 h 76"/>
                <a:gd name="T20" fmla="*/ 8 w 74"/>
                <a:gd name="T21" fmla="*/ 76 h 76"/>
                <a:gd name="T22" fmla="*/ 0 w 74"/>
                <a:gd name="T23" fmla="*/ 68 h 76"/>
                <a:gd name="T24" fmla="*/ 65 w 74"/>
                <a:gd name="T25" fmla="*/ 68 h 76"/>
                <a:gd name="T26" fmla="*/ 65 w 74"/>
                <a:gd name="T27" fmla="*/ 76 h 76"/>
                <a:gd name="T28" fmla="*/ 33 w 74"/>
                <a:gd name="T29" fmla="*/ 8 h 76"/>
                <a:gd name="T30" fmla="*/ 41 w 74"/>
                <a:gd name="T31" fmla="*/ 8 h 76"/>
                <a:gd name="T32" fmla="*/ 8 w 74"/>
                <a:gd name="T33" fmla="*/ 76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6"/>
                <a:gd name="T53" fmla="*/ 74 w 74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6">
                  <a:moveTo>
                    <a:pt x="33" y="0"/>
                  </a:moveTo>
                  <a:lnTo>
                    <a:pt x="33" y="0"/>
                  </a:lnTo>
                  <a:lnTo>
                    <a:pt x="41" y="0"/>
                  </a:lnTo>
                  <a:lnTo>
                    <a:pt x="74" y="68"/>
                  </a:lnTo>
                  <a:lnTo>
                    <a:pt x="65" y="76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33" y="0"/>
                  </a:lnTo>
                  <a:close/>
                  <a:moveTo>
                    <a:pt x="8" y="76"/>
                  </a:moveTo>
                  <a:lnTo>
                    <a:pt x="0" y="68"/>
                  </a:lnTo>
                  <a:lnTo>
                    <a:pt x="65" y="68"/>
                  </a:lnTo>
                  <a:lnTo>
                    <a:pt x="65" y="76"/>
                  </a:lnTo>
                  <a:lnTo>
                    <a:pt x="33" y="8"/>
                  </a:lnTo>
                  <a:lnTo>
                    <a:pt x="41" y="8"/>
                  </a:lnTo>
                  <a:lnTo>
                    <a:pt x="8" y="76"/>
                  </a:lnTo>
                  <a:close/>
                </a:path>
              </a:pathLst>
            </a:custGeom>
            <a:solidFill>
              <a:srgbClr val="FFC000"/>
            </a:solidFill>
            <a:ln w="8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5" name="Freeform 93"/>
            <p:cNvSpPr>
              <a:spLocks/>
            </p:cNvSpPr>
            <p:nvPr/>
          </p:nvSpPr>
          <p:spPr bwMode="auto">
            <a:xfrm>
              <a:off x="2109" y="1911"/>
              <a:ext cx="66" cy="68"/>
            </a:xfrm>
            <a:custGeom>
              <a:avLst/>
              <a:gdLst>
                <a:gd name="T0" fmla="*/ 33 w 66"/>
                <a:gd name="T1" fmla="*/ 0 h 68"/>
                <a:gd name="T2" fmla="*/ 66 w 66"/>
                <a:gd name="T3" fmla="*/ 68 h 68"/>
                <a:gd name="T4" fmla="*/ 0 w 66"/>
                <a:gd name="T5" fmla="*/ 68 h 68"/>
                <a:gd name="T6" fmla="*/ 33 w 66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8"/>
                <a:gd name="T14" fmla="*/ 66 w 66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8">
                  <a:moveTo>
                    <a:pt x="33" y="0"/>
                  </a:moveTo>
                  <a:lnTo>
                    <a:pt x="66" y="68"/>
                  </a:lnTo>
                  <a:lnTo>
                    <a:pt x="0" y="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6" name="Freeform 94"/>
            <p:cNvSpPr>
              <a:spLocks noEditPoints="1"/>
            </p:cNvSpPr>
            <p:nvPr/>
          </p:nvSpPr>
          <p:spPr bwMode="auto">
            <a:xfrm>
              <a:off x="2109" y="1911"/>
              <a:ext cx="74" cy="76"/>
            </a:xfrm>
            <a:custGeom>
              <a:avLst/>
              <a:gdLst>
                <a:gd name="T0" fmla="*/ 33 w 74"/>
                <a:gd name="T1" fmla="*/ 0 h 76"/>
                <a:gd name="T2" fmla="*/ 33 w 74"/>
                <a:gd name="T3" fmla="*/ 0 h 76"/>
                <a:gd name="T4" fmla="*/ 41 w 74"/>
                <a:gd name="T5" fmla="*/ 0 h 76"/>
                <a:gd name="T6" fmla="*/ 74 w 74"/>
                <a:gd name="T7" fmla="*/ 68 h 76"/>
                <a:gd name="T8" fmla="*/ 66 w 74"/>
                <a:gd name="T9" fmla="*/ 68 h 76"/>
                <a:gd name="T10" fmla="*/ 66 w 74"/>
                <a:gd name="T11" fmla="*/ 76 h 76"/>
                <a:gd name="T12" fmla="*/ 0 w 74"/>
                <a:gd name="T13" fmla="*/ 76 h 76"/>
                <a:gd name="T14" fmla="*/ 0 w 74"/>
                <a:gd name="T15" fmla="*/ 68 h 76"/>
                <a:gd name="T16" fmla="*/ 0 w 74"/>
                <a:gd name="T17" fmla="*/ 68 h 76"/>
                <a:gd name="T18" fmla="*/ 33 w 74"/>
                <a:gd name="T19" fmla="*/ 0 h 76"/>
                <a:gd name="T20" fmla="*/ 8 w 74"/>
                <a:gd name="T21" fmla="*/ 68 h 76"/>
                <a:gd name="T22" fmla="*/ 0 w 74"/>
                <a:gd name="T23" fmla="*/ 68 h 76"/>
                <a:gd name="T24" fmla="*/ 66 w 74"/>
                <a:gd name="T25" fmla="*/ 68 h 76"/>
                <a:gd name="T26" fmla="*/ 66 w 74"/>
                <a:gd name="T27" fmla="*/ 68 h 76"/>
                <a:gd name="T28" fmla="*/ 33 w 74"/>
                <a:gd name="T29" fmla="*/ 0 h 76"/>
                <a:gd name="T30" fmla="*/ 41 w 74"/>
                <a:gd name="T31" fmla="*/ 0 h 76"/>
                <a:gd name="T32" fmla="*/ 8 w 74"/>
                <a:gd name="T33" fmla="*/ 68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6"/>
                <a:gd name="T53" fmla="*/ 74 w 74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6">
                  <a:moveTo>
                    <a:pt x="33" y="0"/>
                  </a:moveTo>
                  <a:lnTo>
                    <a:pt x="33" y="0"/>
                  </a:lnTo>
                  <a:lnTo>
                    <a:pt x="41" y="0"/>
                  </a:lnTo>
                  <a:lnTo>
                    <a:pt x="74" y="68"/>
                  </a:lnTo>
                  <a:lnTo>
                    <a:pt x="66" y="68"/>
                  </a:lnTo>
                  <a:lnTo>
                    <a:pt x="66" y="76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33" y="0"/>
                  </a:lnTo>
                  <a:close/>
                  <a:moveTo>
                    <a:pt x="8" y="68"/>
                  </a:moveTo>
                  <a:lnTo>
                    <a:pt x="0" y="68"/>
                  </a:lnTo>
                  <a:lnTo>
                    <a:pt x="66" y="68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8" y="68"/>
                  </a:lnTo>
                  <a:close/>
                </a:path>
              </a:pathLst>
            </a:custGeom>
            <a:solidFill>
              <a:srgbClr val="FFC000"/>
            </a:solidFill>
            <a:ln w="8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7" name="Freeform 95"/>
            <p:cNvSpPr>
              <a:spLocks/>
            </p:cNvSpPr>
            <p:nvPr/>
          </p:nvSpPr>
          <p:spPr bwMode="auto">
            <a:xfrm>
              <a:off x="2306" y="1928"/>
              <a:ext cx="66" cy="68"/>
            </a:xfrm>
            <a:custGeom>
              <a:avLst/>
              <a:gdLst>
                <a:gd name="T0" fmla="*/ 33 w 66"/>
                <a:gd name="T1" fmla="*/ 0 h 68"/>
                <a:gd name="T2" fmla="*/ 66 w 66"/>
                <a:gd name="T3" fmla="*/ 68 h 68"/>
                <a:gd name="T4" fmla="*/ 0 w 66"/>
                <a:gd name="T5" fmla="*/ 68 h 68"/>
                <a:gd name="T6" fmla="*/ 33 w 66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8"/>
                <a:gd name="T14" fmla="*/ 66 w 66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8">
                  <a:moveTo>
                    <a:pt x="33" y="0"/>
                  </a:moveTo>
                  <a:lnTo>
                    <a:pt x="66" y="68"/>
                  </a:lnTo>
                  <a:lnTo>
                    <a:pt x="0" y="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8" name="Freeform 96"/>
            <p:cNvSpPr>
              <a:spLocks noEditPoints="1"/>
            </p:cNvSpPr>
            <p:nvPr/>
          </p:nvSpPr>
          <p:spPr bwMode="auto">
            <a:xfrm>
              <a:off x="2306" y="1928"/>
              <a:ext cx="74" cy="76"/>
            </a:xfrm>
            <a:custGeom>
              <a:avLst/>
              <a:gdLst>
                <a:gd name="T0" fmla="*/ 33 w 74"/>
                <a:gd name="T1" fmla="*/ 0 h 76"/>
                <a:gd name="T2" fmla="*/ 33 w 74"/>
                <a:gd name="T3" fmla="*/ 0 h 76"/>
                <a:gd name="T4" fmla="*/ 41 w 74"/>
                <a:gd name="T5" fmla="*/ 0 h 76"/>
                <a:gd name="T6" fmla="*/ 74 w 74"/>
                <a:gd name="T7" fmla="*/ 68 h 76"/>
                <a:gd name="T8" fmla="*/ 66 w 74"/>
                <a:gd name="T9" fmla="*/ 76 h 76"/>
                <a:gd name="T10" fmla="*/ 66 w 74"/>
                <a:gd name="T11" fmla="*/ 76 h 76"/>
                <a:gd name="T12" fmla="*/ 0 w 74"/>
                <a:gd name="T13" fmla="*/ 76 h 76"/>
                <a:gd name="T14" fmla="*/ 0 w 74"/>
                <a:gd name="T15" fmla="*/ 76 h 76"/>
                <a:gd name="T16" fmla="*/ 0 w 74"/>
                <a:gd name="T17" fmla="*/ 68 h 76"/>
                <a:gd name="T18" fmla="*/ 33 w 74"/>
                <a:gd name="T19" fmla="*/ 0 h 76"/>
                <a:gd name="T20" fmla="*/ 8 w 74"/>
                <a:gd name="T21" fmla="*/ 76 h 76"/>
                <a:gd name="T22" fmla="*/ 0 w 74"/>
                <a:gd name="T23" fmla="*/ 68 h 76"/>
                <a:gd name="T24" fmla="*/ 66 w 74"/>
                <a:gd name="T25" fmla="*/ 68 h 76"/>
                <a:gd name="T26" fmla="*/ 66 w 74"/>
                <a:gd name="T27" fmla="*/ 76 h 76"/>
                <a:gd name="T28" fmla="*/ 33 w 74"/>
                <a:gd name="T29" fmla="*/ 8 h 76"/>
                <a:gd name="T30" fmla="*/ 41 w 74"/>
                <a:gd name="T31" fmla="*/ 8 h 76"/>
                <a:gd name="T32" fmla="*/ 8 w 74"/>
                <a:gd name="T33" fmla="*/ 76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6"/>
                <a:gd name="T53" fmla="*/ 74 w 74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6">
                  <a:moveTo>
                    <a:pt x="33" y="0"/>
                  </a:moveTo>
                  <a:lnTo>
                    <a:pt x="33" y="0"/>
                  </a:lnTo>
                  <a:lnTo>
                    <a:pt x="41" y="0"/>
                  </a:lnTo>
                  <a:lnTo>
                    <a:pt x="74" y="68"/>
                  </a:lnTo>
                  <a:lnTo>
                    <a:pt x="66" y="76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33" y="0"/>
                  </a:lnTo>
                  <a:close/>
                  <a:moveTo>
                    <a:pt x="8" y="76"/>
                  </a:moveTo>
                  <a:lnTo>
                    <a:pt x="0" y="68"/>
                  </a:lnTo>
                  <a:lnTo>
                    <a:pt x="66" y="68"/>
                  </a:lnTo>
                  <a:lnTo>
                    <a:pt x="66" y="76"/>
                  </a:lnTo>
                  <a:lnTo>
                    <a:pt x="33" y="8"/>
                  </a:lnTo>
                  <a:lnTo>
                    <a:pt x="41" y="8"/>
                  </a:lnTo>
                  <a:lnTo>
                    <a:pt x="8" y="76"/>
                  </a:lnTo>
                  <a:close/>
                </a:path>
              </a:pathLst>
            </a:custGeom>
            <a:solidFill>
              <a:srgbClr val="FFC000"/>
            </a:solidFill>
            <a:ln w="8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9" name="Freeform 97"/>
            <p:cNvSpPr>
              <a:spLocks/>
            </p:cNvSpPr>
            <p:nvPr/>
          </p:nvSpPr>
          <p:spPr bwMode="auto">
            <a:xfrm>
              <a:off x="2503" y="2446"/>
              <a:ext cx="66" cy="77"/>
            </a:xfrm>
            <a:custGeom>
              <a:avLst/>
              <a:gdLst>
                <a:gd name="T0" fmla="*/ 33 w 66"/>
                <a:gd name="T1" fmla="*/ 0 h 77"/>
                <a:gd name="T2" fmla="*/ 66 w 66"/>
                <a:gd name="T3" fmla="*/ 77 h 77"/>
                <a:gd name="T4" fmla="*/ 0 w 66"/>
                <a:gd name="T5" fmla="*/ 77 h 77"/>
                <a:gd name="T6" fmla="*/ 33 w 66"/>
                <a:gd name="T7" fmla="*/ 0 h 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77"/>
                <a:gd name="T14" fmla="*/ 66 w 66"/>
                <a:gd name="T15" fmla="*/ 77 h 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77">
                  <a:moveTo>
                    <a:pt x="33" y="0"/>
                  </a:moveTo>
                  <a:lnTo>
                    <a:pt x="66" y="77"/>
                  </a:lnTo>
                  <a:lnTo>
                    <a:pt x="0" y="7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0" name="Freeform 98"/>
            <p:cNvSpPr>
              <a:spLocks noEditPoints="1"/>
            </p:cNvSpPr>
            <p:nvPr/>
          </p:nvSpPr>
          <p:spPr bwMode="auto">
            <a:xfrm>
              <a:off x="2503" y="2446"/>
              <a:ext cx="74" cy="77"/>
            </a:xfrm>
            <a:custGeom>
              <a:avLst/>
              <a:gdLst>
                <a:gd name="T0" fmla="*/ 33 w 74"/>
                <a:gd name="T1" fmla="*/ 0 h 77"/>
                <a:gd name="T2" fmla="*/ 33 w 74"/>
                <a:gd name="T3" fmla="*/ 0 h 77"/>
                <a:gd name="T4" fmla="*/ 41 w 74"/>
                <a:gd name="T5" fmla="*/ 0 h 77"/>
                <a:gd name="T6" fmla="*/ 74 w 74"/>
                <a:gd name="T7" fmla="*/ 68 h 77"/>
                <a:gd name="T8" fmla="*/ 66 w 74"/>
                <a:gd name="T9" fmla="*/ 77 h 77"/>
                <a:gd name="T10" fmla="*/ 66 w 74"/>
                <a:gd name="T11" fmla="*/ 77 h 77"/>
                <a:gd name="T12" fmla="*/ 0 w 74"/>
                <a:gd name="T13" fmla="*/ 77 h 77"/>
                <a:gd name="T14" fmla="*/ 0 w 74"/>
                <a:gd name="T15" fmla="*/ 77 h 77"/>
                <a:gd name="T16" fmla="*/ 0 w 74"/>
                <a:gd name="T17" fmla="*/ 68 h 77"/>
                <a:gd name="T18" fmla="*/ 33 w 74"/>
                <a:gd name="T19" fmla="*/ 0 h 77"/>
                <a:gd name="T20" fmla="*/ 8 w 74"/>
                <a:gd name="T21" fmla="*/ 77 h 77"/>
                <a:gd name="T22" fmla="*/ 0 w 74"/>
                <a:gd name="T23" fmla="*/ 68 h 77"/>
                <a:gd name="T24" fmla="*/ 66 w 74"/>
                <a:gd name="T25" fmla="*/ 68 h 77"/>
                <a:gd name="T26" fmla="*/ 66 w 74"/>
                <a:gd name="T27" fmla="*/ 77 h 77"/>
                <a:gd name="T28" fmla="*/ 33 w 74"/>
                <a:gd name="T29" fmla="*/ 9 h 77"/>
                <a:gd name="T30" fmla="*/ 41 w 74"/>
                <a:gd name="T31" fmla="*/ 9 h 77"/>
                <a:gd name="T32" fmla="*/ 8 w 74"/>
                <a:gd name="T33" fmla="*/ 77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7"/>
                <a:gd name="T53" fmla="*/ 74 w 74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7">
                  <a:moveTo>
                    <a:pt x="33" y="0"/>
                  </a:moveTo>
                  <a:lnTo>
                    <a:pt x="33" y="0"/>
                  </a:lnTo>
                  <a:lnTo>
                    <a:pt x="41" y="0"/>
                  </a:lnTo>
                  <a:lnTo>
                    <a:pt x="74" y="68"/>
                  </a:lnTo>
                  <a:lnTo>
                    <a:pt x="66" y="77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33" y="0"/>
                  </a:lnTo>
                  <a:close/>
                  <a:moveTo>
                    <a:pt x="8" y="77"/>
                  </a:moveTo>
                  <a:lnTo>
                    <a:pt x="0" y="68"/>
                  </a:lnTo>
                  <a:lnTo>
                    <a:pt x="66" y="68"/>
                  </a:lnTo>
                  <a:lnTo>
                    <a:pt x="66" y="77"/>
                  </a:lnTo>
                  <a:lnTo>
                    <a:pt x="33" y="9"/>
                  </a:lnTo>
                  <a:lnTo>
                    <a:pt x="41" y="9"/>
                  </a:lnTo>
                  <a:lnTo>
                    <a:pt x="8" y="77"/>
                  </a:lnTo>
                  <a:close/>
                </a:path>
              </a:pathLst>
            </a:custGeom>
            <a:solidFill>
              <a:srgbClr val="FFC000"/>
            </a:solidFill>
            <a:ln w="8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" name="Freeform 99"/>
            <p:cNvSpPr>
              <a:spLocks/>
            </p:cNvSpPr>
            <p:nvPr/>
          </p:nvSpPr>
          <p:spPr bwMode="auto">
            <a:xfrm>
              <a:off x="3290" y="2523"/>
              <a:ext cx="66" cy="68"/>
            </a:xfrm>
            <a:custGeom>
              <a:avLst/>
              <a:gdLst>
                <a:gd name="T0" fmla="*/ 33 w 66"/>
                <a:gd name="T1" fmla="*/ 0 h 68"/>
                <a:gd name="T2" fmla="*/ 66 w 66"/>
                <a:gd name="T3" fmla="*/ 68 h 68"/>
                <a:gd name="T4" fmla="*/ 0 w 66"/>
                <a:gd name="T5" fmla="*/ 68 h 68"/>
                <a:gd name="T6" fmla="*/ 33 w 66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8"/>
                <a:gd name="T14" fmla="*/ 66 w 66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8">
                  <a:moveTo>
                    <a:pt x="33" y="0"/>
                  </a:moveTo>
                  <a:lnTo>
                    <a:pt x="66" y="68"/>
                  </a:lnTo>
                  <a:lnTo>
                    <a:pt x="0" y="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" name="Freeform 100"/>
            <p:cNvSpPr>
              <a:spLocks noEditPoints="1"/>
            </p:cNvSpPr>
            <p:nvPr/>
          </p:nvSpPr>
          <p:spPr bwMode="auto">
            <a:xfrm>
              <a:off x="3290" y="2514"/>
              <a:ext cx="74" cy="77"/>
            </a:xfrm>
            <a:custGeom>
              <a:avLst/>
              <a:gdLst>
                <a:gd name="T0" fmla="*/ 33 w 74"/>
                <a:gd name="T1" fmla="*/ 0 h 77"/>
                <a:gd name="T2" fmla="*/ 33 w 74"/>
                <a:gd name="T3" fmla="*/ 0 h 77"/>
                <a:gd name="T4" fmla="*/ 41 w 74"/>
                <a:gd name="T5" fmla="*/ 0 h 77"/>
                <a:gd name="T6" fmla="*/ 74 w 74"/>
                <a:gd name="T7" fmla="*/ 68 h 77"/>
                <a:gd name="T8" fmla="*/ 66 w 74"/>
                <a:gd name="T9" fmla="*/ 77 h 77"/>
                <a:gd name="T10" fmla="*/ 66 w 74"/>
                <a:gd name="T11" fmla="*/ 77 h 77"/>
                <a:gd name="T12" fmla="*/ 0 w 74"/>
                <a:gd name="T13" fmla="*/ 77 h 77"/>
                <a:gd name="T14" fmla="*/ 0 w 74"/>
                <a:gd name="T15" fmla="*/ 77 h 77"/>
                <a:gd name="T16" fmla="*/ 0 w 74"/>
                <a:gd name="T17" fmla="*/ 68 h 77"/>
                <a:gd name="T18" fmla="*/ 33 w 74"/>
                <a:gd name="T19" fmla="*/ 0 h 77"/>
                <a:gd name="T20" fmla="*/ 8 w 74"/>
                <a:gd name="T21" fmla="*/ 77 h 77"/>
                <a:gd name="T22" fmla="*/ 0 w 74"/>
                <a:gd name="T23" fmla="*/ 68 h 77"/>
                <a:gd name="T24" fmla="*/ 66 w 74"/>
                <a:gd name="T25" fmla="*/ 68 h 77"/>
                <a:gd name="T26" fmla="*/ 66 w 74"/>
                <a:gd name="T27" fmla="*/ 77 h 77"/>
                <a:gd name="T28" fmla="*/ 33 w 74"/>
                <a:gd name="T29" fmla="*/ 9 h 77"/>
                <a:gd name="T30" fmla="*/ 41 w 74"/>
                <a:gd name="T31" fmla="*/ 9 h 77"/>
                <a:gd name="T32" fmla="*/ 8 w 74"/>
                <a:gd name="T33" fmla="*/ 77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7"/>
                <a:gd name="T53" fmla="*/ 74 w 74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7">
                  <a:moveTo>
                    <a:pt x="33" y="0"/>
                  </a:moveTo>
                  <a:lnTo>
                    <a:pt x="33" y="0"/>
                  </a:lnTo>
                  <a:lnTo>
                    <a:pt x="41" y="0"/>
                  </a:lnTo>
                  <a:lnTo>
                    <a:pt x="74" y="68"/>
                  </a:lnTo>
                  <a:lnTo>
                    <a:pt x="66" y="77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33" y="0"/>
                  </a:lnTo>
                  <a:close/>
                  <a:moveTo>
                    <a:pt x="8" y="77"/>
                  </a:moveTo>
                  <a:lnTo>
                    <a:pt x="0" y="68"/>
                  </a:lnTo>
                  <a:lnTo>
                    <a:pt x="66" y="68"/>
                  </a:lnTo>
                  <a:lnTo>
                    <a:pt x="66" y="77"/>
                  </a:lnTo>
                  <a:lnTo>
                    <a:pt x="33" y="9"/>
                  </a:lnTo>
                  <a:lnTo>
                    <a:pt x="41" y="9"/>
                  </a:lnTo>
                  <a:lnTo>
                    <a:pt x="8" y="77"/>
                  </a:lnTo>
                  <a:close/>
                </a:path>
              </a:pathLst>
            </a:custGeom>
            <a:solidFill>
              <a:srgbClr val="FFC000"/>
            </a:solidFill>
            <a:ln w="8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" name="Freeform 101"/>
            <p:cNvSpPr>
              <a:spLocks/>
            </p:cNvSpPr>
            <p:nvPr/>
          </p:nvSpPr>
          <p:spPr bwMode="auto">
            <a:xfrm>
              <a:off x="3487" y="2234"/>
              <a:ext cx="66" cy="68"/>
            </a:xfrm>
            <a:custGeom>
              <a:avLst/>
              <a:gdLst>
                <a:gd name="T0" fmla="*/ 33 w 66"/>
                <a:gd name="T1" fmla="*/ 0 h 68"/>
                <a:gd name="T2" fmla="*/ 66 w 66"/>
                <a:gd name="T3" fmla="*/ 68 h 68"/>
                <a:gd name="T4" fmla="*/ 0 w 66"/>
                <a:gd name="T5" fmla="*/ 68 h 68"/>
                <a:gd name="T6" fmla="*/ 33 w 66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8"/>
                <a:gd name="T14" fmla="*/ 66 w 66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8">
                  <a:moveTo>
                    <a:pt x="33" y="0"/>
                  </a:moveTo>
                  <a:lnTo>
                    <a:pt x="66" y="68"/>
                  </a:lnTo>
                  <a:lnTo>
                    <a:pt x="0" y="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" name="Freeform 102"/>
            <p:cNvSpPr>
              <a:spLocks noEditPoints="1"/>
            </p:cNvSpPr>
            <p:nvPr/>
          </p:nvSpPr>
          <p:spPr bwMode="auto">
            <a:xfrm>
              <a:off x="3487" y="2225"/>
              <a:ext cx="74" cy="77"/>
            </a:xfrm>
            <a:custGeom>
              <a:avLst/>
              <a:gdLst>
                <a:gd name="T0" fmla="*/ 33 w 74"/>
                <a:gd name="T1" fmla="*/ 0 h 77"/>
                <a:gd name="T2" fmla="*/ 33 w 74"/>
                <a:gd name="T3" fmla="*/ 0 h 77"/>
                <a:gd name="T4" fmla="*/ 41 w 74"/>
                <a:gd name="T5" fmla="*/ 0 h 77"/>
                <a:gd name="T6" fmla="*/ 74 w 74"/>
                <a:gd name="T7" fmla="*/ 68 h 77"/>
                <a:gd name="T8" fmla="*/ 66 w 74"/>
                <a:gd name="T9" fmla="*/ 77 h 77"/>
                <a:gd name="T10" fmla="*/ 66 w 74"/>
                <a:gd name="T11" fmla="*/ 77 h 77"/>
                <a:gd name="T12" fmla="*/ 0 w 74"/>
                <a:gd name="T13" fmla="*/ 77 h 77"/>
                <a:gd name="T14" fmla="*/ 0 w 74"/>
                <a:gd name="T15" fmla="*/ 77 h 77"/>
                <a:gd name="T16" fmla="*/ 0 w 74"/>
                <a:gd name="T17" fmla="*/ 68 h 77"/>
                <a:gd name="T18" fmla="*/ 33 w 74"/>
                <a:gd name="T19" fmla="*/ 0 h 77"/>
                <a:gd name="T20" fmla="*/ 8 w 74"/>
                <a:gd name="T21" fmla="*/ 77 h 77"/>
                <a:gd name="T22" fmla="*/ 0 w 74"/>
                <a:gd name="T23" fmla="*/ 68 h 77"/>
                <a:gd name="T24" fmla="*/ 66 w 74"/>
                <a:gd name="T25" fmla="*/ 68 h 77"/>
                <a:gd name="T26" fmla="*/ 66 w 74"/>
                <a:gd name="T27" fmla="*/ 77 h 77"/>
                <a:gd name="T28" fmla="*/ 33 w 74"/>
                <a:gd name="T29" fmla="*/ 9 h 77"/>
                <a:gd name="T30" fmla="*/ 41 w 74"/>
                <a:gd name="T31" fmla="*/ 9 h 77"/>
                <a:gd name="T32" fmla="*/ 8 w 74"/>
                <a:gd name="T33" fmla="*/ 77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7"/>
                <a:gd name="T53" fmla="*/ 74 w 74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7">
                  <a:moveTo>
                    <a:pt x="33" y="0"/>
                  </a:moveTo>
                  <a:lnTo>
                    <a:pt x="33" y="0"/>
                  </a:lnTo>
                  <a:lnTo>
                    <a:pt x="41" y="0"/>
                  </a:lnTo>
                  <a:lnTo>
                    <a:pt x="74" y="68"/>
                  </a:lnTo>
                  <a:lnTo>
                    <a:pt x="66" y="77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33" y="0"/>
                  </a:lnTo>
                  <a:close/>
                  <a:moveTo>
                    <a:pt x="8" y="77"/>
                  </a:moveTo>
                  <a:lnTo>
                    <a:pt x="0" y="68"/>
                  </a:lnTo>
                  <a:lnTo>
                    <a:pt x="66" y="68"/>
                  </a:lnTo>
                  <a:lnTo>
                    <a:pt x="66" y="77"/>
                  </a:lnTo>
                  <a:lnTo>
                    <a:pt x="33" y="9"/>
                  </a:lnTo>
                  <a:lnTo>
                    <a:pt x="41" y="9"/>
                  </a:lnTo>
                  <a:lnTo>
                    <a:pt x="8" y="77"/>
                  </a:lnTo>
                  <a:close/>
                </a:path>
              </a:pathLst>
            </a:custGeom>
            <a:solidFill>
              <a:srgbClr val="FFC000"/>
            </a:solidFill>
            <a:ln w="8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" name="Freeform 103"/>
            <p:cNvSpPr>
              <a:spLocks/>
            </p:cNvSpPr>
            <p:nvPr/>
          </p:nvSpPr>
          <p:spPr bwMode="auto">
            <a:xfrm>
              <a:off x="3684" y="2217"/>
              <a:ext cx="66" cy="68"/>
            </a:xfrm>
            <a:custGeom>
              <a:avLst/>
              <a:gdLst>
                <a:gd name="T0" fmla="*/ 33 w 66"/>
                <a:gd name="T1" fmla="*/ 0 h 68"/>
                <a:gd name="T2" fmla="*/ 66 w 66"/>
                <a:gd name="T3" fmla="*/ 68 h 68"/>
                <a:gd name="T4" fmla="*/ 0 w 66"/>
                <a:gd name="T5" fmla="*/ 68 h 68"/>
                <a:gd name="T6" fmla="*/ 33 w 66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8"/>
                <a:gd name="T14" fmla="*/ 66 w 66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8">
                  <a:moveTo>
                    <a:pt x="33" y="0"/>
                  </a:moveTo>
                  <a:lnTo>
                    <a:pt x="66" y="68"/>
                  </a:lnTo>
                  <a:lnTo>
                    <a:pt x="0" y="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" name="Freeform 104"/>
            <p:cNvSpPr>
              <a:spLocks noEditPoints="1"/>
            </p:cNvSpPr>
            <p:nvPr/>
          </p:nvSpPr>
          <p:spPr bwMode="auto">
            <a:xfrm>
              <a:off x="3684" y="2217"/>
              <a:ext cx="74" cy="76"/>
            </a:xfrm>
            <a:custGeom>
              <a:avLst/>
              <a:gdLst>
                <a:gd name="T0" fmla="*/ 33 w 74"/>
                <a:gd name="T1" fmla="*/ 0 h 76"/>
                <a:gd name="T2" fmla="*/ 33 w 74"/>
                <a:gd name="T3" fmla="*/ 0 h 76"/>
                <a:gd name="T4" fmla="*/ 41 w 74"/>
                <a:gd name="T5" fmla="*/ 0 h 76"/>
                <a:gd name="T6" fmla="*/ 74 w 74"/>
                <a:gd name="T7" fmla="*/ 68 h 76"/>
                <a:gd name="T8" fmla="*/ 66 w 74"/>
                <a:gd name="T9" fmla="*/ 68 h 76"/>
                <a:gd name="T10" fmla="*/ 66 w 74"/>
                <a:gd name="T11" fmla="*/ 76 h 76"/>
                <a:gd name="T12" fmla="*/ 0 w 74"/>
                <a:gd name="T13" fmla="*/ 76 h 76"/>
                <a:gd name="T14" fmla="*/ 0 w 74"/>
                <a:gd name="T15" fmla="*/ 68 h 76"/>
                <a:gd name="T16" fmla="*/ 0 w 74"/>
                <a:gd name="T17" fmla="*/ 68 h 76"/>
                <a:gd name="T18" fmla="*/ 33 w 74"/>
                <a:gd name="T19" fmla="*/ 0 h 76"/>
                <a:gd name="T20" fmla="*/ 8 w 74"/>
                <a:gd name="T21" fmla="*/ 68 h 76"/>
                <a:gd name="T22" fmla="*/ 0 w 74"/>
                <a:gd name="T23" fmla="*/ 68 h 76"/>
                <a:gd name="T24" fmla="*/ 66 w 74"/>
                <a:gd name="T25" fmla="*/ 68 h 76"/>
                <a:gd name="T26" fmla="*/ 66 w 74"/>
                <a:gd name="T27" fmla="*/ 68 h 76"/>
                <a:gd name="T28" fmla="*/ 33 w 74"/>
                <a:gd name="T29" fmla="*/ 0 h 76"/>
                <a:gd name="T30" fmla="*/ 41 w 74"/>
                <a:gd name="T31" fmla="*/ 0 h 76"/>
                <a:gd name="T32" fmla="*/ 8 w 74"/>
                <a:gd name="T33" fmla="*/ 68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6"/>
                <a:gd name="T53" fmla="*/ 74 w 74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6">
                  <a:moveTo>
                    <a:pt x="33" y="0"/>
                  </a:moveTo>
                  <a:lnTo>
                    <a:pt x="33" y="0"/>
                  </a:lnTo>
                  <a:lnTo>
                    <a:pt x="41" y="0"/>
                  </a:lnTo>
                  <a:lnTo>
                    <a:pt x="74" y="68"/>
                  </a:lnTo>
                  <a:lnTo>
                    <a:pt x="66" y="68"/>
                  </a:lnTo>
                  <a:lnTo>
                    <a:pt x="66" y="76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33" y="0"/>
                  </a:lnTo>
                  <a:close/>
                  <a:moveTo>
                    <a:pt x="8" y="68"/>
                  </a:moveTo>
                  <a:lnTo>
                    <a:pt x="0" y="68"/>
                  </a:lnTo>
                  <a:lnTo>
                    <a:pt x="66" y="68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8" y="68"/>
                  </a:lnTo>
                  <a:close/>
                </a:path>
              </a:pathLst>
            </a:custGeom>
            <a:solidFill>
              <a:srgbClr val="FFC000"/>
            </a:solidFill>
            <a:ln w="8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" name="Freeform 105"/>
            <p:cNvSpPr>
              <a:spLocks noEditPoints="1"/>
            </p:cNvSpPr>
            <p:nvPr/>
          </p:nvSpPr>
          <p:spPr bwMode="auto">
            <a:xfrm>
              <a:off x="1355" y="2489"/>
              <a:ext cx="771" cy="119"/>
            </a:xfrm>
            <a:custGeom>
              <a:avLst/>
              <a:gdLst>
                <a:gd name="T0" fmla="*/ 24 w 771"/>
                <a:gd name="T1" fmla="*/ 0 h 119"/>
                <a:gd name="T2" fmla="*/ 24 w 771"/>
                <a:gd name="T3" fmla="*/ 8 h 119"/>
                <a:gd name="T4" fmla="*/ 0 w 771"/>
                <a:gd name="T5" fmla="*/ 0 h 119"/>
                <a:gd name="T6" fmla="*/ 0 w 771"/>
                <a:gd name="T7" fmla="*/ 0 h 119"/>
                <a:gd name="T8" fmla="*/ 82 w 771"/>
                <a:gd name="T9" fmla="*/ 8 h 119"/>
                <a:gd name="T10" fmla="*/ 82 w 771"/>
                <a:gd name="T11" fmla="*/ 17 h 119"/>
                <a:gd name="T12" fmla="*/ 49 w 771"/>
                <a:gd name="T13" fmla="*/ 8 h 119"/>
                <a:gd name="T14" fmla="*/ 57 w 771"/>
                <a:gd name="T15" fmla="*/ 8 h 119"/>
                <a:gd name="T16" fmla="*/ 139 w 771"/>
                <a:gd name="T17" fmla="*/ 17 h 119"/>
                <a:gd name="T18" fmla="*/ 139 w 771"/>
                <a:gd name="T19" fmla="*/ 25 h 119"/>
                <a:gd name="T20" fmla="*/ 106 w 771"/>
                <a:gd name="T21" fmla="*/ 17 h 119"/>
                <a:gd name="T22" fmla="*/ 114 w 771"/>
                <a:gd name="T23" fmla="*/ 17 h 119"/>
                <a:gd name="T24" fmla="*/ 196 w 771"/>
                <a:gd name="T25" fmla="*/ 25 h 119"/>
                <a:gd name="T26" fmla="*/ 196 w 771"/>
                <a:gd name="T27" fmla="*/ 34 h 119"/>
                <a:gd name="T28" fmla="*/ 164 w 771"/>
                <a:gd name="T29" fmla="*/ 25 h 119"/>
                <a:gd name="T30" fmla="*/ 172 w 771"/>
                <a:gd name="T31" fmla="*/ 25 h 119"/>
                <a:gd name="T32" fmla="*/ 254 w 771"/>
                <a:gd name="T33" fmla="*/ 34 h 119"/>
                <a:gd name="T34" fmla="*/ 254 w 771"/>
                <a:gd name="T35" fmla="*/ 42 h 119"/>
                <a:gd name="T36" fmla="*/ 221 w 771"/>
                <a:gd name="T37" fmla="*/ 34 h 119"/>
                <a:gd name="T38" fmla="*/ 229 w 771"/>
                <a:gd name="T39" fmla="*/ 34 h 119"/>
                <a:gd name="T40" fmla="*/ 311 w 771"/>
                <a:gd name="T41" fmla="*/ 42 h 119"/>
                <a:gd name="T42" fmla="*/ 311 w 771"/>
                <a:gd name="T43" fmla="*/ 51 h 119"/>
                <a:gd name="T44" fmla="*/ 278 w 771"/>
                <a:gd name="T45" fmla="*/ 42 h 119"/>
                <a:gd name="T46" fmla="*/ 287 w 771"/>
                <a:gd name="T47" fmla="*/ 42 h 119"/>
                <a:gd name="T48" fmla="*/ 369 w 771"/>
                <a:gd name="T49" fmla="*/ 51 h 119"/>
                <a:gd name="T50" fmla="*/ 369 w 771"/>
                <a:gd name="T51" fmla="*/ 59 h 119"/>
                <a:gd name="T52" fmla="*/ 336 w 771"/>
                <a:gd name="T53" fmla="*/ 51 h 119"/>
                <a:gd name="T54" fmla="*/ 344 w 771"/>
                <a:gd name="T55" fmla="*/ 51 h 119"/>
                <a:gd name="T56" fmla="*/ 426 w 771"/>
                <a:gd name="T57" fmla="*/ 59 h 119"/>
                <a:gd name="T58" fmla="*/ 418 w 771"/>
                <a:gd name="T59" fmla="*/ 68 h 119"/>
                <a:gd name="T60" fmla="*/ 393 w 771"/>
                <a:gd name="T61" fmla="*/ 59 h 119"/>
                <a:gd name="T62" fmla="*/ 402 w 771"/>
                <a:gd name="T63" fmla="*/ 59 h 119"/>
                <a:gd name="T64" fmla="*/ 484 w 771"/>
                <a:gd name="T65" fmla="*/ 68 h 119"/>
                <a:gd name="T66" fmla="*/ 475 w 771"/>
                <a:gd name="T67" fmla="*/ 76 h 119"/>
                <a:gd name="T68" fmla="*/ 451 w 771"/>
                <a:gd name="T69" fmla="*/ 68 h 119"/>
                <a:gd name="T70" fmla="*/ 459 w 771"/>
                <a:gd name="T71" fmla="*/ 68 h 119"/>
                <a:gd name="T72" fmla="*/ 533 w 771"/>
                <a:gd name="T73" fmla="*/ 76 h 119"/>
                <a:gd name="T74" fmla="*/ 533 w 771"/>
                <a:gd name="T75" fmla="*/ 85 h 119"/>
                <a:gd name="T76" fmla="*/ 508 w 771"/>
                <a:gd name="T77" fmla="*/ 76 h 119"/>
                <a:gd name="T78" fmla="*/ 508 w 771"/>
                <a:gd name="T79" fmla="*/ 76 h 119"/>
                <a:gd name="T80" fmla="*/ 590 w 771"/>
                <a:gd name="T81" fmla="*/ 85 h 119"/>
                <a:gd name="T82" fmla="*/ 590 w 771"/>
                <a:gd name="T83" fmla="*/ 93 h 119"/>
                <a:gd name="T84" fmla="*/ 566 w 771"/>
                <a:gd name="T85" fmla="*/ 85 h 119"/>
                <a:gd name="T86" fmla="*/ 566 w 771"/>
                <a:gd name="T87" fmla="*/ 85 h 119"/>
                <a:gd name="T88" fmla="*/ 648 w 771"/>
                <a:gd name="T89" fmla="*/ 93 h 119"/>
                <a:gd name="T90" fmla="*/ 648 w 771"/>
                <a:gd name="T91" fmla="*/ 102 h 119"/>
                <a:gd name="T92" fmla="*/ 623 w 771"/>
                <a:gd name="T93" fmla="*/ 93 h 119"/>
                <a:gd name="T94" fmla="*/ 623 w 771"/>
                <a:gd name="T95" fmla="*/ 93 h 119"/>
                <a:gd name="T96" fmla="*/ 705 w 771"/>
                <a:gd name="T97" fmla="*/ 102 h 119"/>
                <a:gd name="T98" fmla="*/ 705 w 771"/>
                <a:gd name="T99" fmla="*/ 110 h 119"/>
                <a:gd name="T100" fmla="*/ 680 w 771"/>
                <a:gd name="T101" fmla="*/ 102 h 119"/>
                <a:gd name="T102" fmla="*/ 680 w 771"/>
                <a:gd name="T103" fmla="*/ 102 h 119"/>
                <a:gd name="T104" fmla="*/ 762 w 771"/>
                <a:gd name="T105" fmla="*/ 110 h 119"/>
                <a:gd name="T106" fmla="*/ 762 w 771"/>
                <a:gd name="T107" fmla="*/ 119 h 119"/>
                <a:gd name="T108" fmla="*/ 738 w 771"/>
                <a:gd name="T109" fmla="*/ 110 h 119"/>
                <a:gd name="T110" fmla="*/ 738 w 771"/>
                <a:gd name="T111" fmla="*/ 110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71"/>
                <a:gd name="T169" fmla="*/ 0 h 119"/>
                <a:gd name="T170" fmla="*/ 771 w 771"/>
                <a:gd name="T171" fmla="*/ 119 h 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71" h="119">
                  <a:moveTo>
                    <a:pt x="0" y="0"/>
                  </a:moveTo>
                  <a:lnTo>
                    <a:pt x="24" y="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57" y="8"/>
                  </a:moveTo>
                  <a:lnTo>
                    <a:pt x="82" y="8"/>
                  </a:lnTo>
                  <a:lnTo>
                    <a:pt x="82" y="17"/>
                  </a:lnTo>
                  <a:lnTo>
                    <a:pt x="57" y="17"/>
                  </a:lnTo>
                  <a:lnTo>
                    <a:pt x="49" y="8"/>
                  </a:lnTo>
                  <a:lnTo>
                    <a:pt x="57" y="8"/>
                  </a:lnTo>
                  <a:close/>
                  <a:moveTo>
                    <a:pt x="114" y="17"/>
                  </a:moveTo>
                  <a:lnTo>
                    <a:pt x="139" y="17"/>
                  </a:lnTo>
                  <a:lnTo>
                    <a:pt x="139" y="25"/>
                  </a:lnTo>
                  <a:lnTo>
                    <a:pt x="114" y="25"/>
                  </a:lnTo>
                  <a:lnTo>
                    <a:pt x="106" y="17"/>
                  </a:lnTo>
                  <a:lnTo>
                    <a:pt x="114" y="17"/>
                  </a:lnTo>
                  <a:close/>
                  <a:moveTo>
                    <a:pt x="172" y="25"/>
                  </a:moveTo>
                  <a:lnTo>
                    <a:pt x="196" y="25"/>
                  </a:lnTo>
                  <a:lnTo>
                    <a:pt x="196" y="34"/>
                  </a:lnTo>
                  <a:lnTo>
                    <a:pt x="172" y="34"/>
                  </a:lnTo>
                  <a:lnTo>
                    <a:pt x="164" y="25"/>
                  </a:lnTo>
                  <a:lnTo>
                    <a:pt x="172" y="25"/>
                  </a:lnTo>
                  <a:close/>
                  <a:moveTo>
                    <a:pt x="229" y="34"/>
                  </a:moveTo>
                  <a:lnTo>
                    <a:pt x="254" y="34"/>
                  </a:lnTo>
                  <a:lnTo>
                    <a:pt x="254" y="42"/>
                  </a:lnTo>
                  <a:lnTo>
                    <a:pt x="229" y="42"/>
                  </a:lnTo>
                  <a:lnTo>
                    <a:pt x="221" y="34"/>
                  </a:lnTo>
                  <a:lnTo>
                    <a:pt x="229" y="34"/>
                  </a:lnTo>
                  <a:close/>
                  <a:moveTo>
                    <a:pt x="287" y="42"/>
                  </a:moveTo>
                  <a:lnTo>
                    <a:pt x="311" y="42"/>
                  </a:lnTo>
                  <a:lnTo>
                    <a:pt x="311" y="51"/>
                  </a:lnTo>
                  <a:lnTo>
                    <a:pt x="287" y="51"/>
                  </a:lnTo>
                  <a:lnTo>
                    <a:pt x="278" y="42"/>
                  </a:lnTo>
                  <a:lnTo>
                    <a:pt x="287" y="42"/>
                  </a:lnTo>
                  <a:close/>
                  <a:moveTo>
                    <a:pt x="344" y="51"/>
                  </a:moveTo>
                  <a:lnTo>
                    <a:pt x="369" y="51"/>
                  </a:lnTo>
                  <a:lnTo>
                    <a:pt x="369" y="59"/>
                  </a:lnTo>
                  <a:lnTo>
                    <a:pt x="344" y="59"/>
                  </a:lnTo>
                  <a:lnTo>
                    <a:pt x="336" y="51"/>
                  </a:lnTo>
                  <a:lnTo>
                    <a:pt x="344" y="51"/>
                  </a:lnTo>
                  <a:close/>
                  <a:moveTo>
                    <a:pt x="402" y="59"/>
                  </a:moveTo>
                  <a:lnTo>
                    <a:pt x="426" y="59"/>
                  </a:lnTo>
                  <a:lnTo>
                    <a:pt x="426" y="68"/>
                  </a:lnTo>
                  <a:lnTo>
                    <a:pt x="418" y="68"/>
                  </a:lnTo>
                  <a:lnTo>
                    <a:pt x="393" y="68"/>
                  </a:lnTo>
                  <a:lnTo>
                    <a:pt x="393" y="59"/>
                  </a:lnTo>
                  <a:lnTo>
                    <a:pt x="402" y="59"/>
                  </a:lnTo>
                  <a:close/>
                  <a:moveTo>
                    <a:pt x="459" y="68"/>
                  </a:moveTo>
                  <a:lnTo>
                    <a:pt x="484" y="68"/>
                  </a:lnTo>
                  <a:lnTo>
                    <a:pt x="484" y="76"/>
                  </a:lnTo>
                  <a:lnTo>
                    <a:pt x="475" y="76"/>
                  </a:lnTo>
                  <a:lnTo>
                    <a:pt x="451" y="76"/>
                  </a:lnTo>
                  <a:lnTo>
                    <a:pt x="451" y="68"/>
                  </a:lnTo>
                  <a:lnTo>
                    <a:pt x="459" y="68"/>
                  </a:lnTo>
                  <a:close/>
                  <a:moveTo>
                    <a:pt x="508" y="76"/>
                  </a:moveTo>
                  <a:lnTo>
                    <a:pt x="533" y="76"/>
                  </a:lnTo>
                  <a:lnTo>
                    <a:pt x="541" y="85"/>
                  </a:lnTo>
                  <a:lnTo>
                    <a:pt x="533" y="85"/>
                  </a:lnTo>
                  <a:lnTo>
                    <a:pt x="508" y="85"/>
                  </a:lnTo>
                  <a:lnTo>
                    <a:pt x="508" y="76"/>
                  </a:lnTo>
                  <a:close/>
                  <a:moveTo>
                    <a:pt x="566" y="85"/>
                  </a:moveTo>
                  <a:lnTo>
                    <a:pt x="590" y="85"/>
                  </a:lnTo>
                  <a:lnTo>
                    <a:pt x="598" y="93"/>
                  </a:lnTo>
                  <a:lnTo>
                    <a:pt x="590" y="93"/>
                  </a:lnTo>
                  <a:lnTo>
                    <a:pt x="566" y="93"/>
                  </a:lnTo>
                  <a:lnTo>
                    <a:pt x="566" y="85"/>
                  </a:lnTo>
                  <a:close/>
                  <a:moveTo>
                    <a:pt x="623" y="93"/>
                  </a:moveTo>
                  <a:lnTo>
                    <a:pt x="648" y="93"/>
                  </a:lnTo>
                  <a:lnTo>
                    <a:pt x="656" y="102"/>
                  </a:lnTo>
                  <a:lnTo>
                    <a:pt x="648" y="102"/>
                  </a:lnTo>
                  <a:lnTo>
                    <a:pt x="623" y="102"/>
                  </a:lnTo>
                  <a:lnTo>
                    <a:pt x="623" y="93"/>
                  </a:lnTo>
                  <a:close/>
                  <a:moveTo>
                    <a:pt x="680" y="102"/>
                  </a:moveTo>
                  <a:lnTo>
                    <a:pt x="705" y="102"/>
                  </a:lnTo>
                  <a:lnTo>
                    <a:pt x="713" y="110"/>
                  </a:lnTo>
                  <a:lnTo>
                    <a:pt x="705" y="110"/>
                  </a:lnTo>
                  <a:lnTo>
                    <a:pt x="680" y="110"/>
                  </a:lnTo>
                  <a:lnTo>
                    <a:pt x="680" y="102"/>
                  </a:lnTo>
                  <a:close/>
                  <a:moveTo>
                    <a:pt x="738" y="110"/>
                  </a:moveTo>
                  <a:lnTo>
                    <a:pt x="762" y="110"/>
                  </a:lnTo>
                  <a:lnTo>
                    <a:pt x="771" y="119"/>
                  </a:lnTo>
                  <a:lnTo>
                    <a:pt x="762" y="119"/>
                  </a:lnTo>
                  <a:lnTo>
                    <a:pt x="738" y="119"/>
                  </a:lnTo>
                  <a:lnTo>
                    <a:pt x="738" y="110"/>
                  </a:lnTo>
                  <a:close/>
                </a:path>
              </a:pathLst>
            </a:custGeom>
            <a:solidFill>
              <a:srgbClr val="984807"/>
            </a:solidFill>
            <a:ln w="8">
              <a:solidFill>
                <a:srgbClr val="98480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" name="Freeform 106"/>
            <p:cNvSpPr>
              <a:spLocks noEditPoints="1"/>
            </p:cNvSpPr>
            <p:nvPr/>
          </p:nvSpPr>
          <p:spPr bwMode="auto">
            <a:xfrm>
              <a:off x="2536" y="2361"/>
              <a:ext cx="771" cy="68"/>
            </a:xfrm>
            <a:custGeom>
              <a:avLst/>
              <a:gdLst>
                <a:gd name="T0" fmla="*/ 24 w 771"/>
                <a:gd name="T1" fmla="*/ 51 h 68"/>
                <a:gd name="T2" fmla="*/ 24 w 771"/>
                <a:gd name="T3" fmla="*/ 60 h 68"/>
                <a:gd name="T4" fmla="*/ 0 w 771"/>
                <a:gd name="T5" fmla="*/ 60 h 68"/>
                <a:gd name="T6" fmla="*/ 0 w 771"/>
                <a:gd name="T7" fmla="*/ 60 h 68"/>
                <a:gd name="T8" fmla="*/ 82 w 771"/>
                <a:gd name="T9" fmla="*/ 51 h 68"/>
                <a:gd name="T10" fmla="*/ 82 w 771"/>
                <a:gd name="T11" fmla="*/ 60 h 68"/>
                <a:gd name="T12" fmla="*/ 57 w 771"/>
                <a:gd name="T13" fmla="*/ 60 h 68"/>
                <a:gd name="T14" fmla="*/ 57 w 771"/>
                <a:gd name="T15" fmla="*/ 51 h 68"/>
                <a:gd name="T16" fmla="*/ 139 w 771"/>
                <a:gd name="T17" fmla="*/ 43 h 68"/>
                <a:gd name="T18" fmla="*/ 139 w 771"/>
                <a:gd name="T19" fmla="*/ 51 h 68"/>
                <a:gd name="T20" fmla="*/ 115 w 771"/>
                <a:gd name="T21" fmla="*/ 51 h 68"/>
                <a:gd name="T22" fmla="*/ 115 w 771"/>
                <a:gd name="T23" fmla="*/ 51 h 68"/>
                <a:gd name="T24" fmla="*/ 197 w 771"/>
                <a:gd name="T25" fmla="*/ 43 h 68"/>
                <a:gd name="T26" fmla="*/ 197 w 771"/>
                <a:gd name="T27" fmla="*/ 51 h 68"/>
                <a:gd name="T28" fmla="*/ 172 w 771"/>
                <a:gd name="T29" fmla="*/ 51 h 68"/>
                <a:gd name="T30" fmla="*/ 172 w 771"/>
                <a:gd name="T31" fmla="*/ 43 h 68"/>
                <a:gd name="T32" fmla="*/ 254 w 771"/>
                <a:gd name="T33" fmla="*/ 34 h 68"/>
                <a:gd name="T34" fmla="*/ 254 w 771"/>
                <a:gd name="T35" fmla="*/ 43 h 68"/>
                <a:gd name="T36" fmla="*/ 221 w 771"/>
                <a:gd name="T37" fmla="*/ 43 h 68"/>
                <a:gd name="T38" fmla="*/ 229 w 771"/>
                <a:gd name="T39" fmla="*/ 43 h 68"/>
                <a:gd name="T40" fmla="*/ 311 w 771"/>
                <a:gd name="T41" fmla="*/ 34 h 68"/>
                <a:gd name="T42" fmla="*/ 311 w 771"/>
                <a:gd name="T43" fmla="*/ 43 h 68"/>
                <a:gd name="T44" fmla="*/ 279 w 771"/>
                <a:gd name="T45" fmla="*/ 43 h 68"/>
                <a:gd name="T46" fmla="*/ 287 w 771"/>
                <a:gd name="T47" fmla="*/ 34 h 68"/>
                <a:gd name="T48" fmla="*/ 369 w 771"/>
                <a:gd name="T49" fmla="*/ 26 h 68"/>
                <a:gd name="T50" fmla="*/ 369 w 771"/>
                <a:gd name="T51" fmla="*/ 34 h 68"/>
                <a:gd name="T52" fmla="*/ 336 w 771"/>
                <a:gd name="T53" fmla="*/ 34 h 68"/>
                <a:gd name="T54" fmla="*/ 344 w 771"/>
                <a:gd name="T55" fmla="*/ 34 h 68"/>
                <a:gd name="T56" fmla="*/ 426 w 771"/>
                <a:gd name="T57" fmla="*/ 26 h 68"/>
                <a:gd name="T58" fmla="*/ 426 w 771"/>
                <a:gd name="T59" fmla="*/ 34 h 68"/>
                <a:gd name="T60" fmla="*/ 393 w 771"/>
                <a:gd name="T61" fmla="*/ 34 h 68"/>
                <a:gd name="T62" fmla="*/ 402 w 771"/>
                <a:gd name="T63" fmla="*/ 26 h 68"/>
                <a:gd name="T64" fmla="*/ 484 w 771"/>
                <a:gd name="T65" fmla="*/ 17 h 68"/>
                <a:gd name="T66" fmla="*/ 484 w 771"/>
                <a:gd name="T67" fmla="*/ 26 h 68"/>
                <a:gd name="T68" fmla="*/ 451 w 771"/>
                <a:gd name="T69" fmla="*/ 26 h 68"/>
                <a:gd name="T70" fmla="*/ 459 w 771"/>
                <a:gd name="T71" fmla="*/ 17 h 68"/>
                <a:gd name="T72" fmla="*/ 541 w 771"/>
                <a:gd name="T73" fmla="*/ 17 h 68"/>
                <a:gd name="T74" fmla="*/ 541 w 771"/>
                <a:gd name="T75" fmla="*/ 26 h 68"/>
                <a:gd name="T76" fmla="*/ 508 w 771"/>
                <a:gd name="T77" fmla="*/ 26 h 68"/>
                <a:gd name="T78" fmla="*/ 516 w 771"/>
                <a:gd name="T79" fmla="*/ 17 h 68"/>
                <a:gd name="T80" fmla="*/ 598 w 771"/>
                <a:gd name="T81" fmla="*/ 9 h 68"/>
                <a:gd name="T82" fmla="*/ 598 w 771"/>
                <a:gd name="T83" fmla="*/ 17 h 68"/>
                <a:gd name="T84" fmla="*/ 566 w 771"/>
                <a:gd name="T85" fmla="*/ 17 h 68"/>
                <a:gd name="T86" fmla="*/ 574 w 771"/>
                <a:gd name="T87" fmla="*/ 9 h 68"/>
                <a:gd name="T88" fmla="*/ 656 w 771"/>
                <a:gd name="T89" fmla="*/ 9 h 68"/>
                <a:gd name="T90" fmla="*/ 656 w 771"/>
                <a:gd name="T91" fmla="*/ 17 h 68"/>
                <a:gd name="T92" fmla="*/ 623 w 771"/>
                <a:gd name="T93" fmla="*/ 9 h 68"/>
                <a:gd name="T94" fmla="*/ 631 w 771"/>
                <a:gd name="T95" fmla="*/ 9 h 68"/>
                <a:gd name="T96" fmla="*/ 713 w 771"/>
                <a:gd name="T97" fmla="*/ 0 h 68"/>
                <a:gd name="T98" fmla="*/ 713 w 771"/>
                <a:gd name="T99" fmla="*/ 9 h 68"/>
                <a:gd name="T100" fmla="*/ 680 w 771"/>
                <a:gd name="T101" fmla="*/ 9 h 68"/>
                <a:gd name="T102" fmla="*/ 689 w 771"/>
                <a:gd name="T103" fmla="*/ 0 h 68"/>
                <a:gd name="T104" fmla="*/ 771 w 771"/>
                <a:gd name="T105" fmla="*/ 0 h 68"/>
                <a:gd name="T106" fmla="*/ 771 w 771"/>
                <a:gd name="T107" fmla="*/ 9 h 68"/>
                <a:gd name="T108" fmla="*/ 738 w 771"/>
                <a:gd name="T109" fmla="*/ 0 h 68"/>
                <a:gd name="T110" fmla="*/ 746 w 771"/>
                <a:gd name="T111" fmla="*/ 0 h 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71"/>
                <a:gd name="T169" fmla="*/ 0 h 68"/>
                <a:gd name="T170" fmla="*/ 771 w 771"/>
                <a:gd name="T171" fmla="*/ 68 h 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71" h="68">
                  <a:moveTo>
                    <a:pt x="0" y="60"/>
                  </a:moveTo>
                  <a:lnTo>
                    <a:pt x="24" y="51"/>
                  </a:lnTo>
                  <a:lnTo>
                    <a:pt x="33" y="60"/>
                  </a:lnTo>
                  <a:lnTo>
                    <a:pt x="24" y="60"/>
                  </a:lnTo>
                  <a:lnTo>
                    <a:pt x="0" y="68"/>
                  </a:lnTo>
                  <a:lnTo>
                    <a:pt x="0" y="60"/>
                  </a:lnTo>
                  <a:close/>
                  <a:moveTo>
                    <a:pt x="57" y="51"/>
                  </a:moveTo>
                  <a:lnTo>
                    <a:pt x="82" y="51"/>
                  </a:lnTo>
                  <a:lnTo>
                    <a:pt x="90" y="51"/>
                  </a:lnTo>
                  <a:lnTo>
                    <a:pt x="82" y="60"/>
                  </a:lnTo>
                  <a:lnTo>
                    <a:pt x="57" y="60"/>
                  </a:lnTo>
                  <a:lnTo>
                    <a:pt x="57" y="51"/>
                  </a:lnTo>
                  <a:close/>
                  <a:moveTo>
                    <a:pt x="115" y="51"/>
                  </a:moveTo>
                  <a:lnTo>
                    <a:pt x="139" y="43"/>
                  </a:lnTo>
                  <a:lnTo>
                    <a:pt x="147" y="51"/>
                  </a:lnTo>
                  <a:lnTo>
                    <a:pt x="139" y="51"/>
                  </a:lnTo>
                  <a:lnTo>
                    <a:pt x="115" y="60"/>
                  </a:lnTo>
                  <a:lnTo>
                    <a:pt x="115" y="51"/>
                  </a:lnTo>
                  <a:close/>
                  <a:moveTo>
                    <a:pt x="172" y="43"/>
                  </a:moveTo>
                  <a:lnTo>
                    <a:pt x="197" y="43"/>
                  </a:lnTo>
                  <a:lnTo>
                    <a:pt x="197" y="51"/>
                  </a:lnTo>
                  <a:lnTo>
                    <a:pt x="172" y="51"/>
                  </a:lnTo>
                  <a:lnTo>
                    <a:pt x="172" y="43"/>
                  </a:lnTo>
                  <a:close/>
                  <a:moveTo>
                    <a:pt x="229" y="43"/>
                  </a:moveTo>
                  <a:lnTo>
                    <a:pt x="254" y="34"/>
                  </a:lnTo>
                  <a:lnTo>
                    <a:pt x="254" y="43"/>
                  </a:lnTo>
                  <a:lnTo>
                    <a:pt x="229" y="51"/>
                  </a:lnTo>
                  <a:lnTo>
                    <a:pt x="221" y="43"/>
                  </a:lnTo>
                  <a:lnTo>
                    <a:pt x="229" y="43"/>
                  </a:lnTo>
                  <a:close/>
                  <a:moveTo>
                    <a:pt x="287" y="34"/>
                  </a:moveTo>
                  <a:lnTo>
                    <a:pt x="311" y="34"/>
                  </a:lnTo>
                  <a:lnTo>
                    <a:pt x="311" y="43"/>
                  </a:lnTo>
                  <a:lnTo>
                    <a:pt x="287" y="43"/>
                  </a:lnTo>
                  <a:lnTo>
                    <a:pt x="279" y="43"/>
                  </a:lnTo>
                  <a:lnTo>
                    <a:pt x="287" y="34"/>
                  </a:lnTo>
                  <a:close/>
                  <a:moveTo>
                    <a:pt x="344" y="34"/>
                  </a:moveTo>
                  <a:lnTo>
                    <a:pt x="369" y="26"/>
                  </a:lnTo>
                  <a:lnTo>
                    <a:pt x="369" y="34"/>
                  </a:lnTo>
                  <a:lnTo>
                    <a:pt x="344" y="43"/>
                  </a:lnTo>
                  <a:lnTo>
                    <a:pt x="336" y="34"/>
                  </a:lnTo>
                  <a:lnTo>
                    <a:pt x="344" y="34"/>
                  </a:lnTo>
                  <a:close/>
                  <a:moveTo>
                    <a:pt x="402" y="26"/>
                  </a:moveTo>
                  <a:lnTo>
                    <a:pt x="426" y="26"/>
                  </a:lnTo>
                  <a:lnTo>
                    <a:pt x="426" y="34"/>
                  </a:lnTo>
                  <a:lnTo>
                    <a:pt x="402" y="34"/>
                  </a:lnTo>
                  <a:lnTo>
                    <a:pt x="393" y="34"/>
                  </a:lnTo>
                  <a:lnTo>
                    <a:pt x="402" y="26"/>
                  </a:lnTo>
                  <a:close/>
                  <a:moveTo>
                    <a:pt x="459" y="17"/>
                  </a:moveTo>
                  <a:lnTo>
                    <a:pt x="484" y="17"/>
                  </a:lnTo>
                  <a:lnTo>
                    <a:pt x="484" y="26"/>
                  </a:lnTo>
                  <a:lnTo>
                    <a:pt x="459" y="26"/>
                  </a:lnTo>
                  <a:lnTo>
                    <a:pt x="451" y="26"/>
                  </a:lnTo>
                  <a:lnTo>
                    <a:pt x="459" y="17"/>
                  </a:lnTo>
                  <a:close/>
                  <a:moveTo>
                    <a:pt x="516" y="17"/>
                  </a:moveTo>
                  <a:lnTo>
                    <a:pt x="541" y="17"/>
                  </a:lnTo>
                  <a:lnTo>
                    <a:pt x="541" y="26"/>
                  </a:lnTo>
                  <a:lnTo>
                    <a:pt x="516" y="26"/>
                  </a:lnTo>
                  <a:lnTo>
                    <a:pt x="508" y="26"/>
                  </a:lnTo>
                  <a:lnTo>
                    <a:pt x="516" y="17"/>
                  </a:lnTo>
                  <a:close/>
                  <a:moveTo>
                    <a:pt x="574" y="9"/>
                  </a:moveTo>
                  <a:lnTo>
                    <a:pt x="598" y="9"/>
                  </a:lnTo>
                  <a:lnTo>
                    <a:pt x="598" y="17"/>
                  </a:lnTo>
                  <a:lnTo>
                    <a:pt x="574" y="17"/>
                  </a:lnTo>
                  <a:lnTo>
                    <a:pt x="566" y="17"/>
                  </a:lnTo>
                  <a:lnTo>
                    <a:pt x="574" y="9"/>
                  </a:lnTo>
                  <a:close/>
                  <a:moveTo>
                    <a:pt x="631" y="9"/>
                  </a:moveTo>
                  <a:lnTo>
                    <a:pt x="656" y="9"/>
                  </a:lnTo>
                  <a:lnTo>
                    <a:pt x="656" y="17"/>
                  </a:lnTo>
                  <a:lnTo>
                    <a:pt x="631" y="17"/>
                  </a:lnTo>
                  <a:lnTo>
                    <a:pt x="623" y="9"/>
                  </a:lnTo>
                  <a:lnTo>
                    <a:pt x="631" y="9"/>
                  </a:lnTo>
                  <a:close/>
                  <a:moveTo>
                    <a:pt x="689" y="0"/>
                  </a:moveTo>
                  <a:lnTo>
                    <a:pt x="713" y="0"/>
                  </a:lnTo>
                  <a:lnTo>
                    <a:pt x="713" y="9"/>
                  </a:lnTo>
                  <a:lnTo>
                    <a:pt x="689" y="9"/>
                  </a:lnTo>
                  <a:lnTo>
                    <a:pt x="680" y="9"/>
                  </a:lnTo>
                  <a:lnTo>
                    <a:pt x="689" y="0"/>
                  </a:lnTo>
                  <a:close/>
                  <a:moveTo>
                    <a:pt x="746" y="0"/>
                  </a:moveTo>
                  <a:lnTo>
                    <a:pt x="771" y="0"/>
                  </a:lnTo>
                  <a:lnTo>
                    <a:pt x="771" y="9"/>
                  </a:lnTo>
                  <a:lnTo>
                    <a:pt x="746" y="9"/>
                  </a:lnTo>
                  <a:lnTo>
                    <a:pt x="738" y="0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984807"/>
            </a:solidFill>
            <a:ln w="8">
              <a:solidFill>
                <a:srgbClr val="98480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" name="Freeform 107"/>
            <p:cNvSpPr>
              <a:spLocks noEditPoints="1"/>
            </p:cNvSpPr>
            <p:nvPr/>
          </p:nvSpPr>
          <p:spPr bwMode="auto">
            <a:xfrm>
              <a:off x="1051" y="1604"/>
              <a:ext cx="2682" cy="1132"/>
            </a:xfrm>
            <a:custGeom>
              <a:avLst/>
              <a:gdLst>
                <a:gd name="T0" fmla="*/ 0 w 2682"/>
                <a:gd name="T1" fmla="*/ 1123 h 1132"/>
                <a:gd name="T2" fmla="*/ 99 w 2682"/>
                <a:gd name="T3" fmla="*/ 987 h 1132"/>
                <a:gd name="T4" fmla="*/ 99 w 2682"/>
                <a:gd name="T5" fmla="*/ 987 h 1132"/>
                <a:gd name="T6" fmla="*/ 295 w 2682"/>
                <a:gd name="T7" fmla="*/ 885 h 1132"/>
                <a:gd name="T8" fmla="*/ 304 w 2682"/>
                <a:gd name="T9" fmla="*/ 885 h 1132"/>
                <a:gd name="T10" fmla="*/ 304 w 2682"/>
                <a:gd name="T11" fmla="*/ 893 h 1132"/>
                <a:gd name="T12" fmla="*/ 107 w 2682"/>
                <a:gd name="T13" fmla="*/ 995 h 1132"/>
                <a:gd name="T14" fmla="*/ 107 w 2682"/>
                <a:gd name="T15" fmla="*/ 995 h 1132"/>
                <a:gd name="T16" fmla="*/ 8 w 2682"/>
                <a:gd name="T17" fmla="*/ 1132 h 1132"/>
                <a:gd name="T18" fmla="*/ 0 w 2682"/>
                <a:gd name="T19" fmla="*/ 1132 h 1132"/>
                <a:gd name="T20" fmla="*/ 0 w 2682"/>
                <a:gd name="T21" fmla="*/ 1123 h 1132"/>
                <a:gd name="T22" fmla="*/ 0 w 2682"/>
                <a:gd name="T23" fmla="*/ 1123 h 1132"/>
                <a:gd name="T24" fmla="*/ 1083 w 2682"/>
                <a:gd name="T25" fmla="*/ 995 h 1132"/>
                <a:gd name="T26" fmla="*/ 1280 w 2682"/>
                <a:gd name="T27" fmla="*/ 222 h 1132"/>
                <a:gd name="T28" fmla="*/ 1288 w 2682"/>
                <a:gd name="T29" fmla="*/ 222 h 1132"/>
                <a:gd name="T30" fmla="*/ 1296 w 2682"/>
                <a:gd name="T31" fmla="*/ 222 h 1132"/>
                <a:gd name="T32" fmla="*/ 1501 w 2682"/>
                <a:gd name="T33" fmla="*/ 808 h 1132"/>
                <a:gd name="T34" fmla="*/ 1493 w 2682"/>
                <a:gd name="T35" fmla="*/ 825 h 1132"/>
                <a:gd name="T36" fmla="*/ 1485 w 2682"/>
                <a:gd name="T37" fmla="*/ 817 h 1132"/>
                <a:gd name="T38" fmla="*/ 1280 w 2682"/>
                <a:gd name="T39" fmla="*/ 230 h 1132"/>
                <a:gd name="T40" fmla="*/ 1296 w 2682"/>
                <a:gd name="T41" fmla="*/ 230 h 1132"/>
                <a:gd name="T42" fmla="*/ 1099 w 2682"/>
                <a:gd name="T43" fmla="*/ 1004 h 1132"/>
                <a:gd name="T44" fmla="*/ 1083 w 2682"/>
                <a:gd name="T45" fmla="*/ 1013 h 1132"/>
                <a:gd name="T46" fmla="*/ 1083 w 2682"/>
                <a:gd name="T47" fmla="*/ 995 h 1132"/>
                <a:gd name="T48" fmla="*/ 1083 w 2682"/>
                <a:gd name="T49" fmla="*/ 995 h 1132"/>
                <a:gd name="T50" fmla="*/ 2272 w 2682"/>
                <a:gd name="T51" fmla="*/ 757 h 1132"/>
                <a:gd name="T52" fmla="*/ 2469 w 2682"/>
                <a:gd name="T53" fmla="*/ 0 h 1132"/>
                <a:gd name="T54" fmla="*/ 2477 w 2682"/>
                <a:gd name="T55" fmla="*/ 0 h 1132"/>
                <a:gd name="T56" fmla="*/ 2485 w 2682"/>
                <a:gd name="T57" fmla="*/ 0 h 1132"/>
                <a:gd name="T58" fmla="*/ 2682 w 2682"/>
                <a:gd name="T59" fmla="*/ 698 h 1132"/>
                <a:gd name="T60" fmla="*/ 2674 w 2682"/>
                <a:gd name="T61" fmla="*/ 715 h 1132"/>
                <a:gd name="T62" fmla="*/ 2666 w 2682"/>
                <a:gd name="T63" fmla="*/ 706 h 1132"/>
                <a:gd name="T64" fmla="*/ 2469 w 2682"/>
                <a:gd name="T65" fmla="*/ 9 h 1132"/>
                <a:gd name="T66" fmla="*/ 2485 w 2682"/>
                <a:gd name="T67" fmla="*/ 9 h 1132"/>
                <a:gd name="T68" fmla="*/ 2288 w 2682"/>
                <a:gd name="T69" fmla="*/ 766 h 1132"/>
                <a:gd name="T70" fmla="*/ 2272 w 2682"/>
                <a:gd name="T71" fmla="*/ 774 h 1132"/>
                <a:gd name="T72" fmla="*/ 2272 w 2682"/>
                <a:gd name="T73" fmla="*/ 757 h 1132"/>
                <a:gd name="T74" fmla="*/ 2272 w 2682"/>
                <a:gd name="T75" fmla="*/ 757 h 11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82"/>
                <a:gd name="T115" fmla="*/ 0 h 1132"/>
                <a:gd name="T116" fmla="*/ 2682 w 2682"/>
                <a:gd name="T117" fmla="*/ 1132 h 113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82" h="1132">
                  <a:moveTo>
                    <a:pt x="0" y="1123"/>
                  </a:moveTo>
                  <a:lnTo>
                    <a:pt x="99" y="987"/>
                  </a:lnTo>
                  <a:lnTo>
                    <a:pt x="295" y="885"/>
                  </a:lnTo>
                  <a:lnTo>
                    <a:pt x="304" y="885"/>
                  </a:lnTo>
                  <a:lnTo>
                    <a:pt x="304" y="893"/>
                  </a:lnTo>
                  <a:lnTo>
                    <a:pt x="107" y="995"/>
                  </a:lnTo>
                  <a:lnTo>
                    <a:pt x="8" y="1132"/>
                  </a:lnTo>
                  <a:lnTo>
                    <a:pt x="0" y="1132"/>
                  </a:lnTo>
                  <a:lnTo>
                    <a:pt x="0" y="1123"/>
                  </a:lnTo>
                  <a:close/>
                  <a:moveTo>
                    <a:pt x="1083" y="995"/>
                  </a:moveTo>
                  <a:lnTo>
                    <a:pt x="1280" y="222"/>
                  </a:lnTo>
                  <a:lnTo>
                    <a:pt x="1288" y="222"/>
                  </a:lnTo>
                  <a:lnTo>
                    <a:pt x="1296" y="222"/>
                  </a:lnTo>
                  <a:lnTo>
                    <a:pt x="1501" y="808"/>
                  </a:lnTo>
                  <a:lnTo>
                    <a:pt x="1493" y="825"/>
                  </a:lnTo>
                  <a:lnTo>
                    <a:pt x="1485" y="817"/>
                  </a:lnTo>
                  <a:lnTo>
                    <a:pt x="1280" y="230"/>
                  </a:lnTo>
                  <a:lnTo>
                    <a:pt x="1296" y="230"/>
                  </a:lnTo>
                  <a:lnTo>
                    <a:pt x="1099" y="1004"/>
                  </a:lnTo>
                  <a:lnTo>
                    <a:pt x="1083" y="1013"/>
                  </a:lnTo>
                  <a:lnTo>
                    <a:pt x="1083" y="995"/>
                  </a:lnTo>
                  <a:close/>
                  <a:moveTo>
                    <a:pt x="2272" y="757"/>
                  </a:moveTo>
                  <a:lnTo>
                    <a:pt x="2469" y="0"/>
                  </a:lnTo>
                  <a:lnTo>
                    <a:pt x="2477" y="0"/>
                  </a:lnTo>
                  <a:lnTo>
                    <a:pt x="2485" y="0"/>
                  </a:lnTo>
                  <a:lnTo>
                    <a:pt x="2682" y="698"/>
                  </a:lnTo>
                  <a:lnTo>
                    <a:pt x="2674" y="715"/>
                  </a:lnTo>
                  <a:lnTo>
                    <a:pt x="2666" y="706"/>
                  </a:lnTo>
                  <a:lnTo>
                    <a:pt x="2469" y="9"/>
                  </a:lnTo>
                  <a:lnTo>
                    <a:pt x="2485" y="9"/>
                  </a:lnTo>
                  <a:lnTo>
                    <a:pt x="2288" y="766"/>
                  </a:lnTo>
                  <a:lnTo>
                    <a:pt x="2272" y="774"/>
                  </a:lnTo>
                  <a:lnTo>
                    <a:pt x="2272" y="757"/>
                  </a:lnTo>
                  <a:close/>
                </a:path>
              </a:pathLst>
            </a:custGeom>
            <a:solidFill>
              <a:srgbClr val="984807"/>
            </a:solidFill>
            <a:ln w="8">
              <a:solidFill>
                <a:srgbClr val="98480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0" name="Freeform 108"/>
            <p:cNvSpPr>
              <a:spLocks/>
            </p:cNvSpPr>
            <p:nvPr/>
          </p:nvSpPr>
          <p:spPr bwMode="auto">
            <a:xfrm>
              <a:off x="1027" y="2702"/>
              <a:ext cx="65" cy="68"/>
            </a:xfrm>
            <a:custGeom>
              <a:avLst/>
              <a:gdLst>
                <a:gd name="T0" fmla="*/ 32 w 65"/>
                <a:gd name="T1" fmla="*/ 0 h 68"/>
                <a:gd name="T2" fmla="*/ 65 w 65"/>
                <a:gd name="T3" fmla="*/ 68 h 68"/>
                <a:gd name="T4" fmla="*/ 0 w 65"/>
                <a:gd name="T5" fmla="*/ 68 h 68"/>
                <a:gd name="T6" fmla="*/ 32 w 65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68"/>
                <a:gd name="T14" fmla="*/ 65 w 65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68">
                  <a:moveTo>
                    <a:pt x="32" y="0"/>
                  </a:moveTo>
                  <a:lnTo>
                    <a:pt x="65" y="68"/>
                  </a:lnTo>
                  <a:lnTo>
                    <a:pt x="0" y="6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1" name="Freeform 109"/>
            <p:cNvSpPr>
              <a:spLocks noEditPoints="1"/>
            </p:cNvSpPr>
            <p:nvPr/>
          </p:nvSpPr>
          <p:spPr bwMode="auto">
            <a:xfrm>
              <a:off x="1027" y="2702"/>
              <a:ext cx="73" cy="76"/>
            </a:xfrm>
            <a:custGeom>
              <a:avLst/>
              <a:gdLst>
                <a:gd name="T0" fmla="*/ 32 w 73"/>
                <a:gd name="T1" fmla="*/ 0 h 76"/>
                <a:gd name="T2" fmla="*/ 32 w 73"/>
                <a:gd name="T3" fmla="*/ 0 h 76"/>
                <a:gd name="T4" fmla="*/ 41 w 73"/>
                <a:gd name="T5" fmla="*/ 0 h 76"/>
                <a:gd name="T6" fmla="*/ 73 w 73"/>
                <a:gd name="T7" fmla="*/ 68 h 76"/>
                <a:gd name="T8" fmla="*/ 65 w 73"/>
                <a:gd name="T9" fmla="*/ 68 h 76"/>
                <a:gd name="T10" fmla="*/ 65 w 73"/>
                <a:gd name="T11" fmla="*/ 76 h 76"/>
                <a:gd name="T12" fmla="*/ 0 w 73"/>
                <a:gd name="T13" fmla="*/ 76 h 76"/>
                <a:gd name="T14" fmla="*/ 0 w 73"/>
                <a:gd name="T15" fmla="*/ 68 h 76"/>
                <a:gd name="T16" fmla="*/ 0 w 73"/>
                <a:gd name="T17" fmla="*/ 68 h 76"/>
                <a:gd name="T18" fmla="*/ 32 w 73"/>
                <a:gd name="T19" fmla="*/ 0 h 76"/>
                <a:gd name="T20" fmla="*/ 8 w 73"/>
                <a:gd name="T21" fmla="*/ 68 h 76"/>
                <a:gd name="T22" fmla="*/ 0 w 73"/>
                <a:gd name="T23" fmla="*/ 68 h 76"/>
                <a:gd name="T24" fmla="*/ 65 w 73"/>
                <a:gd name="T25" fmla="*/ 68 h 76"/>
                <a:gd name="T26" fmla="*/ 65 w 73"/>
                <a:gd name="T27" fmla="*/ 68 h 76"/>
                <a:gd name="T28" fmla="*/ 32 w 73"/>
                <a:gd name="T29" fmla="*/ 0 h 76"/>
                <a:gd name="T30" fmla="*/ 41 w 73"/>
                <a:gd name="T31" fmla="*/ 0 h 76"/>
                <a:gd name="T32" fmla="*/ 8 w 73"/>
                <a:gd name="T33" fmla="*/ 68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76"/>
                <a:gd name="T53" fmla="*/ 73 w 73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76">
                  <a:moveTo>
                    <a:pt x="32" y="0"/>
                  </a:moveTo>
                  <a:lnTo>
                    <a:pt x="32" y="0"/>
                  </a:lnTo>
                  <a:lnTo>
                    <a:pt x="41" y="0"/>
                  </a:lnTo>
                  <a:lnTo>
                    <a:pt x="73" y="68"/>
                  </a:lnTo>
                  <a:lnTo>
                    <a:pt x="65" y="68"/>
                  </a:lnTo>
                  <a:lnTo>
                    <a:pt x="65" y="76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32" y="0"/>
                  </a:lnTo>
                  <a:close/>
                  <a:moveTo>
                    <a:pt x="8" y="68"/>
                  </a:moveTo>
                  <a:lnTo>
                    <a:pt x="0" y="68"/>
                  </a:lnTo>
                  <a:lnTo>
                    <a:pt x="65" y="68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8" y="68"/>
                  </a:lnTo>
                  <a:close/>
                </a:path>
              </a:pathLst>
            </a:custGeom>
            <a:solidFill>
              <a:srgbClr val="984807"/>
            </a:solidFill>
            <a:ln w="8">
              <a:solidFill>
                <a:srgbClr val="98480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2" name="Freeform 110"/>
            <p:cNvSpPr>
              <a:spLocks/>
            </p:cNvSpPr>
            <p:nvPr/>
          </p:nvSpPr>
          <p:spPr bwMode="auto">
            <a:xfrm>
              <a:off x="1125" y="2565"/>
              <a:ext cx="66" cy="69"/>
            </a:xfrm>
            <a:custGeom>
              <a:avLst/>
              <a:gdLst>
                <a:gd name="T0" fmla="*/ 33 w 66"/>
                <a:gd name="T1" fmla="*/ 0 h 69"/>
                <a:gd name="T2" fmla="*/ 66 w 66"/>
                <a:gd name="T3" fmla="*/ 69 h 69"/>
                <a:gd name="T4" fmla="*/ 0 w 66"/>
                <a:gd name="T5" fmla="*/ 69 h 69"/>
                <a:gd name="T6" fmla="*/ 33 w 66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9"/>
                <a:gd name="T14" fmla="*/ 66 w 66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9">
                  <a:moveTo>
                    <a:pt x="33" y="0"/>
                  </a:moveTo>
                  <a:lnTo>
                    <a:pt x="66" y="69"/>
                  </a:lnTo>
                  <a:lnTo>
                    <a:pt x="0" y="6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3" name="Freeform 111"/>
            <p:cNvSpPr>
              <a:spLocks noEditPoints="1"/>
            </p:cNvSpPr>
            <p:nvPr/>
          </p:nvSpPr>
          <p:spPr bwMode="auto">
            <a:xfrm>
              <a:off x="1125" y="2557"/>
              <a:ext cx="74" cy="77"/>
            </a:xfrm>
            <a:custGeom>
              <a:avLst/>
              <a:gdLst>
                <a:gd name="T0" fmla="*/ 33 w 74"/>
                <a:gd name="T1" fmla="*/ 0 h 77"/>
                <a:gd name="T2" fmla="*/ 33 w 74"/>
                <a:gd name="T3" fmla="*/ 0 h 77"/>
                <a:gd name="T4" fmla="*/ 41 w 74"/>
                <a:gd name="T5" fmla="*/ 0 h 77"/>
                <a:gd name="T6" fmla="*/ 74 w 74"/>
                <a:gd name="T7" fmla="*/ 68 h 77"/>
                <a:gd name="T8" fmla="*/ 66 w 74"/>
                <a:gd name="T9" fmla="*/ 77 h 77"/>
                <a:gd name="T10" fmla="*/ 66 w 74"/>
                <a:gd name="T11" fmla="*/ 77 h 77"/>
                <a:gd name="T12" fmla="*/ 0 w 74"/>
                <a:gd name="T13" fmla="*/ 77 h 77"/>
                <a:gd name="T14" fmla="*/ 0 w 74"/>
                <a:gd name="T15" fmla="*/ 77 h 77"/>
                <a:gd name="T16" fmla="*/ 0 w 74"/>
                <a:gd name="T17" fmla="*/ 68 h 77"/>
                <a:gd name="T18" fmla="*/ 33 w 74"/>
                <a:gd name="T19" fmla="*/ 0 h 77"/>
                <a:gd name="T20" fmla="*/ 8 w 74"/>
                <a:gd name="T21" fmla="*/ 77 h 77"/>
                <a:gd name="T22" fmla="*/ 0 w 74"/>
                <a:gd name="T23" fmla="*/ 68 h 77"/>
                <a:gd name="T24" fmla="*/ 66 w 74"/>
                <a:gd name="T25" fmla="*/ 68 h 77"/>
                <a:gd name="T26" fmla="*/ 66 w 74"/>
                <a:gd name="T27" fmla="*/ 77 h 77"/>
                <a:gd name="T28" fmla="*/ 33 w 74"/>
                <a:gd name="T29" fmla="*/ 8 h 77"/>
                <a:gd name="T30" fmla="*/ 41 w 74"/>
                <a:gd name="T31" fmla="*/ 8 h 77"/>
                <a:gd name="T32" fmla="*/ 8 w 74"/>
                <a:gd name="T33" fmla="*/ 77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7"/>
                <a:gd name="T53" fmla="*/ 74 w 74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7">
                  <a:moveTo>
                    <a:pt x="33" y="0"/>
                  </a:moveTo>
                  <a:lnTo>
                    <a:pt x="33" y="0"/>
                  </a:lnTo>
                  <a:lnTo>
                    <a:pt x="41" y="0"/>
                  </a:lnTo>
                  <a:lnTo>
                    <a:pt x="74" y="68"/>
                  </a:lnTo>
                  <a:lnTo>
                    <a:pt x="66" y="77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33" y="0"/>
                  </a:lnTo>
                  <a:close/>
                  <a:moveTo>
                    <a:pt x="8" y="77"/>
                  </a:moveTo>
                  <a:lnTo>
                    <a:pt x="0" y="68"/>
                  </a:lnTo>
                  <a:lnTo>
                    <a:pt x="66" y="68"/>
                  </a:lnTo>
                  <a:lnTo>
                    <a:pt x="66" y="77"/>
                  </a:lnTo>
                  <a:lnTo>
                    <a:pt x="33" y="8"/>
                  </a:lnTo>
                  <a:lnTo>
                    <a:pt x="41" y="8"/>
                  </a:lnTo>
                  <a:lnTo>
                    <a:pt x="8" y="77"/>
                  </a:lnTo>
                  <a:close/>
                </a:path>
              </a:pathLst>
            </a:custGeom>
            <a:solidFill>
              <a:srgbClr val="984807"/>
            </a:solidFill>
            <a:ln w="8">
              <a:solidFill>
                <a:srgbClr val="98480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4" name="Freeform 112"/>
            <p:cNvSpPr>
              <a:spLocks/>
            </p:cNvSpPr>
            <p:nvPr/>
          </p:nvSpPr>
          <p:spPr bwMode="auto">
            <a:xfrm>
              <a:off x="1322" y="2463"/>
              <a:ext cx="65" cy="68"/>
            </a:xfrm>
            <a:custGeom>
              <a:avLst/>
              <a:gdLst>
                <a:gd name="T0" fmla="*/ 33 w 65"/>
                <a:gd name="T1" fmla="*/ 0 h 68"/>
                <a:gd name="T2" fmla="*/ 65 w 65"/>
                <a:gd name="T3" fmla="*/ 68 h 68"/>
                <a:gd name="T4" fmla="*/ 0 w 65"/>
                <a:gd name="T5" fmla="*/ 68 h 68"/>
                <a:gd name="T6" fmla="*/ 33 w 65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68"/>
                <a:gd name="T14" fmla="*/ 65 w 65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68">
                  <a:moveTo>
                    <a:pt x="33" y="0"/>
                  </a:moveTo>
                  <a:lnTo>
                    <a:pt x="65" y="68"/>
                  </a:lnTo>
                  <a:lnTo>
                    <a:pt x="0" y="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5" name="Freeform 113"/>
            <p:cNvSpPr>
              <a:spLocks noEditPoints="1"/>
            </p:cNvSpPr>
            <p:nvPr/>
          </p:nvSpPr>
          <p:spPr bwMode="auto">
            <a:xfrm>
              <a:off x="1322" y="2455"/>
              <a:ext cx="74" cy="76"/>
            </a:xfrm>
            <a:custGeom>
              <a:avLst/>
              <a:gdLst>
                <a:gd name="T0" fmla="*/ 33 w 74"/>
                <a:gd name="T1" fmla="*/ 8 h 76"/>
                <a:gd name="T2" fmla="*/ 33 w 74"/>
                <a:gd name="T3" fmla="*/ 0 h 76"/>
                <a:gd name="T4" fmla="*/ 41 w 74"/>
                <a:gd name="T5" fmla="*/ 8 h 76"/>
                <a:gd name="T6" fmla="*/ 74 w 74"/>
                <a:gd name="T7" fmla="*/ 76 h 76"/>
                <a:gd name="T8" fmla="*/ 65 w 74"/>
                <a:gd name="T9" fmla="*/ 76 h 76"/>
                <a:gd name="T10" fmla="*/ 65 w 74"/>
                <a:gd name="T11" fmla="*/ 76 h 76"/>
                <a:gd name="T12" fmla="*/ 0 w 74"/>
                <a:gd name="T13" fmla="*/ 76 h 76"/>
                <a:gd name="T14" fmla="*/ 0 w 74"/>
                <a:gd name="T15" fmla="*/ 76 h 76"/>
                <a:gd name="T16" fmla="*/ 0 w 74"/>
                <a:gd name="T17" fmla="*/ 76 h 76"/>
                <a:gd name="T18" fmla="*/ 33 w 74"/>
                <a:gd name="T19" fmla="*/ 8 h 76"/>
                <a:gd name="T20" fmla="*/ 8 w 74"/>
                <a:gd name="T21" fmla="*/ 76 h 76"/>
                <a:gd name="T22" fmla="*/ 0 w 74"/>
                <a:gd name="T23" fmla="*/ 68 h 76"/>
                <a:gd name="T24" fmla="*/ 65 w 74"/>
                <a:gd name="T25" fmla="*/ 68 h 76"/>
                <a:gd name="T26" fmla="*/ 65 w 74"/>
                <a:gd name="T27" fmla="*/ 76 h 76"/>
                <a:gd name="T28" fmla="*/ 33 w 74"/>
                <a:gd name="T29" fmla="*/ 8 h 76"/>
                <a:gd name="T30" fmla="*/ 41 w 74"/>
                <a:gd name="T31" fmla="*/ 8 h 76"/>
                <a:gd name="T32" fmla="*/ 8 w 74"/>
                <a:gd name="T33" fmla="*/ 76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6"/>
                <a:gd name="T53" fmla="*/ 74 w 74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6">
                  <a:moveTo>
                    <a:pt x="33" y="8"/>
                  </a:moveTo>
                  <a:lnTo>
                    <a:pt x="33" y="0"/>
                  </a:lnTo>
                  <a:lnTo>
                    <a:pt x="41" y="8"/>
                  </a:lnTo>
                  <a:lnTo>
                    <a:pt x="74" y="76"/>
                  </a:lnTo>
                  <a:lnTo>
                    <a:pt x="65" y="76"/>
                  </a:lnTo>
                  <a:lnTo>
                    <a:pt x="0" y="76"/>
                  </a:lnTo>
                  <a:lnTo>
                    <a:pt x="33" y="8"/>
                  </a:lnTo>
                  <a:close/>
                  <a:moveTo>
                    <a:pt x="8" y="76"/>
                  </a:moveTo>
                  <a:lnTo>
                    <a:pt x="0" y="68"/>
                  </a:lnTo>
                  <a:lnTo>
                    <a:pt x="65" y="68"/>
                  </a:lnTo>
                  <a:lnTo>
                    <a:pt x="65" y="76"/>
                  </a:lnTo>
                  <a:lnTo>
                    <a:pt x="33" y="8"/>
                  </a:lnTo>
                  <a:lnTo>
                    <a:pt x="41" y="8"/>
                  </a:lnTo>
                  <a:lnTo>
                    <a:pt x="8" y="76"/>
                  </a:lnTo>
                  <a:close/>
                </a:path>
              </a:pathLst>
            </a:custGeom>
            <a:solidFill>
              <a:srgbClr val="984807"/>
            </a:solidFill>
            <a:ln w="8">
              <a:solidFill>
                <a:srgbClr val="98480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6" name="Freeform 114"/>
            <p:cNvSpPr>
              <a:spLocks/>
            </p:cNvSpPr>
            <p:nvPr/>
          </p:nvSpPr>
          <p:spPr bwMode="auto">
            <a:xfrm>
              <a:off x="2109" y="2582"/>
              <a:ext cx="66" cy="69"/>
            </a:xfrm>
            <a:custGeom>
              <a:avLst/>
              <a:gdLst>
                <a:gd name="T0" fmla="*/ 33 w 66"/>
                <a:gd name="T1" fmla="*/ 0 h 69"/>
                <a:gd name="T2" fmla="*/ 66 w 66"/>
                <a:gd name="T3" fmla="*/ 69 h 69"/>
                <a:gd name="T4" fmla="*/ 0 w 66"/>
                <a:gd name="T5" fmla="*/ 69 h 69"/>
                <a:gd name="T6" fmla="*/ 33 w 66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9"/>
                <a:gd name="T14" fmla="*/ 66 w 66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9">
                  <a:moveTo>
                    <a:pt x="33" y="0"/>
                  </a:moveTo>
                  <a:lnTo>
                    <a:pt x="66" y="69"/>
                  </a:lnTo>
                  <a:lnTo>
                    <a:pt x="0" y="6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7" name="Freeform 115"/>
            <p:cNvSpPr>
              <a:spLocks noEditPoints="1"/>
            </p:cNvSpPr>
            <p:nvPr/>
          </p:nvSpPr>
          <p:spPr bwMode="auto">
            <a:xfrm>
              <a:off x="2109" y="2574"/>
              <a:ext cx="74" cy="77"/>
            </a:xfrm>
            <a:custGeom>
              <a:avLst/>
              <a:gdLst>
                <a:gd name="T0" fmla="*/ 33 w 74"/>
                <a:gd name="T1" fmla="*/ 0 h 77"/>
                <a:gd name="T2" fmla="*/ 33 w 74"/>
                <a:gd name="T3" fmla="*/ 0 h 77"/>
                <a:gd name="T4" fmla="*/ 41 w 74"/>
                <a:gd name="T5" fmla="*/ 0 h 77"/>
                <a:gd name="T6" fmla="*/ 74 w 74"/>
                <a:gd name="T7" fmla="*/ 68 h 77"/>
                <a:gd name="T8" fmla="*/ 66 w 74"/>
                <a:gd name="T9" fmla="*/ 77 h 77"/>
                <a:gd name="T10" fmla="*/ 66 w 74"/>
                <a:gd name="T11" fmla="*/ 77 h 77"/>
                <a:gd name="T12" fmla="*/ 0 w 74"/>
                <a:gd name="T13" fmla="*/ 77 h 77"/>
                <a:gd name="T14" fmla="*/ 0 w 74"/>
                <a:gd name="T15" fmla="*/ 77 h 77"/>
                <a:gd name="T16" fmla="*/ 0 w 74"/>
                <a:gd name="T17" fmla="*/ 68 h 77"/>
                <a:gd name="T18" fmla="*/ 33 w 74"/>
                <a:gd name="T19" fmla="*/ 0 h 77"/>
                <a:gd name="T20" fmla="*/ 8 w 74"/>
                <a:gd name="T21" fmla="*/ 77 h 77"/>
                <a:gd name="T22" fmla="*/ 0 w 74"/>
                <a:gd name="T23" fmla="*/ 68 h 77"/>
                <a:gd name="T24" fmla="*/ 66 w 74"/>
                <a:gd name="T25" fmla="*/ 68 h 77"/>
                <a:gd name="T26" fmla="*/ 66 w 74"/>
                <a:gd name="T27" fmla="*/ 77 h 77"/>
                <a:gd name="T28" fmla="*/ 33 w 74"/>
                <a:gd name="T29" fmla="*/ 8 h 77"/>
                <a:gd name="T30" fmla="*/ 41 w 74"/>
                <a:gd name="T31" fmla="*/ 8 h 77"/>
                <a:gd name="T32" fmla="*/ 8 w 74"/>
                <a:gd name="T33" fmla="*/ 77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7"/>
                <a:gd name="T53" fmla="*/ 74 w 74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7">
                  <a:moveTo>
                    <a:pt x="33" y="0"/>
                  </a:moveTo>
                  <a:lnTo>
                    <a:pt x="33" y="0"/>
                  </a:lnTo>
                  <a:lnTo>
                    <a:pt x="41" y="0"/>
                  </a:lnTo>
                  <a:lnTo>
                    <a:pt x="74" y="68"/>
                  </a:lnTo>
                  <a:lnTo>
                    <a:pt x="66" y="77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33" y="0"/>
                  </a:lnTo>
                  <a:close/>
                  <a:moveTo>
                    <a:pt x="8" y="77"/>
                  </a:moveTo>
                  <a:lnTo>
                    <a:pt x="0" y="68"/>
                  </a:lnTo>
                  <a:lnTo>
                    <a:pt x="66" y="68"/>
                  </a:lnTo>
                  <a:lnTo>
                    <a:pt x="66" y="77"/>
                  </a:lnTo>
                  <a:lnTo>
                    <a:pt x="33" y="8"/>
                  </a:lnTo>
                  <a:lnTo>
                    <a:pt x="41" y="8"/>
                  </a:lnTo>
                  <a:lnTo>
                    <a:pt x="8" y="77"/>
                  </a:lnTo>
                  <a:close/>
                </a:path>
              </a:pathLst>
            </a:custGeom>
            <a:solidFill>
              <a:srgbClr val="984807"/>
            </a:solidFill>
            <a:ln w="8">
              <a:solidFill>
                <a:srgbClr val="98480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" name="Freeform 116"/>
            <p:cNvSpPr>
              <a:spLocks/>
            </p:cNvSpPr>
            <p:nvPr/>
          </p:nvSpPr>
          <p:spPr bwMode="auto">
            <a:xfrm>
              <a:off x="2306" y="1800"/>
              <a:ext cx="66" cy="68"/>
            </a:xfrm>
            <a:custGeom>
              <a:avLst/>
              <a:gdLst>
                <a:gd name="T0" fmla="*/ 33 w 66"/>
                <a:gd name="T1" fmla="*/ 0 h 68"/>
                <a:gd name="T2" fmla="*/ 66 w 66"/>
                <a:gd name="T3" fmla="*/ 68 h 68"/>
                <a:gd name="T4" fmla="*/ 0 w 66"/>
                <a:gd name="T5" fmla="*/ 68 h 68"/>
                <a:gd name="T6" fmla="*/ 33 w 66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8"/>
                <a:gd name="T14" fmla="*/ 66 w 66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8">
                  <a:moveTo>
                    <a:pt x="33" y="0"/>
                  </a:moveTo>
                  <a:lnTo>
                    <a:pt x="66" y="68"/>
                  </a:lnTo>
                  <a:lnTo>
                    <a:pt x="0" y="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" name="Freeform 117"/>
            <p:cNvSpPr>
              <a:spLocks noEditPoints="1"/>
            </p:cNvSpPr>
            <p:nvPr/>
          </p:nvSpPr>
          <p:spPr bwMode="auto">
            <a:xfrm>
              <a:off x="2306" y="1800"/>
              <a:ext cx="74" cy="77"/>
            </a:xfrm>
            <a:custGeom>
              <a:avLst/>
              <a:gdLst>
                <a:gd name="T0" fmla="*/ 33 w 74"/>
                <a:gd name="T1" fmla="*/ 0 h 77"/>
                <a:gd name="T2" fmla="*/ 33 w 74"/>
                <a:gd name="T3" fmla="*/ 0 h 77"/>
                <a:gd name="T4" fmla="*/ 41 w 74"/>
                <a:gd name="T5" fmla="*/ 0 h 77"/>
                <a:gd name="T6" fmla="*/ 74 w 74"/>
                <a:gd name="T7" fmla="*/ 68 h 77"/>
                <a:gd name="T8" fmla="*/ 66 w 74"/>
                <a:gd name="T9" fmla="*/ 77 h 77"/>
                <a:gd name="T10" fmla="*/ 66 w 74"/>
                <a:gd name="T11" fmla="*/ 77 h 77"/>
                <a:gd name="T12" fmla="*/ 0 w 74"/>
                <a:gd name="T13" fmla="*/ 77 h 77"/>
                <a:gd name="T14" fmla="*/ 0 w 74"/>
                <a:gd name="T15" fmla="*/ 77 h 77"/>
                <a:gd name="T16" fmla="*/ 0 w 74"/>
                <a:gd name="T17" fmla="*/ 68 h 77"/>
                <a:gd name="T18" fmla="*/ 33 w 74"/>
                <a:gd name="T19" fmla="*/ 0 h 77"/>
                <a:gd name="T20" fmla="*/ 8 w 74"/>
                <a:gd name="T21" fmla="*/ 77 h 77"/>
                <a:gd name="T22" fmla="*/ 0 w 74"/>
                <a:gd name="T23" fmla="*/ 68 h 77"/>
                <a:gd name="T24" fmla="*/ 66 w 74"/>
                <a:gd name="T25" fmla="*/ 68 h 77"/>
                <a:gd name="T26" fmla="*/ 66 w 74"/>
                <a:gd name="T27" fmla="*/ 77 h 77"/>
                <a:gd name="T28" fmla="*/ 33 w 74"/>
                <a:gd name="T29" fmla="*/ 9 h 77"/>
                <a:gd name="T30" fmla="*/ 41 w 74"/>
                <a:gd name="T31" fmla="*/ 9 h 77"/>
                <a:gd name="T32" fmla="*/ 8 w 74"/>
                <a:gd name="T33" fmla="*/ 77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7"/>
                <a:gd name="T53" fmla="*/ 74 w 74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7">
                  <a:moveTo>
                    <a:pt x="33" y="0"/>
                  </a:moveTo>
                  <a:lnTo>
                    <a:pt x="33" y="0"/>
                  </a:lnTo>
                  <a:lnTo>
                    <a:pt x="41" y="0"/>
                  </a:lnTo>
                  <a:lnTo>
                    <a:pt x="74" y="68"/>
                  </a:lnTo>
                  <a:lnTo>
                    <a:pt x="66" y="77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33" y="0"/>
                  </a:lnTo>
                  <a:close/>
                  <a:moveTo>
                    <a:pt x="8" y="77"/>
                  </a:moveTo>
                  <a:lnTo>
                    <a:pt x="0" y="68"/>
                  </a:lnTo>
                  <a:lnTo>
                    <a:pt x="66" y="68"/>
                  </a:lnTo>
                  <a:lnTo>
                    <a:pt x="66" y="77"/>
                  </a:lnTo>
                  <a:lnTo>
                    <a:pt x="33" y="9"/>
                  </a:lnTo>
                  <a:lnTo>
                    <a:pt x="41" y="9"/>
                  </a:lnTo>
                  <a:lnTo>
                    <a:pt x="8" y="77"/>
                  </a:lnTo>
                  <a:close/>
                </a:path>
              </a:pathLst>
            </a:custGeom>
            <a:solidFill>
              <a:srgbClr val="984807"/>
            </a:solidFill>
            <a:ln w="8">
              <a:solidFill>
                <a:srgbClr val="98480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" name="Freeform 118"/>
            <p:cNvSpPr>
              <a:spLocks/>
            </p:cNvSpPr>
            <p:nvPr/>
          </p:nvSpPr>
          <p:spPr bwMode="auto">
            <a:xfrm>
              <a:off x="2503" y="2387"/>
              <a:ext cx="66" cy="68"/>
            </a:xfrm>
            <a:custGeom>
              <a:avLst/>
              <a:gdLst>
                <a:gd name="T0" fmla="*/ 33 w 66"/>
                <a:gd name="T1" fmla="*/ 0 h 68"/>
                <a:gd name="T2" fmla="*/ 66 w 66"/>
                <a:gd name="T3" fmla="*/ 68 h 68"/>
                <a:gd name="T4" fmla="*/ 0 w 66"/>
                <a:gd name="T5" fmla="*/ 68 h 68"/>
                <a:gd name="T6" fmla="*/ 33 w 66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8"/>
                <a:gd name="T14" fmla="*/ 66 w 66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8">
                  <a:moveTo>
                    <a:pt x="33" y="0"/>
                  </a:moveTo>
                  <a:lnTo>
                    <a:pt x="66" y="68"/>
                  </a:lnTo>
                  <a:lnTo>
                    <a:pt x="0" y="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" name="Freeform 119"/>
            <p:cNvSpPr>
              <a:spLocks noEditPoints="1"/>
            </p:cNvSpPr>
            <p:nvPr/>
          </p:nvSpPr>
          <p:spPr bwMode="auto">
            <a:xfrm>
              <a:off x="2503" y="2387"/>
              <a:ext cx="74" cy="76"/>
            </a:xfrm>
            <a:custGeom>
              <a:avLst/>
              <a:gdLst>
                <a:gd name="T0" fmla="*/ 33 w 74"/>
                <a:gd name="T1" fmla="*/ 0 h 76"/>
                <a:gd name="T2" fmla="*/ 33 w 74"/>
                <a:gd name="T3" fmla="*/ 0 h 76"/>
                <a:gd name="T4" fmla="*/ 41 w 74"/>
                <a:gd name="T5" fmla="*/ 0 h 76"/>
                <a:gd name="T6" fmla="*/ 74 w 74"/>
                <a:gd name="T7" fmla="*/ 68 h 76"/>
                <a:gd name="T8" fmla="*/ 66 w 74"/>
                <a:gd name="T9" fmla="*/ 76 h 76"/>
                <a:gd name="T10" fmla="*/ 66 w 74"/>
                <a:gd name="T11" fmla="*/ 76 h 76"/>
                <a:gd name="T12" fmla="*/ 0 w 74"/>
                <a:gd name="T13" fmla="*/ 76 h 76"/>
                <a:gd name="T14" fmla="*/ 0 w 74"/>
                <a:gd name="T15" fmla="*/ 76 h 76"/>
                <a:gd name="T16" fmla="*/ 0 w 74"/>
                <a:gd name="T17" fmla="*/ 68 h 76"/>
                <a:gd name="T18" fmla="*/ 33 w 74"/>
                <a:gd name="T19" fmla="*/ 0 h 76"/>
                <a:gd name="T20" fmla="*/ 8 w 74"/>
                <a:gd name="T21" fmla="*/ 76 h 76"/>
                <a:gd name="T22" fmla="*/ 0 w 74"/>
                <a:gd name="T23" fmla="*/ 68 h 76"/>
                <a:gd name="T24" fmla="*/ 66 w 74"/>
                <a:gd name="T25" fmla="*/ 68 h 76"/>
                <a:gd name="T26" fmla="*/ 66 w 74"/>
                <a:gd name="T27" fmla="*/ 76 h 76"/>
                <a:gd name="T28" fmla="*/ 33 w 74"/>
                <a:gd name="T29" fmla="*/ 8 h 76"/>
                <a:gd name="T30" fmla="*/ 41 w 74"/>
                <a:gd name="T31" fmla="*/ 8 h 76"/>
                <a:gd name="T32" fmla="*/ 8 w 74"/>
                <a:gd name="T33" fmla="*/ 76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6"/>
                <a:gd name="T53" fmla="*/ 74 w 74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6">
                  <a:moveTo>
                    <a:pt x="33" y="0"/>
                  </a:moveTo>
                  <a:lnTo>
                    <a:pt x="33" y="0"/>
                  </a:lnTo>
                  <a:lnTo>
                    <a:pt x="41" y="0"/>
                  </a:lnTo>
                  <a:lnTo>
                    <a:pt x="74" y="68"/>
                  </a:lnTo>
                  <a:lnTo>
                    <a:pt x="66" y="76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33" y="0"/>
                  </a:lnTo>
                  <a:close/>
                  <a:moveTo>
                    <a:pt x="8" y="76"/>
                  </a:moveTo>
                  <a:lnTo>
                    <a:pt x="0" y="68"/>
                  </a:lnTo>
                  <a:lnTo>
                    <a:pt x="66" y="68"/>
                  </a:lnTo>
                  <a:lnTo>
                    <a:pt x="66" y="76"/>
                  </a:lnTo>
                  <a:lnTo>
                    <a:pt x="33" y="8"/>
                  </a:lnTo>
                  <a:lnTo>
                    <a:pt x="41" y="8"/>
                  </a:lnTo>
                  <a:lnTo>
                    <a:pt x="8" y="76"/>
                  </a:lnTo>
                  <a:close/>
                </a:path>
              </a:pathLst>
            </a:custGeom>
            <a:solidFill>
              <a:srgbClr val="984807"/>
            </a:solidFill>
            <a:ln w="8">
              <a:solidFill>
                <a:srgbClr val="98480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" name="Freeform 120"/>
            <p:cNvSpPr>
              <a:spLocks/>
            </p:cNvSpPr>
            <p:nvPr/>
          </p:nvSpPr>
          <p:spPr bwMode="auto">
            <a:xfrm>
              <a:off x="3290" y="2336"/>
              <a:ext cx="66" cy="68"/>
            </a:xfrm>
            <a:custGeom>
              <a:avLst/>
              <a:gdLst>
                <a:gd name="T0" fmla="*/ 33 w 66"/>
                <a:gd name="T1" fmla="*/ 0 h 68"/>
                <a:gd name="T2" fmla="*/ 66 w 66"/>
                <a:gd name="T3" fmla="*/ 68 h 68"/>
                <a:gd name="T4" fmla="*/ 0 w 66"/>
                <a:gd name="T5" fmla="*/ 68 h 68"/>
                <a:gd name="T6" fmla="*/ 33 w 66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8"/>
                <a:gd name="T14" fmla="*/ 66 w 66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8">
                  <a:moveTo>
                    <a:pt x="33" y="0"/>
                  </a:moveTo>
                  <a:lnTo>
                    <a:pt x="66" y="68"/>
                  </a:lnTo>
                  <a:lnTo>
                    <a:pt x="0" y="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3" name="Freeform 121"/>
            <p:cNvSpPr>
              <a:spLocks noEditPoints="1"/>
            </p:cNvSpPr>
            <p:nvPr/>
          </p:nvSpPr>
          <p:spPr bwMode="auto">
            <a:xfrm>
              <a:off x="3290" y="2327"/>
              <a:ext cx="74" cy="77"/>
            </a:xfrm>
            <a:custGeom>
              <a:avLst/>
              <a:gdLst>
                <a:gd name="T0" fmla="*/ 33 w 74"/>
                <a:gd name="T1" fmla="*/ 9 h 77"/>
                <a:gd name="T2" fmla="*/ 33 w 74"/>
                <a:gd name="T3" fmla="*/ 0 h 77"/>
                <a:gd name="T4" fmla="*/ 41 w 74"/>
                <a:gd name="T5" fmla="*/ 9 h 77"/>
                <a:gd name="T6" fmla="*/ 74 w 74"/>
                <a:gd name="T7" fmla="*/ 77 h 77"/>
                <a:gd name="T8" fmla="*/ 66 w 74"/>
                <a:gd name="T9" fmla="*/ 77 h 77"/>
                <a:gd name="T10" fmla="*/ 66 w 74"/>
                <a:gd name="T11" fmla="*/ 77 h 77"/>
                <a:gd name="T12" fmla="*/ 0 w 74"/>
                <a:gd name="T13" fmla="*/ 77 h 77"/>
                <a:gd name="T14" fmla="*/ 0 w 74"/>
                <a:gd name="T15" fmla="*/ 77 h 77"/>
                <a:gd name="T16" fmla="*/ 0 w 74"/>
                <a:gd name="T17" fmla="*/ 77 h 77"/>
                <a:gd name="T18" fmla="*/ 33 w 74"/>
                <a:gd name="T19" fmla="*/ 9 h 77"/>
                <a:gd name="T20" fmla="*/ 8 w 74"/>
                <a:gd name="T21" fmla="*/ 77 h 77"/>
                <a:gd name="T22" fmla="*/ 0 w 74"/>
                <a:gd name="T23" fmla="*/ 68 h 77"/>
                <a:gd name="T24" fmla="*/ 66 w 74"/>
                <a:gd name="T25" fmla="*/ 68 h 77"/>
                <a:gd name="T26" fmla="*/ 66 w 74"/>
                <a:gd name="T27" fmla="*/ 77 h 77"/>
                <a:gd name="T28" fmla="*/ 33 w 74"/>
                <a:gd name="T29" fmla="*/ 9 h 77"/>
                <a:gd name="T30" fmla="*/ 41 w 74"/>
                <a:gd name="T31" fmla="*/ 9 h 77"/>
                <a:gd name="T32" fmla="*/ 8 w 74"/>
                <a:gd name="T33" fmla="*/ 77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7"/>
                <a:gd name="T53" fmla="*/ 74 w 74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7">
                  <a:moveTo>
                    <a:pt x="33" y="9"/>
                  </a:moveTo>
                  <a:lnTo>
                    <a:pt x="33" y="0"/>
                  </a:lnTo>
                  <a:lnTo>
                    <a:pt x="41" y="9"/>
                  </a:lnTo>
                  <a:lnTo>
                    <a:pt x="74" y="77"/>
                  </a:lnTo>
                  <a:lnTo>
                    <a:pt x="66" y="77"/>
                  </a:lnTo>
                  <a:lnTo>
                    <a:pt x="0" y="77"/>
                  </a:lnTo>
                  <a:lnTo>
                    <a:pt x="33" y="9"/>
                  </a:lnTo>
                  <a:close/>
                  <a:moveTo>
                    <a:pt x="8" y="77"/>
                  </a:moveTo>
                  <a:lnTo>
                    <a:pt x="0" y="68"/>
                  </a:lnTo>
                  <a:lnTo>
                    <a:pt x="66" y="68"/>
                  </a:lnTo>
                  <a:lnTo>
                    <a:pt x="66" y="77"/>
                  </a:lnTo>
                  <a:lnTo>
                    <a:pt x="33" y="9"/>
                  </a:lnTo>
                  <a:lnTo>
                    <a:pt x="41" y="9"/>
                  </a:lnTo>
                  <a:lnTo>
                    <a:pt x="8" y="77"/>
                  </a:lnTo>
                  <a:close/>
                </a:path>
              </a:pathLst>
            </a:custGeom>
            <a:solidFill>
              <a:srgbClr val="984807"/>
            </a:solidFill>
            <a:ln w="8">
              <a:solidFill>
                <a:srgbClr val="98480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4" name="Freeform 122"/>
            <p:cNvSpPr>
              <a:spLocks/>
            </p:cNvSpPr>
            <p:nvPr/>
          </p:nvSpPr>
          <p:spPr bwMode="auto">
            <a:xfrm>
              <a:off x="3487" y="1579"/>
              <a:ext cx="66" cy="68"/>
            </a:xfrm>
            <a:custGeom>
              <a:avLst/>
              <a:gdLst>
                <a:gd name="T0" fmla="*/ 33 w 66"/>
                <a:gd name="T1" fmla="*/ 0 h 68"/>
                <a:gd name="T2" fmla="*/ 66 w 66"/>
                <a:gd name="T3" fmla="*/ 68 h 68"/>
                <a:gd name="T4" fmla="*/ 0 w 66"/>
                <a:gd name="T5" fmla="*/ 68 h 68"/>
                <a:gd name="T6" fmla="*/ 33 w 66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8"/>
                <a:gd name="T14" fmla="*/ 66 w 66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8">
                  <a:moveTo>
                    <a:pt x="33" y="0"/>
                  </a:moveTo>
                  <a:lnTo>
                    <a:pt x="66" y="68"/>
                  </a:lnTo>
                  <a:lnTo>
                    <a:pt x="0" y="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5" name="Freeform 123"/>
            <p:cNvSpPr>
              <a:spLocks noEditPoints="1"/>
            </p:cNvSpPr>
            <p:nvPr/>
          </p:nvSpPr>
          <p:spPr bwMode="auto">
            <a:xfrm>
              <a:off x="3487" y="1579"/>
              <a:ext cx="74" cy="76"/>
            </a:xfrm>
            <a:custGeom>
              <a:avLst/>
              <a:gdLst>
                <a:gd name="T0" fmla="*/ 33 w 74"/>
                <a:gd name="T1" fmla="*/ 0 h 76"/>
                <a:gd name="T2" fmla="*/ 33 w 74"/>
                <a:gd name="T3" fmla="*/ 0 h 76"/>
                <a:gd name="T4" fmla="*/ 41 w 74"/>
                <a:gd name="T5" fmla="*/ 0 h 76"/>
                <a:gd name="T6" fmla="*/ 74 w 74"/>
                <a:gd name="T7" fmla="*/ 68 h 76"/>
                <a:gd name="T8" fmla="*/ 66 w 74"/>
                <a:gd name="T9" fmla="*/ 68 h 76"/>
                <a:gd name="T10" fmla="*/ 66 w 74"/>
                <a:gd name="T11" fmla="*/ 76 h 76"/>
                <a:gd name="T12" fmla="*/ 0 w 74"/>
                <a:gd name="T13" fmla="*/ 76 h 76"/>
                <a:gd name="T14" fmla="*/ 0 w 74"/>
                <a:gd name="T15" fmla="*/ 68 h 76"/>
                <a:gd name="T16" fmla="*/ 0 w 74"/>
                <a:gd name="T17" fmla="*/ 68 h 76"/>
                <a:gd name="T18" fmla="*/ 33 w 74"/>
                <a:gd name="T19" fmla="*/ 0 h 76"/>
                <a:gd name="T20" fmla="*/ 8 w 74"/>
                <a:gd name="T21" fmla="*/ 68 h 76"/>
                <a:gd name="T22" fmla="*/ 0 w 74"/>
                <a:gd name="T23" fmla="*/ 68 h 76"/>
                <a:gd name="T24" fmla="*/ 66 w 74"/>
                <a:gd name="T25" fmla="*/ 68 h 76"/>
                <a:gd name="T26" fmla="*/ 66 w 74"/>
                <a:gd name="T27" fmla="*/ 68 h 76"/>
                <a:gd name="T28" fmla="*/ 33 w 74"/>
                <a:gd name="T29" fmla="*/ 0 h 76"/>
                <a:gd name="T30" fmla="*/ 41 w 74"/>
                <a:gd name="T31" fmla="*/ 0 h 76"/>
                <a:gd name="T32" fmla="*/ 8 w 74"/>
                <a:gd name="T33" fmla="*/ 68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6"/>
                <a:gd name="T53" fmla="*/ 74 w 74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6">
                  <a:moveTo>
                    <a:pt x="33" y="0"/>
                  </a:moveTo>
                  <a:lnTo>
                    <a:pt x="33" y="0"/>
                  </a:lnTo>
                  <a:lnTo>
                    <a:pt x="41" y="0"/>
                  </a:lnTo>
                  <a:lnTo>
                    <a:pt x="74" y="68"/>
                  </a:lnTo>
                  <a:lnTo>
                    <a:pt x="66" y="68"/>
                  </a:lnTo>
                  <a:lnTo>
                    <a:pt x="66" y="76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33" y="0"/>
                  </a:lnTo>
                  <a:close/>
                  <a:moveTo>
                    <a:pt x="8" y="68"/>
                  </a:moveTo>
                  <a:lnTo>
                    <a:pt x="0" y="68"/>
                  </a:lnTo>
                  <a:lnTo>
                    <a:pt x="66" y="68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8" y="68"/>
                  </a:lnTo>
                  <a:close/>
                </a:path>
              </a:pathLst>
            </a:custGeom>
            <a:solidFill>
              <a:srgbClr val="984807"/>
            </a:solidFill>
            <a:ln w="8">
              <a:solidFill>
                <a:srgbClr val="98480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6" name="Freeform 124"/>
            <p:cNvSpPr>
              <a:spLocks/>
            </p:cNvSpPr>
            <p:nvPr/>
          </p:nvSpPr>
          <p:spPr bwMode="auto">
            <a:xfrm>
              <a:off x="3684" y="2276"/>
              <a:ext cx="66" cy="68"/>
            </a:xfrm>
            <a:custGeom>
              <a:avLst/>
              <a:gdLst>
                <a:gd name="T0" fmla="*/ 33 w 66"/>
                <a:gd name="T1" fmla="*/ 0 h 68"/>
                <a:gd name="T2" fmla="*/ 66 w 66"/>
                <a:gd name="T3" fmla="*/ 68 h 68"/>
                <a:gd name="T4" fmla="*/ 0 w 66"/>
                <a:gd name="T5" fmla="*/ 68 h 68"/>
                <a:gd name="T6" fmla="*/ 33 w 66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8"/>
                <a:gd name="T14" fmla="*/ 66 w 66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8">
                  <a:moveTo>
                    <a:pt x="33" y="0"/>
                  </a:moveTo>
                  <a:lnTo>
                    <a:pt x="66" y="68"/>
                  </a:lnTo>
                  <a:lnTo>
                    <a:pt x="0" y="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7" name="Freeform 125"/>
            <p:cNvSpPr>
              <a:spLocks noEditPoints="1"/>
            </p:cNvSpPr>
            <p:nvPr/>
          </p:nvSpPr>
          <p:spPr bwMode="auto">
            <a:xfrm>
              <a:off x="3684" y="2268"/>
              <a:ext cx="74" cy="76"/>
            </a:xfrm>
            <a:custGeom>
              <a:avLst/>
              <a:gdLst>
                <a:gd name="T0" fmla="*/ 33 w 74"/>
                <a:gd name="T1" fmla="*/ 8 h 76"/>
                <a:gd name="T2" fmla="*/ 33 w 74"/>
                <a:gd name="T3" fmla="*/ 0 h 76"/>
                <a:gd name="T4" fmla="*/ 41 w 74"/>
                <a:gd name="T5" fmla="*/ 8 h 76"/>
                <a:gd name="T6" fmla="*/ 74 w 74"/>
                <a:gd name="T7" fmla="*/ 76 h 76"/>
                <a:gd name="T8" fmla="*/ 66 w 74"/>
                <a:gd name="T9" fmla="*/ 76 h 76"/>
                <a:gd name="T10" fmla="*/ 66 w 74"/>
                <a:gd name="T11" fmla="*/ 76 h 76"/>
                <a:gd name="T12" fmla="*/ 0 w 74"/>
                <a:gd name="T13" fmla="*/ 76 h 76"/>
                <a:gd name="T14" fmla="*/ 0 w 74"/>
                <a:gd name="T15" fmla="*/ 76 h 76"/>
                <a:gd name="T16" fmla="*/ 0 w 74"/>
                <a:gd name="T17" fmla="*/ 76 h 76"/>
                <a:gd name="T18" fmla="*/ 33 w 74"/>
                <a:gd name="T19" fmla="*/ 8 h 76"/>
                <a:gd name="T20" fmla="*/ 8 w 74"/>
                <a:gd name="T21" fmla="*/ 76 h 76"/>
                <a:gd name="T22" fmla="*/ 0 w 74"/>
                <a:gd name="T23" fmla="*/ 68 h 76"/>
                <a:gd name="T24" fmla="*/ 66 w 74"/>
                <a:gd name="T25" fmla="*/ 68 h 76"/>
                <a:gd name="T26" fmla="*/ 66 w 74"/>
                <a:gd name="T27" fmla="*/ 76 h 76"/>
                <a:gd name="T28" fmla="*/ 33 w 74"/>
                <a:gd name="T29" fmla="*/ 8 h 76"/>
                <a:gd name="T30" fmla="*/ 41 w 74"/>
                <a:gd name="T31" fmla="*/ 8 h 76"/>
                <a:gd name="T32" fmla="*/ 8 w 74"/>
                <a:gd name="T33" fmla="*/ 76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6"/>
                <a:gd name="T53" fmla="*/ 74 w 74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6">
                  <a:moveTo>
                    <a:pt x="33" y="8"/>
                  </a:moveTo>
                  <a:lnTo>
                    <a:pt x="33" y="0"/>
                  </a:lnTo>
                  <a:lnTo>
                    <a:pt x="41" y="8"/>
                  </a:lnTo>
                  <a:lnTo>
                    <a:pt x="74" y="76"/>
                  </a:lnTo>
                  <a:lnTo>
                    <a:pt x="66" y="76"/>
                  </a:lnTo>
                  <a:lnTo>
                    <a:pt x="0" y="76"/>
                  </a:lnTo>
                  <a:lnTo>
                    <a:pt x="33" y="8"/>
                  </a:lnTo>
                  <a:close/>
                  <a:moveTo>
                    <a:pt x="8" y="76"/>
                  </a:moveTo>
                  <a:lnTo>
                    <a:pt x="0" y="68"/>
                  </a:lnTo>
                  <a:lnTo>
                    <a:pt x="66" y="68"/>
                  </a:lnTo>
                  <a:lnTo>
                    <a:pt x="66" y="76"/>
                  </a:lnTo>
                  <a:lnTo>
                    <a:pt x="33" y="8"/>
                  </a:lnTo>
                  <a:lnTo>
                    <a:pt x="41" y="8"/>
                  </a:lnTo>
                  <a:lnTo>
                    <a:pt x="8" y="76"/>
                  </a:lnTo>
                  <a:close/>
                </a:path>
              </a:pathLst>
            </a:custGeom>
            <a:solidFill>
              <a:srgbClr val="984807"/>
            </a:solidFill>
            <a:ln w="8">
              <a:solidFill>
                <a:srgbClr val="98480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8" name="Rectangle 126"/>
            <p:cNvSpPr>
              <a:spLocks noChangeArrowheads="1"/>
            </p:cNvSpPr>
            <p:nvPr/>
          </p:nvSpPr>
          <p:spPr bwMode="auto">
            <a:xfrm>
              <a:off x="616" y="2685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i="0">
                  <a:solidFill>
                    <a:srgbClr val="000000"/>
                  </a:solidFill>
                </a:rPr>
                <a:t>0</a:t>
              </a:r>
              <a:endParaRPr lang="de-DE" sz="1400" i="0"/>
            </a:p>
          </p:txBody>
        </p:sp>
        <p:sp>
          <p:nvSpPr>
            <p:cNvPr id="7299" name="Rectangle 127"/>
            <p:cNvSpPr>
              <a:spLocks noChangeArrowheads="1"/>
            </p:cNvSpPr>
            <p:nvPr/>
          </p:nvSpPr>
          <p:spPr bwMode="auto">
            <a:xfrm>
              <a:off x="616" y="2242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i="0">
                  <a:solidFill>
                    <a:srgbClr val="000000"/>
                  </a:solidFill>
                </a:rPr>
                <a:t>4</a:t>
              </a:r>
              <a:endParaRPr lang="de-DE" sz="1400" i="0"/>
            </a:p>
          </p:txBody>
        </p:sp>
        <p:sp>
          <p:nvSpPr>
            <p:cNvPr id="7300" name="Rectangle 128"/>
            <p:cNvSpPr>
              <a:spLocks noChangeArrowheads="1"/>
            </p:cNvSpPr>
            <p:nvPr/>
          </p:nvSpPr>
          <p:spPr bwMode="auto">
            <a:xfrm>
              <a:off x="616" y="1809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i="0">
                  <a:solidFill>
                    <a:srgbClr val="000000"/>
                  </a:solidFill>
                </a:rPr>
                <a:t>8</a:t>
              </a:r>
              <a:endParaRPr lang="de-DE" sz="1400" i="0"/>
            </a:p>
          </p:txBody>
        </p:sp>
        <p:sp>
          <p:nvSpPr>
            <p:cNvPr id="7301" name="Rectangle 129"/>
            <p:cNvSpPr>
              <a:spLocks noChangeArrowheads="1"/>
            </p:cNvSpPr>
            <p:nvPr/>
          </p:nvSpPr>
          <p:spPr bwMode="auto">
            <a:xfrm>
              <a:off x="559" y="1366"/>
              <a:ext cx="12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i="0">
                  <a:solidFill>
                    <a:srgbClr val="000000"/>
                  </a:solidFill>
                </a:rPr>
                <a:t>12</a:t>
              </a:r>
              <a:endParaRPr lang="de-DE" sz="1400" i="0"/>
            </a:p>
          </p:txBody>
        </p:sp>
        <p:sp>
          <p:nvSpPr>
            <p:cNvPr id="7302" name="Rectangle 130"/>
            <p:cNvSpPr>
              <a:spLocks noChangeArrowheads="1"/>
            </p:cNvSpPr>
            <p:nvPr/>
          </p:nvSpPr>
          <p:spPr bwMode="auto">
            <a:xfrm>
              <a:off x="559" y="933"/>
              <a:ext cx="12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i="0">
                  <a:solidFill>
                    <a:srgbClr val="000000"/>
                  </a:solidFill>
                </a:rPr>
                <a:t>16</a:t>
              </a:r>
              <a:endParaRPr lang="de-DE" sz="1400" i="0"/>
            </a:p>
          </p:txBody>
        </p:sp>
        <p:sp>
          <p:nvSpPr>
            <p:cNvPr id="7303" name="Freeform 131"/>
            <p:cNvSpPr>
              <a:spLocks noEditPoints="1"/>
            </p:cNvSpPr>
            <p:nvPr/>
          </p:nvSpPr>
          <p:spPr bwMode="auto">
            <a:xfrm>
              <a:off x="518" y="2982"/>
              <a:ext cx="156" cy="162"/>
            </a:xfrm>
            <a:custGeom>
              <a:avLst/>
              <a:gdLst>
                <a:gd name="T0" fmla="*/ 0 w 156"/>
                <a:gd name="T1" fmla="*/ 111 h 162"/>
                <a:gd name="T2" fmla="*/ 57 w 156"/>
                <a:gd name="T3" fmla="*/ 119 h 162"/>
                <a:gd name="T4" fmla="*/ 57 w 156"/>
                <a:gd name="T5" fmla="*/ 119 h 162"/>
                <a:gd name="T6" fmla="*/ 49 w 156"/>
                <a:gd name="T7" fmla="*/ 60 h 162"/>
                <a:gd name="T8" fmla="*/ 90 w 156"/>
                <a:gd name="T9" fmla="*/ 119 h 162"/>
                <a:gd name="T10" fmla="*/ 74 w 156"/>
                <a:gd name="T11" fmla="*/ 128 h 162"/>
                <a:gd name="T12" fmla="*/ 16 w 156"/>
                <a:gd name="T13" fmla="*/ 111 h 162"/>
                <a:gd name="T14" fmla="*/ 49 w 156"/>
                <a:gd name="T15" fmla="*/ 162 h 162"/>
                <a:gd name="T16" fmla="*/ 123 w 156"/>
                <a:gd name="T17" fmla="*/ 85 h 162"/>
                <a:gd name="T18" fmla="*/ 107 w 156"/>
                <a:gd name="T19" fmla="*/ 94 h 162"/>
                <a:gd name="T20" fmla="*/ 90 w 156"/>
                <a:gd name="T21" fmla="*/ 85 h 162"/>
                <a:gd name="T22" fmla="*/ 90 w 156"/>
                <a:gd name="T23" fmla="*/ 77 h 162"/>
                <a:gd name="T24" fmla="*/ 107 w 156"/>
                <a:gd name="T25" fmla="*/ 51 h 162"/>
                <a:gd name="T26" fmla="*/ 98 w 156"/>
                <a:gd name="T27" fmla="*/ 51 h 162"/>
                <a:gd name="T28" fmla="*/ 82 w 156"/>
                <a:gd name="T29" fmla="*/ 60 h 162"/>
                <a:gd name="T30" fmla="*/ 82 w 156"/>
                <a:gd name="T31" fmla="*/ 77 h 162"/>
                <a:gd name="T32" fmla="*/ 74 w 156"/>
                <a:gd name="T33" fmla="*/ 60 h 162"/>
                <a:gd name="T34" fmla="*/ 90 w 156"/>
                <a:gd name="T35" fmla="*/ 43 h 162"/>
                <a:gd name="T36" fmla="*/ 107 w 156"/>
                <a:gd name="T37" fmla="*/ 43 h 162"/>
                <a:gd name="T38" fmla="*/ 123 w 156"/>
                <a:gd name="T39" fmla="*/ 51 h 162"/>
                <a:gd name="T40" fmla="*/ 139 w 156"/>
                <a:gd name="T41" fmla="*/ 68 h 162"/>
                <a:gd name="T42" fmla="*/ 123 w 156"/>
                <a:gd name="T43" fmla="*/ 68 h 162"/>
                <a:gd name="T44" fmla="*/ 115 w 156"/>
                <a:gd name="T45" fmla="*/ 60 h 162"/>
                <a:gd name="T46" fmla="*/ 98 w 156"/>
                <a:gd name="T47" fmla="*/ 77 h 162"/>
                <a:gd name="T48" fmla="*/ 98 w 156"/>
                <a:gd name="T49" fmla="*/ 85 h 162"/>
                <a:gd name="T50" fmla="*/ 115 w 156"/>
                <a:gd name="T51" fmla="*/ 85 h 162"/>
                <a:gd name="T52" fmla="*/ 115 w 156"/>
                <a:gd name="T53" fmla="*/ 68 h 162"/>
                <a:gd name="T54" fmla="*/ 115 w 156"/>
                <a:gd name="T55" fmla="*/ 60 h 162"/>
                <a:gd name="T56" fmla="*/ 107 w 156"/>
                <a:gd name="T57" fmla="*/ 17 h 162"/>
                <a:gd name="T58" fmla="*/ 123 w 156"/>
                <a:gd name="T59" fmla="*/ 17 h 162"/>
                <a:gd name="T60" fmla="*/ 123 w 156"/>
                <a:gd name="T61" fmla="*/ 9 h 162"/>
                <a:gd name="T62" fmla="*/ 131 w 156"/>
                <a:gd name="T63" fmla="*/ 9 h 162"/>
                <a:gd name="T64" fmla="*/ 123 w 156"/>
                <a:gd name="T65" fmla="*/ 17 h 162"/>
                <a:gd name="T66" fmla="*/ 131 w 156"/>
                <a:gd name="T67" fmla="*/ 34 h 162"/>
                <a:gd name="T68" fmla="*/ 148 w 156"/>
                <a:gd name="T69" fmla="*/ 60 h 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6"/>
                <a:gd name="T106" fmla="*/ 0 h 162"/>
                <a:gd name="T107" fmla="*/ 156 w 156"/>
                <a:gd name="T108" fmla="*/ 162 h 1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6" h="162">
                  <a:moveTo>
                    <a:pt x="49" y="162"/>
                  </a:moveTo>
                  <a:lnTo>
                    <a:pt x="0" y="111"/>
                  </a:lnTo>
                  <a:lnTo>
                    <a:pt x="8" y="94"/>
                  </a:lnTo>
                  <a:lnTo>
                    <a:pt x="57" y="119"/>
                  </a:lnTo>
                  <a:lnTo>
                    <a:pt x="66" y="128"/>
                  </a:lnTo>
                  <a:lnTo>
                    <a:pt x="57" y="119"/>
                  </a:lnTo>
                  <a:lnTo>
                    <a:pt x="41" y="68"/>
                  </a:lnTo>
                  <a:lnTo>
                    <a:pt x="49" y="60"/>
                  </a:lnTo>
                  <a:lnTo>
                    <a:pt x="98" y="111"/>
                  </a:lnTo>
                  <a:lnTo>
                    <a:pt x="90" y="119"/>
                  </a:lnTo>
                  <a:lnTo>
                    <a:pt x="49" y="77"/>
                  </a:lnTo>
                  <a:lnTo>
                    <a:pt x="74" y="128"/>
                  </a:lnTo>
                  <a:lnTo>
                    <a:pt x="66" y="136"/>
                  </a:lnTo>
                  <a:lnTo>
                    <a:pt x="16" y="111"/>
                  </a:lnTo>
                  <a:lnTo>
                    <a:pt x="57" y="153"/>
                  </a:lnTo>
                  <a:lnTo>
                    <a:pt x="49" y="162"/>
                  </a:lnTo>
                  <a:close/>
                  <a:moveTo>
                    <a:pt x="123" y="68"/>
                  </a:moveTo>
                  <a:lnTo>
                    <a:pt x="123" y="85"/>
                  </a:lnTo>
                  <a:lnTo>
                    <a:pt x="115" y="94"/>
                  </a:lnTo>
                  <a:lnTo>
                    <a:pt x="107" y="94"/>
                  </a:lnTo>
                  <a:lnTo>
                    <a:pt x="98" y="94"/>
                  </a:lnTo>
                  <a:lnTo>
                    <a:pt x="90" y="85"/>
                  </a:lnTo>
                  <a:lnTo>
                    <a:pt x="90" y="77"/>
                  </a:lnTo>
                  <a:lnTo>
                    <a:pt x="98" y="68"/>
                  </a:lnTo>
                  <a:lnTo>
                    <a:pt x="107" y="51"/>
                  </a:lnTo>
                  <a:lnTo>
                    <a:pt x="98" y="51"/>
                  </a:lnTo>
                  <a:lnTo>
                    <a:pt x="90" y="51"/>
                  </a:lnTo>
                  <a:lnTo>
                    <a:pt x="82" y="60"/>
                  </a:lnTo>
                  <a:lnTo>
                    <a:pt x="90" y="68"/>
                  </a:lnTo>
                  <a:lnTo>
                    <a:pt x="82" y="77"/>
                  </a:lnTo>
                  <a:lnTo>
                    <a:pt x="74" y="68"/>
                  </a:lnTo>
                  <a:lnTo>
                    <a:pt x="74" y="60"/>
                  </a:lnTo>
                  <a:lnTo>
                    <a:pt x="82" y="43"/>
                  </a:lnTo>
                  <a:lnTo>
                    <a:pt x="90" y="43"/>
                  </a:lnTo>
                  <a:lnTo>
                    <a:pt x="98" y="34"/>
                  </a:lnTo>
                  <a:lnTo>
                    <a:pt x="107" y="43"/>
                  </a:lnTo>
                  <a:lnTo>
                    <a:pt x="115" y="43"/>
                  </a:lnTo>
                  <a:lnTo>
                    <a:pt x="123" y="51"/>
                  </a:lnTo>
                  <a:lnTo>
                    <a:pt x="131" y="68"/>
                  </a:lnTo>
                  <a:lnTo>
                    <a:pt x="139" y="68"/>
                  </a:lnTo>
                  <a:lnTo>
                    <a:pt x="131" y="77"/>
                  </a:lnTo>
                  <a:lnTo>
                    <a:pt x="123" y="68"/>
                  </a:lnTo>
                  <a:close/>
                  <a:moveTo>
                    <a:pt x="115" y="60"/>
                  </a:moveTo>
                  <a:lnTo>
                    <a:pt x="107" y="68"/>
                  </a:lnTo>
                  <a:lnTo>
                    <a:pt x="98" y="77"/>
                  </a:lnTo>
                  <a:lnTo>
                    <a:pt x="98" y="85"/>
                  </a:lnTo>
                  <a:lnTo>
                    <a:pt x="107" y="85"/>
                  </a:lnTo>
                  <a:lnTo>
                    <a:pt x="115" y="85"/>
                  </a:lnTo>
                  <a:lnTo>
                    <a:pt x="115" y="77"/>
                  </a:lnTo>
                  <a:lnTo>
                    <a:pt x="115" y="68"/>
                  </a:lnTo>
                  <a:lnTo>
                    <a:pt x="115" y="60"/>
                  </a:lnTo>
                  <a:close/>
                  <a:moveTo>
                    <a:pt x="148" y="60"/>
                  </a:moveTo>
                  <a:lnTo>
                    <a:pt x="107" y="17"/>
                  </a:lnTo>
                  <a:lnTo>
                    <a:pt x="115" y="17"/>
                  </a:lnTo>
                  <a:lnTo>
                    <a:pt x="123" y="17"/>
                  </a:lnTo>
                  <a:lnTo>
                    <a:pt x="123" y="9"/>
                  </a:lnTo>
                  <a:lnTo>
                    <a:pt x="131" y="0"/>
                  </a:lnTo>
                  <a:lnTo>
                    <a:pt x="131" y="9"/>
                  </a:lnTo>
                  <a:lnTo>
                    <a:pt x="123" y="17"/>
                  </a:lnTo>
                  <a:lnTo>
                    <a:pt x="131" y="26"/>
                  </a:lnTo>
                  <a:lnTo>
                    <a:pt x="131" y="34"/>
                  </a:lnTo>
                  <a:lnTo>
                    <a:pt x="156" y="51"/>
                  </a:lnTo>
                  <a:lnTo>
                    <a:pt x="148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4" name="Freeform 132"/>
            <p:cNvSpPr>
              <a:spLocks/>
            </p:cNvSpPr>
            <p:nvPr/>
          </p:nvSpPr>
          <p:spPr bwMode="auto">
            <a:xfrm>
              <a:off x="666" y="2974"/>
              <a:ext cx="24" cy="25"/>
            </a:xfrm>
            <a:custGeom>
              <a:avLst/>
              <a:gdLst>
                <a:gd name="T0" fmla="*/ 8 w 24"/>
                <a:gd name="T1" fmla="*/ 25 h 25"/>
                <a:gd name="T2" fmla="*/ 0 w 24"/>
                <a:gd name="T3" fmla="*/ 25 h 25"/>
                <a:gd name="T4" fmla="*/ 16 w 24"/>
                <a:gd name="T5" fmla="*/ 0 h 25"/>
                <a:gd name="T6" fmla="*/ 24 w 24"/>
                <a:gd name="T7" fmla="*/ 8 h 25"/>
                <a:gd name="T8" fmla="*/ 8 w 24"/>
                <a:gd name="T9" fmla="*/ 2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5"/>
                <a:gd name="T17" fmla="*/ 24 w 2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5">
                  <a:moveTo>
                    <a:pt x="8" y="25"/>
                  </a:moveTo>
                  <a:lnTo>
                    <a:pt x="0" y="25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5" name="Freeform 133"/>
            <p:cNvSpPr>
              <a:spLocks noEditPoints="1"/>
            </p:cNvSpPr>
            <p:nvPr/>
          </p:nvSpPr>
          <p:spPr bwMode="auto">
            <a:xfrm>
              <a:off x="666" y="2880"/>
              <a:ext cx="106" cy="102"/>
            </a:xfrm>
            <a:custGeom>
              <a:avLst/>
              <a:gdLst>
                <a:gd name="T0" fmla="*/ 16 w 106"/>
                <a:gd name="T1" fmla="*/ 85 h 102"/>
                <a:gd name="T2" fmla="*/ 8 w 106"/>
                <a:gd name="T3" fmla="*/ 68 h 102"/>
                <a:gd name="T4" fmla="*/ 0 w 106"/>
                <a:gd name="T5" fmla="*/ 60 h 102"/>
                <a:gd name="T6" fmla="*/ 8 w 106"/>
                <a:gd name="T7" fmla="*/ 43 h 102"/>
                <a:gd name="T8" fmla="*/ 16 w 106"/>
                <a:gd name="T9" fmla="*/ 43 h 102"/>
                <a:gd name="T10" fmla="*/ 24 w 106"/>
                <a:gd name="T11" fmla="*/ 43 h 102"/>
                <a:gd name="T12" fmla="*/ 41 w 106"/>
                <a:gd name="T13" fmla="*/ 43 h 102"/>
                <a:gd name="T14" fmla="*/ 49 w 106"/>
                <a:gd name="T15" fmla="*/ 51 h 102"/>
                <a:gd name="T16" fmla="*/ 65 w 106"/>
                <a:gd name="T17" fmla="*/ 68 h 102"/>
                <a:gd name="T18" fmla="*/ 65 w 106"/>
                <a:gd name="T19" fmla="*/ 85 h 102"/>
                <a:gd name="T20" fmla="*/ 57 w 106"/>
                <a:gd name="T21" fmla="*/ 94 h 102"/>
                <a:gd name="T22" fmla="*/ 41 w 106"/>
                <a:gd name="T23" fmla="*/ 102 h 102"/>
                <a:gd name="T24" fmla="*/ 16 w 106"/>
                <a:gd name="T25" fmla="*/ 85 h 102"/>
                <a:gd name="T26" fmla="*/ 16 w 106"/>
                <a:gd name="T27" fmla="*/ 85 h 102"/>
                <a:gd name="T28" fmla="*/ 24 w 106"/>
                <a:gd name="T29" fmla="*/ 85 h 102"/>
                <a:gd name="T30" fmla="*/ 41 w 106"/>
                <a:gd name="T31" fmla="*/ 94 h 102"/>
                <a:gd name="T32" fmla="*/ 57 w 106"/>
                <a:gd name="T33" fmla="*/ 94 h 102"/>
                <a:gd name="T34" fmla="*/ 57 w 106"/>
                <a:gd name="T35" fmla="*/ 85 h 102"/>
                <a:gd name="T36" fmla="*/ 49 w 106"/>
                <a:gd name="T37" fmla="*/ 60 h 102"/>
                <a:gd name="T38" fmla="*/ 24 w 106"/>
                <a:gd name="T39" fmla="*/ 51 h 102"/>
                <a:gd name="T40" fmla="*/ 16 w 106"/>
                <a:gd name="T41" fmla="*/ 51 h 102"/>
                <a:gd name="T42" fmla="*/ 8 w 106"/>
                <a:gd name="T43" fmla="*/ 60 h 102"/>
                <a:gd name="T44" fmla="*/ 24 w 106"/>
                <a:gd name="T45" fmla="*/ 85 h 102"/>
                <a:gd name="T46" fmla="*/ 24 w 106"/>
                <a:gd name="T47" fmla="*/ 85 h 102"/>
                <a:gd name="T48" fmla="*/ 74 w 106"/>
                <a:gd name="T49" fmla="*/ 60 h 102"/>
                <a:gd name="T50" fmla="*/ 74 w 106"/>
                <a:gd name="T51" fmla="*/ 51 h 102"/>
                <a:gd name="T52" fmla="*/ 90 w 106"/>
                <a:gd name="T53" fmla="*/ 51 h 102"/>
                <a:gd name="T54" fmla="*/ 98 w 106"/>
                <a:gd name="T55" fmla="*/ 51 h 102"/>
                <a:gd name="T56" fmla="*/ 98 w 106"/>
                <a:gd name="T57" fmla="*/ 43 h 102"/>
                <a:gd name="T58" fmla="*/ 98 w 106"/>
                <a:gd name="T59" fmla="*/ 26 h 102"/>
                <a:gd name="T60" fmla="*/ 90 w 106"/>
                <a:gd name="T61" fmla="*/ 26 h 102"/>
                <a:gd name="T62" fmla="*/ 74 w 106"/>
                <a:gd name="T63" fmla="*/ 26 h 102"/>
                <a:gd name="T64" fmla="*/ 74 w 106"/>
                <a:gd name="T65" fmla="*/ 34 h 102"/>
                <a:gd name="T66" fmla="*/ 65 w 106"/>
                <a:gd name="T67" fmla="*/ 26 h 102"/>
                <a:gd name="T68" fmla="*/ 65 w 106"/>
                <a:gd name="T69" fmla="*/ 26 h 102"/>
                <a:gd name="T70" fmla="*/ 74 w 106"/>
                <a:gd name="T71" fmla="*/ 17 h 102"/>
                <a:gd name="T72" fmla="*/ 74 w 106"/>
                <a:gd name="T73" fmla="*/ 9 h 102"/>
                <a:gd name="T74" fmla="*/ 65 w 106"/>
                <a:gd name="T75" fmla="*/ 9 h 102"/>
                <a:gd name="T76" fmla="*/ 57 w 106"/>
                <a:gd name="T77" fmla="*/ 9 h 102"/>
                <a:gd name="T78" fmla="*/ 49 w 106"/>
                <a:gd name="T79" fmla="*/ 17 h 102"/>
                <a:gd name="T80" fmla="*/ 57 w 106"/>
                <a:gd name="T81" fmla="*/ 26 h 102"/>
                <a:gd name="T82" fmla="*/ 49 w 106"/>
                <a:gd name="T83" fmla="*/ 34 h 102"/>
                <a:gd name="T84" fmla="*/ 41 w 106"/>
                <a:gd name="T85" fmla="*/ 17 h 102"/>
                <a:gd name="T86" fmla="*/ 49 w 106"/>
                <a:gd name="T87" fmla="*/ 0 h 102"/>
                <a:gd name="T88" fmla="*/ 57 w 106"/>
                <a:gd name="T89" fmla="*/ 0 h 102"/>
                <a:gd name="T90" fmla="*/ 65 w 106"/>
                <a:gd name="T91" fmla="*/ 0 h 102"/>
                <a:gd name="T92" fmla="*/ 74 w 106"/>
                <a:gd name="T93" fmla="*/ 0 h 102"/>
                <a:gd name="T94" fmla="*/ 82 w 106"/>
                <a:gd name="T95" fmla="*/ 9 h 102"/>
                <a:gd name="T96" fmla="*/ 82 w 106"/>
                <a:gd name="T97" fmla="*/ 17 h 102"/>
                <a:gd name="T98" fmla="*/ 90 w 106"/>
                <a:gd name="T99" fmla="*/ 17 h 102"/>
                <a:gd name="T100" fmla="*/ 98 w 106"/>
                <a:gd name="T101" fmla="*/ 26 h 102"/>
                <a:gd name="T102" fmla="*/ 106 w 106"/>
                <a:gd name="T103" fmla="*/ 43 h 102"/>
                <a:gd name="T104" fmla="*/ 98 w 106"/>
                <a:gd name="T105" fmla="*/ 60 h 102"/>
                <a:gd name="T106" fmla="*/ 90 w 106"/>
                <a:gd name="T107" fmla="*/ 60 h 102"/>
                <a:gd name="T108" fmla="*/ 74 w 106"/>
                <a:gd name="T109" fmla="*/ 60 h 102"/>
                <a:gd name="T110" fmla="*/ 74 w 106"/>
                <a:gd name="T111" fmla="*/ 60 h 10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6"/>
                <a:gd name="T169" fmla="*/ 0 h 102"/>
                <a:gd name="T170" fmla="*/ 106 w 106"/>
                <a:gd name="T171" fmla="*/ 102 h 10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6" h="102">
                  <a:moveTo>
                    <a:pt x="16" y="85"/>
                  </a:moveTo>
                  <a:lnTo>
                    <a:pt x="8" y="68"/>
                  </a:lnTo>
                  <a:lnTo>
                    <a:pt x="0" y="60"/>
                  </a:lnTo>
                  <a:lnTo>
                    <a:pt x="8" y="43"/>
                  </a:lnTo>
                  <a:lnTo>
                    <a:pt x="16" y="43"/>
                  </a:lnTo>
                  <a:lnTo>
                    <a:pt x="24" y="43"/>
                  </a:lnTo>
                  <a:lnTo>
                    <a:pt x="41" y="43"/>
                  </a:lnTo>
                  <a:lnTo>
                    <a:pt x="49" y="51"/>
                  </a:lnTo>
                  <a:lnTo>
                    <a:pt x="65" y="68"/>
                  </a:lnTo>
                  <a:lnTo>
                    <a:pt x="65" y="85"/>
                  </a:lnTo>
                  <a:lnTo>
                    <a:pt x="57" y="94"/>
                  </a:lnTo>
                  <a:lnTo>
                    <a:pt x="41" y="102"/>
                  </a:lnTo>
                  <a:lnTo>
                    <a:pt x="16" y="85"/>
                  </a:lnTo>
                  <a:close/>
                  <a:moveTo>
                    <a:pt x="24" y="85"/>
                  </a:moveTo>
                  <a:lnTo>
                    <a:pt x="41" y="94"/>
                  </a:lnTo>
                  <a:lnTo>
                    <a:pt x="57" y="94"/>
                  </a:lnTo>
                  <a:lnTo>
                    <a:pt x="57" y="85"/>
                  </a:lnTo>
                  <a:lnTo>
                    <a:pt x="49" y="60"/>
                  </a:lnTo>
                  <a:lnTo>
                    <a:pt x="24" y="51"/>
                  </a:lnTo>
                  <a:lnTo>
                    <a:pt x="16" y="51"/>
                  </a:lnTo>
                  <a:lnTo>
                    <a:pt x="8" y="60"/>
                  </a:lnTo>
                  <a:lnTo>
                    <a:pt x="24" y="85"/>
                  </a:lnTo>
                  <a:close/>
                  <a:moveTo>
                    <a:pt x="74" y="60"/>
                  </a:moveTo>
                  <a:lnTo>
                    <a:pt x="74" y="51"/>
                  </a:lnTo>
                  <a:lnTo>
                    <a:pt x="90" y="51"/>
                  </a:lnTo>
                  <a:lnTo>
                    <a:pt x="98" y="51"/>
                  </a:lnTo>
                  <a:lnTo>
                    <a:pt x="98" y="43"/>
                  </a:lnTo>
                  <a:lnTo>
                    <a:pt x="98" y="26"/>
                  </a:lnTo>
                  <a:lnTo>
                    <a:pt x="90" y="26"/>
                  </a:lnTo>
                  <a:lnTo>
                    <a:pt x="74" y="26"/>
                  </a:lnTo>
                  <a:lnTo>
                    <a:pt x="74" y="34"/>
                  </a:lnTo>
                  <a:lnTo>
                    <a:pt x="65" y="26"/>
                  </a:lnTo>
                  <a:lnTo>
                    <a:pt x="74" y="17"/>
                  </a:lnTo>
                  <a:lnTo>
                    <a:pt x="74" y="9"/>
                  </a:lnTo>
                  <a:lnTo>
                    <a:pt x="65" y="9"/>
                  </a:lnTo>
                  <a:lnTo>
                    <a:pt x="57" y="9"/>
                  </a:lnTo>
                  <a:lnTo>
                    <a:pt x="49" y="17"/>
                  </a:lnTo>
                  <a:lnTo>
                    <a:pt x="57" y="26"/>
                  </a:lnTo>
                  <a:lnTo>
                    <a:pt x="49" y="34"/>
                  </a:lnTo>
                  <a:lnTo>
                    <a:pt x="41" y="17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4" y="0"/>
                  </a:lnTo>
                  <a:lnTo>
                    <a:pt x="82" y="9"/>
                  </a:lnTo>
                  <a:lnTo>
                    <a:pt x="82" y="17"/>
                  </a:lnTo>
                  <a:lnTo>
                    <a:pt x="90" y="17"/>
                  </a:lnTo>
                  <a:lnTo>
                    <a:pt x="98" y="26"/>
                  </a:lnTo>
                  <a:lnTo>
                    <a:pt x="106" y="43"/>
                  </a:lnTo>
                  <a:lnTo>
                    <a:pt x="98" y="60"/>
                  </a:lnTo>
                  <a:lnTo>
                    <a:pt x="90" y="60"/>
                  </a:lnTo>
                  <a:lnTo>
                    <a:pt x="74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6" name="Freeform 134"/>
            <p:cNvSpPr>
              <a:spLocks noEditPoints="1"/>
            </p:cNvSpPr>
            <p:nvPr/>
          </p:nvSpPr>
          <p:spPr bwMode="auto">
            <a:xfrm>
              <a:off x="838" y="2991"/>
              <a:ext cx="139" cy="136"/>
            </a:xfrm>
            <a:custGeom>
              <a:avLst/>
              <a:gdLst>
                <a:gd name="T0" fmla="*/ 16 w 139"/>
                <a:gd name="T1" fmla="*/ 127 h 136"/>
                <a:gd name="T2" fmla="*/ 25 w 139"/>
                <a:gd name="T3" fmla="*/ 119 h 136"/>
                <a:gd name="T4" fmla="*/ 33 w 139"/>
                <a:gd name="T5" fmla="*/ 127 h 136"/>
                <a:gd name="T6" fmla="*/ 41 w 139"/>
                <a:gd name="T7" fmla="*/ 127 h 136"/>
                <a:gd name="T8" fmla="*/ 41 w 139"/>
                <a:gd name="T9" fmla="*/ 119 h 136"/>
                <a:gd name="T10" fmla="*/ 41 w 139"/>
                <a:gd name="T11" fmla="*/ 110 h 136"/>
                <a:gd name="T12" fmla="*/ 33 w 139"/>
                <a:gd name="T13" fmla="*/ 110 h 136"/>
                <a:gd name="T14" fmla="*/ 0 w 139"/>
                <a:gd name="T15" fmla="*/ 68 h 136"/>
                <a:gd name="T16" fmla="*/ 8 w 139"/>
                <a:gd name="T17" fmla="*/ 68 h 136"/>
                <a:gd name="T18" fmla="*/ 41 w 139"/>
                <a:gd name="T19" fmla="*/ 102 h 136"/>
                <a:gd name="T20" fmla="*/ 49 w 139"/>
                <a:gd name="T21" fmla="*/ 110 h 136"/>
                <a:gd name="T22" fmla="*/ 49 w 139"/>
                <a:gd name="T23" fmla="*/ 119 h 136"/>
                <a:gd name="T24" fmla="*/ 41 w 139"/>
                <a:gd name="T25" fmla="*/ 127 h 136"/>
                <a:gd name="T26" fmla="*/ 33 w 139"/>
                <a:gd name="T27" fmla="*/ 136 h 136"/>
                <a:gd name="T28" fmla="*/ 16 w 139"/>
                <a:gd name="T29" fmla="*/ 127 h 136"/>
                <a:gd name="T30" fmla="*/ 16 w 139"/>
                <a:gd name="T31" fmla="*/ 127 h 136"/>
                <a:gd name="T32" fmla="*/ 90 w 139"/>
                <a:gd name="T33" fmla="*/ 85 h 136"/>
                <a:gd name="T34" fmla="*/ 90 w 139"/>
                <a:gd name="T35" fmla="*/ 76 h 136"/>
                <a:gd name="T36" fmla="*/ 82 w 139"/>
                <a:gd name="T37" fmla="*/ 93 h 136"/>
                <a:gd name="T38" fmla="*/ 74 w 139"/>
                <a:gd name="T39" fmla="*/ 102 h 136"/>
                <a:gd name="T40" fmla="*/ 66 w 139"/>
                <a:gd name="T41" fmla="*/ 102 h 136"/>
                <a:gd name="T42" fmla="*/ 57 w 139"/>
                <a:gd name="T43" fmla="*/ 93 h 136"/>
                <a:gd name="T44" fmla="*/ 57 w 139"/>
                <a:gd name="T45" fmla="*/ 93 h 136"/>
                <a:gd name="T46" fmla="*/ 33 w 139"/>
                <a:gd name="T47" fmla="*/ 68 h 136"/>
                <a:gd name="T48" fmla="*/ 41 w 139"/>
                <a:gd name="T49" fmla="*/ 59 h 136"/>
                <a:gd name="T50" fmla="*/ 57 w 139"/>
                <a:gd name="T51" fmla="*/ 85 h 136"/>
                <a:gd name="T52" fmla="*/ 66 w 139"/>
                <a:gd name="T53" fmla="*/ 85 h 136"/>
                <a:gd name="T54" fmla="*/ 74 w 139"/>
                <a:gd name="T55" fmla="*/ 93 h 136"/>
                <a:gd name="T56" fmla="*/ 74 w 139"/>
                <a:gd name="T57" fmla="*/ 85 h 136"/>
                <a:gd name="T58" fmla="*/ 82 w 139"/>
                <a:gd name="T59" fmla="*/ 76 h 136"/>
                <a:gd name="T60" fmla="*/ 82 w 139"/>
                <a:gd name="T61" fmla="*/ 76 h 136"/>
                <a:gd name="T62" fmla="*/ 74 w 139"/>
                <a:gd name="T63" fmla="*/ 68 h 136"/>
                <a:gd name="T64" fmla="*/ 57 w 139"/>
                <a:gd name="T65" fmla="*/ 42 h 136"/>
                <a:gd name="T66" fmla="*/ 57 w 139"/>
                <a:gd name="T67" fmla="*/ 34 h 136"/>
                <a:gd name="T68" fmla="*/ 98 w 139"/>
                <a:gd name="T69" fmla="*/ 76 h 136"/>
                <a:gd name="T70" fmla="*/ 90 w 139"/>
                <a:gd name="T71" fmla="*/ 85 h 136"/>
                <a:gd name="T72" fmla="*/ 107 w 139"/>
                <a:gd name="T73" fmla="*/ 59 h 136"/>
                <a:gd name="T74" fmla="*/ 74 w 139"/>
                <a:gd name="T75" fmla="*/ 25 h 136"/>
                <a:gd name="T76" fmla="*/ 82 w 139"/>
                <a:gd name="T77" fmla="*/ 17 h 136"/>
                <a:gd name="T78" fmla="*/ 82 w 139"/>
                <a:gd name="T79" fmla="*/ 25 h 136"/>
                <a:gd name="T80" fmla="*/ 90 w 139"/>
                <a:gd name="T81" fmla="*/ 8 h 136"/>
                <a:gd name="T82" fmla="*/ 98 w 139"/>
                <a:gd name="T83" fmla="*/ 0 h 136"/>
                <a:gd name="T84" fmla="*/ 107 w 139"/>
                <a:gd name="T85" fmla="*/ 0 h 136"/>
                <a:gd name="T86" fmla="*/ 107 w 139"/>
                <a:gd name="T87" fmla="*/ 0 h 136"/>
                <a:gd name="T88" fmla="*/ 115 w 139"/>
                <a:gd name="T89" fmla="*/ 8 h 136"/>
                <a:gd name="T90" fmla="*/ 139 w 139"/>
                <a:gd name="T91" fmla="*/ 34 h 136"/>
                <a:gd name="T92" fmla="*/ 131 w 139"/>
                <a:gd name="T93" fmla="*/ 42 h 136"/>
                <a:gd name="T94" fmla="*/ 107 w 139"/>
                <a:gd name="T95" fmla="*/ 17 h 136"/>
                <a:gd name="T96" fmla="*/ 107 w 139"/>
                <a:gd name="T97" fmla="*/ 8 h 136"/>
                <a:gd name="T98" fmla="*/ 98 w 139"/>
                <a:gd name="T99" fmla="*/ 8 h 136"/>
                <a:gd name="T100" fmla="*/ 90 w 139"/>
                <a:gd name="T101" fmla="*/ 17 h 136"/>
                <a:gd name="T102" fmla="*/ 90 w 139"/>
                <a:gd name="T103" fmla="*/ 25 h 136"/>
                <a:gd name="T104" fmla="*/ 98 w 139"/>
                <a:gd name="T105" fmla="*/ 34 h 136"/>
                <a:gd name="T106" fmla="*/ 115 w 139"/>
                <a:gd name="T107" fmla="*/ 59 h 136"/>
                <a:gd name="T108" fmla="*/ 107 w 139"/>
                <a:gd name="T109" fmla="*/ 59 h 1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9"/>
                <a:gd name="T166" fmla="*/ 0 h 136"/>
                <a:gd name="T167" fmla="*/ 139 w 139"/>
                <a:gd name="T168" fmla="*/ 136 h 1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9" h="136">
                  <a:moveTo>
                    <a:pt x="16" y="127"/>
                  </a:moveTo>
                  <a:lnTo>
                    <a:pt x="25" y="119"/>
                  </a:lnTo>
                  <a:lnTo>
                    <a:pt x="33" y="127"/>
                  </a:lnTo>
                  <a:lnTo>
                    <a:pt x="41" y="127"/>
                  </a:lnTo>
                  <a:lnTo>
                    <a:pt x="41" y="119"/>
                  </a:lnTo>
                  <a:lnTo>
                    <a:pt x="41" y="110"/>
                  </a:lnTo>
                  <a:lnTo>
                    <a:pt x="33" y="110"/>
                  </a:lnTo>
                  <a:lnTo>
                    <a:pt x="0" y="68"/>
                  </a:lnTo>
                  <a:lnTo>
                    <a:pt x="8" y="68"/>
                  </a:lnTo>
                  <a:lnTo>
                    <a:pt x="41" y="102"/>
                  </a:lnTo>
                  <a:lnTo>
                    <a:pt x="49" y="110"/>
                  </a:lnTo>
                  <a:lnTo>
                    <a:pt x="49" y="119"/>
                  </a:lnTo>
                  <a:lnTo>
                    <a:pt x="41" y="127"/>
                  </a:lnTo>
                  <a:lnTo>
                    <a:pt x="33" y="136"/>
                  </a:lnTo>
                  <a:lnTo>
                    <a:pt x="16" y="127"/>
                  </a:lnTo>
                  <a:close/>
                  <a:moveTo>
                    <a:pt x="90" y="85"/>
                  </a:moveTo>
                  <a:lnTo>
                    <a:pt x="90" y="76"/>
                  </a:lnTo>
                  <a:lnTo>
                    <a:pt x="82" y="93"/>
                  </a:lnTo>
                  <a:lnTo>
                    <a:pt x="74" y="102"/>
                  </a:lnTo>
                  <a:lnTo>
                    <a:pt x="66" y="102"/>
                  </a:lnTo>
                  <a:lnTo>
                    <a:pt x="57" y="93"/>
                  </a:lnTo>
                  <a:lnTo>
                    <a:pt x="33" y="68"/>
                  </a:lnTo>
                  <a:lnTo>
                    <a:pt x="41" y="59"/>
                  </a:lnTo>
                  <a:lnTo>
                    <a:pt x="57" y="85"/>
                  </a:lnTo>
                  <a:lnTo>
                    <a:pt x="66" y="85"/>
                  </a:lnTo>
                  <a:lnTo>
                    <a:pt x="74" y="93"/>
                  </a:lnTo>
                  <a:lnTo>
                    <a:pt x="74" y="85"/>
                  </a:lnTo>
                  <a:lnTo>
                    <a:pt x="82" y="76"/>
                  </a:lnTo>
                  <a:lnTo>
                    <a:pt x="74" y="68"/>
                  </a:lnTo>
                  <a:lnTo>
                    <a:pt x="57" y="42"/>
                  </a:lnTo>
                  <a:lnTo>
                    <a:pt x="57" y="34"/>
                  </a:lnTo>
                  <a:lnTo>
                    <a:pt x="98" y="76"/>
                  </a:lnTo>
                  <a:lnTo>
                    <a:pt x="90" y="85"/>
                  </a:lnTo>
                  <a:close/>
                  <a:moveTo>
                    <a:pt x="107" y="59"/>
                  </a:moveTo>
                  <a:lnTo>
                    <a:pt x="74" y="25"/>
                  </a:lnTo>
                  <a:lnTo>
                    <a:pt x="82" y="17"/>
                  </a:lnTo>
                  <a:lnTo>
                    <a:pt x="82" y="25"/>
                  </a:lnTo>
                  <a:lnTo>
                    <a:pt x="90" y="8"/>
                  </a:lnTo>
                  <a:lnTo>
                    <a:pt x="98" y="0"/>
                  </a:lnTo>
                  <a:lnTo>
                    <a:pt x="107" y="0"/>
                  </a:lnTo>
                  <a:lnTo>
                    <a:pt x="115" y="8"/>
                  </a:lnTo>
                  <a:lnTo>
                    <a:pt x="139" y="34"/>
                  </a:lnTo>
                  <a:lnTo>
                    <a:pt x="131" y="42"/>
                  </a:lnTo>
                  <a:lnTo>
                    <a:pt x="107" y="17"/>
                  </a:lnTo>
                  <a:lnTo>
                    <a:pt x="107" y="8"/>
                  </a:lnTo>
                  <a:lnTo>
                    <a:pt x="98" y="8"/>
                  </a:lnTo>
                  <a:lnTo>
                    <a:pt x="90" y="17"/>
                  </a:lnTo>
                  <a:lnTo>
                    <a:pt x="90" y="25"/>
                  </a:lnTo>
                  <a:lnTo>
                    <a:pt x="98" y="34"/>
                  </a:lnTo>
                  <a:lnTo>
                    <a:pt x="115" y="59"/>
                  </a:lnTo>
                  <a:lnTo>
                    <a:pt x="107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7" name="Freeform 135"/>
            <p:cNvSpPr>
              <a:spLocks/>
            </p:cNvSpPr>
            <p:nvPr/>
          </p:nvSpPr>
          <p:spPr bwMode="auto">
            <a:xfrm>
              <a:off x="961" y="2974"/>
              <a:ext cx="25" cy="25"/>
            </a:xfrm>
            <a:custGeom>
              <a:avLst/>
              <a:gdLst>
                <a:gd name="T0" fmla="*/ 8 w 25"/>
                <a:gd name="T1" fmla="*/ 25 h 25"/>
                <a:gd name="T2" fmla="*/ 0 w 25"/>
                <a:gd name="T3" fmla="*/ 17 h 25"/>
                <a:gd name="T4" fmla="*/ 25 w 25"/>
                <a:gd name="T5" fmla="*/ 0 h 25"/>
                <a:gd name="T6" fmla="*/ 25 w 25"/>
                <a:gd name="T7" fmla="*/ 8 h 25"/>
                <a:gd name="T8" fmla="*/ 8 w 25"/>
                <a:gd name="T9" fmla="*/ 2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8" y="25"/>
                  </a:moveTo>
                  <a:lnTo>
                    <a:pt x="0" y="17"/>
                  </a:lnTo>
                  <a:lnTo>
                    <a:pt x="25" y="0"/>
                  </a:lnTo>
                  <a:lnTo>
                    <a:pt x="25" y="8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8" name="Freeform 136"/>
            <p:cNvSpPr>
              <a:spLocks noEditPoints="1"/>
            </p:cNvSpPr>
            <p:nvPr/>
          </p:nvSpPr>
          <p:spPr bwMode="auto">
            <a:xfrm>
              <a:off x="969" y="2872"/>
              <a:ext cx="107" cy="110"/>
            </a:xfrm>
            <a:custGeom>
              <a:avLst/>
              <a:gdLst>
                <a:gd name="T0" fmla="*/ 17 w 107"/>
                <a:gd name="T1" fmla="*/ 93 h 110"/>
                <a:gd name="T2" fmla="*/ 0 w 107"/>
                <a:gd name="T3" fmla="*/ 76 h 110"/>
                <a:gd name="T4" fmla="*/ 0 w 107"/>
                <a:gd name="T5" fmla="*/ 59 h 110"/>
                <a:gd name="T6" fmla="*/ 8 w 107"/>
                <a:gd name="T7" fmla="*/ 51 h 110"/>
                <a:gd name="T8" fmla="*/ 17 w 107"/>
                <a:gd name="T9" fmla="*/ 42 h 110"/>
                <a:gd name="T10" fmla="*/ 25 w 107"/>
                <a:gd name="T11" fmla="*/ 42 h 110"/>
                <a:gd name="T12" fmla="*/ 33 w 107"/>
                <a:gd name="T13" fmla="*/ 51 h 110"/>
                <a:gd name="T14" fmla="*/ 49 w 107"/>
                <a:gd name="T15" fmla="*/ 59 h 110"/>
                <a:gd name="T16" fmla="*/ 58 w 107"/>
                <a:gd name="T17" fmla="*/ 76 h 110"/>
                <a:gd name="T18" fmla="*/ 66 w 107"/>
                <a:gd name="T19" fmla="*/ 93 h 110"/>
                <a:gd name="T20" fmla="*/ 58 w 107"/>
                <a:gd name="T21" fmla="*/ 102 h 110"/>
                <a:gd name="T22" fmla="*/ 41 w 107"/>
                <a:gd name="T23" fmla="*/ 110 h 110"/>
                <a:gd name="T24" fmla="*/ 17 w 107"/>
                <a:gd name="T25" fmla="*/ 93 h 110"/>
                <a:gd name="T26" fmla="*/ 17 w 107"/>
                <a:gd name="T27" fmla="*/ 93 h 110"/>
                <a:gd name="T28" fmla="*/ 25 w 107"/>
                <a:gd name="T29" fmla="*/ 85 h 110"/>
                <a:gd name="T30" fmla="*/ 41 w 107"/>
                <a:gd name="T31" fmla="*/ 102 h 110"/>
                <a:gd name="T32" fmla="*/ 49 w 107"/>
                <a:gd name="T33" fmla="*/ 93 h 110"/>
                <a:gd name="T34" fmla="*/ 58 w 107"/>
                <a:gd name="T35" fmla="*/ 85 h 110"/>
                <a:gd name="T36" fmla="*/ 41 w 107"/>
                <a:gd name="T37" fmla="*/ 68 h 110"/>
                <a:gd name="T38" fmla="*/ 25 w 107"/>
                <a:gd name="T39" fmla="*/ 51 h 110"/>
                <a:gd name="T40" fmla="*/ 8 w 107"/>
                <a:gd name="T41" fmla="*/ 51 h 110"/>
                <a:gd name="T42" fmla="*/ 8 w 107"/>
                <a:gd name="T43" fmla="*/ 68 h 110"/>
                <a:gd name="T44" fmla="*/ 25 w 107"/>
                <a:gd name="T45" fmla="*/ 85 h 110"/>
                <a:gd name="T46" fmla="*/ 25 w 107"/>
                <a:gd name="T47" fmla="*/ 85 h 110"/>
                <a:gd name="T48" fmla="*/ 66 w 107"/>
                <a:gd name="T49" fmla="*/ 59 h 110"/>
                <a:gd name="T50" fmla="*/ 74 w 107"/>
                <a:gd name="T51" fmla="*/ 51 h 110"/>
                <a:gd name="T52" fmla="*/ 82 w 107"/>
                <a:gd name="T53" fmla="*/ 59 h 110"/>
                <a:gd name="T54" fmla="*/ 90 w 107"/>
                <a:gd name="T55" fmla="*/ 51 h 110"/>
                <a:gd name="T56" fmla="*/ 99 w 107"/>
                <a:gd name="T57" fmla="*/ 42 h 110"/>
                <a:gd name="T58" fmla="*/ 90 w 107"/>
                <a:gd name="T59" fmla="*/ 34 h 110"/>
                <a:gd name="T60" fmla="*/ 82 w 107"/>
                <a:gd name="T61" fmla="*/ 25 h 110"/>
                <a:gd name="T62" fmla="*/ 74 w 107"/>
                <a:gd name="T63" fmla="*/ 34 h 110"/>
                <a:gd name="T64" fmla="*/ 66 w 107"/>
                <a:gd name="T65" fmla="*/ 42 h 110"/>
                <a:gd name="T66" fmla="*/ 66 w 107"/>
                <a:gd name="T67" fmla="*/ 34 h 110"/>
                <a:gd name="T68" fmla="*/ 66 w 107"/>
                <a:gd name="T69" fmla="*/ 34 h 110"/>
                <a:gd name="T70" fmla="*/ 74 w 107"/>
                <a:gd name="T71" fmla="*/ 25 h 110"/>
                <a:gd name="T72" fmla="*/ 66 w 107"/>
                <a:gd name="T73" fmla="*/ 8 h 110"/>
                <a:gd name="T74" fmla="*/ 58 w 107"/>
                <a:gd name="T75" fmla="*/ 8 h 110"/>
                <a:gd name="T76" fmla="*/ 49 w 107"/>
                <a:gd name="T77" fmla="*/ 17 h 110"/>
                <a:gd name="T78" fmla="*/ 49 w 107"/>
                <a:gd name="T79" fmla="*/ 25 h 110"/>
                <a:gd name="T80" fmla="*/ 49 w 107"/>
                <a:gd name="T81" fmla="*/ 34 h 110"/>
                <a:gd name="T82" fmla="*/ 41 w 107"/>
                <a:gd name="T83" fmla="*/ 34 h 110"/>
                <a:gd name="T84" fmla="*/ 41 w 107"/>
                <a:gd name="T85" fmla="*/ 25 h 110"/>
                <a:gd name="T86" fmla="*/ 49 w 107"/>
                <a:gd name="T87" fmla="*/ 8 h 110"/>
                <a:gd name="T88" fmla="*/ 58 w 107"/>
                <a:gd name="T89" fmla="*/ 0 h 110"/>
                <a:gd name="T90" fmla="*/ 66 w 107"/>
                <a:gd name="T91" fmla="*/ 0 h 110"/>
                <a:gd name="T92" fmla="*/ 74 w 107"/>
                <a:gd name="T93" fmla="*/ 8 h 110"/>
                <a:gd name="T94" fmla="*/ 74 w 107"/>
                <a:gd name="T95" fmla="*/ 17 h 110"/>
                <a:gd name="T96" fmla="*/ 74 w 107"/>
                <a:gd name="T97" fmla="*/ 25 h 110"/>
                <a:gd name="T98" fmla="*/ 90 w 107"/>
                <a:gd name="T99" fmla="*/ 17 h 110"/>
                <a:gd name="T100" fmla="*/ 99 w 107"/>
                <a:gd name="T101" fmla="*/ 25 h 110"/>
                <a:gd name="T102" fmla="*/ 107 w 107"/>
                <a:gd name="T103" fmla="*/ 42 h 110"/>
                <a:gd name="T104" fmla="*/ 99 w 107"/>
                <a:gd name="T105" fmla="*/ 59 h 110"/>
                <a:gd name="T106" fmla="*/ 82 w 107"/>
                <a:gd name="T107" fmla="*/ 68 h 110"/>
                <a:gd name="T108" fmla="*/ 66 w 107"/>
                <a:gd name="T109" fmla="*/ 59 h 110"/>
                <a:gd name="T110" fmla="*/ 66 w 107"/>
                <a:gd name="T111" fmla="*/ 59 h 1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7"/>
                <a:gd name="T169" fmla="*/ 0 h 110"/>
                <a:gd name="T170" fmla="*/ 107 w 107"/>
                <a:gd name="T171" fmla="*/ 110 h 1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7" h="110">
                  <a:moveTo>
                    <a:pt x="17" y="93"/>
                  </a:moveTo>
                  <a:lnTo>
                    <a:pt x="0" y="76"/>
                  </a:lnTo>
                  <a:lnTo>
                    <a:pt x="0" y="59"/>
                  </a:lnTo>
                  <a:lnTo>
                    <a:pt x="8" y="51"/>
                  </a:lnTo>
                  <a:lnTo>
                    <a:pt x="17" y="42"/>
                  </a:lnTo>
                  <a:lnTo>
                    <a:pt x="25" y="42"/>
                  </a:lnTo>
                  <a:lnTo>
                    <a:pt x="33" y="51"/>
                  </a:lnTo>
                  <a:lnTo>
                    <a:pt x="49" y="59"/>
                  </a:lnTo>
                  <a:lnTo>
                    <a:pt x="58" y="76"/>
                  </a:lnTo>
                  <a:lnTo>
                    <a:pt x="66" y="93"/>
                  </a:lnTo>
                  <a:lnTo>
                    <a:pt x="58" y="102"/>
                  </a:lnTo>
                  <a:lnTo>
                    <a:pt x="41" y="110"/>
                  </a:lnTo>
                  <a:lnTo>
                    <a:pt x="17" y="93"/>
                  </a:lnTo>
                  <a:close/>
                  <a:moveTo>
                    <a:pt x="25" y="85"/>
                  </a:moveTo>
                  <a:lnTo>
                    <a:pt x="41" y="102"/>
                  </a:lnTo>
                  <a:lnTo>
                    <a:pt x="49" y="93"/>
                  </a:lnTo>
                  <a:lnTo>
                    <a:pt x="58" y="85"/>
                  </a:lnTo>
                  <a:lnTo>
                    <a:pt x="41" y="68"/>
                  </a:lnTo>
                  <a:lnTo>
                    <a:pt x="25" y="51"/>
                  </a:lnTo>
                  <a:lnTo>
                    <a:pt x="8" y="51"/>
                  </a:lnTo>
                  <a:lnTo>
                    <a:pt x="8" y="68"/>
                  </a:lnTo>
                  <a:lnTo>
                    <a:pt x="25" y="85"/>
                  </a:lnTo>
                  <a:close/>
                  <a:moveTo>
                    <a:pt x="66" y="59"/>
                  </a:moveTo>
                  <a:lnTo>
                    <a:pt x="74" y="51"/>
                  </a:lnTo>
                  <a:lnTo>
                    <a:pt x="82" y="59"/>
                  </a:lnTo>
                  <a:lnTo>
                    <a:pt x="90" y="51"/>
                  </a:lnTo>
                  <a:lnTo>
                    <a:pt x="99" y="42"/>
                  </a:lnTo>
                  <a:lnTo>
                    <a:pt x="90" y="34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6" y="42"/>
                  </a:lnTo>
                  <a:lnTo>
                    <a:pt x="66" y="34"/>
                  </a:lnTo>
                  <a:lnTo>
                    <a:pt x="74" y="25"/>
                  </a:lnTo>
                  <a:lnTo>
                    <a:pt x="66" y="8"/>
                  </a:lnTo>
                  <a:lnTo>
                    <a:pt x="58" y="8"/>
                  </a:lnTo>
                  <a:lnTo>
                    <a:pt x="49" y="17"/>
                  </a:lnTo>
                  <a:lnTo>
                    <a:pt x="49" y="25"/>
                  </a:lnTo>
                  <a:lnTo>
                    <a:pt x="49" y="34"/>
                  </a:lnTo>
                  <a:lnTo>
                    <a:pt x="41" y="34"/>
                  </a:lnTo>
                  <a:lnTo>
                    <a:pt x="41" y="25"/>
                  </a:lnTo>
                  <a:lnTo>
                    <a:pt x="49" y="8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4" y="8"/>
                  </a:lnTo>
                  <a:lnTo>
                    <a:pt x="74" y="17"/>
                  </a:lnTo>
                  <a:lnTo>
                    <a:pt x="74" y="25"/>
                  </a:lnTo>
                  <a:lnTo>
                    <a:pt x="90" y="17"/>
                  </a:lnTo>
                  <a:lnTo>
                    <a:pt x="99" y="25"/>
                  </a:lnTo>
                  <a:lnTo>
                    <a:pt x="107" y="42"/>
                  </a:lnTo>
                  <a:lnTo>
                    <a:pt x="99" y="59"/>
                  </a:lnTo>
                  <a:lnTo>
                    <a:pt x="82" y="68"/>
                  </a:lnTo>
                  <a:lnTo>
                    <a:pt x="66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9" name="Freeform 137"/>
            <p:cNvSpPr>
              <a:spLocks noEditPoints="1"/>
            </p:cNvSpPr>
            <p:nvPr/>
          </p:nvSpPr>
          <p:spPr bwMode="auto">
            <a:xfrm>
              <a:off x="1117" y="2991"/>
              <a:ext cx="147" cy="144"/>
            </a:xfrm>
            <a:custGeom>
              <a:avLst/>
              <a:gdLst>
                <a:gd name="T0" fmla="*/ 24 w 147"/>
                <a:gd name="T1" fmla="*/ 127 h 144"/>
                <a:gd name="T2" fmla="*/ 41 w 147"/>
                <a:gd name="T3" fmla="*/ 136 h 144"/>
                <a:gd name="T4" fmla="*/ 57 w 147"/>
                <a:gd name="T5" fmla="*/ 119 h 144"/>
                <a:gd name="T6" fmla="*/ 57 w 147"/>
                <a:gd name="T7" fmla="*/ 110 h 144"/>
                <a:gd name="T8" fmla="*/ 41 w 147"/>
                <a:gd name="T9" fmla="*/ 102 h 144"/>
                <a:gd name="T10" fmla="*/ 16 w 147"/>
                <a:gd name="T11" fmla="*/ 119 h 144"/>
                <a:gd name="T12" fmla="*/ 0 w 147"/>
                <a:gd name="T13" fmla="*/ 119 h 144"/>
                <a:gd name="T14" fmla="*/ 0 w 147"/>
                <a:gd name="T15" fmla="*/ 93 h 144"/>
                <a:gd name="T16" fmla="*/ 16 w 147"/>
                <a:gd name="T17" fmla="*/ 76 h 144"/>
                <a:gd name="T18" fmla="*/ 41 w 147"/>
                <a:gd name="T19" fmla="*/ 76 h 144"/>
                <a:gd name="T20" fmla="*/ 24 w 147"/>
                <a:gd name="T21" fmla="*/ 85 h 144"/>
                <a:gd name="T22" fmla="*/ 8 w 147"/>
                <a:gd name="T23" fmla="*/ 102 h 144"/>
                <a:gd name="T24" fmla="*/ 16 w 147"/>
                <a:gd name="T25" fmla="*/ 110 h 144"/>
                <a:gd name="T26" fmla="*/ 41 w 147"/>
                <a:gd name="T27" fmla="*/ 93 h 144"/>
                <a:gd name="T28" fmla="*/ 65 w 147"/>
                <a:gd name="T29" fmla="*/ 102 h 144"/>
                <a:gd name="T30" fmla="*/ 65 w 147"/>
                <a:gd name="T31" fmla="*/ 119 h 144"/>
                <a:gd name="T32" fmla="*/ 49 w 147"/>
                <a:gd name="T33" fmla="*/ 144 h 144"/>
                <a:gd name="T34" fmla="*/ 24 w 147"/>
                <a:gd name="T35" fmla="*/ 136 h 144"/>
                <a:gd name="T36" fmla="*/ 98 w 147"/>
                <a:gd name="T37" fmla="*/ 68 h 144"/>
                <a:gd name="T38" fmla="*/ 106 w 147"/>
                <a:gd name="T39" fmla="*/ 76 h 144"/>
                <a:gd name="T40" fmla="*/ 82 w 147"/>
                <a:gd name="T41" fmla="*/ 102 h 144"/>
                <a:gd name="T42" fmla="*/ 57 w 147"/>
                <a:gd name="T43" fmla="*/ 68 h 144"/>
                <a:gd name="T44" fmla="*/ 82 w 147"/>
                <a:gd name="T45" fmla="*/ 42 h 144"/>
                <a:gd name="T46" fmla="*/ 98 w 147"/>
                <a:gd name="T47" fmla="*/ 59 h 144"/>
                <a:gd name="T48" fmla="*/ 82 w 147"/>
                <a:gd name="T49" fmla="*/ 93 h 144"/>
                <a:gd name="T50" fmla="*/ 98 w 147"/>
                <a:gd name="T51" fmla="*/ 76 h 144"/>
                <a:gd name="T52" fmla="*/ 98 w 147"/>
                <a:gd name="T53" fmla="*/ 68 h 144"/>
                <a:gd name="T54" fmla="*/ 90 w 147"/>
                <a:gd name="T55" fmla="*/ 59 h 144"/>
                <a:gd name="T56" fmla="*/ 65 w 147"/>
                <a:gd name="T57" fmla="*/ 59 h 144"/>
                <a:gd name="T58" fmla="*/ 65 w 147"/>
                <a:gd name="T59" fmla="*/ 76 h 144"/>
                <a:gd name="T60" fmla="*/ 139 w 147"/>
                <a:gd name="T61" fmla="*/ 76 h 144"/>
                <a:gd name="T62" fmla="*/ 98 w 147"/>
                <a:gd name="T63" fmla="*/ 17 h 144"/>
                <a:gd name="T64" fmla="*/ 98 w 147"/>
                <a:gd name="T65" fmla="*/ 17 h 144"/>
                <a:gd name="T66" fmla="*/ 115 w 147"/>
                <a:gd name="T67" fmla="*/ 0 h 144"/>
                <a:gd name="T68" fmla="*/ 139 w 147"/>
                <a:gd name="T69" fmla="*/ 8 h 144"/>
                <a:gd name="T70" fmla="*/ 147 w 147"/>
                <a:gd name="T71" fmla="*/ 34 h 144"/>
                <a:gd name="T72" fmla="*/ 131 w 147"/>
                <a:gd name="T73" fmla="*/ 51 h 144"/>
                <a:gd name="T74" fmla="*/ 147 w 147"/>
                <a:gd name="T75" fmla="*/ 68 h 144"/>
                <a:gd name="T76" fmla="*/ 115 w 147"/>
                <a:gd name="T77" fmla="*/ 42 h 144"/>
                <a:gd name="T78" fmla="*/ 139 w 147"/>
                <a:gd name="T79" fmla="*/ 42 h 144"/>
                <a:gd name="T80" fmla="*/ 131 w 147"/>
                <a:gd name="T81" fmla="*/ 17 h 144"/>
                <a:gd name="T82" fmla="*/ 106 w 147"/>
                <a:gd name="T83" fmla="*/ 17 h 144"/>
                <a:gd name="T84" fmla="*/ 115 w 147"/>
                <a:gd name="T85" fmla="*/ 42 h 1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144"/>
                <a:gd name="T131" fmla="*/ 147 w 147"/>
                <a:gd name="T132" fmla="*/ 144 h 1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144">
                  <a:moveTo>
                    <a:pt x="24" y="136"/>
                  </a:moveTo>
                  <a:lnTo>
                    <a:pt x="24" y="127"/>
                  </a:lnTo>
                  <a:lnTo>
                    <a:pt x="33" y="136"/>
                  </a:lnTo>
                  <a:lnTo>
                    <a:pt x="41" y="136"/>
                  </a:lnTo>
                  <a:lnTo>
                    <a:pt x="49" y="127"/>
                  </a:lnTo>
                  <a:lnTo>
                    <a:pt x="57" y="119"/>
                  </a:lnTo>
                  <a:lnTo>
                    <a:pt x="57" y="110"/>
                  </a:lnTo>
                  <a:lnTo>
                    <a:pt x="49" y="102"/>
                  </a:lnTo>
                  <a:lnTo>
                    <a:pt x="41" y="102"/>
                  </a:lnTo>
                  <a:lnTo>
                    <a:pt x="33" y="110"/>
                  </a:lnTo>
                  <a:lnTo>
                    <a:pt x="16" y="119"/>
                  </a:lnTo>
                  <a:lnTo>
                    <a:pt x="8" y="119"/>
                  </a:lnTo>
                  <a:lnTo>
                    <a:pt x="0" y="119"/>
                  </a:lnTo>
                  <a:lnTo>
                    <a:pt x="0" y="102"/>
                  </a:lnTo>
                  <a:lnTo>
                    <a:pt x="0" y="93"/>
                  </a:lnTo>
                  <a:lnTo>
                    <a:pt x="8" y="85"/>
                  </a:lnTo>
                  <a:lnTo>
                    <a:pt x="16" y="76"/>
                  </a:lnTo>
                  <a:lnTo>
                    <a:pt x="33" y="76"/>
                  </a:lnTo>
                  <a:lnTo>
                    <a:pt x="41" y="76"/>
                  </a:lnTo>
                  <a:lnTo>
                    <a:pt x="33" y="85"/>
                  </a:lnTo>
                  <a:lnTo>
                    <a:pt x="24" y="85"/>
                  </a:lnTo>
                  <a:lnTo>
                    <a:pt x="8" y="85"/>
                  </a:lnTo>
                  <a:lnTo>
                    <a:pt x="8" y="102"/>
                  </a:lnTo>
                  <a:lnTo>
                    <a:pt x="8" y="110"/>
                  </a:lnTo>
                  <a:lnTo>
                    <a:pt x="16" y="110"/>
                  </a:lnTo>
                  <a:lnTo>
                    <a:pt x="24" y="102"/>
                  </a:lnTo>
                  <a:lnTo>
                    <a:pt x="41" y="93"/>
                  </a:lnTo>
                  <a:lnTo>
                    <a:pt x="49" y="93"/>
                  </a:lnTo>
                  <a:lnTo>
                    <a:pt x="65" y="102"/>
                  </a:lnTo>
                  <a:lnTo>
                    <a:pt x="65" y="110"/>
                  </a:lnTo>
                  <a:lnTo>
                    <a:pt x="65" y="119"/>
                  </a:lnTo>
                  <a:lnTo>
                    <a:pt x="57" y="136"/>
                  </a:lnTo>
                  <a:lnTo>
                    <a:pt x="49" y="144"/>
                  </a:lnTo>
                  <a:lnTo>
                    <a:pt x="33" y="144"/>
                  </a:lnTo>
                  <a:lnTo>
                    <a:pt x="24" y="136"/>
                  </a:lnTo>
                  <a:close/>
                  <a:moveTo>
                    <a:pt x="98" y="68"/>
                  </a:moveTo>
                  <a:lnTo>
                    <a:pt x="106" y="59"/>
                  </a:lnTo>
                  <a:lnTo>
                    <a:pt x="106" y="76"/>
                  </a:lnTo>
                  <a:lnTo>
                    <a:pt x="98" y="93"/>
                  </a:lnTo>
                  <a:lnTo>
                    <a:pt x="82" y="102"/>
                  </a:lnTo>
                  <a:lnTo>
                    <a:pt x="65" y="85"/>
                  </a:lnTo>
                  <a:lnTo>
                    <a:pt x="57" y="68"/>
                  </a:lnTo>
                  <a:lnTo>
                    <a:pt x="65" y="51"/>
                  </a:lnTo>
                  <a:lnTo>
                    <a:pt x="82" y="42"/>
                  </a:lnTo>
                  <a:lnTo>
                    <a:pt x="98" y="51"/>
                  </a:lnTo>
                  <a:lnTo>
                    <a:pt x="98" y="59"/>
                  </a:lnTo>
                  <a:lnTo>
                    <a:pt x="74" y="85"/>
                  </a:lnTo>
                  <a:lnTo>
                    <a:pt x="82" y="93"/>
                  </a:lnTo>
                  <a:lnTo>
                    <a:pt x="98" y="85"/>
                  </a:lnTo>
                  <a:lnTo>
                    <a:pt x="98" y="76"/>
                  </a:lnTo>
                  <a:lnTo>
                    <a:pt x="98" y="68"/>
                  </a:lnTo>
                  <a:close/>
                  <a:moveTo>
                    <a:pt x="65" y="76"/>
                  </a:moveTo>
                  <a:lnTo>
                    <a:pt x="90" y="59"/>
                  </a:lnTo>
                  <a:lnTo>
                    <a:pt x="82" y="51"/>
                  </a:lnTo>
                  <a:lnTo>
                    <a:pt x="65" y="59"/>
                  </a:lnTo>
                  <a:lnTo>
                    <a:pt x="65" y="68"/>
                  </a:lnTo>
                  <a:lnTo>
                    <a:pt x="65" y="76"/>
                  </a:lnTo>
                  <a:close/>
                  <a:moveTo>
                    <a:pt x="139" y="76"/>
                  </a:moveTo>
                  <a:lnTo>
                    <a:pt x="90" y="25"/>
                  </a:lnTo>
                  <a:lnTo>
                    <a:pt x="98" y="17"/>
                  </a:lnTo>
                  <a:lnTo>
                    <a:pt x="98" y="25"/>
                  </a:lnTo>
                  <a:lnTo>
                    <a:pt x="98" y="17"/>
                  </a:lnTo>
                  <a:lnTo>
                    <a:pt x="106" y="8"/>
                  </a:lnTo>
                  <a:lnTo>
                    <a:pt x="115" y="0"/>
                  </a:lnTo>
                  <a:lnTo>
                    <a:pt x="123" y="0"/>
                  </a:lnTo>
                  <a:lnTo>
                    <a:pt x="139" y="8"/>
                  </a:lnTo>
                  <a:lnTo>
                    <a:pt x="147" y="25"/>
                  </a:lnTo>
                  <a:lnTo>
                    <a:pt x="147" y="34"/>
                  </a:lnTo>
                  <a:lnTo>
                    <a:pt x="139" y="51"/>
                  </a:lnTo>
                  <a:lnTo>
                    <a:pt x="131" y="51"/>
                  </a:lnTo>
                  <a:lnTo>
                    <a:pt x="147" y="68"/>
                  </a:lnTo>
                  <a:lnTo>
                    <a:pt x="139" y="76"/>
                  </a:lnTo>
                  <a:close/>
                  <a:moveTo>
                    <a:pt x="115" y="42"/>
                  </a:moveTo>
                  <a:lnTo>
                    <a:pt x="123" y="51"/>
                  </a:lnTo>
                  <a:lnTo>
                    <a:pt x="139" y="42"/>
                  </a:lnTo>
                  <a:lnTo>
                    <a:pt x="139" y="34"/>
                  </a:lnTo>
                  <a:lnTo>
                    <a:pt x="131" y="17"/>
                  </a:lnTo>
                  <a:lnTo>
                    <a:pt x="115" y="8"/>
                  </a:lnTo>
                  <a:lnTo>
                    <a:pt x="106" y="17"/>
                  </a:lnTo>
                  <a:lnTo>
                    <a:pt x="106" y="25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0" name="Freeform 138"/>
            <p:cNvSpPr>
              <a:spLocks/>
            </p:cNvSpPr>
            <p:nvPr/>
          </p:nvSpPr>
          <p:spPr bwMode="auto">
            <a:xfrm>
              <a:off x="1256" y="2974"/>
              <a:ext cx="25" cy="25"/>
            </a:xfrm>
            <a:custGeom>
              <a:avLst/>
              <a:gdLst>
                <a:gd name="T0" fmla="*/ 8 w 25"/>
                <a:gd name="T1" fmla="*/ 25 h 25"/>
                <a:gd name="T2" fmla="*/ 0 w 25"/>
                <a:gd name="T3" fmla="*/ 17 h 25"/>
                <a:gd name="T4" fmla="*/ 25 w 25"/>
                <a:gd name="T5" fmla="*/ 0 h 25"/>
                <a:gd name="T6" fmla="*/ 25 w 25"/>
                <a:gd name="T7" fmla="*/ 8 h 25"/>
                <a:gd name="T8" fmla="*/ 8 w 25"/>
                <a:gd name="T9" fmla="*/ 2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8" y="25"/>
                  </a:moveTo>
                  <a:lnTo>
                    <a:pt x="0" y="17"/>
                  </a:lnTo>
                  <a:lnTo>
                    <a:pt x="25" y="0"/>
                  </a:lnTo>
                  <a:lnTo>
                    <a:pt x="25" y="8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1" name="Freeform 139"/>
            <p:cNvSpPr>
              <a:spLocks noEditPoints="1"/>
            </p:cNvSpPr>
            <p:nvPr/>
          </p:nvSpPr>
          <p:spPr bwMode="auto">
            <a:xfrm>
              <a:off x="1264" y="2872"/>
              <a:ext cx="107" cy="110"/>
            </a:xfrm>
            <a:custGeom>
              <a:avLst/>
              <a:gdLst>
                <a:gd name="T0" fmla="*/ 17 w 107"/>
                <a:gd name="T1" fmla="*/ 93 h 110"/>
                <a:gd name="T2" fmla="*/ 0 w 107"/>
                <a:gd name="T3" fmla="*/ 76 h 110"/>
                <a:gd name="T4" fmla="*/ 0 w 107"/>
                <a:gd name="T5" fmla="*/ 59 h 110"/>
                <a:gd name="T6" fmla="*/ 9 w 107"/>
                <a:gd name="T7" fmla="*/ 51 h 110"/>
                <a:gd name="T8" fmla="*/ 17 w 107"/>
                <a:gd name="T9" fmla="*/ 42 h 110"/>
                <a:gd name="T10" fmla="*/ 25 w 107"/>
                <a:gd name="T11" fmla="*/ 42 h 110"/>
                <a:gd name="T12" fmla="*/ 33 w 107"/>
                <a:gd name="T13" fmla="*/ 51 h 110"/>
                <a:gd name="T14" fmla="*/ 50 w 107"/>
                <a:gd name="T15" fmla="*/ 59 h 110"/>
                <a:gd name="T16" fmla="*/ 58 w 107"/>
                <a:gd name="T17" fmla="*/ 76 h 110"/>
                <a:gd name="T18" fmla="*/ 66 w 107"/>
                <a:gd name="T19" fmla="*/ 93 h 110"/>
                <a:gd name="T20" fmla="*/ 58 w 107"/>
                <a:gd name="T21" fmla="*/ 102 h 110"/>
                <a:gd name="T22" fmla="*/ 41 w 107"/>
                <a:gd name="T23" fmla="*/ 110 h 110"/>
                <a:gd name="T24" fmla="*/ 17 w 107"/>
                <a:gd name="T25" fmla="*/ 93 h 110"/>
                <a:gd name="T26" fmla="*/ 17 w 107"/>
                <a:gd name="T27" fmla="*/ 93 h 110"/>
                <a:gd name="T28" fmla="*/ 25 w 107"/>
                <a:gd name="T29" fmla="*/ 85 h 110"/>
                <a:gd name="T30" fmla="*/ 41 w 107"/>
                <a:gd name="T31" fmla="*/ 102 h 110"/>
                <a:gd name="T32" fmla="*/ 50 w 107"/>
                <a:gd name="T33" fmla="*/ 93 h 110"/>
                <a:gd name="T34" fmla="*/ 58 w 107"/>
                <a:gd name="T35" fmla="*/ 85 h 110"/>
                <a:gd name="T36" fmla="*/ 41 w 107"/>
                <a:gd name="T37" fmla="*/ 68 h 110"/>
                <a:gd name="T38" fmla="*/ 25 w 107"/>
                <a:gd name="T39" fmla="*/ 51 h 110"/>
                <a:gd name="T40" fmla="*/ 9 w 107"/>
                <a:gd name="T41" fmla="*/ 51 h 110"/>
                <a:gd name="T42" fmla="*/ 9 w 107"/>
                <a:gd name="T43" fmla="*/ 68 h 110"/>
                <a:gd name="T44" fmla="*/ 25 w 107"/>
                <a:gd name="T45" fmla="*/ 85 h 110"/>
                <a:gd name="T46" fmla="*/ 25 w 107"/>
                <a:gd name="T47" fmla="*/ 85 h 110"/>
                <a:gd name="T48" fmla="*/ 66 w 107"/>
                <a:gd name="T49" fmla="*/ 59 h 110"/>
                <a:gd name="T50" fmla="*/ 74 w 107"/>
                <a:gd name="T51" fmla="*/ 51 h 110"/>
                <a:gd name="T52" fmla="*/ 82 w 107"/>
                <a:gd name="T53" fmla="*/ 59 h 110"/>
                <a:gd name="T54" fmla="*/ 91 w 107"/>
                <a:gd name="T55" fmla="*/ 51 h 110"/>
                <a:gd name="T56" fmla="*/ 99 w 107"/>
                <a:gd name="T57" fmla="*/ 42 h 110"/>
                <a:gd name="T58" fmla="*/ 91 w 107"/>
                <a:gd name="T59" fmla="*/ 34 h 110"/>
                <a:gd name="T60" fmla="*/ 82 w 107"/>
                <a:gd name="T61" fmla="*/ 25 h 110"/>
                <a:gd name="T62" fmla="*/ 74 w 107"/>
                <a:gd name="T63" fmla="*/ 34 h 110"/>
                <a:gd name="T64" fmla="*/ 66 w 107"/>
                <a:gd name="T65" fmla="*/ 42 h 110"/>
                <a:gd name="T66" fmla="*/ 66 w 107"/>
                <a:gd name="T67" fmla="*/ 34 h 110"/>
                <a:gd name="T68" fmla="*/ 66 w 107"/>
                <a:gd name="T69" fmla="*/ 34 h 110"/>
                <a:gd name="T70" fmla="*/ 74 w 107"/>
                <a:gd name="T71" fmla="*/ 25 h 110"/>
                <a:gd name="T72" fmla="*/ 66 w 107"/>
                <a:gd name="T73" fmla="*/ 8 h 110"/>
                <a:gd name="T74" fmla="*/ 58 w 107"/>
                <a:gd name="T75" fmla="*/ 8 h 110"/>
                <a:gd name="T76" fmla="*/ 50 w 107"/>
                <a:gd name="T77" fmla="*/ 17 h 110"/>
                <a:gd name="T78" fmla="*/ 50 w 107"/>
                <a:gd name="T79" fmla="*/ 25 h 110"/>
                <a:gd name="T80" fmla="*/ 50 w 107"/>
                <a:gd name="T81" fmla="*/ 34 h 110"/>
                <a:gd name="T82" fmla="*/ 41 w 107"/>
                <a:gd name="T83" fmla="*/ 34 h 110"/>
                <a:gd name="T84" fmla="*/ 41 w 107"/>
                <a:gd name="T85" fmla="*/ 25 h 110"/>
                <a:gd name="T86" fmla="*/ 50 w 107"/>
                <a:gd name="T87" fmla="*/ 8 h 110"/>
                <a:gd name="T88" fmla="*/ 58 w 107"/>
                <a:gd name="T89" fmla="*/ 0 h 110"/>
                <a:gd name="T90" fmla="*/ 66 w 107"/>
                <a:gd name="T91" fmla="*/ 0 h 110"/>
                <a:gd name="T92" fmla="*/ 74 w 107"/>
                <a:gd name="T93" fmla="*/ 8 h 110"/>
                <a:gd name="T94" fmla="*/ 74 w 107"/>
                <a:gd name="T95" fmla="*/ 17 h 110"/>
                <a:gd name="T96" fmla="*/ 74 w 107"/>
                <a:gd name="T97" fmla="*/ 25 h 110"/>
                <a:gd name="T98" fmla="*/ 91 w 107"/>
                <a:gd name="T99" fmla="*/ 17 h 110"/>
                <a:gd name="T100" fmla="*/ 99 w 107"/>
                <a:gd name="T101" fmla="*/ 25 h 110"/>
                <a:gd name="T102" fmla="*/ 107 w 107"/>
                <a:gd name="T103" fmla="*/ 42 h 110"/>
                <a:gd name="T104" fmla="*/ 99 w 107"/>
                <a:gd name="T105" fmla="*/ 59 h 110"/>
                <a:gd name="T106" fmla="*/ 82 w 107"/>
                <a:gd name="T107" fmla="*/ 68 h 110"/>
                <a:gd name="T108" fmla="*/ 66 w 107"/>
                <a:gd name="T109" fmla="*/ 59 h 110"/>
                <a:gd name="T110" fmla="*/ 66 w 107"/>
                <a:gd name="T111" fmla="*/ 59 h 1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7"/>
                <a:gd name="T169" fmla="*/ 0 h 110"/>
                <a:gd name="T170" fmla="*/ 107 w 107"/>
                <a:gd name="T171" fmla="*/ 110 h 1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7" h="110">
                  <a:moveTo>
                    <a:pt x="17" y="93"/>
                  </a:moveTo>
                  <a:lnTo>
                    <a:pt x="0" y="76"/>
                  </a:lnTo>
                  <a:lnTo>
                    <a:pt x="0" y="59"/>
                  </a:lnTo>
                  <a:lnTo>
                    <a:pt x="9" y="51"/>
                  </a:lnTo>
                  <a:lnTo>
                    <a:pt x="17" y="42"/>
                  </a:lnTo>
                  <a:lnTo>
                    <a:pt x="25" y="42"/>
                  </a:lnTo>
                  <a:lnTo>
                    <a:pt x="33" y="51"/>
                  </a:lnTo>
                  <a:lnTo>
                    <a:pt x="50" y="59"/>
                  </a:lnTo>
                  <a:lnTo>
                    <a:pt x="58" y="76"/>
                  </a:lnTo>
                  <a:lnTo>
                    <a:pt x="66" y="93"/>
                  </a:lnTo>
                  <a:lnTo>
                    <a:pt x="58" y="102"/>
                  </a:lnTo>
                  <a:lnTo>
                    <a:pt x="41" y="110"/>
                  </a:lnTo>
                  <a:lnTo>
                    <a:pt x="17" y="93"/>
                  </a:lnTo>
                  <a:close/>
                  <a:moveTo>
                    <a:pt x="25" y="85"/>
                  </a:moveTo>
                  <a:lnTo>
                    <a:pt x="41" y="102"/>
                  </a:lnTo>
                  <a:lnTo>
                    <a:pt x="50" y="93"/>
                  </a:lnTo>
                  <a:lnTo>
                    <a:pt x="58" y="85"/>
                  </a:lnTo>
                  <a:lnTo>
                    <a:pt x="41" y="68"/>
                  </a:lnTo>
                  <a:lnTo>
                    <a:pt x="25" y="51"/>
                  </a:lnTo>
                  <a:lnTo>
                    <a:pt x="9" y="51"/>
                  </a:lnTo>
                  <a:lnTo>
                    <a:pt x="9" y="68"/>
                  </a:lnTo>
                  <a:lnTo>
                    <a:pt x="25" y="85"/>
                  </a:lnTo>
                  <a:close/>
                  <a:moveTo>
                    <a:pt x="66" y="59"/>
                  </a:moveTo>
                  <a:lnTo>
                    <a:pt x="74" y="51"/>
                  </a:lnTo>
                  <a:lnTo>
                    <a:pt x="82" y="59"/>
                  </a:lnTo>
                  <a:lnTo>
                    <a:pt x="91" y="51"/>
                  </a:lnTo>
                  <a:lnTo>
                    <a:pt x="99" y="42"/>
                  </a:lnTo>
                  <a:lnTo>
                    <a:pt x="91" y="34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6" y="42"/>
                  </a:lnTo>
                  <a:lnTo>
                    <a:pt x="66" y="34"/>
                  </a:lnTo>
                  <a:lnTo>
                    <a:pt x="74" y="25"/>
                  </a:lnTo>
                  <a:lnTo>
                    <a:pt x="66" y="8"/>
                  </a:lnTo>
                  <a:lnTo>
                    <a:pt x="58" y="8"/>
                  </a:lnTo>
                  <a:lnTo>
                    <a:pt x="50" y="17"/>
                  </a:lnTo>
                  <a:lnTo>
                    <a:pt x="50" y="25"/>
                  </a:lnTo>
                  <a:lnTo>
                    <a:pt x="50" y="34"/>
                  </a:lnTo>
                  <a:lnTo>
                    <a:pt x="41" y="34"/>
                  </a:lnTo>
                  <a:lnTo>
                    <a:pt x="41" y="25"/>
                  </a:lnTo>
                  <a:lnTo>
                    <a:pt x="50" y="8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4" y="8"/>
                  </a:lnTo>
                  <a:lnTo>
                    <a:pt x="74" y="17"/>
                  </a:lnTo>
                  <a:lnTo>
                    <a:pt x="74" y="25"/>
                  </a:lnTo>
                  <a:lnTo>
                    <a:pt x="91" y="17"/>
                  </a:lnTo>
                  <a:lnTo>
                    <a:pt x="99" y="25"/>
                  </a:lnTo>
                  <a:lnTo>
                    <a:pt x="107" y="42"/>
                  </a:lnTo>
                  <a:lnTo>
                    <a:pt x="99" y="59"/>
                  </a:lnTo>
                  <a:lnTo>
                    <a:pt x="82" y="68"/>
                  </a:lnTo>
                  <a:lnTo>
                    <a:pt x="66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2" name="Freeform 140"/>
            <p:cNvSpPr>
              <a:spLocks noEditPoints="1"/>
            </p:cNvSpPr>
            <p:nvPr/>
          </p:nvSpPr>
          <p:spPr bwMode="auto">
            <a:xfrm>
              <a:off x="1404" y="2991"/>
              <a:ext cx="164" cy="153"/>
            </a:xfrm>
            <a:custGeom>
              <a:avLst/>
              <a:gdLst>
                <a:gd name="T0" fmla="*/ 0 w 164"/>
                <a:gd name="T1" fmla="*/ 102 h 153"/>
                <a:gd name="T2" fmla="*/ 24 w 164"/>
                <a:gd name="T3" fmla="*/ 76 h 153"/>
                <a:gd name="T4" fmla="*/ 49 w 164"/>
                <a:gd name="T5" fmla="*/ 76 h 153"/>
                <a:gd name="T6" fmla="*/ 74 w 164"/>
                <a:gd name="T7" fmla="*/ 93 h 153"/>
                <a:gd name="T8" fmla="*/ 74 w 164"/>
                <a:gd name="T9" fmla="*/ 119 h 153"/>
                <a:gd name="T10" fmla="*/ 65 w 164"/>
                <a:gd name="T11" fmla="*/ 136 h 153"/>
                <a:gd name="T12" fmla="*/ 49 w 164"/>
                <a:gd name="T13" fmla="*/ 136 h 153"/>
                <a:gd name="T14" fmla="*/ 65 w 164"/>
                <a:gd name="T15" fmla="*/ 119 h 153"/>
                <a:gd name="T16" fmla="*/ 65 w 164"/>
                <a:gd name="T17" fmla="*/ 102 h 153"/>
                <a:gd name="T18" fmla="*/ 41 w 164"/>
                <a:gd name="T19" fmla="*/ 85 h 153"/>
                <a:gd name="T20" fmla="*/ 16 w 164"/>
                <a:gd name="T21" fmla="*/ 93 h 153"/>
                <a:gd name="T22" fmla="*/ 49 w 164"/>
                <a:gd name="T23" fmla="*/ 136 h 153"/>
                <a:gd name="T24" fmla="*/ 123 w 164"/>
                <a:gd name="T25" fmla="*/ 59 h 153"/>
                <a:gd name="T26" fmla="*/ 115 w 164"/>
                <a:gd name="T27" fmla="*/ 85 h 153"/>
                <a:gd name="T28" fmla="*/ 82 w 164"/>
                <a:gd name="T29" fmla="*/ 85 h 153"/>
                <a:gd name="T30" fmla="*/ 74 w 164"/>
                <a:gd name="T31" fmla="*/ 42 h 153"/>
                <a:gd name="T32" fmla="*/ 115 w 164"/>
                <a:gd name="T33" fmla="*/ 51 h 153"/>
                <a:gd name="T34" fmla="*/ 90 w 164"/>
                <a:gd name="T35" fmla="*/ 76 h 153"/>
                <a:gd name="T36" fmla="*/ 106 w 164"/>
                <a:gd name="T37" fmla="*/ 76 h 153"/>
                <a:gd name="T38" fmla="*/ 115 w 164"/>
                <a:gd name="T39" fmla="*/ 59 h 153"/>
                <a:gd name="T40" fmla="*/ 82 w 164"/>
                <a:gd name="T41" fmla="*/ 76 h 153"/>
                <a:gd name="T42" fmla="*/ 90 w 164"/>
                <a:gd name="T43" fmla="*/ 51 h 153"/>
                <a:gd name="T44" fmla="*/ 74 w 164"/>
                <a:gd name="T45" fmla="*/ 59 h 153"/>
                <a:gd name="T46" fmla="*/ 82 w 164"/>
                <a:gd name="T47" fmla="*/ 76 h 153"/>
                <a:gd name="T48" fmla="*/ 156 w 164"/>
                <a:gd name="T49" fmla="*/ 17 h 153"/>
                <a:gd name="T50" fmla="*/ 156 w 164"/>
                <a:gd name="T51" fmla="*/ 42 h 153"/>
                <a:gd name="T52" fmla="*/ 123 w 164"/>
                <a:gd name="T53" fmla="*/ 42 h 153"/>
                <a:gd name="T54" fmla="*/ 106 w 164"/>
                <a:gd name="T55" fmla="*/ 17 h 153"/>
                <a:gd name="T56" fmla="*/ 131 w 164"/>
                <a:gd name="T57" fmla="*/ 0 h 153"/>
                <a:gd name="T58" fmla="*/ 139 w 164"/>
                <a:gd name="T59" fmla="*/ 8 h 153"/>
                <a:gd name="T60" fmla="*/ 123 w 164"/>
                <a:gd name="T61" fmla="*/ 8 h 153"/>
                <a:gd name="T62" fmla="*/ 123 w 164"/>
                <a:gd name="T63" fmla="*/ 34 h 153"/>
                <a:gd name="T64" fmla="*/ 147 w 164"/>
                <a:gd name="T65" fmla="*/ 34 h 153"/>
                <a:gd name="T66" fmla="*/ 147 w 164"/>
                <a:gd name="T67" fmla="*/ 17 h 1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4"/>
                <a:gd name="T103" fmla="*/ 0 h 153"/>
                <a:gd name="T104" fmla="*/ 164 w 164"/>
                <a:gd name="T105" fmla="*/ 153 h 15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4" h="153">
                  <a:moveTo>
                    <a:pt x="49" y="153"/>
                  </a:moveTo>
                  <a:lnTo>
                    <a:pt x="0" y="102"/>
                  </a:lnTo>
                  <a:lnTo>
                    <a:pt x="16" y="85"/>
                  </a:lnTo>
                  <a:lnTo>
                    <a:pt x="24" y="76"/>
                  </a:lnTo>
                  <a:lnTo>
                    <a:pt x="33" y="68"/>
                  </a:lnTo>
                  <a:lnTo>
                    <a:pt x="49" y="76"/>
                  </a:lnTo>
                  <a:lnTo>
                    <a:pt x="65" y="85"/>
                  </a:lnTo>
                  <a:lnTo>
                    <a:pt x="74" y="93"/>
                  </a:lnTo>
                  <a:lnTo>
                    <a:pt x="74" y="110"/>
                  </a:lnTo>
                  <a:lnTo>
                    <a:pt x="74" y="119"/>
                  </a:lnTo>
                  <a:lnTo>
                    <a:pt x="74" y="127"/>
                  </a:lnTo>
                  <a:lnTo>
                    <a:pt x="65" y="136"/>
                  </a:lnTo>
                  <a:lnTo>
                    <a:pt x="49" y="153"/>
                  </a:lnTo>
                  <a:close/>
                  <a:moveTo>
                    <a:pt x="49" y="136"/>
                  </a:moveTo>
                  <a:lnTo>
                    <a:pt x="57" y="127"/>
                  </a:lnTo>
                  <a:lnTo>
                    <a:pt x="65" y="119"/>
                  </a:lnTo>
                  <a:lnTo>
                    <a:pt x="65" y="110"/>
                  </a:lnTo>
                  <a:lnTo>
                    <a:pt x="65" y="102"/>
                  </a:lnTo>
                  <a:lnTo>
                    <a:pt x="57" y="93"/>
                  </a:lnTo>
                  <a:lnTo>
                    <a:pt x="41" y="85"/>
                  </a:lnTo>
                  <a:lnTo>
                    <a:pt x="33" y="85"/>
                  </a:lnTo>
                  <a:lnTo>
                    <a:pt x="16" y="93"/>
                  </a:lnTo>
                  <a:lnTo>
                    <a:pt x="8" y="102"/>
                  </a:lnTo>
                  <a:lnTo>
                    <a:pt x="49" y="136"/>
                  </a:lnTo>
                  <a:close/>
                  <a:moveTo>
                    <a:pt x="115" y="59"/>
                  </a:moveTo>
                  <a:lnTo>
                    <a:pt x="123" y="59"/>
                  </a:lnTo>
                  <a:lnTo>
                    <a:pt x="123" y="68"/>
                  </a:lnTo>
                  <a:lnTo>
                    <a:pt x="115" y="85"/>
                  </a:lnTo>
                  <a:lnTo>
                    <a:pt x="98" y="93"/>
                  </a:lnTo>
                  <a:lnTo>
                    <a:pt x="82" y="85"/>
                  </a:lnTo>
                  <a:lnTo>
                    <a:pt x="65" y="59"/>
                  </a:lnTo>
                  <a:lnTo>
                    <a:pt x="74" y="42"/>
                  </a:lnTo>
                  <a:lnTo>
                    <a:pt x="90" y="42"/>
                  </a:lnTo>
                  <a:lnTo>
                    <a:pt x="115" y="51"/>
                  </a:lnTo>
                  <a:lnTo>
                    <a:pt x="90" y="76"/>
                  </a:lnTo>
                  <a:lnTo>
                    <a:pt x="98" y="85"/>
                  </a:lnTo>
                  <a:lnTo>
                    <a:pt x="106" y="76"/>
                  </a:lnTo>
                  <a:lnTo>
                    <a:pt x="115" y="68"/>
                  </a:lnTo>
                  <a:lnTo>
                    <a:pt x="115" y="59"/>
                  </a:lnTo>
                  <a:close/>
                  <a:moveTo>
                    <a:pt x="82" y="76"/>
                  </a:moveTo>
                  <a:lnTo>
                    <a:pt x="98" y="51"/>
                  </a:lnTo>
                  <a:lnTo>
                    <a:pt x="90" y="51"/>
                  </a:lnTo>
                  <a:lnTo>
                    <a:pt x="82" y="51"/>
                  </a:lnTo>
                  <a:lnTo>
                    <a:pt x="74" y="59"/>
                  </a:lnTo>
                  <a:lnTo>
                    <a:pt x="82" y="76"/>
                  </a:lnTo>
                  <a:close/>
                  <a:moveTo>
                    <a:pt x="147" y="17"/>
                  </a:moveTo>
                  <a:lnTo>
                    <a:pt x="156" y="17"/>
                  </a:lnTo>
                  <a:lnTo>
                    <a:pt x="164" y="25"/>
                  </a:lnTo>
                  <a:lnTo>
                    <a:pt x="156" y="42"/>
                  </a:lnTo>
                  <a:lnTo>
                    <a:pt x="139" y="51"/>
                  </a:lnTo>
                  <a:lnTo>
                    <a:pt x="123" y="42"/>
                  </a:lnTo>
                  <a:lnTo>
                    <a:pt x="115" y="25"/>
                  </a:lnTo>
                  <a:lnTo>
                    <a:pt x="106" y="17"/>
                  </a:lnTo>
                  <a:lnTo>
                    <a:pt x="115" y="0"/>
                  </a:lnTo>
                  <a:lnTo>
                    <a:pt x="131" y="0"/>
                  </a:lnTo>
                  <a:lnTo>
                    <a:pt x="139" y="0"/>
                  </a:lnTo>
                  <a:lnTo>
                    <a:pt x="139" y="8"/>
                  </a:lnTo>
                  <a:lnTo>
                    <a:pt x="131" y="8"/>
                  </a:lnTo>
                  <a:lnTo>
                    <a:pt x="123" y="8"/>
                  </a:lnTo>
                  <a:lnTo>
                    <a:pt x="115" y="17"/>
                  </a:lnTo>
                  <a:lnTo>
                    <a:pt x="123" y="34"/>
                  </a:lnTo>
                  <a:lnTo>
                    <a:pt x="139" y="42"/>
                  </a:lnTo>
                  <a:lnTo>
                    <a:pt x="147" y="34"/>
                  </a:lnTo>
                  <a:lnTo>
                    <a:pt x="156" y="25"/>
                  </a:lnTo>
                  <a:lnTo>
                    <a:pt x="147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3" name="Freeform 141"/>
            <p:cNvSpPr>
              <a:spLocks/>
            </p:cNvSpPr>
            <p:nvPr/>
          </p:nvSpPr>
          <p:spPr bwMode="auto">
            <a:xfrm>
              <a:off x="1551" y="2974"/>
              <a:ext cx="25" cy="25"/>
            </a:xfrm>
            <a:custGeom>
              <a:avLst/>
              <a:gdLst>
                <a:gd name="T0" fmla="*/ 9 w 25"/>
                <a:gd name="T1" fmla="*/ 25 h 25"/>
                <a:gd name="T2" fmla="*/ 0 w 25"/>
                <a:gd name="T3" fmla="*/ 17 h 25"/>
                <a:gd name="T4" fmla="*/ 25 w 25"/>
                <a:gd name="T5" fmla="*/ 0 h 25"/>
                <a:gd name="T6" fmla="*/ 25 w 25"/>
                <a:gd name="T7" fmla="*/ 8 h 25"/>
                <a:gd name="T8" fmla="*/ 9 w 25"/>
                <a:gd name="T9" fmla="*/ 2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9" y="25"/>
                  </a:moveTo>
                  <a:lnTo>
                    <a:pt x="0" y="17"/>
                  </a:lnTo>
                  <a:lnTo>
                    <a:pt x="25" y="0"/>
                  </a:lnTo>
                  <a:lnTo>
                    <a:pt x="25" y="8"/>
                  </a:lnTo>
                  <a:lnTo>
                    <a:pt x="9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4" name="Freeform 142"/>
            <p:cNvSpPr>
              <a:spLocks noEditPoints="1"/>
            </p:cNvSpPr>
            <p:nvPr/>
          </p:nvSpPr>
          <p:spPr bwMode="auto">
            <a:xfrm>
              <a:off x="1560" y="2872"/>
              <a:ext cx="106" cy="110"/>
            </a:xfrm>
            <a:custGeom>
              <a:avLst/>
              <a:gdLst>
                <a:gd name="T0" fmla="*/ 16 w 106"/>
                <a:gd name="T1" fmla="*/ 93 h 110"/>
                <a:gd name="T2" fmla="*/ 0 w 106"/>
                <a:gd name="T3" fmla="*/ 76 h 110"/>
                <a:gd name="T4" fmla="*/ 0 w 106"/>
                <a:gd name="T5" fmla="*/ 59 h 110"/>
                <a:gd name="T6" fmla="*/ 8 w 106"/>
                <a:gd name="T7" fmla="*/ 51 h 110"/>
                <a:gd name="T8" fmla="*/ 16 w 106"/>
                <a:gd name="T9" fmla="*/ 42 h 110"/>
                <a:gd name="T10" fmla="*/ 24 w 106"/>
                <a:gd name="T11" fmla="*/ 42 h 110"/>
                <a:gd name="T12" fmla="*/ 32 w 106"/>
                <a:gd name="T13" fmla="*/ 51 h 110"/>
                <a:gd name="T14" fmla="*/ 49 w 106"/>
                <a:gd name="T15" fmla="*/ 59 h 110"/>
                <a:gd name="T16" fmla="*/ 57 w 106"/>
                <a:gd name="T17" fmla="*/ 76 h 110"/>
                <a:gd name="T18" fmla="*/ 65 w 106"/>
                <a:gd name="T19" fmla="*/ 93 h 110"/>
                <a:gd name="T20" fmla="*/ 57 w 106"/>
                <a:gd name="T21" fmla="*/ 102 h 110"/>
                <a:gd name="T22" fmla="*/ 41 w 106"/>
                <a:gd name="T23" fmla="*/ 110 h 110"/>
                <a:gd name="T24" fmla="*/ 16 w 106"/>
                <a:gd name="T25" fmla="*/ 93 h 110"/>
                <a:gd name="T26" fmla="*/ 16 w 106"/>
                <a:gd name="T27" fmla="*/ 93 h 110"/>
                <a:gd name="T28" fmla="*/ 24 w 106"/>
                <a:gd name="T29" fmla="*/ 85 h 110"/>
                <a:gd name="T30" fmla="*/ 41 w 106"/>
                <a:gd name="T31" fmla="*/ 102 h 110"/>
                <a:gd name="T32" fmla="*/ 49 w 106"/>
                <a:gd name="T33" fmla="*/ 93 h 110"/>
                <a:gd name="T34" fmla="*/ 57 w 106"/>
                <a:gd name="T35" fmla="*/ 85 h 110"/>
                <a:gd name="T36" fmla="*/ 41 w 106"/>
                <a:gd name="T37" fmla="*/ 68 h 110"/>
                <a:gd name="T38" fmla="*/ 24 w 106"/>
                <a:gd name="T39" fmla="*/ 51 h 110"/>
                <a:gd name="T40" fmla="*/ 8 w 106"/>
                <a:gd name="T41" fmla="*/ 51 h 110"/>
                <a:gd name="T42" fmla="*/ 8 w 106"/>
                <a:gd name="T43" fmla="*/ 68 h 110"/>
                <a:gd name="T44" fmla="*/ 24 w 106"/>
                <a:gd name="T45" fmla="*/ 85 h 110"/>
                <a:gd name="T46" fmla="*/ 24 w 106"/>
                <a:gd name="T47" fmla="*/ 85 h 110"/>
                <a:gd name="T48" fmla="*/ 65 w 106"/>
                <a:gd name="T49" fmla="*/ 59 h 110"/>
                <a:gd name="T50" fmla="*/ 73 w 106"/>
                <a:gd name="T51" fmla="*/ 51 h 110"/>
                <a:gd name="T52" fmla="*/ 82 w 106"/>
                <a:gd name="T53" fmla="*/ 59 h 110"/>
                <a:gd name="T54" fmla="*/ 90 w 106"/>
                <a:gd name="T55" fmla="*/ 51 h 110"/>
                <a:gd name="T56" fmla="*/ 98 w 106"/>
                <a:gd name="T57" fmla="*/ 42 h 110"/>
                <a:gd name="T58" fmla="*/ 90 w 106"/>
                <a:gd name="T59" fmla="*/ 34 h 110"/>
                <a:gd name="T60" fmla="*/ 82 w 106"/>
                <a:gd name="T61" fmla="*/ 25 h 110"/>
                <a:gd name="T62" fmla="*/ 73 w 106"/>
                <a:gd name="T63" fmla="*/ 34 h 110"/>
                <a:gd name="T64" fmla="*/ 65 w 106"/>
                <a:gd name="T65" fmla="*/ 42 h 110"/>
                <a:gd name="T66" fmla="*/ 65 w 106"/>
                <a:gd name="T67" fmla="*/ 34 h 110"/>
                <a:gd name="T68" fmla="*/ 65 w 106"/>
                <a:gd name="T69" fmla="*/ 34 h 110"/>
                <a:gd name="T70" fmla="*/ 73 w 106"/>
                <a:gd name="T71" fmla="*/ 25 h 110"/>
                <a:gd name="T72" fmla="*/ 65 w 106"/>
                <a:gd name="T73" fmla="*/ 8 h 110"/>
                <a:gd name="T74" fmla="*/ 57 w 106"/>
                <a:gd name="T75" fmla="*/ 8 h 110"/>
                <a:gd name="T76" fmla="*/ 49 w 106"/>
                <a:gd name="T77" fmla="*/ 17 h 110"/>
                <a:gd name="T78" fmla="*/ 49 w 106"/>
                <a:gd name="T79" fmla="*/ 25 h 110"/>
                <a:gd name="T80" fmla="*/ 49 w 106"/>
                <a:gd name="T81" fmla="*/ 34 h 110"/>
                <a:gd name="T82" fmla="*/ 41 w 106"/>
                <a:gd name="T83" fmla="*/ 34 h 110"/>
                <a:gd name="T84" fmla="*/ 41 w 106"/>
                <a:gd name="T85" fmla="*/ 25 h 110"/>
                <a:gd name="T86" fmla="*/ 49 w 106"/>
                <a:gd name="T87" fmla="*/ 8 h 110"/>
                <a:gd name="T88" fmla="*/ 57 w 106"/>
                <a:gd name="T89" fmla="*/ 0 h 110"/>
                <a:gd name="T90" fmla="*/ 65 w 106"/>
                <a:gd name="T91" fmla="*/ 0 h 110"/>
                <a:gd name="T92" fmla="*/ 73 w 106"/>
                <a:gd name="T93" fmla="*/ 8 h 110"/>
                <a:gd name="T94" fmla="*/ 73 w 106"/>
                <a:gd name="T95" fmla="*/ 17 h 110"/>
                <a:gd name="T96" fmla="*/ 73 w 106"/>
                <a:gd name="T97" fmla="*/ 25 h 110"/>
                <a:gd name="T98" fmla="*/ 90 w 106"/>
                <a:gd name="T99" fmla="*/ 17 h 110"/>
                <a:gd name="T100" fmla="*/ 98 w 106"/>
                <a:gd name="T101" fmla="*/ 25 h 110"/>
                <a:gd name="T102" fmla="*/ 106 w 106"/>
                <a:gd name="T103" fmla="*/ 42 h 110"/>
                <a:gd name="T104" fmla="*/ 98 w 106"/>
                <a:gd name="T105" fmla="*/ 59 h 110"/>
                <a:gd name="T106" fmla="*/ 82 w 106"/>
                <a:gd name="T107" fmla="*/ 68 h 110"/>
                <a:gd name="T108" fmla="*/ 65 w 106"/>
                <a:gd name="T109" fmla="*/ 59 h 110"/>
                <a:gd name="T110" fmla="*/ 65 w 106"/>
                <a:gd name="T111" fmla="*/ 59 h 1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6"/>
                <a:gd name="T169" fmla="*/ 0 h 110"/>
                <a:gd name="T170" fmla="*/ 106 w 106"/>
                <a:gd name="T171" fmla="*/ 110 h 1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6" h="110">
                  <a:moveTo>
                    <a:pt x="16" y="93"/>
                  </a:moveTo>
                  <a:lnTo>
                    <a:pt x="0" y="76"/>
                  </a:lnTo>
                  <a:lnTo>
                    <a:pt x="0" y="59"/>
                  </a:lnTo>
                  <a:lnTo>
                    <a:pt x="8" y="51"/>
                  </a:lnTo>
                  <a:lnTo>
                    <a:pt x="16" y="42"/>
                  </a:lnTo>
                  <a:lnTo>
                    <a:pt x="24" y="42"/>
                  </a:lnTo>
                  <a:lnTo>
                    <a:pt x="32" y="51"/>
                  </a:lnTo>
                  <a:lnTo>
                    <a:pt x="49" y="59"/>
                  </a:lnTo>
                  <a:lnTo>
                    <a:pt x="57" y="76"/>
                  </a:lnTo>
                  <a:lnTo>
                    <a:pt x="65" y="93"/>
                  </a:lnTo>
                  <a:lnTo>
                    <a:pt x="57" y="102"/>
                  </a:lnTo>
                  <a:lnTo>
                    <a:pt x="41" y="110"/>
                  </a:lnTo>
                  <a:lnTo>
                    <a:pt x="16" y="93"/>
                  </a:lnTo>
                  <a:close/>
                  <a:moveTo>
                    <a:pt x="24" y="85"/>
                  </a:moveTo>
                  <a:lnTo>
                    <a:pt x="41" y="102"/>
                  </a:lnTo>
                  <a:lnTo>
                    <a:pt x="49" y="93"/>
                  </a:lnTo>
                  <a:lnTo>
                    <a:pt x="57" y="85"/>
                  </a:lnTo>
                  <a:lnTo>
                    <a:pt x="41" y="68"/>
                  </a:lnTo>
                  <a:lnTo>
                    <a:pt x="24" y="51"/>
                  </a:lnTo>
                  <a:lnTo>
                    <a:pt x="8" y="51"/>
                  </a:lnTo>
                  <a:lnTo>
                    <a:pt x="8" y="68"/>
                  </a:lnTo>
                  <a:lnTo>
                    <a:pt x="24" y="85"/>
                  </a:lnTo>
                  <a:close/>
                  <a:moveTo>
                    <a:pt x="65" y="59"/>
                  </a:moveTo>
                  <a:lnTo>
                    <a:pt x="73" y="51"/>
                  </a:lnTo>
                  <a:lnTo>
                    <a:pt x="82" y="59"/>
                  </a:lnTo>
                  <a:lnTo>
                    <a:pt x="90" y="51"/>
                  </a:lnTo>
                  <a:lnTo>
                    <a:pt x="98" y="42"/>
                  </a:lnTo>
                  <a:lnTo>
                    <a:pt x="90" y="34"/>
                  </a:lnTo>
                  <a:lnTo>
                    <a:pt x="82" y="25"/>
                  </a:lnTo>
                  <a:lnTo>
                    <a:pt x="73" y="34"/>
                  </a:lnTo>
                  <a:lnTo>
                    <a:pt x="65" y="42"/>
                  </a:lnTo>
                  <a:lnTo>
                    <a:pt x="65" y="34"/>
                  </a:lnTo>
                  <a:lnTo>
                    <a:pt x="73" y="25"/>
                  </a:lnTo>
                  <a:lnTo>
                    <a:pt x="65" y="8"/>
                  </a:lnTo>
                  <a:lnTo>
                    <a:pt x="57" y="8"/>
                  </a:lnTo>
                  <a:lnTo>
                    <a:pt x="49" y="17"/>
                  </a:lnTo>
                  <a:lnTo>
                    <a:pt x="49" y="25"/>
                  </a:lnTo>
                  <a:lnTo>
                    <a:pt x="49" y="34"/>
                  </a:lnTo>
                  <a:lnTo>
                    <a:pt x="41" y="34"/>
                  </a:lnTo>
                  <a:lnTo>
                    <a:pt x="41" y="25"/>
                  </a:lnTo>
                  <a:lnTo>
                    <a:pt x="49" y="8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3" y="8"/>
                  </a:lnTo>
                  <a:lnTo>
                    <a:pt x="73" y="17"/>
                  </a:lnTo>
                  <a:lnTo>
                    <a:pt x="73" y="25"/>
                  </a:lnTo>
                  <a:lnTo>
                    <a:pt x="90" y="17"/>
                  </a:lnTo>
                  <a:lnTo>
                    <a:pt x="98" y="25"/>
                  </a:lnTo>
                  <a:lnTo>
                    <a:pt x="106" y="42"/>
                  </a:lnTo>
                  <a:lnTo>
                    <a:pt x="98" y="59"/>
                  </a:lnTo>
                  <a:lnTo>
                    <a:pt x="82" y="68"/>
                  </a:lnTo>
                  <a:lnTo>
                    <a:pt x="65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5" name="Freeform 143"/>
            <p:cNvSpPr>
              <a:spLocks noEditPoints="1"/>
            </p:cNvSpPr>
            <p:nvPr/>
          </p:nvSpPr>
          <p:spPr bwMode="auto">
            <a:xfrm>
              <a:off x="1699" y="2982"/>
              <a:ext cx="156" cy="162"/>
            </a:xfrm>
            <a:custGeom>
              <a:avLst/>
              <a:gdLst>
                <a:gd name="T0" fmla="*/ 0 w 156"/>
                <a:gd name="T1" fmla="*/ 111 h 162"/>
                <a:gd name="T2" fmla="*/ 58 w 156"/>
                <a:gd name="T3" fmla="*/ 119 h 162"/>
                <a:gd name="T4" fmla="*/ 58 w 156"/>
                <a:gd name="T5" fmla="*/ 119 h 162"/>
                <a:gd name="T6" fmla="*/ 49 w 156"/>
                <a:gd name="T7" fmla="*/ 60 h 162"/>
                <a:gd name="T8" fmla="*/ 90 w 156"/>
                <a:gd name="T9" fmla="*/ 119 h 162"/>
                <a:gd name="T10" fmla="*/ 74 w 156"/>
                <a:gd name="T11" fmla="*/ 128 h 162"/>
                <a:gd name="T12" fmla="*/ 17 w 156"/>
                <a:gd name="T13" fmla="*/ 111 h 162"/>
                <a:gd name="T14" fmla="*/ 49 w 156"/>
                <a:gd name="T15" fmla="*/ 162 h 162"/>
                <a:gd name="T16" fmla="*/ 123 w 156"/>
                <a:gd name="T17" fmla="*/ 85 h 162"/>
                <a:gd name="T18" fmla="*/ 107 w 156"/>
                <a:gd name="T19" fmla="*/ 94 h 162"/>
                <a:gd name="T20" fmla="*/ 90 w 156"/>
                <a:gd name="T21" fmla="*/ 85 h 162"/>
                <a:gd name="T22" fmla="*/ 90 w 156"/>
                <a:gd name="T23" fmla="*/ 77 h 162"/>
                <a:gd name="T24" fmla="*/ 107 w 156"/>
                <a:gd name="T25" fmla="*/ 51 h 162"/>
                <a:gd name="T26" fmla="*/ 99 w 156"/>
                <a:gd name="T27" fmla="*/ 51 h 162"/>
                <a:gd name="T28" fmla="*/ 82 w 156"/>
                <a:gd name="T29" fmla="*/ 60 h 162"/>
                <a:gd name="T30" fmla="*/ 82 w 156"/>
                <a:gd name="T31" fmla="*/ 77 h 162"/>
                <a:gd name="T32" fmla="*/ 82 w 156"/>
                <a:gd name="T33" fmla="*/ 60 h 162"/>
                <a:gd name="T34" fmla="*/ 90 w 156"/>
                <a:gd name="T35" fmla="*/ 43 h 162"/>
                <a:gd name="T36" fmla="*/ 107 w 156"/>
                <a:gd name="T37" fmla="*/ 43 h 162"/>
                <a:gd name="T38" fmla="*/ 123 w 156"/>
                <a:gd name="T39" fmla="*/ 51 h 162"/>
                <a:gd name="T40" fmla="*/ 140 w 156"/>
                <a:gd name="T41" fmla="*/ 68 h 162"/>
                <a:gd name="T42" fmla="*/ 123 w 156"/>
                <a:gd name="T43" fmla="*/ 68 h 162"/>
                <a:gd name="T44" fmla="*/ 115 w 156"/>
                <a:gd name="T45" fmla="*/ 60 h 162"/>
                <a:gd name="T46" fmla="*/ 99 w 156"/>
                <a:gd name="T47" fmla="*/ 77 h 162"/>
                <a:gd name="T48" fmla="*/ 99 w 156"/>
                <a:gd name="T49" fmla="*/ 85 h 162"/>
                <a:gd name="T50" fmla="*/ 115 w 156"/>
                <a:gd name="T51" fmla="*/ 85 h 162"/>
                <a:gd name="T52" fmla="*/ 123 w 156"/>
                <a:gd name="T53" fmla="*/ 68 h 162"/>
                <a:gd name="T54" fmla="*/ 115 w 156"/>
                <a:gd name="T55" fmla="*/ 60 h 162"/>
                <a:gd name="T56" fmla="*/ 115 w 156"/>
                <a:gd name="T57" fmla="*/ 17 h 162"/>
                <a:gd name="T58" fmla="*/ 123 w 156"/>
                <a:gd name="T59" fmla="*/ 17 h 162"/>
                <a:gd name="T60" fmla="*/ 123 w 156"/>
                <a:gd name="T61" fmla="*/ 9 h 162"/>
                <a:gd name="T62" fmla="*/ 140 w 156"/>
                <a:gd name="T63" fmla="*/ 9 h 162"/>
                <a:gd name="T64" fmla="*/ 131 w 156"/>
                <a:gd name="T65" fmla="*/ 17 h 162"/>
                <a:gd name="T66" fmla="*/ 131 w 156"/>
                <a:gd name="T67" fmla="*/ 34 h 162"/>
                <a:gd name="T68" fmla="*/ 148 w 156"/>
                <a:gd name="T69" fmla="*/ 60 h 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6"/>
                <a:gd name="T106" fmla="*/ 0 h 162"/>
                <a:gd name="T107" fmla="*/ 156 w 156"/>
                <a:gd name="T108" fmla="*/ 162 h 1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6" h="162">
                  <a:moveTo>
                    <a:pt x="49" y="162"/>
                  </a:moveTo>
                  <a:lnTo>
                    <a:pt x="0" y="111"/>
                  </a:lnTo>
                  <a:lnTo>
                    <a:pt x="8" y="94"/>
                  </a:lnTo>
                  <a:lnTo>
                    <a:pt x="58" y="119"/>
                  </a:lnTo>
                  <a:lnTo>
                    <a:pt x="66" y="128"/>
                  </a:lnTo>
                  <a:lnTo>
                    <a:pt x="58" y="119"/>
                  </a:lnTo>
                  <a:lnTo>
                    <a:pt x="41" y="68"/>
                  </a:lnTo>
                  <a:lnTo>
                    <a:pt x="49" y="60"/>
                  </a:lnTo>
                  <a:lnTo>
                    <a:pt x="99" y="111"/>
                  </a:lnTo>
                  <a:lnTo>
                    <a:pt x="90" y="119"/>
                  </a:lnTo>
                  <a:lnTo>
                    <a:pt x="49" y="77"/>
                  </a:lnTo>
                  <a:lnTo>
                    <a:pt x="74" y="128"/>
                  </a:lnTo>
                  <a:lnTo>
                    <a:pt x="74" y="136"/>
                  </a:lnTo>
                  <a:lnTo>
                    <a:pt x="17" y="111"/>
                  </a:lnTo>
                  <a:lnTo>
                    <a:pt x="58" y="153"/>
                  </a:lnTo>
                  <a:lnTo>
                    <a:pt x="49" y="162"/>
                  </a:lnTo>
                  <a:close/>
                  <a:moveTo>
                    <a:pt x="123" y="68"/>
                  </a:moveTo>
                  <a:lnTo>
                    <a:pt x="123" y="85"/>
                  </a:lnTo>
                  <a:lnTo>
                    <a:pt x="115" y="94"/>
                  </a:lnTo>
                  <a:lnTo>
                    <a:pt x="107" y="94"/>
                  </a:lnTo>
                  <a:lnTo>
                    <a:pt x="99" y="94"/>
                  </a:lnTo>
                  <a:lnTo>
                    <a:pt x="90" y="85"/>
                  </a:lnTo>
                  <a:lnTo>
                    <a:pt x="90" y="77"/>
                  </a:lnTo>
                  <a:lnTo>
                    <a:pt x="99" y="68"/>
                  </a:lnTo>
                  <a:lnTo>
                    <a:pt x="107" y="51"/>
                  </a:lnTo>
                  <a:lnTo>
                    <a:pt x="99" y="51"/>
                  </a:lnTo>
                  <a:lnTo>
                    <a:pt x="90" y="51"/>
                  </a:lnTo>
                  <a:lnTo>
                    <a:pt x="82" y="60"/>
                  </a:lnTo>
                  <a:lnTo>
                    <a:pt x="90" y="68"/>
                  </a:lnTo>
                  <a:lnTo>
                    <a:pt x="82" y="77"/>
                  </a:lnTo>
                  <a:lnTo>
                    <a:pt x="74" y="68"/>
                  </a:lnTo>
                  <a:lnTo>
                    <a:pt x="82" y="60"/>
                  </a:lnTo>
                  <a:lnTo>
                    <a:pt x="82" y="43"/>
                  </a:lnTo>
                  <a:lnTo>
                    <a:pt x="90" y="43"/>
                  </a:lnTo>
                  <a:lnTo>
                    <a:pt x="99" y="34"/>
                  </a:lnTo>
                  <a:lnTo>
                    <a:pt x="107" y="43"/>
                  </a:lnTo>
                  <a:lnTo>
                    <a:pt x="115" y="43"/>
                  </a:lnTo>
                  <a:lnTo>
                    <a:pt x="123" y="51"/>
                  </a:lnTo>
                  <a:lnTo>
                    <a:pt x="131" y="68"/>
                  </a:lnTo>
                  <a:lnTo>
                    <a:pt x="140" y="68"/>
                  </a:lnTo>
                  <a:lnTo>
                    <a:pt x="131" y="77"/>
                  </a:lnTo>
                  <a:lnTo>
                    <a:pt x="123" y="68"/>
                  </a:lnTo>
                  <a:close/>
                  <a:moveTo>
                    <a:pt x="115" y="60"/>
                  </a:moveTo>
                  <a:lnTo>
                    <a:pt x="107" y="68"/>
                  </a:lnTo>
                  <a:lnTo>
                    <a:pt x="99" y="77"/>
                  </a:lnTo>
                  <a:lnTo>
                    <a:pt x="99" y="85"/>
                  </a:lnTo>
                  <a:lnTo>
                    <a:pt x="107" y="85"/>
                  </a:lnTo>
                  <a:lnTo>
                    <a:pt x="115" y="85"/>
                  </a:lnTo>
                  <a:lnTo>
                    <a:pt x="123" y="77"/>
                  </a:lnTo>
                  <a:lnTo>
                    <a:pt x="123" y="68"/>
                  </a:lnTo>
                  <a:lnTo>
                    <a:pt x="115" y="60"/>
                  </a:lnTo>
                  <a:close/>
                  <a:moveTo>
                    <a:pt x="148" y="60"/>
                  </a:moveTo>
                  <a:lnTo>
                    <a:pt x="115" y="17"/>
                  </a:lnTo>
                  <a:lnTo>
                    <a:pt x="123" y="17"/>
                  </a:lnTo>
                  <a:lnTo>
                    <a:pt x="123" y="9"/>
                  </a:lnTo>
                  <a:lnTo>
                    <a:pt x="131" y="0"/>
                  </a:lnTo>
                  <a:lnTo>
                    <a:pt x="140" y="9"/>
                  </a:lnTo>
                  <a:lnTo>
                    <a:pt x="131" y="9"/>
                  </a:lnTo>
                  <a:lnTo>
                    <a:pt x="131" y="17"/>
                  </a:lnTo>
                  <a:lnTo>
                    <a:pt x="131" y="26"/>
                  </a:lnTo>
                  <a:lnTo>
                    <a:pt x="131" y="34"/>
                  </a:lnTo>
                  <a:lnTo>
                    <a:pt x="156" y="51"/>
                  </a:lnTo>
                  <a:lnTo>
                    <a:pt x="148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6" name="Freeform 144"/>
            <p:cNvSpPr>
              <a:spLocks/>
            </p:cNvSpPr>
            <p:nvPr/>
          </p:nvSpPr>
          <p:spPr bwMode="auto">
            <a:xfrm>
              <a:off x="1847" y="2974"/>
              <a:ext cx="24" cy="25"/>
            </a:xfrm>
            <a:custGeom>
              <a:avLst/>
              <a:gdLst>
                <a:gd name="T0" fmla="*/ 8 w 24"/>
                <a:gd name="T1" fmla="*/ 25 h 25"/>
                <a:gd name="T2" fmla="*/ 0 w 24"/>
                <a:gd name="T3" fmla="*/ 25 h 25"/>
                <a:gd name="T4" fmla="*/ 16 w 24"/>
                <a:gd name="T5" fmla="*/ 0 h 25"/>
                <a:gd name="T6" fmla="*/ 24 w 24"/>
                <a:gd name="T7" fmla="*/ 8 h 25"/>
                <a:gd name="T8" fmla="*/ 8 w 24"/>
                <a:gd name="T9" fmla="*/ 2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5"/>
                <a:gd name="T17" fmla="*/ 24 w 2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5">
                  <a:moveTo>
                    <a:pt x="8" y="25"/>
                  </a:moveTo>
                  <a:lnTo>
                    <a:pt x="0" y="25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7" name="Freeform 145"/>
            <p:cNvSpPr>
              <a:spLocks noEditPoints="1"/>
            </p:cNvSpPr>
            <p:nvPr/>
          </p:nvSpPr>
          <p:spPr bwMode="auto">
            <a:xfrm>
              <a:off x="1855" y="2872"/>
              <a:ext cx="98" cy="110"/>
            </a:xfrm>
            <a:custGeom>
              <a:avLst/>
              <a:gdLst>
                <a:gd name="T0" fmla="*/ 8 w 98"/>
                <a:gd name="T1" fmla="*/ 93 h 110"/>
                <a:gd name="T2" fmla="*/ 0 w 98"/>
                <a:gd name="T3" fmla="*/ 76 h 110"/>
                <a:gd name="T4" fmla="*/ 0 w 98"/>
                <a:gd name="T5" fmla="*/ 68 h 110"/>
                <a:gd name="T6" fmla="*/ 0 w 98"/>
                <a:gd name="T7" fmla="*/ 51 h 110"/>
                <a:gd name="T8" fmla="*/ 8 w 98"/>
                <a:gd name="T9" fmla="*/ 51 h 110"/>
                <a:gd name="T10" fmla="*/ 25 w 98"/>
                <a:gd name="T11" fmla="*/ 51 h 110"/>
                <a:gd name="T12" fmla="*/ 33 w 98"/>
                <a:gd name="T13" fmla="*/ 51 h 110"/>
                <a:gd name="T14" fmla="*/ 41 w 98"/>
                <a:gd name="T15" fmla="*/ 59 h 110"/>
                <a:gd name="T16" fmla="*/ 57 w 98"/>
                <a:gd name="T17" fmla="*/ 76 h 110"/>
                <a:gd name="T18" fmla="*/ 57 w 98"/>
                <a:gd name="T19" fmla="*/ 93 h 110"/>
                <a:gd name="T20" fmla="*/ 49 w 98"/>
                <a:gd name="T21" fmla="*/ 102 h 110"/>
                <a:gd name="T22" fmla="*/ 33 w 98"/>
                <a:gd name="T23" fmla="*/ 110 h 110"/>
                <a:gd name="T24" fmla="*/ 8 w 98"/>
                <a:gd name="T25" fmla="*/ 93 h 110"/>
                <a:gd name="T26" fmla="*/ 8 w 98"/>
                <a:gd name="T27" fmla="*/ 93 h 110"/>
                <a:gd name="T28" fmla="*/ 16 w 98"/>
                <a:gd name="T29" fmla="*/ 93 h 110"/>
                <a:gd name="T30" fmla="*/ 41 w 98"/>
                <a:gd name="T31" fmla="*/ 102 h 110"/>
                <a:gd name="T32" fmla="*/ 49 w 98"/>
                <a:gd name="T33" fmla="*/ 102 h 110"/>
                <a:gd name="T34" fmla="*/ 49 w 98"/>
                <a:gd name="T35" fmla="*/ 93 h 110"/>
                <a:gd name="T36" fmla="*/ 41 w 98"/>
                <a:gd name="T37" fmla="*/ 68 h 110"/>
                <a:gd name="T38" fmla="*/ 16 w 98"/>
                <a:gd name="T39" fmla="*/ 59 h 110"/>
                <a:gd name="T40" fmla="*/ 8 w 98"/>
                <a:gd name="T41" fmla="*/ 59 h 110"/>
                <a:gd name="T42" fmla="*/ 8 w 98"/>
                <a:gd name="T43" fmla="*/ 68 h 110"/>
                <a:gd name="T44" fmla="*/ 16 w 98"/>
                <a:gd name="T45" fmla="*/ 93 h 110"/>
                <a:gd name="T46" fmla="*/ 16 w 98"/>
                <a:gd name="T47" fmla="*/ 93 h 110"/>
                <a:gd name="T48" fmla="*/ 98 w 98"/>
                <a:gd name="T49" fmla="*/ 59 h 110"/>
                <a:gd name="T50" fmla="*/ 82 w 98"/>
                <a:gd name="T51" fmla="*/ 51 h 110"/>
                <a:gd name="T52" fmla="*/ 66 w 98"/>
                <a:gd name="T53" fmla="*/ 68 h 110"/>
                <a:gd name="T54" fmla="*/ 57 w 98"/>
                <a:gd name="T55" fmla="*/ 68 h 110"/>
                <a:gd name="T56" fmla="*/ 49 w 98"/>
                <a:gd name="T57" fmla="*/ 8 h 110"/>
                <a:gd name="T58" fmla="*/ 49 w 98"/>
                <a:gd name="T59" fmla="*/ 0 h 110"/>
                <a:gd name="T60" fmla="*/ 82 w 98"/>
                <a:gd name="T61" fmla="*/ 34 h 110"/>
                <a:gd name="T62" fmla="*/ 90 w 98"/>
                <a:gd name="T63" fmla="*/ 25 h 110"/>
                <a:gd name="T64" fmla="*/ 98 w 98"/>
                <a:gd name="T65" fmla="*/ 34 h 110"/>
                <a:gd name="T66" fmla="*/ 90 w 98"/>
                <a:gd name="T67" fmla="*/ 42 h 110"/>
                <a:gd name="T68" fmla="*/ 98 w 98"/>
                <a:gd name="T69" fmla="*/ 51 h 110"/>
                <a:gd name="T70" fmla="*/ 98 w 98"/>
                <a:gd name="T71" fmla="*/ 59 h 110"/>
                <a:gd name="T72" fmla="*/ 82 w 98"/>
                <a:gd name="T73" fmla="*/ 42 h 110"/>
                <a:gd name="T74" fmla="*/ 57 w 98"/>
                <a:gd name="T75" fmla="*/ 17 h 110"/>
                <a:gd name="T76" fmla="*/ 66 w 98"/>
                <a:gd name="T77" fmla="*/ 59 h 110"/>
                <a:gd name="T78" fmla="*/ 82 w 98"/>
                <a:gd name="T79" fmla="*/ 42 h 1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8"/>
                <a:gd name="T121" fmla="*/ 0 h 110"/>
                <a:gd name="T122" fmla="*/ 98 w 98"/>
                <a:gd name="T123" fmla="*/ 110 h 1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8" h="110">
                  <a:moveTo>
                    <a:pt x="8" y="93"/>
                  </a:moveTo>
                  <a:lnTo>
                    <a:pt x="0" y="76"/>
                  </a:lnTo>
                  <a:lnTo>
                    <a:pt x="0" y="68"/>
                  </a:lnTo>
                  <a:lnTo>
                    <a:pt x="0" y="51"/>
                  </a:lnTo>
                  <a:lnTo>
                    <a:pt x="8" y="51"/>
                  </a:lnTo>
                  <a:lnTo>
                    <a:pt x="25" y="51"/>
                  </a:lnTo>
                  <a:lnTo>
                    <a:pt x="33" y="51"/>
                  </a:lnTo>
                  <a:lnTo>
                    <a:pt x="41" y="59"/>
                  </a:lnTo>
                  <a:lnTo>
                    <a:pt x="57" y="76"/>
                  </a:lnTo>
                  <a:lnTo>
                    <a:pt x="57" y="93"/>
                  </a:lnTo>
                  <a:lnTo>
                    <a:pt x="49" y="102"/>
                  </a:lnTo>
                  <a:lnTo>
                    <a:pt x="33" y="110"/>
                  </a:lnTo>
                  <a:lnTo>
                    <a:pt x="8" y="93"/>
                  </a:lnTo>
                  <a:close/>
                  <a:moveTo>
                    <a:pt x="16" y="93"/>
                  </a:moveTo>
                  <a:lnTo>
                    <a:pt x="41" y="102"/>
                  </a:lnTo>
                  <a:lnTo>
                    <a:pt x="49" y="102"/>
                  </a:lnTo>
                  <a:lnTo>
                    <a:pt x="49" y="93"/>
                  </a:lnTo>
                  <a:lnTo>
                    <a:pt x="41" y="68"/>
                  </a:lnTo>
                  <a:lnTo>
                    <a:pt x="16" y="59"/>
                  </a:lnTo>
                  <a:lnTo>
                    <a:pt x="8" y="59"/>
                  </a:lnTo>
                  <a:lnTo>
                    <a:pt x="8" y="68"/>
                  </a:lnTo>
                  <a:lnTo>
                    <a:pt x="16" y="93"/>
                  </a:lnTo>
                  <a:close/>
                  <a:moveTo>
                    <a:pt x="98" y="59"/>
                  </a:moveTo>
                  <a:lnTo>
                    <a:pt x="82" y="51"/>
                  </a:lnTo>
                  <a:lnTo>
                    <a:pt x="66" y="68"/>
                  </a:lnTo>
                  <a:lnTo>
                    <a:pt x="57" y="68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82" y="34"/>
                  </a:lnTo>
                  <a:lnTo>
                    <a:pt x="90" y="25"/>
                  </a:lnTo>
                  <a:lnTo>
                    <a:pt x="98" y="34"/>
                  </a:lnTo>
                  <a:lnTo>
                    <a:pt x="90" y="42"/>
                  </a:lnTo>
                  <a:lnTo>
                    <a:pt x="98" y="51"/>
                  </a:lnTo>
                  <a:lnTo>
                    <a:pt x="98" y="59"/>
                  </a:lnTo>
                  <a:close/>
                  <a:moveTo>
                    <a:pt x="82" y="42"/>
                  </a:moveTo>
                  <a:lnTo>
                    <a:pt x="57" y="17"/>
                  </a:lnTo>
                  <a:lnTo>
                    <a:pt x="66" y="59"/>
                  </a:lnTo>
                  <a:lnTo>
                    <a:pt x="82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8" name="Freeform 146"/>
            <p:cNvSpPr>
              <a:spLocks noEditPoints="1"/>
            </p:cNvSpPr>
            <p:nvPr/>
          </p:nvSpPr>
          <p:spPr bwMode="auto">
            <a:xfrm>
              <a:off x="2019" y="2991"/>
              <a:ext cx="139" cy="136"/>
            </a:xfrm>
            <a:custGeom>
              <a:avLst/>
              <a:gdLst>
                <a:gd name="T0" fmla="*/ 16 w 139"/>
                <a:gd name="T1" fmla="*/ 127 h 136"/>
                <a:gd name="T2" fmla="*/ 25 w 139"/>
                <a:gd name="T3" fmla="*/ 119 h 136"/>
                <a:gd name="T4" fmla="*/ 33 w 139"/>
                <a:gd name="T5" fmla="*/ 127 h 136"/>
                <a:gd name="T6" fmla="*/ 41 w 139"/>
                <a:gd name="T7" fmla="*/ 127 h 136"/>
                <a:gd name="T8" fmla="*/ 41 w 139"/>
                <a:gd name="T9" fmla="*/ 119 h 136"/>
                <a:gd name="T10" fmla="*/ 41 w 139"/>
                <a:gd name="T11" fmla="*/ 110 h 136"/>
                <a:gd name="T12" fmla="*/ 33 w 139"/>
                <a:gd name="T13" fmla="*/ 110 h 136"/>
                <a:gd name="T14" fmla="*/ 0 w 139"/>
                <a:gd name="T15" fmla="*/ 68 h 136"/>
                <a:gd name="T16" fmla="*/ 8 w 139"/>
                <a:gd name="T17" fmla="*/ 68 h 136"/>
                <a:gd name="T18" fmla="*/ 41 w 139"/>
                <a:gd name="T19" fmla="*/ 102 h 136"/>
                <a:gd name="T20" fmla="*/ 49 w 139"/>
                <a:gd name="T21" fmla="*/ 110 h 136"/>
                <a:gd name="T22" fmla="*/ 49 w 139"/>
                <a:gd name="T23" fmla="*/ 119 h 136"/>
                <a:gd name="T24" fmla="*/ 49 w 139"/>
                <a:gd name="T25" fmla="*/ 127 h 136"/>
                <a:gd name="T26" fmla="*/ 33 w 139"/>
                <a:gd name="T27" fmla="*/ 136 h 136"/>
                <a:gd name="T28" fmla="*/ 16 w 139"/>
                <a:gd name="T29" fmla="*/ 127 h 136"/>
                <a:gd name="T30" fmla="*/ 16 w 139"/>
                <a:gd name="T31" fmla="*/ 127 h 136"/>
                <a:gd name="T32" fmla="*/ 90 w 139"/>
                <a:gd name="T33" fmla="*/ 85 h 136"/>
                <a:gd name="T34" fmla="*/ 90 w 139"/>
                <a:gd name="T35" fmla="*/ 76 h 136"/>
                <a:gd name="T36" fmla="*/ 82 w 139"/>
                <a:gd name="T37" fmla="*/ 93 h 136"/>
                <a:gd name="T38" fmla="*/ 74 w 139"/>
                <a:gd name="T39" fmla="*/ 102 h 136"/>
                <a:gd name="T40" fmla="*/ 66 w 139"/>
                <a:gd name="T41" fmla="*/ 102 h 136"/>
                <a:gd name="T42" fmla="*/ 57 w 139"/>
                <a:gd name="T43" fmla="*/ 93 h 136"/>
                <a:gd name="T44" fmla="*/ 57 w 139"/>
                <a:gd name="T45" fmla="*/ 93 h 136"/>
                <a:gd name="T46" fmla="*/ 33 w 139"/>
                <a:gd name="T47" fmla="*/ 68 h 136"/>
                <a:gd name="T48" fmla="*/ 41 w 139"/>
                <a:gd name="T49" fmla="*/ 59 h 136"/>
                <a:gd name="T50" fmla="*/ 57 w 139"/>
                <a:gd name="T51" fmla="*/ 85 h 136"/>
                <a:gd name="T52" fmla="*/ 66 w 139"/>
                <a:gd name="T53" fmla="*/ 85 h 136"/>
                <a:gd name="T54" fmla="*/ 74 w 139"/>
                <a:gd name="T55" fmla="*/ 93 h 136"/>
                <a:gd name="T56" fmla="*/ 74 w 139"/>
                <a:gd name="T57" fmla="*/ 85 h 136"/>
                <a:gd name="T58" fmla="*/ 82 w 139"/>
                <a:gd name="T59" fmla="*/ 76 h 136"/>
                <a:gd name="T60" fmla="*/ 82 w 139"/>
                <a:gd name="T61" fmla="*/ 76 h 136"/>
                <a:gd name="T62" fmla="*/ 74 w 139"/>
                <a:gd name="T63" fmla="*/ 68 h 136"/>
                <a:gd name="T64" fmla="*/ 57 w 139"/>
                <a:gd name="T65" fmla="*/ 42 h 136"/>
                <a:gd name="T66" fmla="*/ 66 w 139"/>
                <a:gd name="T67" fmla="*/ 34 h 136"/>
                <a:gd name="T68" fmla="*/ 98 w 139"/>
                <a:gd name="T69" fmla="*/ 76 h 136"/>
                <a:gd name="T70" fmla="*/ 90 w 139"/>
                <a:gd name="T71" fmla="*/ 85 h 136"/>
                <a:gd name="T72" fmla="*/ 107 w 139"/>
                <a:gd name="T73" fmla="*/ 59 h 136"/>
                <a:gd name="T74" fmla="*/ 74 w 139"/>
                <a:gd name="T75" fmla="*/ 25 h 136"/>
                <a:gd name="T76" fmla="*/ 82 w 139"/>
                <a:gd name="T77" fmla="*/ 17 h 136"/>
                <a:gd name="T78" fmla="*/ 82 w 139"/>
                <a:gd name="T79" fmla="*/ 25 h 136"/>
                <a:gd name="T80" fmla="*/ 90 w 139"/>
                <a:gd name="T81" fmla="*/ 8 h 136"/>
                <a:gd name="T82" fmla="*/ 98 w 139"/>
                <a:gd name="T83" fmla="*/ 0 h 136"/>
                <a:gd name="T84" fmla="*/ 107 w 139"/>
                <a:gd name="T85" fmla="*/ 0 h 136"/>
                <a:gd name="T86" fmla="*/ 107 w 139"/>
                <a:gd name="T87" fmla="*/ 0 h 136"/>
                <a:gd name="T88" fmla="*/ 115 w 139"/>
                <a:gd name="T89" fmla="*/ 8 h 136"/>
                <a:gd name="T90" fmla="*/ 139 w 139"/>
                <a:gd name="T91" fmla="*/ 34 h 136"/>
                <a:gd name="T92" fmla="*/ 131 w 139"/>
                <a:gd name="T93" fmla="*/ 42 h 136"/>
                <a:gd name="T94" fmla="*/ 107 w 139"/>
                <a:gd name="T95" fmla="*/ 17 h 136"/>
                <a:gd name="T96" fmla="*/ 107 w 139"/>
                <a:gd name="T97" fmla="*/ 8 h 136"/>
                <a:gd name="T98" fmla="*/ 98 w 139"/>
                <a:gd name="T99" fmla="*/ 8 h 136"/>
                <a:gd name="T100" fmla="*/ 90 w 139"/>
                <a:gd name="T101" fmla="*/ 17 h 136"/>
                <a:gd name="T102" fmla="*/ 90 w 139"/>
                <a:gd name="T103" fmla="*/ 25 h 136"/>
                <a:gd name="T104" fmla="*/ 98 w 139"/>
                <a:gd name="T105" fmla="*/ 34 h 136"/>
                <a:gd name="T106" fmla="*/ 115 w 139"/>
                <a:gd name="T107" fmla="*/ 59 h 136"/>
                <a:gd name="T108" fmla="*/ 107 w 139"/>
                <a:gd name="T109" fmla="*/ 59 h 1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9"/>
                <a:gd name="T166" fmla="*/ 0 h 136"/>
                <a:gd name="T167" fmla="*/ 139 w 139"/>
                <a:gd name="T168" fmla="*/ 136 h 1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9" h="136">
                  <a:moveTo>
                    <a:pt x="16" y="127"/>
                  </a:moveTo>
                  <a:lnTo>
                    <a:pt x="25" y="119"/>
                  </a:lnTo>
                  <a:lnTo>
                    <a:pt x="33" y="127"/>
                  </a:lnTo>
                  <a:lnTo>
                    <a:pt x="41" y="127"/>
                  </a:lnTo>
                  <a:lnTo>
                    <a:pt x="41" y="119"/>
                  </a:lnTo>
                  <a:lnTo>
                    <a:pt x="41" y="110"/>
                  </a:lnTo>
                  <a:lnTo>
                    <a:pt x="33" y="110"/>
                  </a:lnTo>
                  <a:lnTo>
                    <a:pt x="0" y="68"/>
                  </a:lnTo>
                  <a:lnTo>
                    <a:pt x="8" y="68"/>
                  </a:lnTo>
                  <a:lnTo>
                    <a:pt x="41" y="102"/>
                  </a:lnTo>
                  <a:lnTo>
                    <a:pt x="49" y="110"/>
                  </a:lnTo>
                  <a:lnTo>
                    <a:pt x="49" y="119"/>
                  </a:lnTo>
                  <a:lnTo>
                    <a:pt x="49" y="127"/>
                  </a:lnTo>
                  <a:lnTo>
                    <a:pt x="33" y="136"/>
                  </a:lnTo>
                  <a:lnTo>
                    <a:pt x="16" y="127"/>
                  </a:lnTo>
                  <a:close/>
                  <a:moveTo>
                    <a:pt x="90" y="85"/>
                  </a:moveTo>
                  <a:lnTo>
                    <a:pt x="90" y="76"/>
                  </a:lnTo>
                  <a:lnTo>
                    <a:pt x="82" y="93"/>
                  </a:lnTo>
                  <a:lnTo>
                    <a:pt x="74" y="102"/>
                  </a:lnTo>
                  <a:lnTo>
                    <a:pt x="66" y="102"/>
                  </a:lnTo>
                  <a:lnTo>
                    <a:pt x="57" y="93"/>
                  </a:lnTo>
                  <a:lnTo>
                    <a:pt x="33" y="68"/>
                  </a:lnTo>
                  <a:lnTo>
                    <a:pt x="41" y="59"/>
                  </a:lnTo>
                  <a:lnTo>
                    <a:pt x="57" y="85"/>
                  </a:lnTo>
                  <a:lnTo>
                    <a:pt x="66" y="85"/>
                  </a:lnTo>
                  <a:lnTo>
                    <a:pt x="74" y="93"/>
                  </a:lnTo>
                  <a:lnTo>
                    <a:pt x="74" y="85"/>
                  </a:lnTo>
                  <a:lnTo>
                    <a:pt x="82" y="76"/>
                  </a:lnTo>
                  <a:lnTo>
                    <a:pt x="74" y="68"/>
                  </a:lnTo>
                  <a:lnTo>
                    <a:pt x="57" y="42"/>
                  </a:lnTo>
                  <a:lnTo>
                    <a:pt x="66" y="34"/>
                  </a:lnTo>
                  <a:lnTo>
                    <a:pt x="98" y="76"/>
                  </a:lnTo>
                  <a:lnTo>
                    <a:pt x="90" y="85"/>
                  </a:lnTo>
                  <a:close/>
                  <a:moveTo>
                    <a:pt x="107" y="59"/>
                  </a:moveTo>
                  <a:lnTo>
                    <a:pt x="74" y="25"/>
                  </a:lnTo>
                  <a:lnTo>
                    <a:pt x="82" y="17"/>
                  </a:lnTo>
                  <a:lnTo>
                    <a:pt x="82" y="25"/>
                  </a:lnTo>
                  <a:lnTo>
                    <a:pt x="90" y="8"/>
                  </a:lnTo>
                  <a:lnTo>
                    <a:pt x="98" y="0"/>
                  </a:lnTo>
                  <a:lnTo>
                    <a:pt x="107" y="0"/>
                  </a:lnTo>
                  <a:lnTo>
                    <a:pt x="115" y="8"/>
                  </a:lnTo>
                  <a:lnTo>
                    <a:pt x="139" y="34"/>
                  </a:lnTo>
                  <a:lnTo>
                    <a:pt x="131" y="42"/>
                  </a:lnTo>
                  <a:lnTo>
                    <a:pt x="107" y="17"/>
                  </a:lnTo>
                  <a:lnTo>
                    <a:pt x="107" y="8"/>
                  </a:lnTo>
                  <a:lnTo>
                    <a:pt x="98" y="8"/>
                  </a:lnTo>
                  <a:lnTo>
                    <a:pt x="90" y="17"/>
                  </a:lnTo>
                  <a:lnTo>
                    <a:pt x="90" y="25"/>
                  </a:lnTo>
                  <a:lnTo>
                    <a:pt x="98" y="34"/>
                  </a:lnTo>
                  <a:lnTo>
                    <a:pt x="115" y="59"/>
                  </a:lnTo>
                  <a:lnTo>
                    <a:pt x="107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9" name="Freeform 147"/>
            <p:cNvSpPr>
              <a:spLocks/>
            </p:cNvSpPr>
            <p:nvPr/>
          </p:nvSpPr>
          <p:spPr bwMode="auto">
            <a:xfrm>
              <a:off x="2142" y="2974"/>
              <a:ext cx="25" cy="25"/>
            </a:xfrm>
            <a:custGeom>
              <a:avLst/>
              <a:gdLst>
                <a:gd name="T0" fmla="*/ 8 w 25"/>
                <a:gd name="T1" fmla="*/ 25 h 25"/>
                <a:gd name="T2" fmla="*/ 0 w 25"/>
                <a:gd name="T3" fmla="*/ 17 h 25"/>
                <a:gd name="T4" fmla="*/ 25 w 25"/>
                <a:gd name="T5" fmla="*/ 0 h 25"/>
                <a:gd name="T6" fmla="*/ 25 w 25"/>
                <a:gd name="T7" fmla="*/ 8 h 25"/>
                <a:gd name="T8" fmla="*/ 8 w 25"/>
                <a:gd name="T9" fmla="*/ 2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8" y="25"/>
                  </a:moveTo>
                  <a:lnTo>
                    <a:pt x="0" y="17"/>
                  </a:lnTo>
                  <a:lnTo>
                    <a:pt x="25" y="0"/>
                  </a:lnTo>
                  <a:lnTo>
                    <a:pt x="25" y="8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0" name="Freeform 148"/>
            <p:cNvSpPr>
              <a:spLocks noEditPoints="1"/>
            </p:cNvSpPr>
            <p:nvPr/>
          </p:nvSpPr>
          <p:spPr bwMode="auto">
            <a:xfrm>
              <a:off x="2150" y="2872"/>
              <a:ext cx="107" cy="110"/>
            </a:xfrm>
            <a:custGeom>
              <a:avLst/>
              <a:gdLst>
                <a:gd name="T0" fmla="*/ 17 w 107"/>
                <a:gd name="T1" fmla="*/ 93 h 110"/>
                <a:gd name="T2" fmla="*/ 0 w 107"/>
                <a:gd name="T3" fmla="*/ 76 h 110"/>
                <a:gd name="T4" fmla="*/ 0 w 107"/>
                <a:gd name="T5" fmla="*/ 59 h 110"/>
                <a:gd name="T6" fmla="*/ 8 w 107"/>
                <a:gd name="T7" fmla="*/ 51 h 110"/>
                <a:gd name="T8" fmla="*/ 17 w 107"/>
                <a:gd name="T9" fmla="*/ 42 h 110"/>
                <a:gd name="T10" fmla="*/ 25 w 107"/>
                <a:gd name="T11" fmla="*/ 42 h 110"/>
                <a:gd name="T12" fmla="*/ 33 w 107"/>
                <a:gd name="T13" fmla="*/ 51 h 110"/>
                <a:gd name="T14" fmla="*/ 49 w 107"/>
                <a:gd name="T15" fmla="*/ 59 h 110"/>
                <a:gd name="T16" fmla="*/ 58 w 107"/>
                <a:gd name="T17" fmla="*/ 76 h 110"/>
                <a:gd name="T18" fmla="*/ 66 w 107"/>
                <a:gd name="T19" fmla="*/ 93 h 110"/>
                <a:gd name="T20" fmla="*/ 58 w 107"/>
                <a:gd name="T21" fmla="*/ 102 h 110"/>
                <a:gd name="T22" fmla="*/ 41 w 107"/>
                <a:gd name="T23" fmla="*/ 110 h 110"/>
                <a:gd name="T24" fmla="*/ 17 w 107"/>
                <a:gd name="T25" fmla="*/ 93 h 110"/>
                <a:gd name="T26" fmla="*/ 17 w 107"/>
                <a:gd name="T27" fmla="*/ 93 h 110"/>
                <a:gd name="T28" fmla="*/ 25 w 107"/>
                <a:gd name="T29" fmla="*/ 85 h 110"/>
                <a:gd name="T30" fmla="*/ 41 w 107"/>
                <a:gd name="T31" fmla="*/ 102 h 110"/>
                <a:gd name="T32" fmla="*/ 49 w 107"/>
                <a:gd name="T33" fmla="*/ 93 h 110"/>
                <a:gd name="T34" fmla="*/ 58 w 107"/>
                <a:gd name="T35" fmla="*/ 85 h 110"/>
                <a:gd name="T36" fmla="*/ 41 w 107"/>
                <a:gd name="T37" fmla="*/ 68 h 110"/>
                <a:gd name="T38" fmla="*/ 25 w 107"/>
                <a:gd name="T39" fmla="*/ 51 h 110"/>
                <a:gd name="T40" fmla="*/ 8 w 107"/>
                <a:gd name="T41" fmla="*/ 51 h 110"/>
                <a:gd name="T42" fmla="*/ 8 w 107"/>
                <a:gd name="T43" fmla="*/ 68 h 110"/>
                <a:gd name="T44" fmla="*/ 25 w 107"/>
                <a:gd name="T45" fmla="*/ 85 h 110"/>
                <a:gd name="T46" fmla="*/ 25 w 107"/>
                <a:gd name="T47" fmla="*/ 85 h 110"/>
                <a:gd name="T48" fmla="*/ 99 w 107"/>
                <a:gd name="T49" fmla="*/ 59 h 110"/>
                <a:gd name="T50" fmla="*/ 90 w 107"/>
                <a:gd name="T51" fmla="*/ 42 h 110"/>
                <a:gd name="T52" fmla="*/ 66 w 107"/>
                <a:gd name="T53" fmla="*/ 68 h 110"/>
                <a:gd name="T54" fmla="*/ 58 w 107"/>
                <a:gd name="T55" fmla="*/ 59 h 110"/>
                <a:gd name="T56" fmla="*/ 49 w 107"/>
                <a:gd name="T57" fmla="*/ 0 h 110"/>
                <a:gd name="T58" fmla="*/ 58 w 107"/>
                <a:gd name="T59" fmla="*/ 0 h 110"/>
                <a:gd name="T60" fmla="*/ 90 w 107"/>
                <a:gd name="T61" fmla="*/ 34 h 110"/>
                <a:gd name="T62" fmla="*/ 99 w 107"/>
                <a:gd name="T63" fmla="*/ 25 h 110"/>
                <a:gd name="T64" fmla="*/ 99 w 107"/>
                <a:gd name="T65" fmla="*/ 34 h 110"/>
                <a:gd name="T66" fmla="*/ 99 w 107"/>
                <a:gd name="T67" fmla="*/ 34 h 110"/>
                <a:gd name="T68" fmla="*/ 107 w 107"/>
                <a:gd name="T69" fmla="*/ 51 h 110"/>
                <a:gd name="T70" fmla="*/ 99 w 107"/>
                <a:gd name="T71" fmla="*/ 59 h 110"/>
                <a:gd name="T72" fmla="*/ 82 w 107"/>
                <a:gd name="T73" fmla="*/ 34 h 110"/>
                <a:gd name="T74" fmla="*/ 58 w 107"/>
                <a:gd name="T75" fmla="*/ 17 h 110"/>
                <a:gd name="T76" fmla="*/ 66 w 107"/>
                <a:gd name="T77" fmla="*/ 51 h 110"/>
                <a:gd name="T78" fmla="*/ 82 w 107"/>
                <a:gd name="T79" fmla="*/ 34 h 1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"/>
                <a:gd name="T121" fmla="*/ 0 h 110"/>
                <a:gd name="T122" fmla="*/ 107 w 107"/>
                <a:gd name="T123" fmla="*/ 110 h 1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" h="110">
                  <a:moveTo>
                    <a:pt x="17" y="93"/>
                  </a:moveTo>
                  <a:lnTo>
                    <a:pt x="0" y="76"/>
                  </a:lnTo>
                  <a:lnTo>
                    <a:pt x="0" y="59"/>
                  </a:lnTo>
                  <a:lnTo>
                    <a:pt x="8" y="51"/>
                  </a:lnTo>
                  <a:lnTo>
                    <a:pt x="17" y="42"/>
                  </a:lnTo>
                  <a:lnTo>
                    <a:pt x="25" y="42"/>
                  </a:lnTo>
                  <a:lnTo>
                    <a:pt x="33" y="51"/>
                  </a:lnTo>
                  <a:lnTo>
                    <a:pt x="49" y="59"/>
                  </a:lnTo>
                  <a:lnTo>
                    <a:pt x="58" y="76"/>
                  </a:lnTo>
                  <a:lnTo>
                    <a:pt x="66" y="93"/>
                  </a:lnTo>
                  <a:lnTo>
                    <a:pt x="58" y="102"/>
                  </a:lnTo>
                  <a:lnTo>
                    <a:pt x="41" y="110"/>
                  </a:lnTo>
                  <a:lnTo>
                    <a:pt x="17" y="93"/>
                  </a:lnTo>
                  <a:close/>
                  <a:moveTo>
                    <a:pt x="25" y="85"/>
                  </a:moveTo>
                  <a:lnTo>
                    <a:pt x="41" y="102"/>
                  </a:lnTo>
                  <a:lnTo>
                    <a:pt x="49" y="93"/>
                  </a:lnTo>
                  <a:lnTo>
                    <a:pt x="58" y="85"/>
                  </a:lnTo>
                  <a:lnTo>
                    <a:pt x="41" y="68"/>
                  </a:lnTo>
                  <a:lnTo>
                    <a:pt x="25" y="51"/>
                  </a:lnTo>
                  <a:lnTo>
                    <a:pt x="8" y="51"/>
                  </a:lnTo>
                  <a:lnTo>
                    <a:pt x="8" y="68"/>
                  </a:lnTo>
                  <a:lnTo>
                    <a:pt x="25" y="85"/>
                  </a:lnTo>
                  <a:close/>
                  <a:moveTo>
                    <a:pt x="99" y="59"/>
                  </a:moveTo>
                  <a:lnTo>
                    <a:pt x="90" y="42"/>
                  </a:lnTo>
                  <a:lnTo>
                    <a:pt x="66" y="68"/>
                  </a:lnTo>
                  <a:lnTo>
                    <a:pt x="58" y="59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90" y="34"/>
                  </a:lnTo>
                  <a:lnTo>
                    <a:pt x="99" y="25"/>
                  </a:lnTo>
                  <a:lnTo>
                    <a:pt x="99" y="34"/>
                  </a:lnTo>
                  <a:lnTo>
                    <a:pt x="107" y="51"/>
                  </a:lnTo>
                  <a:lnTo>
                    <a:pt x="99" y="59"/>
                  </a:lnTo>
                  <a:close/>
                  <a:moveTo>
                    <a:pt x="82" y="34"/>
                  </a:moveTo>
                  <a:lnTo>
                    <a:pt x="58" y="17"/>
                  </a:lnTo>
                  <a:lnTo>
                    <a:pt x="66" y="51"/>
                  </a:lnTo>
                  <a:lnTo>
                    <a:pt x="8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1" name="Freeform 149"/>
            <p:cNvSpPr>
              <a:spLocks noEditPoints="1"/>
            </p:cNvSpPr>
            <p:nvPr/>
          </p:nvSpPr>
          <p:spPr bwMode="auto">
            <a:xfrm>
              <a:off x="2298" y="2991"/>
              <a:ext cx="147" cy="144"/>
            </a:xfrm>
            <a:custGeom>
              <a:avLst/>
              <a:gdLst>
                <a:gd name="T0" fmla="*/ 24 w 147"/>
                <a:gd name="T1" fmla="*/ 127 h 144"/>
                <a:gd name="T2" fmla="*/ 41 w 147"/>
                <a:gd name="T3" fmla="*/ 136 h 144"/>
                <a:gd name="T4" fmla="*/ 57 w 147"/>
                <a:gd name="T5" fmla="*/ 119 h 144"/>
                <a:gd name="T6" fmla="*/ 57 w 147"/>
                <a:gd name="T7" fmla="*/ 110 h 144"/>
                <a:gd name="T8" fmla="*/ 41 w 147"/>
                <a:gd name="T9" fmla="*/ 102 h 144"/>
                <a:gd name="T10" fmla="*/ 16 w 147"/>
                <a:gd name="T11" fmla="*/ 119 h 144"/>
                <a:gd name="T12" fmla="*/ 0 w 147"/>
                <a:gd name="T13" fmla="*/ 119 h 144"/>
                <a:gd name="T14" fmla="*/ 0 w 147"/>
                <a:gd name="T15" fmla="*/ 93 h 144"/>
                <a:gd name="T16" fmla="*/ 16 w 147"/>
                <a:gd name="T17" fmla="*/ 76 h 144"/>
                <a:gd name="T18" fmla="*/ 41 w 147"/>
                <a:gd name="T19" fmla="*/ 76 h 144"/>
                <a:gd name="T20" fmla="*/ 24 w 147"/>
                <a:gd name="T21" fmla="*/ 85 h 144"/>
                <a:gd name="T22" fmla="*/ 8 w 147"/>
                <a:gd name="T23" fmla="*/ 102 h 144"/>
                <a:gd name="T24" fmla="*/ 16 w 147"/>
                <a:gd name="T25" fmla="*/ 110 h 144"/>
                <a:gd name="T26" fmla="*/ 41 w 147"/>
                <a:gd name="T27" fmla="*/ 93 h 144"/>
                <a:gd name="T28" fmla="*/ 65 w 147"/>
                <a:gd name="T29" fmla="*/ 102 h 144"/>
                <a:gd name="T30" fmla="*/ 65 w 147"/>
                <a:gd name="T31" fmla="*/ 119 h 144"/>
                <a:gd name="T32" fmla="*/ 49 w 147"/>
                <a:gd name="T33" fmla="*/ 144 h 144"/>
                <a:gd name="T34" fmla="*/ 24 w 147"/>
                <a:gd name="T35" fmla="*/ 136 h 144"/>
                <a:gd name="T36" fmla="*/ 98 w 147"/>
                <a:gd name="T37" fmla="*/ 68 h 144"/>
                <a:gd name="T38" fmla="*/ 106 w 147"/>
                <a:gd name="T39" fmla="*/ 76 h 144"/>
                <a:gd name="T40" fmla="*/ 82 w 147"/>
                <a:gd name="T41" fmla="*/ 102 h 144"/>
                <a:gd name="T42" fmla="*/ 57 w 147"/>
                <a:gd name="T43" fmla="*/ 68 h 144"/>
                <a:gd name="T44" fmla="*/ 82 w 147"/>
                <a:gd name="T45" fmla="*/ 42 h 144"/>
                <a:gd name="T46" fmla="*/ 98 w 147"/>
                <a:gd name="T47" fmla="*/ 59 h 144"/>
                <a:gd name="T48" fmla="*/ 82 w 147"/>
                <a:gd name="T49" fmla="*/ 93 h 144"/>
                <a:gd name="T50" fmla="*/ 98 w 147"/>
                <a:gd name="T51" fmla="*/ 76 h 144"/>
                <a:gd name="T52" fmla="*/ 98 w 147"/>
                <a:gd name="T53" fmla="*/ 68 h 144"/>
                <a:gd name="T54" fmla="*/ 90 w 147"/>
                <a:gd name="T55" fmla="*/ 59 h 144"/>
                <a:gd name="T56" fmla="*/ 65 w 147"/>
                <a:gd name="T57" fmla="*/ 59 h 144"/>
                <a:gd name="T58" fmla="*/ 65 w 147"/>
                <a:gd name="T59" fmla="*/ 76 h 144"/>
                <a:gd name="T60" fmla="*/ 139 w 147"/>
                <a:gd name="T61" fmla="*/ 76 h 144"/>
                <a:gd name="T62" fmla="*/ 98 w 147"/>
                <a:gd name="T63" fmla="*/ 17 h 144"/>
                <a:gd name="T64" fmla="*/ 98 w 147"/>
                <a:gd name="T65" fmla="*/ 17 h 144"/>
                <a:gd name="T66" fmla="*/ 115 w 147"/>
                <a:gd name="T67" fmla="*/ 0 h 144"/>
                <a:gd name="T68" fmla="*/ 139 w 147"/>
                <a:gd name="T69" fmla="*/ 8 h 144"/>
                <a:gd name="T70" fmla="*/ 147 w 147"/>
                <a:gd name="T71" fmla="*/ 34 h 144"/>
                <a:gd name="T72" fmla="*/ 131 w 147"/>
                <a:gd name="T73" fmla="*/ 51 h 144"/>
                <a:gd name="T74" fmla="*/ 147 w 147"/>
                <a:gd name="T75" fmla="*/ 68 h 144"/>
                <a:gd name="T76" fmla="*/ 115 w 147"/>
                <a:gd name="T77" fmla="*/ 42 h 144"/>
                <a:gd name="T78" fmla="*/ 139 w 147"/>
                <a:gd name="T79" fmla="*/ 42 h 144"/>
                <a:gd name="T80" fmla="*/ 131 w 147"/>
                <a:gd name="T81" fmla="*/ 17 h 144"/>
                <a:gd name="T82" fmla="*/ 106 w 147"/>
                <a:gd name="T83" fmla="*/ 17 h 144"/>
                <a:gd name="T84" fmla="*/ 115 w 147"/>
                <a:gd name="T85" fmla="*/ 42 h 1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144"/>
                <a:gd name="T131" fmla="*/ 147 w 147"/>
                <a:gd name="T132" fmla="*/ 144 h 1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144">
                  <a:moveTo>
                    <a:pt x="24" y="136"/>
                  </a:moveTo>
                  <a:lnTo>
                    <a:pt x="24" y="127"/>
                  </a:lnTo>
                  <a:lnTo>
                    <a:pt x="33" y="136"/>
                  </a:lnTo>
                  <a:lnTo>
                    <a:pt x="41" y="136"/>
                  </a:lnTo>
                  <a:lnTo>
                    <a:pt x="49" y="127"/>
                  </a:lnTo>
                  <a:lnTo>
                    <a:pt x="57" y="119"/>
                  </a:lnTo>
                  <a:lnTo>
                    <a:pt x="57" y="110"/>
                  </a:lnTo>
                  <a:lnTo>
                    <a:pt x="49" y="102"/>
                  </a:lnTo>
                  <a:lnTo>
                    <a:pt x="41" y="102"/>
                  </a:lnTo>
                  <a:lnTo>
                    <a:pt x="33" y="110"/>
                  </a:lnTo>
                  <a:lnTo>
                    <a:pt x="16" y="119"/>
                  </a:lnTo>
                  <a:lnTo>
                    <a:pt x="8" y="119"/>
                  </a:lnTo>
                  <a:lnTo>
                    <a:pt x="0" y="119"/>
                  </a:lnTo>
                  <a:lnTo>
                    <a:pt x="0" y="102"/>
                  </a:lnTo>
                  <a:lnTo>
                    <a:pt x="0" y="93"/>
                  </a:lnTo>
                  <a:lnTo>
                    <a:pt x="8" y="85"/>
                  </a:lnTo>
                  <a:lnTo>
                    <a:pt x="16" y="76"/>
                  </a:lnTo>
                  <a:lnTo>
                    <a:pt x="33" y="76"/>
                  </a:lnTo>
                  <a:lnTo>
                    <a:pt x="41" y="76"/>
                  </a:lnTo>
                  <a:lnTo>
                    <a:pt x="33" y="85"/>
                  </a:lnTo>
                  <a:lnTo>
                    <a:pt x="24" y="85"/>
                  </a:lnTo>
                  <a:lnTo>
                    <a:pt x="8" y="85"/>
                  </a:lnTo>
                  <a:lnTo>
                    <a:pt x="8" y="102"/>
                  </a:lnTo>
                  <a:lnTo>
                    <a:pt x="8" y="110"/>
                  </a:lnTo>
                  <a:lnTo>
                    <a:pt x="16" y="110"/>
                  </a:lnTo>
                  <a:lnTo>
                    <a:pt x="24" y="102"/>
                  </a:lnTo>
                  <a:lnTo>
                    <a:pt x="41" y="93"/>
                  </a:lnTo>
                  <a:lnTo>
                    <a:pt x="57" y="93"/>
                  </a:lnTo>
                  <a:lnTo>
                    <a:pt x="65" y="102"/>
                  </a:lnTo>
                  <a:lnTo>
                    <a:pt x="65" y="110"/>
                  </a:lnTo>
                  <a:lnTo>
                    <a:pt x="65" y="119"/>
                  </a:lnTo>
                  <a:lnTo>
                    <a:pt x="57" y="136"/>
                  </a:lnTo>
                  <a:lnTo>
                    <a:pt x="49" y="144"/>
                  </a:lnTo>
                  <a:lnTo>
                    <a:pt x="33" y="144"/>
                  </a:lnTo>
                  <a:lnTo>
                    <a:pt x="24" y="136"/>
                  </a:lnTo>
                  <a:close/>
                  <a:moveTo>
                    <a:pt x="98" y="68"/>
                  </a:moveTo>
                  <a:lnTo>
                    <a:pt x="106" y="59"/>
                  </a:lnTo>
                  <a:lnTo>
                    <a:pt x="106" y="76"/>
                  </a:lnTo>
                  <a:lnTo>
                    <a:pt x="98" y="93"/>
                  </a:lnTo>
                  <a:lnTo>
                    <a:pt x="82" y="102"/>
                  </a:lnTo>
                  <a:lnTo>
                    <a:pt x="65" y="85"/>
                  </a:lnTo>
                  <a:lnTo>
                    <a:pt x="57" y="68"/>
                  </a:lnTo>
                  <a:lnTo>
                    <a:pt x="65" y="51"/>
                  </a:lnTo>
                  <a:lnTo>
                    <a:pt x="82" y="42"/>
                  </a:lnTo>
                  <a:lnTo>
                    <a:pt x="98" y="51"/>
                  </a:lnTo>
                  <a:lnTo>
                    <a:pt x="98" y="59"/>
                  </a:lnTo>
                  <a:lnTo>
                    <a:pt x="74" y="85"/>
                  </a:lnTo>
                  <a:lnTo>
                    <a:pt x="82" y="93"/>
                  </a:lnTo>
                  <a:lnTo>
                    <a:pt x="98" y="85"/>
                  </a:lnTo>
                  <a:lnTo>
                    <a:pt x="98" y="76"/>
                  </a:lnTo>
                  <a:lnTo>
                    <a:pt x="98" y="68"/>
                  </a:lnTo>
                  <a:close/>
                  <a:moveTo>
                    <a:pt x="65" y="76"/>
                  </a:moveTo>
                  <a:lnTo>
                    <a:pt x="90" y="59"/>
                  </a:lnTo>
                  <a:lnTo>
                    <a:pt x="82" y="51"/>
                  </a:lnTo>
                  <a:lnTo>
                    <a:pt x="65" y="59"/>
                  </a:lnTo>
                  <a:lnTo>
                    <a:pt x="65" y="68"/>
                  </a:lnTo>
                  <a:lnTo>
                    <a:pt x="65" y="76"/>
                  </a:lnTo>
                  <a:close/>
                  <a:moveTo>
                    <a:pt x="139" y="76"/>
                  </a:moveTo>
                  <a:lnTo>
                    <a:pt x="90" y="25"/>
                  </a:lnTo>
                  <a:lnTo>
                    <a:pt x="98" y="17"/>
                  </a:lnTo>
                  <a:lnTo>
                    <a:pt x="98" y="25"/>
                  </a:lnTo>
                  <a:lnTo>
                    <a:pt x="98" y="17"/>
                  </a:lnTo>
                  <a:lnTo>
                    <a:pt x="106" y="8"/>
                  </a:lnTo>
                  <a:lnTo>
                    <a:pt x="115" y="0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47" y="25"/>
                  </a:lnTo>
                  <a:lnTo>
                    <a:pt x="147" y="34"/>
                  </a:lnTo>
                  <a:lnTo>
                    <a:pt x="139" y="51"/>
                  </a:lnTo>
                  <a:lnTo>
                    <a:pt x="131" y="51"/>
                  </a:lnTo>
                  <a:lnTo>
                    <a:pt x="147" y="68"/>
                  </a:lnTo>
                  <a:lnTo>
                    <a:pt x="139" y="76"/>
                  </a:lnTo>
                  <a:close/>
                  <a:moveTo>
                    <a:pt x="115" y="42"/>
                  </a:moveTo>
                  <a:lnTo>
                    <a:pt x="123" y="51"/>
                  </a:lnTo>
                  <a:lnTo>
                    <a:pt x="139" y="42"/>
                  </a:lnTo>
                  <a:lnTo>
                    <a:pt x="139" y="34"/>
                  </a:lnTo>
                  <a:lnTo>
                    <a:pt x="131" y="17"/>
                  </a:lnTo>
                  <a:lnTo>
                    <a:pt x="123" y="8"/>
                  </a:lnTo>
                  <a:lnTo>
                    <a:pt x="106" y="17"/>
                  </a:lnTo>
                  <a:lnTo>
                    <a:pt x="106" y="25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2" name="Freeform 150"/>
            <p:cNvSpPr>
              <a:spLocks/>
            </p:cNvSpPr>
            <p:nvPr/>
          </p:nvSpPr>
          <p:spPr bwMode="auto">
            <a:xfrm>
              <a:off x="2437" y="2974"/>
              <a:ext cx="25" cy="25"/>
            </a:xfrm>
            <a:custGeom>
              <a:avLst/>
              <a:gdLst>
                <a:gd name="T0" fmla="*/ 8 w 25"/>
                <a:gd name="T1" fmla="*/ 25 h 25"/>
                <a:gd name="T2" fmla="*/ 0 w 25"/>
                <a:gd name="T3" fmla="*/ 17 h 25"/>
                <a:gd name="T4" fmla="*/ 25 w 25"/>
                <a:gd name="T5" fmla="*/ 0 h 25"/>
                <a:gd name="T6" fmla="*/ 25 w 25"/>
                <a:gd name="T7" fmla="*/ 8 h 25"/>
                <a:gd name="T8" fmla="*/ 8 w 25"/>
                <a:gd name="T9" fmla="*/ 2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8" y="25"/>
                  </a:moveTo>
                  <a:lnTo>
                    <a:pt x="0" y="17"/>
                  </a:lnTo>
                  <a:lnTo>
                    <a:pt x="25" y="0"/>
                  </a:lnTo>
                  <a:lnTo>
                    <a:pt x="25" y="8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3" name="Freeform 151"/>
            <p:cNvSpPr>
              <a:spLocks noEditPoints="1"/>
            </p:cNvSpPr>
            <p:nvPr/>
          </p:nvSpPr>
          <p:spPr bwMode="auto">
            <a:xfrm>
              <a:off x="2445" y="2872"/>
              <a:ext cx="107" cy="110"/>
            </a:xfrm>
            <a:custGeom>
              <a:avLst/>
              <a:gdLst>
                <a:gd name="T0" fmla="*/ 17 w 107"/>
                <a:gd name="T1" fmla="*/ 93 h 110"/>
                <a:gd name="T2" fmla="*/ 0 w 107"/>
                <a:gd name="T3" fmla="*/ 76 h 110"/>
                <a:gd name="T4" fmla="*/ 0 w 107"/>
                <a:gd name="T5" fmla="*/ 59 h 110"/>
                <a:gd name="T6" fmla="*/ 9 w 107"/>
                <a:gd name="T7" fmla="*/ 51 h 110"/>
                <a:gd name="T8" fmla="*/ 17 w 107"/>
                <a:gd name="T9" fmla="*/ 42 h 110"/>
                <a:gd name="T10" fmla="*/ 25 w 107"/>
                <a:gd name="T11" fmla="*/ 42 h 110"/>
                <a:gd name="T12" fmla="*/ 33 w 107"/>
                <a:gd name="T13" fmla="*/ 51 h 110"/>
                <a:gd name="T14" fmla="*/ 50 w 107"/>
                <a:gd name="T15" fmla="*/ 59 h 110"/>
                <a:gd name="T16" fmla="*/ 58 w 107"/>
                <a:gd name="T17" fmla="*/ 76 h 110"/>
                <a:gd name="T18" fmla="*/ 66 w 107"/>
                <a:gd name="T19" fmla="*/ 93 h 110"/>
                <a:gd name="T20" fmla="*/ 58 w 107"/>
                <a:gd name="T21" fmla="*/ 102 h 110"/>
                <a:gd name="T22" fmla="*/ 41 w 107"/>
                <a:gd name="T23" fmla="*/ 110 h 110"/>
                <a:gd name="T24" fmla="*/ 17 w 107"/>
                <a:gd name="T25" fmla="*/ 93 h 110"/>
                <a:gd name="T26" fmla="*/ 17 w 107"/>
                <a:gd name="T27" fmla="*/ 93 h 110"/>
                <a:gd name="T28" fmla="*/ 25 w 107"/>
                <a:gd name="T29" fmla="*/ 85 h 110"/>
                <a:gd name="T30" fmla="*/ 41 w 107"/>
                <a:gd name="T31" fmla="*/ 102 h 110"/>
                <a:gd name="T32" fmla="*/ 50 w 107"/>
                <a:gd name="T33" fmla="*/ 93 h 110"/>
                <a:gd name="T34" fmla="*/ 58 w 107"/>
                <a:gd name="T35" fmla="*/ 85 h 110"/>
                <a:gd name="T36" fmla="*/ 41 w 107"/>
                <a:gd name="T37" fmla="*/ 68 h 110"/>
                <a:gd name="T38" fmla="*/ 25 w 107"/>
                <a:gd name="T39" fmla="*/ 51 h 110"/>
                <a:gd name="T40" fmla="*/ 9 w 107"/>
                <a:gd name="T41" fmla="*/ 51 h 110"/>
                <a:gd name="T42" fmla="*/ 9 w 107"/>
                <a:gd name="T43" fmla="*/ 68 h 110"/>
                <a:gd name="T44" fmla="*/ 25 w 107"/>
                <a:gd name="T45" fmla="*/ 85 h 110"/>
                <a:gd name="T46" fmla="*/ 25 w 107"/>
                <a:gd name="T47" fmla="*/ 85 h 110"/>
                <a:gd name="T48" fmla="*/ 99 w 107"/>
                <a:gd name="T49" fmla="*/ 59 h 110"/>
                <a:gd name="T50" fmla="*/ 91 w 107"/>
                <a:gd name="T51" fmla="*/ 42 h 110"/>
                <a:gd name="T52" fmla="*/ 66 w 107"/>
                <a:gd name="T53" fmla="*/ 68 h 110"/>
                <a:gd name="T54" fmla="*/ 58 w 107"/>
                <a:gd name="T55" fmla="*/ 59 h 110"/>
                <a:gd name="T56" fmla="*/ 50 w 107"/>
                <a:gd name="T57" fmla="*/ 0 h 110"/>
                <a:gd name="T58" fmla="*/ 58 w 107"/>
                <a:gd name="T59" fmla="*/ 0 h 110"/>
                <a:gd name="T60" fmla="*/ 91 w 107"/>
                <a:gd name="T61" fmla="*/ 34 h 110"/>
                <a:gd name="T62" fmla="*/ 99 w 107"/>
                <a:gd name="T63" fmla="*/ 25 h 110"/>
                <a:gd name="T64" fmla="*/ 99 w 107"/>
                <a:gd name="T65" fmla="*/ 34 h 110"/>
                <a:gd name="T66" fmla="*/ 99 w 107"/>
                <a:gd name="T67" fmla="*/ 34 h 110"/>
                <a:gd name="T68" fmla="*/ 107 w 107"/>
                <a:gd name="T69" fmla="*/ 51 h 110"/>
                <a:gd name="T70" fmla="*/ 99 w 107"/>
                <a:gd name="T71" fmla="*/ 59 h 110"/>
                <a:gd name="T72" fmla="*/ 82 w 107"/>
                <a:gd name="T73" fmla="*/ 34 h 110"/>
                <a:gd name="T74" fmla="*/ 58 w 107"/>
                <a:gd name="T75" fmla="*/ 17 h 110"/>
                <a:gd name="T76" fmla="*/ 66 w 107"/>
                <a:gd name="T77" fmla="*/ 51 h 110"/>
                <a:gd name="T78" fmla="*/ 82 w 107"/>
                <a:gd name="T79" fmla="*/ 34 h 1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"/>
                <a:gd name="T121" fmla="*/ 0 h 110"/>
                <a:gd name="T122" fmla="*/ 107 w 107"/>
                <a:gd name="T123" fmla="*/ 110 h 1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" h="110">
                  <a:moveTo>
                    <a:pt x="17" y="93"/>
                  </a:moveTo>
                  <a:lnTo>
                    <a:pt x="0" y="76"/>
                  </a:lnTo>
                  <a:lnTo>
                    <a:pt x="0" y="59"/>
                  </a:lnTo>
                  <a:lnTo>
                    <a:pt x="9" y="51"/>
                  </a:lnTo>
                  <a:lnTo>
                    <a:pt x="17" y="42"/>
                  </a:lnTo>
                  <a:lnTo>
                    <a:pt x="25" y="42"/>
                  </a:lnTo>
                  <a:lnTo>
                    <a:pt x="33" y="51"/>
                  </a:lnTo>
                  <a:lnTo>
                    <a:pt x="50" y="59"/>
                  </a:lnTo>
                  <a:lnTo>
                    <a:pt x="58" y="76"/>
                  </a:lnTo>
                  <a:lnTo>
                    <a:pt x="66" y="93"/>
                  </a:lnTo>
                  <a:lnTo>
                    <a:pt x="58" y="102"/>
                  </a:lnTo>
                  <a:lnTo>
                    <a:pt x="41" y="110"/>
                  </a:lnTo>
                  <a:lnTo>
                    <a:pt x="17" y="93"/>
                  </a:lnTo>
                  <a:close/>
                  <a:moveTo>
                    <a:pt x="25" y="85"/>
                  </a:moveTo>
                  <a:lnTo>
                    <a:pt x="41" y="102"/>
                  </a:lnTo>
                  <a:lnTo>
                    <a:pt x="50" y="93"/>
                  </a:lnTo>
                  <a:lnTo>
                    <a:pt x="58" y="85"/>
                  </a:lnTo>
                  <a:lnTo>
                    <a:pt x="41" y="68"/>
                  </a:lnTo>
                  <a:lnTo>
                    <a:pt x="25" y="51"/>
                  </a:lnTo>
                  <a:lnTo>
                    <a:pt x="9" y="51"/>
                  </a:lnTo>
                  <a:lnTo>
                    <a:pt x="9" y="68"/>
                  </a:lnTo>
                  <a:lnTo>
                    <a:pt x="25" y="85"/>
                  </a:lnTo>
                  <a:close/>
                  <a:moveTo>
                    <a:pt x="99" y="59"/>
                  </a:moveTo>
                  <a:lnTo>
                    <a:pt x="91" y="42"/>
                  </a:lnTo>
                  <a:lnTo>
                    <a:pt x="66" y="68"/>
                  </a:lnTo>
                  <a:lnTo>
                    <a:pt x="58" y="59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91" y="34"/>
                  </a:lnTo>
                  <a:lnTo>
                    <a:pt x="99" y="25"/>
                  </a:lnTo>
                  <a:lnTo>
                    <a:pt x="99" y="34"/>
                  </a:lnTo>
                  <a:lnTo>
                    <a:pt x="107" y="51"/>
                  </a:lnTo>
                  <a:lnTo>
                    <a:pt x="99" y="59"/>
                  </a:lnTo>
                  <a:close/>
                  <a:moveTo>
                    <a:pt x="82" y="34"/>
                  </a:moveTo>
                  <a:lnTo>
                    <a:pt x="58" y="17"/>
                  </a:lnTo>
                  <a:lnTo>
                    <a:pt x="66" y="51"/>
                  </a:lnTo>
                  <a:lnTo>
                    <a:pt x="8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4" name="Freeform 152"/>
            <p:cNvSpPr>
              <a:spLocks noEditPoints="1"/>
            </p:cNvSpPr>
            <p:nvPr/>
          </p:nvSpPr>
          <p:spPr bwMode="auto">
            <a:xfrm>
              <a:off x="2585" y="2991"/>
              <a:ext cx="164" cy="153"/>
            </a:xfrm>
            <a:custGeom>
              <a:avLst/>
              <a:gdLst>
                <a:gd name="T0" fmla="*/ 0 w 164"/>
                <a:gd name="T1" fmla="*/ 102 h 153"/>
                <a:gd name="T2" fmla="*/ 25 w 164"/>
                <a:gd name="T3" fmla="*/ 76 h 153"/>
                <a:gd name="T4" fmla="*/ 49 w 164"/>
                <a:gd name="T5" fmla="*/ 76 h 153"/>
                <a:gd name="T6" fmla="*/ 74 w 164"/>
                <a:gd name="T7" fmla="*/ 93 h 153"/>
                <a:gd name="T8" fmla="*/ 74 w 164"/>
                <a:gd name="T9" fmla="*/ 119 h 153"/>
                <a:gd name="T10" fmla="*/ 66 w 164"/>
                <a:gd name="T11" fmla="*/ 136 h 153"/>
                <a:gd name="T12" fmla="*/ 49 w 164"/>
                <a:gd name="T13" fmla="*/ 136 h 153"/>
                <a:gd name="T14" fmla="*/ 66 w 164"/>
                <a:gd name="T15" fmla="*/ 119 h 153"/>
                <a:gd name="T16" fmla="*/ 66 w 164"/>
                <a:gd name="T17" fmla="*/ 102 h 153"/>
                <a:gd name="T18" fmla="*/ 41 w 164"/>
                <a:gd name="T19" fmla="*/ 85 h 153"/>
                <a:gd name="T20" fmla="*/ 25 w 164"/>
                <a:gd name="T21" fmla="*/ 93 h 153"/>
                <a:gd name="T22" fmla="*/ 49 w 164"/>
                <a:gd name="T23" fmla="*/ 136 h 153"/>
                <a:gd name="T24" fmla="*/ 123 w 164"/>
                <a:gd name="T25" fmla="*/ 59 h 153"/>
                <a:gd name="T26" fmla="*/ 115 w 164"/>
                <a:gd name="T27" fmla="*/ 85 h 153"/>
                <a:gd name="T28" fmla="*/ 82 w 164"/>
                <a:gd name="T29" fmla="*/ 85 h 153"/>
                <a:gd name="T30" fmla="*/ 74 w 164"/>
                <a:gd name="T31" fmla="*/ 42 h 153"/>
                <a:gd name="T32" fmla="*/ 115 w 164"/>
                <a:gd name="T33" fmla="*/ 51 h 153"/>
                <a:gd name="T34" fmla="*/ 90 w 164"/>
                <a:gd name="T35" fmla="*/ 76 h 153"/>
                <a:gd name="T36" fmla="*/ 107 w 164"/>
                <a:gd name="T37" fmla="*/ 76 h 153"/>
                <a:gd name="T38" fmla="*/ 115 w 164"/>
                <a:gd name="T39" fmla="*/ 59 h 153"/>
                <a:gd name="T40" fmla="*/ 82 w 164"/>
                <a:gd name="T41" fmla="*/ 76 h 153"/>
                <a:gd name="T42" fmla="*/ 90 w 164"/>
                <a:gd name="T43" fmla="*/ 51 h 153"/>
                <a:gd name="T44" fmla="*/ 82 w 164"/>
                <a:gd name="T45" fmla="*/ 59 h 153"/>
                <a:gd name="T46" fmla="*/ 82 w 164"/>
                <a:gd name="T47" fmla="*/ 76 h 153"/>
                <a:gd name="T48" fmla="*/ 156 w 164"/>
                <a:gd name="T49" fmla="*/ 17 h 153"/>
                <a:gd name="T50" fmla="*/ 156 w 164"/>
                <a:gd name="T51" fmla="*/ 42 h 153"/>
                <a:gd name="T52" fmla="*/ 123 w 164"/>
                <a:gd name="T53" fmla="*/ 42 h 153"/>
                <a:gd name="T54" fmla="*/ 115 w 164"/>
                <a:gd name="T55" fmla="*/ 17 h 153"/>
                <a:gd name="T56" fmla="*/ 131 w 164"/>
                <a:gd name="T57" fmla="*/ 0 h 153"/>
                <a:gd name="T58" fmla="*/ 139 w 164"/>
                <a:gd name="T59" fmla="*/ 8 h 153"/>
                <a:gd name="T60" fmla="*/ 123 w 164"/>
                <a:gd name="T61" fmla="*/ 8 h 153"/>
                <a:gd name="T62" fmla="*/ 123 w 164"/>
                <a:gd name="T63" fmla="*/ 34 h 153"/>
                <a:gd name="T64" fmla="*/ 148 w 164"/>
                <a:gd name="T65" fmla="*/ 34 h 153"/>
                <a:gd name="T66" fmla="*/ 148 w 164"/>
                <a:gd name="T67" fmla="*/ 17 h 1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4"/>
                <a:gd name="T103" fmla="*/ 0 h 153"/>
                <a:gd name="T104" fmla="*/ 164 w 164"/>
                <a:gd name="T105" fmla="*/ 153 h 15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4" h="153">
                  <a:moveTo>
                    <a:pt x="49" y="153"/>
                  </a:moveTo>
                  <a:lnTo>
                    <a:pt x="0" y="102"/>
                  </a:lnTo>
                  <a:lnTo>
                    <a:pt x="16" y="85"/>
                  </a:lnTo>
                  <a:lnTo>
                    <a:pt x="25" y="76"/>
                  </a:lnTo>
                  <a:lnTo>
                    <a:pt x="33" y="68"/>
                  </a:lnTo>
                  <a:lnTo>
                    <a:pt x="49" y="76"/>
                  </a:lnTo>
                  <a:lnTo>
                    <a:pt x="66" y="85"/>
                  </a:lnTo>
                  <a:lnTo>
                    <a:pt x="74" y="93"/>
                  </a:lnTo>
                  <a:lnTo>
                    <a:pt x="74" y="110"/>
                  </a:lnTo>
                  <a:lnTo>
                    <a:pt x="74" y="119"/>
                  </a:lnTo>
                  <a:lnTo>
                    <a:pt x="74" y="127"/>
                  </a:lnTo>
                  <a:lnTo>
                    <a:pt x="66" y="136"/>
                  </a:lnTo>
                  <a:lnTo>
                    <a:pt x="49" y="153"/>
                  </a:lnTo>
                  <a:close/>
                  <a:moveTo>
                    <a:pt x="49" y="136"/>
                  </a:moveTo>
                  <a:lnTo>
                    <a:pt x="57" y="127"/>
                  </a:lnTo>
                  <a:lnTo>
                    <a:pt x="66" y="119"/>
                  </a:lnTo>
                  <a:lnTo>
                    <a:pt x="66" y="110"/>
                  </a:lnTo>
                  <a:lnTo>
                    <a:pt x="66" y="102"/>
                  </a:lnTo>
                  <a:lnTo>
                    <a:pt x="57" y="93"/>
                  </a:lnTo>
                  <a:lnTo>
                    <a:pt x="41" y="85"/>
                  </a:lnTo>
                  <a:lnTo>
                    <a:pt x="33" y="85"/>
                  </a:lnTo>
                  <a:lnTo>
                    <a:pt x="25" y="93"/>
                  </a:lnTo>
                  <a:lnTo>
                    <a:pt x="8" y="102"/>
                  </a:lnTo>
                  <a:lnTo>
                    <a:pt x="49" y="136"/>
                  </a:lnTo>
                  <a:close/>
                  <a:moveTo>
                    <a:pt x="115" y="59"/>
                  </a:moveTo>
                  <a:lnTo>
                    <a:pt x="123" y="59"/>
                  </a:lnTo>
                  <a:lnTo>
                    <a:pt x="123" y="68"/>
                  </a:lnTo>
                  <a:lnTo>
                    <a:pt x="115" y="85"/>
                  </a:lnTo>
                  <a:lnTo>
                    <a:pt x="98" y="93"/>
                  </a:lnTo>
                  <a:lnTo>
                    <a:pt x="82" y="85"/>
                  </a:lnTo>
                  <a:lnTo>
                    <a:pt x="74" y="59"/>
                  </a:lnTo>
                  <a:lnTo>
                    <a:pt x="74" y="42"/>
                  </a:lnTo>
                  <a:lnTo>
                    <a:pt x="90" y="42"/>
                  </a:lnTo>
                  <a:lnTo>
                    <a:pt x="115" y="51"/>
                  </a:lnTo>
                  <a:lnTo>
                    <a:pt x="90" y="76"/>
                  </a:lnTo>
                  <a:lnTo>
                    <a:pt x="98" y="85"/>
                  </a:lnTo>
                  <a:lnTo>
                    <a:pt x="107" y="76"/>
                  </a:lnTo>
                  <a:lnTo>
                    <a:pt x="115" y="68"/>
                  </a:lnTo>
                  <a:lnTo>
                    <a:pt x="115" y="59"/>
                  </a:lnTo>
                  <a:close/>
                  <a:moveTo>
                    <a:pt x="82" y="76"/>
                  </a:moveTo>
                  <a:lnTo>
                    <a:pt x="98" y="51"/>
                  </a:lnTo>
                  <a:lnTo>
                    <a:pt x="90" y="51"/>
                  </a:lnTo>
                  <a:lnTo>
                    <a:pt x="82" y="51"/>
                  </a:lnTo>
                  <a:lnTo>
                    <a:pt x="82" y="59"/>
                  </a:lnTo>
                  <a:lnTo>
                    <a:pt x="82" y="76"/>
                  </a:lnTo>
                  <a:close/>
                  <a:moveTo>
                    <a:pt x="148" y="17"/>
                  </a:moveTo>
                  <a:lnTo>
                    <a:pt x="156" y="17"/>
                  </a:lnTo>
                  <a:lnTo>
                    <a:pt x="164" y="25"/>
                  </a:lnTo>
                  <a:lnTo>
                    <a:pt x="156" y="42"/>
                  </a:lnTo>
                  <a:lnTo>
                    <a:pt x="139" y="51"/>
                  </a:lnTo>
                  <a:lnTo>
                    <a:pt x="123" y="42"/>
                  </a:lnTo>
                  <a:lnTo>
                    <a:pt x="115" y="25"/>
                  </a:lnTo>
                  <a:lnTo>
                    <a:pt x="115" y="17"/>
                  </a:lnTo>
                  <a:lnTo>
                    <a:pt x="115" y="0"/>
                  </a:lnTo>
                  <a:lnTo>
                    <a:pt x="131" y="0"/>
                  </a:lnTo>
                  <a:lnTo>
                    <a:pt x="139" y="0"/>
                  </a:lnTo>
                  <a:lnTo>
                    <a:pt x="139" y="8"/>
                  </a:lnTo>
                  <a:lnTo>
                    <a:pt x="131" y="8"/>
                  </a:lnTo>
                  <a:lnTo>
                    <a:pt x="123" y="8"/>
                  </a:lnTo>
                  <a:lnTo>
                    <a:pt x="115" y="17"/>
                  </a:lnTo>
                  <a:lnTo>
                    <a:pt x="123" y="34"/>
                  </a:lnTo>
                  <a:lnTo>
                    <a:pt x="139" y="42"/>
                  </a:lnTo>
                  <a:lnTo>
                    <a:pt x="148" y="34"/>
                  </a:lnTo>
                  <a:lnTo>
                    <a:pt x="156" y="25"/>
                  </a:lnTo>
                  <a:lnTo>
                    <a:pt x="14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5" name="Freeform 153"/>
            <p:cNvSpPr>
              <a:spLocks/>
            </p:cNvSpPr>
            <p:nvPr/>
          </p:nvSpPr>
          <p:spPr bwMode="auto">
            <a:xfrm>
              <a:off x="2733" y="2974"/>
              <a:ext cx="24" cy="25"/>
            </a:xfrm>
            <a:custGeom>
              <a:avLst/>
              <a:gdLst>
                <a:gd name="T0" fmla="*/ 8 w 24"/>
                <a:gd name="T1" fmla="*/ 25 h 25"/>
                <a:gd name="T2" fmla="*/ 0 w 24"/>
                <a:gd name="T3" fmla="*/ 17 h 25"/>
                <a:gd name="T4" fmla="*/ 24 w 24"/>
                <a:gd name="T5" fmla="*/ 0 h 25"/>
                <a:gd name="T6" fmla="*/ 24 w 24"/>
                <a:gd name="T7" fmla="*/ 8 h 25"/>
                <a:gd name="T8" fmla="*/ 8 w 24"/>
                <a:gd name="T9" fmla="*/ 2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5"/>
                <a:gd name="T17" fmla="*/ 24 w 2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5">
                  <a:moveTo>
                    <a:pt x="8" y="25"/>
                  </a:moveTo>
                  <a:lnTo>
                    <a:pt x="0" y="17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6" name="Freeform 154"/>
            <p:cNvSpPr>
              <a:spLocks noEditPoints="1"/>
            </p:cNvSpPr>
            <p:nvPr/>
          </p:nvSpPr>
          <p:spPr bwMode="auto">
            <a:xfrm>
              <a:off x="2741" y="2872"/>
              <a:ext cx="106" cy="110"/>
            </a:xfrm>
            <a:custGeom>
              <a:avLst/>
              <a:gdLst>
                <a:gd name="T0" fmla="*/ 16 w 106"/>
                <a:gd name="T1" fmla="*/ 93 h 110"/>
                <a:gd name="T2" fmla="*/ 0 w 106"/>
                <a:gd name="T3" fmla="*/ 76 h 110"/>
                <a:gd name="T4" fmla="*/ 0 w 106"/>
                <a:gd name="T5" fmla="*/ 59 h 110"/>
                <a:gd name="T6" fmla="*/ 8 w 106"/>
                <a:gd name="T7" fmla="*/ 51 h 110"/>
                <a:gd name="T8" fmla="*/ 16 w 106"/>
                <a:gd name="T9" fmla="*/ 42 h 110"/>
                <a:gd name="T10" fmla="*/ 24 w 106"/>
                <a:gd name="T11" fmla="*/ 42 h 110"/>
                <a:gd name="T12" fmla="*/ 33 w 106"/>
                <a:gd name="T13" fmla="*/ 51 h 110"/>
                <a:gd name="T14" fmla="*/ 49 w 106"/>
                <a:gd name="T15" fmla="*/ 59 h 110"/>
                <a:gd name="T16" fmla="*/ 57 w 106"/>
                <a:gd name="T17" fmla="*/ 76 h 110"/>
                <a:gd name="T18" fmla="*/ 65 w 106"/>
                <a:gd name="T19" fmla="*/ 93 h 110"/>
                <a:gd name="T20" fmla="*/ 57 w 106"/>
                <a:gd name="T21" fmla="*/ 102 h 110"/>
                <a:gd name="T22" fmla="*/ 41 w 106"/>
                <a:gd name="T23" fmla="*/ 110 h 110"/>
                <a:gd name="T24" fmla="*/ 16 w 106"/>
                <a:gd name="T25" fmla="*/ 93 h 110"/>
                <a:gd name="T26" fmla="*/ 16 w 106"/>
                <a:gd name="T27" fmla="*/ 93 h 110"/>
                <a:gd name="T28" fmla="*/ 24 w 106"/>
                <a:gd name="T29" fmla="*/ 85 h 110"/>
                <a:gd name="T30" fmla="*/ 41 w 106"/>
                <a:gd name="T31" fmla="*/ 102 h 110"/>
                <a:gd name="T32" fmla="*/ 49 w 106"/>
                <a:gd name="T33" fmla="*/ 93 h 110"/>
                <a:gd name="T34" fmla="*/ 57 w 106"/>
                <a:gd name="T35" fmla="*/ 85 h 110"/>
                <a:gd name="T36" fmla="*/ 41 w 106"/>
                <a:gd name="T37" fmla="*/ 68 h 110"/>
                <a:gd name="T38" fmla="*/ 24 w 106"/>
                <a:gd name="T39" fmla="*/ 51 h 110"/>
                <a:gd name="T40" fmla="*/ 8 w 106"/>
                <a:gd name="T41" fmla="*/ 51 h 110"/>
                <a:gd name="T42" fmla="*/ 8 w 106"/>
                <a:gd name="T43" fmla="*/ 68 h 110"/>
                <a:gd name="T44" fmla="*/ 24 w 106"/>
                <a:gd name="T45" fmla="*/ 85 h 110"/>
                <a:gd name="T46" fmla="*/ 24 w 106"/>
                <a:gd name="T47" fmla="*/ 85 h 110"/>
                <a:gd name="T48" fmla="*/ 98 w 106"/>
                <a:gd name="T49" fmla="*/ 59 h 110"/>
                <a:gd name="T50" fmla="*/ 90 w 106"/>
                <a:gd name="T51" fmla="*/ 42 h 110"/>
                <a:gd name="T52" fmla="*/ 65 w 106"/>
                <a:gd name="T53" fmla="*/ 68 h 110"/>
                <a:gd name="T54" fmla="*/ 57 w 106"/>
                <a:gd name="T55" fmla="*/ 59 h 110"/>
                <a:gd name="T56" fmla="*/ 49 w 106"/>
                <a:gd name="T57" fmla="*/ 0 h 110"/>
                <a:gd name="T58" fmla="*/ 57 w 106"/>
                <a:gd name="T59" fmla="*/ 0 h 110"/>
                <a:gd name="T60" fmla="*/ 90 w 106"/>
                <a:gd name="T61" fmla="*/ 34 h 110"/>
                <a:gd name="T62" fmla="*/ 98 w 106"/>
                <a:gd name="T63" fmla="*/ 25 h 110"/>
                <a:gd name="T64" fmla="*/ 98 w 106"/>
                <a:gd name="T65" fmla="*/ 34 h 110"/>
                <a:gd name="T66" fmla="*/ 98 w 106"/>
                <a:gd name="T67" fmla="*/ 34 h 110"/>
                <a:gd name="T68" fmla="*/ 106 w 106"/>
                <a:gd name="T69" fmla="*/ 51 h 110"/>
                <a:gd name="T70" fmla="*/ 98 w 106"/>
                <a:gd name="T71" fmla="*/ 59 h 110"/>
                <a:gd name="T72" fmla="*/ 82 w 106"/>
                <a:gd name="T73" fmla="*/ 34 h 110"/>
                <a:gd name="T74" fmla="*/ 57 w 106"/>
                <a:gd name="T75" fmla="*/ 17 h 110"/>
                <a:gd name="T76" fmla="*/ 65 w 106"/>
                <a:gd name="T77" fmla="*/ 51 h 110"/>
                <a:gd name="T78" fmla="*/ 82 w 106"/>
                <a:gd name="T79" fmla="*/ 34 h 1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6"/>
                <a:gd name="T121" fmla="*/ 0 h 110"/>
                <a:gd name="T122" fmla="*/ 106 w 106"/>
                <a:gd name="T123" fmla="*/ 110 h 1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6" h="110">
                  <a:moveTo>
                    <a:pt x="16" y="93"/>
                  </a:moveTo>
                  <a:lnTo>
                    <a:pt x="0" y="76"/>
                  </a:lnTo>
                  <a:lnTo>
                    <a:pt x="0" y="59"/>
                  </a:lnTo>
                  <a:lnTo>
                    <a:pt x="8" y="51"/>
                  </a:lnTo>
                  <a:lnTo>
                    <a:pt x="16" y="42"/>
                  </a:lnTo>
                  <a:lnTo>
                    <a:pt x="24" y="42"/>
                  </a:lnTo>
                  <a:lnTo>
                    <a:pt x="33" y="51"/>
                  </a:lnTo>
                  <a:lnTo>
                    <a:pt x="49" y="59"/>
                  </a:lnTo>
                  <a:lnTo>
                    <a:pt x="57" y="76"/>
                  </a:lnTo>
                  <a:lnTo>
                    <a:pt x="65" y="93"/>
                  </a:lnTo>
                  <a:lnTo>
                    <a:pt x="57" y="102"/>
                  </a:lnTo>
                  <a:lnTo>
                    <a:pt x="41" y="110"/>
                  </a:lnTo>
                  <a:lnTo>
                    <a:pt x="16" y="93"/>
                  </a:lnTo>
                  <a:close/>
                  <a:moveTo>
                    <a:pt x="24" y="85"/>
                  </a:moveTo>
                  <a:lnTo>
                    <a:pt x="41" y="102"/>
                  </a:lnTo>
                  <a:lnTo>
                    <a:pt x="49" y="93"/>
                  </a:lnTo>
                  <a:lnTo>
                    <a:pt x="57" y="85"/>
                  </a:lnTo>
                  <a:lnTo>
                    <a:pt x="41" y="68"/>
                  </a:lnTo>
                  <a:lnTo>
                    <a:pt x="24" y="51"/>
                  </a:lnTo>
                  <a:lnTo>
                    <a:pt x="8" y="51"/>
                  </a:lnTo>
                  <a:lnTo>
                    <a:pt x="8" y="68"/>
                  </a:lnTo>
                  <a:lnTo>
                    <a:pt x="24" y="85"/>
                  </a:lnTo>
                  <a:close/>
                  <a:moveTo>
                    <a:pt x="98" y="59"/>
                  </a:moveTo>
                  <a:lnTo>
                    <a:pt x="90" y="42"/>
                  </a:lnTo>
                  <a:lnTo>
                    <a:pt x="65" y="68"/>
                  </a:lnTo>
                  <a:lnTo>
                    <a:pt x="57" y="59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90" y="34"/>
                  </a:lnTo>
                  <a:lnTo>
                    <a:pt x="98" y="25"/>
                  </a:lnTo>
                  <a:lnTo>
                    <a:pt x="98" y="34"/>
                  </a:lnTo>
                  <a:lnTo>
                    <a:pt x="106" y="51"/>
                  </a:lnTo>
                  <a:lnTo>
                    <a:pt x="98" y="59"/>
                  </a:lnTo>
                  <a:close/>
                  <a:moveTo>
                    <a:pt x="82" y="34"/>
                  </a:moveTo>
                  <a:lnTo>
                    <a:pt x="57" y="17"/>
                  </a:lnTo>
                  <a:lnTo>
                    <a:pt x="65" y="51"/>
                  </a:lnTo>
                  <a:lnTo>
                    <a:pt x="8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7" name="Freeform 155"/>
            <p:cNvSpPr>
              <a:spLocks noEditPoints="1"/>
            </p:cNvSpPr>
            <p:nvPr/>
          </p:nvSpPr>
          <p:spPr bwMode="auto">
            <a:xfrm>
              <a:off x="2880" y="2982"/>
              <a:ext cx="156" cy="162"/>
            </a:xfrm>
            <a:custGeom>
              <a:avLst/>
              <a:gdLst>
                <a:gd name="T0" fmla="*/ 0 w 156"/>
                <a:gd name="T1" fmla="*/ 111 h 162"/>
                <a:gd name="T2" fmla="*/ 58 w 156"/>
                <a:gd name="T3" fmla="*/ 119 h 162"/>
                <a:gd name="T4" fmla="*/ 58 w 156"/>
                <a:gd name="T5" fmla="*/ 119 h 162"/>
                <a:gd name="T6" fmla="*/ 49 w 156"/>
                <a:gd name="T7" fmla="*/ 60 h 162"/>
                <a:gd name="T8" fmla="*/ 90 w 156"/>
                <a:gd name="T9" fmla="*/ 119 h 162"/>
                <a:gd name="T10" fmla="*/ 74 w 156"/>
                <a:gd name="T11" fmla="*/ 128 h 162"/>
                <a:gd name="T12" fmla="*/ 17 w 156"/>
                <a:gd name="T13" fmla="*/ 111 h 162"/>
                <a:gd name="T14" fmla="*/ 49 w 156"/>
                <a:gd name="T15" fmla="*/ 162 h 162"/>
                <a:gd name="T16" fmla="*/ 123 w 156"/>
                <a:gd name="T17" fmla="*/ 85 h 162"/>
                <a:gd name="T18" fmla="*/ 107 w 156"/>
                <a:gd name="T19" fmla="*/ 94 h 162"/>
                <a:gd name="T20" fmla="*/ 90 w 156"/>
                <a:gd name="T21" fmla="*/ 85 h 162"/>
                <a:gd name="T22" fmla="*/ 90 w 156"/>
                <a:gd name="T23" fmla="*/ 77 h 162"/>
                <a:gd name="T24" fmla="*/ 107 w 156"/>
                <a:gd name="T25" fmla="*/ 51 h 162"/>
                <a:gd name="T26" fmla="*/ 99 w 156"/>
                <a:gd name="T27" fmla="*/ 51 h 162"/>
                <a:gd name="T28" fmla="*/ 82 w 156"/>
                <a:gd name="T29" fmla="*/ 60 h 162"/>
                <a:gd name="T30" fmla="*/ 82 w 156"/>
                <a:gd name="T31" fmla="*/ 77 h 162"/>
                <a:gd name="T32" fmla="*/ 82 w 156"/>
                <a:gd name="T33" fmla="*/ 60 h 162"/>
                <a:gd name="T34" fmla="*/ 90 w 156"/>
                <a:gd name="T35" fmla="*/ 43 h 162"/>
                <a:gd name="T36" fmla="*/ 107 w 156"/>
                <a:gd name="T37" fmla="*/ 43 h 162"/>
                <a:gd name="T38" fmla="*/ 123 w 156"/>
                <a:gd name="T39" fmla="*/ 51 h 162"/>
                <a:gd name="T40" fmla="*/ 140 w 156"/>
                <a:gd name="T41" fmla="*/ 68 h 162"/>
                <a:gd name="T42" fmla="*/ 123 w 156"/>
                <a:gd name="T43" fmla="*/ 68 h 162"/>
                <a:gd name="T44" fmla="*/ 115 w 156"/>
                <a:gd name="T45" fmla="*/ 60 h 162"/>
                <a:gd name="T46" fmla="*/ 99 w 156"/>
                <a:gd name="T47" fmla="*/ 77 h 162"/>
                <a:gd name="T48" fmla="*/ 99 w 156"/>
                <a:gd name="T49" fmla="*/ 85 h 162"/>
                <a:gd name="T50" fmla="*/ 115 w 156"/>
                <a:gd name="T51" fmla="*/ 85 h 162"/>
                <a:gd name="T52" fmla="*/ 123 w 156"/>
                <a:gd name="T53" fmla="*/ 68 h 162"/>
                <a:gd name="T54" fmla="*/ 115 w 156"/>
                <a:gd name="T55" fmla="*/ 60 h 162"/>
                <a:gd name="T56" fmla="*/ 115 w 156"/>
                <a:gd name="T57" fmla="*/ 17 h 162"/>
                <a:gd name="T58" fmla="*/ 123 w 156"/>
                <a:gd name="T59" fmla="*/ 17 h 162"/>
                <a:gd name="T60" fmla="*/ 123 w 156"/>
                <a:gd name="T61" fmla="*/ 9 h 162"/>
                <a:gd name="T62" fmla="*/ 140 w 156"/>
                <a:gd name="T63" fmla="*/ 9 h 162"/>
                <a:gd name="T64" fmla="*/ 131 w 156"/>
                <a:gd name="T65" fmla="*/ 17 h 162"/>
                <a:gd name="T66" fmla="*/ 131 w 156"/>
                <a:gd name="T67" fmla="*/ 34 h 162"/>
                <a:gd name="T68" fmla="*/ 148 w 156"/>
                <a:gd name="T69" fmla="*/ 60 h 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6"/>
                <a:gd name="T106" fmla="*/ 0 h 162"/>
                <a:gd name="T107" fmla="*/ 156 w 156"/>
                <a:gd name="T108" fmla="*/ 162 h 1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6" h="162">
                  <a:moveTo>
                    <a:pt x="49" y="162"/>
                  </a:moveTo>
                  <a:lnTo>
                    <a:pt x="0" y="111"/>
                  </a:lnTo>
                  <a:lnTo>
                    <a:pt x="8" y="94"/>
                  </a:lnTo>
                  <a:lnTo>
                    <a:pt x="58" y="119"/>
                  </a:lnTo>
                  <a:lnTo>
                    <a:pt x="66" y="128"/>
                  </a:lnTo>
                  <a:lnTo>
                    <a:pt x="58" y="119"/>
                  </a:lnTo>
                  <a:lnTo>
                    <a:pt x="41" y="68"/>
                  </a:lnTo>
                  <a:lnTo>
                    <a:pt x="49" y="60"/>
                  </a:lnTo>
                  <a:lnTo>
                    <a:pt x="99" y="111"/>
                  </a:lnTo>
                  <a:lnTo>
                    <a:pt x="90" y="119"/>
                  </a:lnTo>
                  <a:lnTo>
                    <a:pt x="49" y="77"/>
                  </a:lnTo>
                  <a:lnTo>
                    <a:pt x="74" y="128"/>
                  </a:lnTo>
                  <a:lnTo>
                    <a:pt x="74" y="136"/>
                  </a:lnTo>
                  <a:lnTo>
                    <a:pt x="17" y="111"/>
                  </a:lnTo>
                  <a:lnTo>
                    <a:pt x="58" y="153"/>
                  </a:lnTo>
                  <a:lnTo>
                    <a:pt x="49" y="162"/>
                  </a:lnTo>
                  <a:close/>
                  <a:moveTo>
                    <a:pt x="123" y="68"/>
                  </a:moveTo>
                  <a:lnTo>
                    <a:pt x="123" y="85"/>
                  </a:lnTo>
                  <a:lnTo>
                    <a:pt x="115" y="94"/>
                  </a:lnTo>
                  <a:lnTo>
                    <a:pt x="107" y="94"/>
                  </a:lnTo>
                  <a:lnTo>
                    <a:pt x="99" y="94"/>
                  </a:lnTo>
                  <a:lnTo>
                    <a:pt x="90" y="85"/>
                  </a:lnTo>
                  <a:lnTo>
                    <a:pt x="90" y="77"/>
                  </a:lnTo>
                  <a:lnTo>
                    <a:pt x="99" y="68"/>
                  </a:lnTo>
                  <a:lnTo>
                    <a:pt x="107" y="51"/>
                  </a:lnTo>
                  <a:lnTo>
                    <a:pt x="99" y="51"/>
                  </a:lnTo>
                  <a:lnTo>
                    <a:pt x="90" y="51"/>
                  </a:lnTo>
                  <a:lnTo>
                    <a:pt x="82" y="60"/>
                  </a:lnTo>
                  <a:lnTo>
                    <a:pt x="90" y="68"/>
                  </a:lnTo>
                  <a:lnTo>
                    <a:pt x="82" y="77"/>
                  </a:lnTo>
                  <a:lnTo>
                    <a:pt x="74" y="68"/>
                  </a:lnTo>
                  <a:lnTo>
                    <a:pt x="82" y="60"/>
                  </a:lnTo>
                  <a:lnTo>
                    <a:pt x="82" y="43"/>
                  </a:lnTo>
                  <a:lnTo>
                    <a:pt x="90" y="43"/>
                  </a:lnTo>
                  <a:lnTo>
                    <a:pt x="99" y="34"/>
                  </a:lnTo>
                  <a:lnTo>
                    <a:pt x="107" y="43"/>
                  </a:lnTo>
                  <a:lnTo>
                    <a:pt x="115" y="43"/>
                  </a:lnTo>
                  <a:lnTo>
                    <a:pt x="123" y="51"/>
                  </a:lnTo>
                  <a:lnTo>
                    <a:pt x="131" y="68"/>
                  </a:lnTo>
                  <a:lnTo>
                    <a:pt x="140" y="68"/>
                  </a:lnTo>
                  <a:lnTo>
                    <a:pt x="131" y="77"/>
                  </a:lnTo>
                  <a:lnTo>
                    <a:pt x="123" y="68"/>
                  </a:lnTo>
                  <a:close/>
                  <a:moveTo>
                    <a:pt x="115" y="60"/>
                  </a:moveTo>
                  <a:lnTo>
                    <a:pt x="107" y="68"/>
                  </a:lnTo>
                  <a:lnTo>
                    <a:pt x="99" y="77"/>
                  </a:lnTo>
                  <a:lnTo>
                    <a:pt x="99" y="85"/>
                  </a:lnTo>
                  <a:lnTo>
                    <a:pt x="107" y="85"/>
                  </a:lnTo>
                  <a:lnTo>
                    <a:pt x="115" y="85"/>
                  </a:lnTo>
                  <a:lnTo>
                    <a:pt x="123" y="77"/>
                  </a:lnTo>
                  <a:lnTo>
                    <a:pt x="123" y="68"/>
                  </a:lnTo>
                  <a:lnTo>
                    <a:pt x="115" y="60"/>
                  </a:lnTo>
                  <a:close/>
                  <a:moveTo>
                    <a:pt x="148" y="60"/>
                  </a:moveTo>
                  <a:lnTo>
                    <a:pt x="115" y="17"/>
                  </a:lnTo>
                  <a:lnTo>
                    <a:pt x="123" y="17"/>
                  </a:lnTo>
                  <a:lnTo>
                    <a:pt x="123" y="9"/>
                  </a:lnTo>
                  <a:lnTo>
                    <a:pt x="131" y="0"/>
                  </a:lnTo>
                  <a:lnTo>
                    <a:pt x="140" y="9"/>
                  </a:lnTo>
                  <a:lnTo>
                    <a:pt x="131" y="9"/>
                  </a:lnTo>
                  <a:lnTo>
                    <a:pt x="131" y="17"/>
                  </a:lnTo>
                  <a:lnTo>
                    <a:pt x="131" y="26"/>
                  </a:lnTo>
                  <a:lnTo>
                    <a:pt x="131" y="34"/>
                  </a:lnTo>
                  <a:lnTo>
                    <a:pt x="156" y="51"/>
                  </a:lnTo>
                  <a:lnTo>
                    <a:pt x="148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8" name="Freeform 156"/>
            <p:cNvSpPr>
              <a:spLocks/>
            </p:cNvSpPr>
            <p:nvPr/>
          </p:nvSpPr>
          <p:spPr bwMode="auto">
            <a:xfrm>
              <a:off x="3028" y="2974"/>
              <a:ext cx="24" cy="25"/>
            </a:xfrm>
            <a:custGeom>
              <a:avLst/>
              <a:gdLst>
                <a:gd name="T0" fmla="*/ 8 w 24"/>
                <a:gd name="T1" fmla="*/ 25 h 25"/>
                <a:gd name="T2" fmla="*/ 0 w 24"/>
                <a:gd name="T3" fmla="*/ 25 h 25"/>
                <a:gd name="T4" fmla="*/ 16 w 24"/>
                <a:gd name="T5" fmla="*/ 0 h 25"/>
                <a:gd name="T6" fmla="*/ 24 w 24"/>
                <a:gd name="T7" fmla="*/ 8 h 25"/>
                <a:gd name="T8" fmla="*/ 8 w 24"/>
                <a:gd name="T9" fmla="*/ 2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5"/>
                <a:gd name="T17" fmla="*/ 24 w 2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5">
                  <a:moveTo>
                    <a:pt x="8" y="25"/>
                  </a:moveTo>
                  <a:lnTo>
                    <a:pt x="0" y="25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9" name="Freeform 157"/>
            <p:cNvSpPr>
              <a:spLocks noEditPoints="1"/>
            </p:cNvSpPr>
            <p:nvPr/>
          </p:nvSpPr>
          <p:spPr bwMode="auto">
            <a:xfrm>
              <a:off x="3036" y="2872"/>
              <a:ext cx="98" cy="110"/>
            </a:xfrm>
            <a:custGeom>
              <a:avLst/>
              <a:gdLst>
                <a:gd name="T0" fmla="*/ 8 w 98"/>
                <a:gd name="T1" fmla="*/ 93 h 110"/>
                <a:gd name="T2" fmla="*/ 0 w 98"/>
                <a:gd name="T3" fmla="*/ 76 h 110"/>
                <a:gd name="T4" fmla="*/ 0 w 98"/>
                <a:gd name="T5" fmla="*/ 68 h 110"/>
                <a:gd name="T6" fmla="*/ 0 w 98"/>
                <a:gd name="T7" fmla="*/ 51 h 110"/>
                <a:gd name="T8" fmla="*/ 8 w 98"/>
                <a:gd name="T9" fmla="*/ 51 h 110"/>
                <a:gd name="T10" fmla="*/ 25 w 98"/>
                <a:gd name="T11" fmla="*/ 51 h 110"/>
                <a:gd name="T12" fmla="*/ 33 w 98"/>
                <a:gd name="T13" fmla="*/ 51 h 110"/>
                <a:gd name="T14" fmla="*/ 41 w 98"/>
                <a:gd name="T15" fmla="*/ 59 h 110"/>
                <a:gd name="T16" fmla="*/ 57 w 98"/>
                <a:gd name="T17" fmla="*/ 76 h 110"/>
                <a:gd name="T18" fmla="*/ 57 w 98"/>
                <a:gd name="T19" fmla="*/ 93 h 110"/>
                <a:gd name="T20" fmla="*/ 57 w 98"/>
                <a:gd name="T21" fmla="*/ 102 h 110"/>
                <a:gd name="T22" fmla="*/ 41 w 98"/>
                <a:gd name="T23" fmla="*/ 110 h 110"/>
                <a:gd name="T24" fmla="*/ 8 w 98"/>
                <a:gd name="T25" fmla="*/ 93 h 110"/>
                <a:gd name="T26" fmla="*/ 8 w 98"/>
                <a:gd name="T27" fmla="*/ 93 h 110"/>
                <a:gd name="T28" fmla="*/ 16 w 98"/>
                <a:gd name="T29" fmla="*/ 93 h 110"/>
                <a:gd name="T30" fmla="*/ 41 w 98"/>
                <a:gd name="T31" fmla="*/ 102 h 110"/>
                <a:gd name="T32" fmla="*/ 49 w 98"/>
                <a:gd name="T33" fmla="*/ 102 h 110"/>
                <a:gd name="T34" fmla="*/ 49 w 98"/>
                <a:gd name="T35" fmla="*/ 93 h 110"/>
                <a:gd name="T36" fmla="*/ 41 w 98"/>
                <a:gd name="T37" fmla="*/ 68 h 110"/>
                <a:gd name="T38" fmla="*/ 16 w 98"/>
                <a:gd name="T39" fmla="*/ 59 h 110"/>
                <a:gd name="T40" fmla="*/ 8 w 98"/>
                <a:gd name="T41" fmla="*/ 59 h 110"/>
                <a:gd name="T42" fmla="*/ 8 w 98"/>
                <a:gd name="T43" fmla="*/ 68 h 110"/>
                <a:gd name="T44" fmla="*/ 16 w 98"/>
                <a:gd name="T45" fmla="*/ 93 h 110"/>
                <a:gd name="T46" fmla="*/ 16 w 98"/>
                <a:gd name="T47" fmla="*/ 93 h 110"/>
                <a:gd name="T48" fmla="*/ 66 w 98"/>
                <a:gd name="T49" fmla="*/ 68 h 110"/>
                <a:gd name="T50" fmla="*/ 74 w 98"/>
                <a:gd name="T51" fmla="*/ 59 h 110"/>
                <a:gd name="T52" fmla="*/ 82 w 98"/>
                <a:gd name="T53" fmla="*/ 59 h 110"/>
                <a:gd name="T54" fmla="*/ 90 w 98"/>
                <a:gd name="T55" fmla="*/ 59 h 110"/>
                <a:gd name="T56" fmla="*/ 90 w 98"/>
                <a:gd name="T57" fmla="*/ 51 h 110"/>
                <a:gd name="T58" fmla="*/ 90 w 98"/>
                <a:gd name="T59" fmla="*/ 34 h 110"/>
                <a:gd name="T60" fmla="*/ 74 w 98"/>
                <a:gd name="T61" fmla="*/ 34 h 110"/>
                <a:gd name="T62" fmla="*/ 66 w 98"/>
                <a:gd name="T63" fmla="*/ 34 h 110"/>
                <a:gd name="T64" fmla="*/ 57 w 98"/>
                <a:gd name="T65" fmla="*/ 42 h 110"/>
                <a:gd name="T66" fmla="*/ 57 w 98"/>
                <a:gd name="T67" fmla="*/ 51 h 110"/>
                <a:gd name="T68" fmla="*/ 57 w 98"/>
                <a:gd name="T69" fmla="*/ 51 h 110"/>
                <a:gd name="T70" fmla="*/ 33 w 98"/>
                <a:gd name="T71" fmla="*/ 25 h 110"/>
                <a:gd name="T72" fmla="*/ 57 w 98"/>
                <a:gd name="T73" fmla="*/ 0 h 110"/>
                <a:gd name="T74" fmla="*/ 66 w 98"/>
                <a:gd name="T75" fmla="*/ 0 h 110"/>
                <a:gd name="T76" fmla="*/ 41 w 98"/>
                <a:gd name="T77" fmla="*/ 25 h 110"/>
                <a:gd name="T78" fmla="*/ 57 w 98"/>
                <a:gd name="T79" fmla="*/ 42 h 110"/>
                <a:gd name="T80" fmla="*/ 66 w 98"/>
                <a:gd name="T81" fmla="*/ 25 h 110"/>
                <a:gd name="T82" fmla="*/ 74 w 98"/>
                <a:gd name="T83" fmla="*/ 17 h 110"/>
                <a:gd name="T84" fmla="*/ 90 w 98"/>
                <a:gd name="T85" fmla="*/ 25 h 110"/>
                <a:gd name="T86" fmla="*/ 98 w 98"/>
                <a:gd name="T87" fmla="*/ 42 h 110"/>
                <a:gd name="T88" fmla="*/ 90 w 98"/>
                <a:gd name="T89" fmla="*/ 68 h 110"/>
                <a:gd name="T90" fmla="*/ 82 w 98"/>
                <a:gd name="T91" fmla="*/ 68 h 110"/>
                <a:gd name="T92" fmla="*/ 66 w 98"/>
                <a:gd name="T93" fmla="*/ 68 h 110"/>
                <a:gd name="T94" fmla="*/ 66 w 98"/>
                <a:gd name="T95" fmla="*/ 68 h 1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8"/>
                <a:gd name="T145" fmla="*/ 0 h 110"/>
                <a:gd name="T146" fmla="*/ 98 w 98"/>
                <a:gd name="T147" fmla="*/ 110 h 1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8" h="110">
                  <a:moveTo>
                    <a:pt x="8" y="93"/>
                  </a:moveTo>
                  <a:lnTo>
                    <a:pt x="0" y="76"/>
                  </a:lnTo>
                  <a:lnTo>
                    <a:pt x="0" y="68"/>
                  </a:lnTo>
                  <a:lnTo>
                    <a:pt x="0" y="51"/>
                  </a:lnTo>
                  <a:lnTo>
                    <a:pt x="8" y="51"/>
                  </a:lnTo>
                  <a:lnTo>
                    <a:pt x="25" y="51"/>
                  </a:lnTo>
                  <a:lnTo>
                    <a:pt x="33" y="51"/>
                  </a:lnTo>
                  <a:lnTo>
                    <a:pt x="41" y="59"/>
                  </a:lnTo>
                  <a:lnTo>
                    <a:pt x="57" y="76"/>
                  </a:lnTo>
                  <a:lnTo>
                    <a:pt x="57" y="93"/>
                  </a:lnTo>
                  <a:lnTo>
                    <a:pt x="57" y="102"/>
                  </a:lnTo>
                  <a:lnTo>
                    <a:pt x="41" y="110"/>
                  </a:lnTo>
                  <a:lnTo>
                    <a:pt x="8" y="93"/>
                  </a:lnTo>
                  <a:close/>
                  <a:moveTo>
                    <a:pt x="16" y="93"/>
                  </a:moveTo>
                  <a:lnTo>
                    <a:pt x="41" y="102"/>
                  </a:lnTo>
                  <a:lnTo>
                    <a:pt x="49" y="102"/>
                  </a:lnTo>
                  <a:lnTo>
                    <a:pt x="49" y="93"/>
                  </a:lnTo>
                  <a:lnTo>
                    <a:pt x="41" y="68"/>
                  </a:lnTo>
                  <a:lnTo>
                    <a:pt x="16" y="59"/>
                  </a:lnTo>
                  <a:lnTo>
                    <a:pt x="8" y="59"/>
                  </a:lnTo>
                  <a:lnTo>
                    <a:pt x="8" y="68"/>
                  </a:lnTo>
                  <a:lnTo>
                    <a:pt x="16" y="93"/>
                  </a:lnTo>
                  <a:close/>
                  <a:moveTo>
                    <a:pt x="66" y="68"/>
                  </a:moveTo>
                  <a:lnTo>
                    <a:pt x="74" y="59"/>
                  </a:lnTo>
                  <a:lnTo>
                    <a:pt x="82" y="59"/>
                  </a:lnTo>
                  <a:lnTo>
                    <a:pt x="90" y="59"/>
                  </a:lnTo>
                  <a:lnTo>
                    <a:pt x="90" y="51"/>
                  </a:lnTo>
                  <a:lnTo>
                    <a:pt x="90" y="34"/>
                  </a:lnTo>
                  <a:lnTo>
                    <a:pt x="74" y="34"/>
                  </a:lnTo>
                  <a:lnTo>
                    <a:pt x="66" y="34"/>
                  </a:lnTo>
                  <a:lnTo>
                    <a:pt x="57" y="42"/>
                  </a:lnTo>
                  <a:lnTo>
                    <a:pt x="57" y="51"/>
                  </a:lnTo>
                  <a:lnTo>
                    <a:pt x="33" y="25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41" y="25"/>
                  </a:lnTo>
                  <a:lnTo>
                    <a:pt x="57" y="42"/>
                  </a:lnTo>
                  <a:lnTo>
                    <a:pt x="66" y="25"/>
                  </a:lnTo>
                  <a:lnTo>
                    <a:pt x="74" y="17"/>
                  </a:lnTo>
                  <a:lnTo>
                    <a:pt x="90" y="25"/>
                  </a:lnTo>
                  <a:lnTo>
                    <a:pt x="98" y="42"/>
                  </a:lnTo>
                  <a:lnTo>
                    <a:pt x="90" y="68"/>
                  </a:lnTo>
                  <a:lnTo>
                    <a:pt x="82" y="68"/>
                  </a:lnTo>
                  <a:lnTo>
                    <a:pt x="66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0" name="Freeform 158"/>
            <p:cNvSpPr>
              <a:spLocks noEditPoints="1"/>
            </p:cNvSpPr>
            <p:nvPr/>
          </p:nvSpPr>
          <p:spPr bwMode="auto">
            <a:xfrm>
              <a:off x="3200" y="2991"/>
              <a:ext cx="139" cy="136"/>
            </a:xfrm>
            <a:custGeom>
              <a:avLst/>
              <a:gdLst>
                <a:gd name="T0" fmla="*/ 16 w 139"/>
                <a:gd name="T1" fmla="*/ 127 h 136"/>
                <a:gd name="T2" fmla="*/ 25 w 139"/>
                <a:gd name="T3" fmla="*/ 119 h 136"/>
                <a:gd name="T4" fmla="*/ 33 w 139"/>
                <a:gd name="T5" fmla="*/ 127 h 136"/>
                <a:gd name="T6" fmla="*/ 41 w 139"/>
                <a:gd name="T7" fmla="*/ 127 h 136"/>
                <a:gd name="T8" fmla="*/ 41 w 139"/>
                <a:gd name="T9" fmla="*/ 119 h 136"/>
                <a:gd name="T10" fmla="*/ 41 w 139"/>
                <a:gd name="T11" fmla="*/ 110 h 136"/>
                <a:gd name="T12" fmla="*/ 33 w 139"/>
                <a:gd name="T13" fmla="*/ 110 h 136"/>
                <a:gd name="T14" fmla="*/ 0 w 139"/>
                <a:gd name="T15" fmla="*/ 68 h 136"/>
                <a:gd name="T16" fmla="*/ 8 w 139"/>
                <a:gd name="T17" fmla="*/ 68 h 136"/>
                <a:gd name="T18" fmla="*/ 41 w 139"/>
                <a:gd name="T19" fmla="*/ 102 h 136"/>
                <a:gd name="T20" fmla="*/ 49 w 139"/>
                <a:gd name="T21" fmla="*/ 110 h 136"/>
                <a:gd name="T22" fmla="*/ 49 w 139"/>
                <a:gd name="T23" fmla="*/ 119 h 136"/>
                <a:gd name="T24" fmla="*/ 49 w 139"/>
                <a:gd name="T25" fmla="*/ 127 h 136"/>
                <a:gd name="T26" fmla="*/ 33 w 139"/>
                <a:gd name="T27" fmla="*/ 136 h 136"/>
                <a:gd name="T28" fmla="*/ 16 w 139"/>
                <a:gd name="T29" fmla="*/ 127 h 136"/>
                <a:gd name="T30" fmla="*/ 16 w 139"/>
                <a:gd name="T31" fmla="*/ 127 h 136"/>
                <a:gd name="T32" fmla="*/ 90 w 139"/>
                <a:gd name="T33" fmla="*/ 85 h 136"/>
                <a:gd name="T34" fmla="*/ 90 w 139"/>
                <a:gd name="T35" fmla="*/ 76 h 136"/>
                <a:gd name="T36" fmla="*/ 82 w 139"/>
                <a:gd name="T37" fmla="*/ 93 h 136"/>
                <a:gd name="T38" fmla="*/ 74 w 139"/>
                <a:gd name="T39" fmla="*/ 102 h 136"/>
                <a:gd name="T40" fmla="*/ 66 w 139"/>
                <a:gd name="T41" fmla="*/ 102 h 136"/>
                <a:gd name="T42" fmla="*/ 57 w 139"/>
                <a:gd name="T43" fmla="*/ 93 h 136"/>
                <a:gd name="T44" fmla="*/ 57 w 139"/>
                <a:gd name="T45" fmla="*/ 93 h 136"/>
                <a:gd name="T46" fmla="*/ 33 w 139"/>
                <a:gd name="T47" fmla="*/ 68 h 136"/>
                <a:gd name="T48" fmla="*/ 41 w 139"/>
                <a:gd name="T49" fmla="*/ 59 h 136"/>
                <a:gd name="T50" fmla="*/ 57 w 139"/>
                <a:gd name="T51" fmla="*/ 85 h 136"/>
                <a:gd name="T52" fmla="*/ 66 w 139"/>
                <a:gd name="T53" fmla="*/ 85 h 136"/>
                <a:gd name="T54" fmla="*/ 74 w 139"/>
                <a:gd name="T55" fmla="*/ 93 h 136"/>
                <a:gd name="T56" fmla="*/ 82 w 139"/>
                <a:gd name="T57" fmla="*/ 85 h 136"/>
                <a:gd name="T58" fmla="*/ 82 w 139"/>
                <a:gd name="T59" fmla="*/ 76 h 136"/>
                <a:gd name="T60" fmla="*/ 82 w 139"/>
                <a:gd name="T61" fmla="*/ 76 h 136"/>
                <a:gd name="T62" fmla="*/ 74 w 139"/>
                <a:gd name="T63" fmla="*/ 68 h 136"/>
                <a:gd name="T64" fmla="*/ 57 w 139"/>
                <a:gd name="T65" fmla="*/ 42 h 136"/>
                <a:gd name="T66" fmla="*/ 66 w 139"/>
                <a:gd name="T67" fmla="*/ 34 h 136"/>
                <a:gd name="T68" fmla="*/ 98 w 139"/>
                <a:gd name="T69" fmla="*/ 76 h 136"/>
                <a:gd name="T70" fmla="*/ 90 w 139"/>
                <a:gd name="T71" fmla="*/ 85 h 136"/>
                <a:gd name="T72" fmla="*/ 107 w 139"/>
                <a:gd name="T73" fmla="*/ 59 h 136"/>
                <a:gd name="T74" fmla="*/ 74 w 139"/>
                <a:gd name="T75" fmla="*/ 25 h 136"/>
                <a:gd name="T76" fmla="*/ 82 w 139"/>
                <a:gd name="T77" fmla="*/ 17 h 136"/>
                <a:gd name="T78" fmla="*/ 82 w 139"/>
                <a:gd name="T79" fmla="*/ 25 h 136"/>
                <a:gd name="T80" fmla="*/ 90 w 139"/>
                <a:gd name="T81" fmla="*/ 8 h 136"/>
                <a:gd name="T82" fmla="*/ 98 w 139"/>
                <a:gd name="T83" fmla="*/ 0 h 136"/>
                <a:gd name="T84" fmla="*/ 107 w 139"/>
                <a:gd name="T85" fmla="*/ 0 h 136"/>
                <a:gd name="T86" fmla="*/ 107 w 139"/>
                <a:gd name="T87" fmla="*/ 0 h 136"/>
                <a:gd name="T88" fmla="*/ 115 w 139"/>
                <a:gd name="T89" fmla="*/ 8 h 136"/>
                <a:gd name="T90" fmla="*/ 139 w 139"/>
                <a:gd name="T91" fmla="*/ 34 h 136"/>
                <a:gd name="T92" fmla="*/ 131 w 139"/>
                <a:gd name="T93" fmla="*/ 42 h 136"/>
                <a:gd name="T94" fmla="*/ 115 w 139"/>
                <a:gd name="T95" fmla="*/ 17 h 136"/>
                <a:gd name="T96" fmla="*/ 107 w 139"/>
                <a:gd name="T97" fmla="*/ 8 h 136"/>
                <a:gd name="T98" fmla="*/ 98 w 139"/>
                <a:gd name="T99" fmla="*/ 8 h 136"/>
                <a:gd name="T100" fmla="*/ 90 w 139"/>
                <a:gd name="T101" fmla="*/ 17 h 136"/>
                <a:gd name="T102" fmla="*/ 90 w 139"/>
                <a:gd name="T103" fmla="*/ 25 h 136"/>
                <a:gd name="T104" fmla="*/ 98 w 139"/>
                <a:gd name="T105" fmla="*/ 34 h 136"/>
                <a:gd name="T106" fmla="*/ 115 w 139"/>
                <a:gd name="T107" fmla="*/ 59 h 136"/>
                <a:gd name="T108" fmla="*/ 107 w 139"/>
                <a:gd name="T109" fmla="*/ 59 h 1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9"/>
                <a:gd name="T166" fmla="*/ 0 h 136"/>
                <a:gd name="T167" fmla="*/ 139 w 139"/>
                <a:gd name="T168" fmla="*/ 136 h 1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9" h="136">
                  <a:moveTo>
                    <a:pt x="16" y="127"/>
                  </a:moveTo>
                  <a:lnTo>
                    <a:pt x="25" y="119"/>
                  </a:lnTo>
                  <a:lnTo>
                    <a:pt x="33" y="127"/>
                  </a:lnTo>
                  <a:lnTo>
                    <a:pt x="41" y="127"/>
                  </a:lnTo>
                  <a:lnTo>
                    <a:pt x="41" y="119"/>
                  </a:lnTo>
                  <a:lnTo>
                    <a:pt x="41" y="110"/>
                  </a:lnTo>
                  <a:lnTo>
                    <a:pt x="33" y="110"/>
                  </a:lnTo>
                  <a:lnTo>
                    <a:pt x="0" y="68"/>
                  </a:lnTo>
                  <a:lnTo>
                    <a:pt x="8" y="68"/>
                  </a:lnTo>
                  <a:lnTo>
                    <a:pt x="41" y="102"/>
                  </a:lnTo>
                  <a:lnTo>
                    <a:pt x="49" y="110"/>
                  </a:lnTo>
                  <a:lnTo>
                    <a:pt x="49" y="119"/>
                  </a:lnTo>
                  <a:lnTo>
                    <a:pt x="49" y="127"/>
                  </a:lnTo>
                  <a:lnTo>
                    <a:pt x="33" y="136"/>
                  </a:lnTo>
                  <a:lnTo>
                    <a:pt x="16" y="127"/>
                  </a:lnTo>
                  <a:close/>
                  <a:moveTo>
                    <a:pt x="90" y="85"/>
                  </a:moveTo>
                  <a:lnTo>
                    <a:pt x="90" y="76"/>
                  </a:lnTo>
                  <a:lnTo>
                    <a:pt x="82" y="93"/>
                  </a:lnTo>
                  <a:lnTo>
                    <a:pt x="74" y="102"/>
                  </a:lnTo>
                  <a:lnTo>
                    <a:pt x="66" y="102"/>
                  </a:lnTo>
                  <a:lnTo>
                    <a:pt x="57" y="93"/>
                  </a:lnTo>
                  <a:lnTo>
                    <a:pt x="33" y="68"/>
                  </a:lnTo>
                  <a:lnTo>
                    <a:pt x="41" y="59"/>
                  </a:lnTo>
                  <a:lnTo>
                    <a:pt x="57" y="85"/>
                  </a:lnTo>
                  <a:lnTo>
                    <a:pt x="66" y="85"/>
                  </a:lnTo>
                  <a:lnTo>
                    <a:pt x="74" y="93"/>
                  </a:lnTo>
                  <a:lnTo>
                    <a:pt x="82" y="85"/>
                  </a:lnTo>
                  <a:lnTo>
                    <a:pt x="82" y="76"/>
                  </a:lnTo>
                  <a:lnTo>
                    <a:pt x="74" y="68"/>
                  </a:lnTo>
                  <a:lnTo>
                    <a:pt x="57" y="42"/>
                  </a:lnTo>
                  <a:lnTo>
                    <a:pt x="66" y="34"/>
                  </a:lnTo>
                  <a:lnTo>
                    <a:pt x="98" y="76"/>
                  </a:lnTo>
                  <a:lnTo>
                    <a:pt x="90" y="85"/>
                  </a:lnTo>
                  <a:close/>
                  <a:moveTo>
                    <a:pt x="107" y="59"/>
                  </a:moveTo>
                  <a:lnTo>
                    <a:pt x="74" y="25"/>
                  </a:lnTo>
                  <a:lnTo>
                    <a:pt x="82" y="17"/>
                  </a:lnTo>
                  <a:lnTo>
                    <a:pt x="82" y="25"/>
                  </a:lnTo>
                  <a:lnTo>
                    <a:pt x="90" y="8"/>
                  </a:lnTo>
                  <a:lnTo>
                    <a:pt x="98" y="0"/>
                  </a:lnTo>
                  <a:lnTo>
                    <a:pt x="107" y="0"/>
                  </a:lnTo>
                  <a:lnTo>
                    <a:pt x="115" y="8"/>
                  </a:lnTo>
                  <a:lnTo>
                    <a:pt x="139" y="34"/>
                  </a:lnTo>
                  <a:lnTo>
                    <a:pt x="131" y="42"/>
                  </a:lnTo>
                  <a:lnTo>
                    <a:pt x="115" y="17"/>
                  </a:lnTo>
                  <a:lnTo>
                    <a:pt x="107" y="8"/>
                  </a:lnTo>
                  <a:lnTo>
                    <a:pt x="98" y="8"/>
                  </a:lnTo>
                  <a:lnTo>
                    <a:pt x="90" y="17"/>
                  </a:lnTo>
                  <a:lnTo>
                    <a:pt x="90" y="25"/>
                  </a:lnTo>
                  <a:lnTo>
                    <a:pt x="98" y="34"/>
                  </a:lnTo>
                  <a:lnTo>
                    <a:pt x="115" y="59"/>
                  </a:lnTo>
                  <a:lnTo>
                    <a:pt x="107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1" name="Freeform 159"/>
            <p:cNvSpPr>
              <a:spLocks/>
            </p:cNvSpPr>
            <p:nvPr/>
          </p:nvSpPr>
          <p:spPr bwMode="auto">
            <a:xfrm>
              <a:off x="3323" y="2974"/>
              <a:ext cx="25" cy="25"/>
            </a:xfrm>
            <a:custGeom>
              <a:avLst/>
              <a:gdLst>
                <a:gd name="T0" fmla="*/ 8 w 25"/>
                <a:gd name="T1" fmla="*/ 25 h 25"/>
                <a:gd name="T2" fmla="*/ 0 w 25"/>
                <a:gd name="T3" fmla="*/ 17 h 25"/>
                <a:gd name="T4" fmla="*/ 25 w 25"/>
                <a:gd name="T5" fmla="*/ 0 h 25"/>
                <a:gd name="T6" fmla="*/ 25 w 25"/>
                <a:gd name="T7" fmla="*/ 8 h 25"/>
                <a:gd name="T8" fmla="*/ 8 w 25"/>
                <a:gd name="T9" fmla="*/ 2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8" y="25"/>
                  </a:moveTo>
                  <a:lnTo>
                    <a:pt x="0" y="17"/>
                  </a:lnTo>
                  <a:lnTo>
                    <a:pt x="25" y="0"/>
                  </a:lnTo>
                  <a:lnTo>
                    <a:pt x="25" y="8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" name="Freeform 160"/>
            <p:cNvSpPr>
              <a:spLocks noEditPoints="1"/>
            </p:cNvSpPr>
            <p:nvPr/>
          </p:nvSpPr>
          <p:spPr bwMode="auto">
            <a:xfrm>
              <a:off x="3331" y="2863"/>
              <a:ext cx="107" cy="119"/>
            </a:xfrm>
            <a:custGeom>
              <a:avLst/>
              <a:gdLst>
                <a:gd name="T0" fmla="*/ 17 w 107"/>
                <a:gd name="T1" fmla="*/ 102 h 119"/>
                <a:gd name="T2" fmla="*/ 0 w 107"/>
                <a:gd name="T3" fmla="*/ 85 h 119"/>
                <a:gd name="T4" fmla="*/ 0 w 107"/>
                <a:gd name="T5" fmla="*/ 68 h 119"/>
                <a:gd name="T6" fmla="*/ 8 w 107"/>
                <a:gd name="T7" fmla="*/ 60 h 119"/>
                <a:gd name="T8" fmla="*/ 17 w 107"/>
                <a:gd name="T9" fmla="*/ 51 h 119"/>
                <a:gd name="T10" fmla="*/ 25 w 107"/>
                <a:gd name="T11" fmla="*/ 51 h 119"/>
                <a:gd name="T12" fmla="*/ 33 w 107"/>
                <a:gd name="T13" fmla="*/ 60 h 119"/>
                <a:gd name="T14" fmla="*/ 49 w 107"/>
                <a:gd name="T15" fmla="*/ 68 h 119"/>
                <a:gd name="T16" fmla="*/ 58 w 107"/>
                <a:gd name="T17" fmla="*/ 85 h 119"/>
                <a:gd name="T18" fmla="*/ 66 w 107"/>
                <a:gd name="T19" fmla="*/ 102 h 119"/>
                <a:gd name="T20" fmla="*/ 58 w 107"/>
                <a:gd name="T21" fmla="*/ 111 h 119"/>
                <a:gd name="T22" fmla="*/ 41 w 107"/>
                <a:gd name="T23" fmla="*/ 119 h 119"/>
                <a:gd name="T24" fmla="*/ 17 w 107"/>
                <a:gd name="T25" fmla="*/ 102 h 119"/>
                <a:gd name="T26" fmla="*/ 17 w 107"/>
                <a:gd name="T27" fmla="*/ 102 h 119"/>
                <a:gd name="T28" fmla="*/ 25 w 107"/>
                <a:gd name="T29" fmla="*/ 94 h 119"/>
                <a:gd name="T30" fmla="*/ 41 w 107"/>
                <a:gd name="T31" fmla="*/ 111 h 119"/>
                <a:gd name="T32" fmla="*/ 49 w 107"/>
                <a:gd name="T33" fmla="*/ 102 h 119"/>
                <a:gd name="T34" fmla="*/ 58 w 107"/>
                <a:gd name="T35" fmla="*/ 94 h 119"/>
                <a:gd name="T36" fmla="*/ 41 w 107"/>
                <a:gd name="T37" fmla="*/ 77 h 119"/>
                <a:gd name="T38" fmla="*/ 25 w 107"/>
                <a:gd name="T39" fmla="*/ 60 h 119"/>
                <a:gd name="T40" fmla="*/ 8 w 107"/>
                <a:gd name="T41" fmla="*/ 60 h 119"/>
                <a:gd name="T42" fmla="*/ 8 w 107"/>
                <a:gd name="T43" fmla="*/ 77 h 119"/>
                <a:gd name="T44" fmla="*/ 25 w 107"/>
                <a:gd name="T45" fmla="*/ 94 h 119"/>
                <a:gd name="T46" fmla="*/ 25 w 107"/>
                <a:gd name="T47" fmla="*/ 94 h 119"/>
                <a:gd name="T48" fmla="*/ 66 w 107"/>
                <a:gd name="T49" fmla="*/ 68 h 119"/>
                <a:gd name="T50" fmla="*/ 74 w 107"/>
                <a:gd name="T51" fmla="*/ 60 h 119"/>
                <a:gd name="T52" fmla="*/ 82 w 107"/>
                <a:gd name="T53" fmla="*/ 68 h 119"/>
                <a:gd name="T54" fmla="*/ 90 w 107"/>
                <a:gd name="T55" fmla="*/ 60 h 119"/>
                <a:gd name="T56" fmla="*/ 99 w 107"/>
                <a:gd name="T57" fmla="*/ 51 h 119"/>
                <a:gd name="T58" fmla="*/ 90 w 107"/>
                <a:gd name="T59" fmla="*/ 43 h 119"/>
                <a:gd name="T60" fmla="*/ 82 w 107"/>
                <a:gd name="T61" fmla="*/ 34 h 119"/>
                <a:gd name="T62" fmla="*/ 66 w 107"/>
                <a:gd name="T63" fmla="*/ 43 h 119"/>
                <a:gd name="T64" fmla="*/ 66 w 107"/>
                <a:gd name="T65" fmla="*/ 43 h 119"/>
                <a:gd name="T66" fmla="*/ 66 w 107"/>
                <a:gd name="T67" fmla="*/ 51 h 119"/>
                <a:gd name="T68" fmla="*/ 58 w 107"/>
                <a:gd name="T69" fmla="*/ 60 h 119"/>
                <a:gd name="T70" fmla="*/ 41 w 107"/>
                <a:gd name="T71" fmla="*/ 26 h 119"/>
                <a:gd name="T72" fmla="*/ 66 w 107"/>
                <a:gd name="T73" fmla="*/ 0 h 119"/>
                <a:gd name="T74" fmla="*/ 66 w 107"/>
                <a:gd name="T75" fmla="*/ 9 h 119"/>
                <a:gd name="T76" fmla="*/ 49 w 107"/>
                <a:gd name="T77" fmla="*/ 26 h 119"/>
                <a:gd name="T78" fmla="*/ 58 w 107"/>
                <a:gd name="T79" fmla="*/ 43 h 119"/>
                <a:gd name="T80" fmla="*/ 66 w 107"/>
                <a:gd name="T81" fmla="*/ 34 h 119"/>
                <a:gd name="T82" fmla="*/ 82 w 107"/>
                <a:gd name="T83" fmla="*/ 26 h 119"/>
                <a:gd name="T84" fmla="*/ 99 w 107"/>
                <a:gd name="T85" fmla="*/ 34 h 119"/>
                <a:gd name="T86" fmla="*/ 107 w 107"/>
                <a:gd name="T87" fmla="*/ 51 h 119"/>
                <a:gd name="T88" fmla="*/ 99 w 107"/>
                <a:gd name="T89" fmla="*/ 68 h 119"/>
                <a:gd name="T90" fmla="*/ 82 w 107"/>
                <a:gd name="T91" fmla="*/ 77 h 119"/>
                <a:gd name="T92" fmla="*/ 66 w 107"/>
                <a:gd name="T93" fmla="*/ 68 h 119"/>
                <a:gd name="T94" fmla="*/ 66 w 107"/>
                <a:gd name="T95" fmla="*/ 68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7"/>
                <a:gd name="T145" fmla="*/ 0 h 119"/>
                <a:gd name="T146" fmla="*/ 107 w 107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7" h="119">
                  <a:moveTo>
                    <a:pt x="17" y="102"/>
                  </a:moveTo>
                  <a:lnTo>
                    <a:pt x="0" y="85"/>
                  </a:lnTo>
                  <a:lnTo>
                    <a:pt x="0" y="68"/>
                  </a:lnTo>
                  <a:lnTo>
                    <a:pt x="8" y="60"/>
                  </a:lnTo>
                  <a:lnTo>
                    <a:pt x="17" y="51"/>
                  </a:lnTo>
                  <a:lnTo>
                    <a:pt x="25" y="51"/>
                  </a:lnTo>
                  <a:lnTo>
                    <a:pt x="33" y="60"/>
                  </a:lnTo>
                  <a:lnTo>
                    <a:pt x="49" y="68"/>
                  </a:lnTo>
                  <a:lnTo>
                    <a:pt x="58" y="85"/>
                  </a:lnTo>
                  <a:lnTo>
                    <a:pt x="66" y="102"/>
                  </a:lnTo>
                  <a:lnTo>
                    <a:pt x="58" y="111"/>
                  </a:lnTo>
                  <a:lnTo>
                    <a:pt x="41" y="119"/>
                  </a:lnTo>
                  <a:lnTo>
                    <a:pt x="17" y="102"/>
                  </a:lnTo>
                  <a:close/>
                  <a:moveTo>
                    <a:pt x="25" y="94"/>
                  </a:moveTo>
                  <a:lnTo>
                    <a:pt x="41" y="111"/>
                  </a:lnTo>
                  <a:lnTo>
                    <a:pt x="49" y="102"/>
                  </a:lnTo>
                  <a:lnTo>
                    <a:pt x="58" y="94"/>
                  </a:lnTo>
                  <a:lnTo>
                    <a:pt x="41" y="77"/>
                  </a:lnTo>
                  <a:lnTo>
                    <a:pt x="25" y="60"/>
                  </a:lnTo>
                  <a:lnTo>
                    <a:pt x="8" y="60"/>
                  </a:lnTo>
                  <a:lnTo>
                    <a:pt x="8" y="77"/>
                  </a:lnTo>
                  <a:lnTo>
                    <a:pt x="25" y="94"/>
                  </a:lnTo>
                  <a:close/>
                  <a:moveTo>
                    <a:pt x="66" y="68"/>
                  </a:moveTo>
                  <a:lnTo>
                    <a:pt x="74" y="60"/>
                  </a:lnTo>
                  <a:lnTo>
                    <a:pt x="82" y="68"/>
                  </a:lnTo>
                  <a:lnTo>
                    <a:pt x="90" y="60"/>
                  </a:lnTo>
                  <a:lnTo>
                    <a:pt x="99" y="51"/>
                  </a:lnTo>
                  <a:lnTo>
                    <a:pt x="90" y="43"/>
                  </a:lnTo>
                  <a:lnTo>
                    <a:pt x="82" y="34"/>
                  </a:lnTo>
                  <a:lnTo>
                    <a:pt x="66" y="43"/>
                  </a:lnTo>
                  <a:lnTo>
                    <a:pt x="66" y="51"/>
                  </a:lnTo>
                  <a:lnTo>
                    <a:pt x="58" y="60"/>
                  </a:lnTo>
                  <a:lnTo>
                    <a:pt x="41" y="26"/>
                  </a:lnTo>
                  <a:lnTo>
                    <a:pt x="66" y="0"/>
                  </a:lnTo>
                  <a:lnTo>
                    <a:pt x="66" y="9"/>
                  </a:lnTo>
                  <a:lnTo>
                    <a:pt x="49" y="26"/>
                  </a:lnTo>
                  <a:lnTo>
                    <a:pt x="58" y="43"/>
                  </a:lnTo>
                  <a:lnTo>
                    <a:pt x="66" y="34"/>
                  </a:lnTo>
                  <a:lnTo>
                    <a:pt x="82" y="26"/>
                  </a:lnTo>
                  <a:lnTo>
                    <a:pt x="99" y="34"/>
                  </a:lnTo>
                  <a:lnTo>
                    <a:pt x="107" y="51"/>
                  </a:lnTo>
                  <a:lnTo>
                    <a:pt x="99" y="68"/>
                  </a:lnTo>
                  <a:lnTo>
                    <a:pt x="82" y="77"/>
                  </a:lnTo>
                  <a:lnTo>
                    <a:pt x="66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3" name="Freeform 161"/>
            <p:cNvSpPr>
              <a:spLocks noEditPoints="1"/>
            </p:cNvSpPr>
            <p:nvPr/>
          </p:nvSpPr>
          <p:spPr bwMode="auto">
            <a:xfrm>
              <a:off x="3479" y="2991"/>
              <a:ext cx="148" cy="144"/>
            </a:xfrm>
            <a:custGeom>
              <a:avLst/>
              <a:gdLst>
                <a:gd name="T0" fmla="*/ 25 w 148"/>
                <a:gd name="T1" fmla="*/ 127 h 144"/>
                <a:gd name="T2" fmla="*/ 41 w 148"/>
                <a:gd name="T3" fmla="*/ 136 h 144"/>
                <a:gd name="T4" fmla="*/ 57 w 148"/>
                <a:gd name="T5" fmla="*/ 119 h 144"/>
                <a:gd name="T6" fmla="*/ 57 w 148"/>
                <a:gd name="T7" fmla="*/ 110 h 144"/>
                <a:gd name="T8" fmla="*/ 41 w 148"/>
                <a:gd name="T9" fmla="*/ 102 h 144"/>
                <a:gd name="T10" fmla="*/ 16 w 148"/>
                <a:gd name="T11" fmla="*/ 119 h 144"/>
                <a:gd name="T12" fmla="*/ 0 w 148"/>
                <a:gd name="T13" fmla="*/ 119 h 144"/>
                <a:gd name="T14" fmla="*/ 0 w 148"/>
                <a:gd name="T15" fmla="*/ 93 h 144"/>
                <a:gd name="T16" fmla="*/ 16 w 148"/>
                <a:gd name="T17" fmla="*/ 76 h 144"/>
                <a:gd name="T18" fmla="*/ 41 w 148"/>
                <a:gd name="T19" fmla="*/ 76 h 144"/>
                <a:gd name="T20" fmla="*/ 25 w 148"/>
                <a:gd name="T21" fmla="*/ 85 h 144"/>
                <a:gd name="T22" fmla="*/ 8 w 148"/>
                <a:gd name="T23" fmla="*/ 102 h 144"/>
                <a:gd name="T24" fmla="*/ 16 w 148"/>
                <a:gd name="T25" fmla="*/ 110 h 144"/>
                <a:gd name="T26" fmla="*/ 41 w 148"/>
                <a:gd name="T27" fmla="*/ 93 h 144"/>
                <a:gd name="T28" fmla="*/ 66 w 148"/>
                <a:gd name="T29" fmla="*/ 102 h 144"/>
                <a:gd name="T30" fmla="*/ 66 w 148"/>
                <a:gd name="T31" fmla="*/ 119 h 144"/>
                <a:gd name="T32" fmla="*/ 49 w 148"/>
                <a:gd name="T33" fmla="*/ 144 h 144"/>
                <a:gd name="T34" fmla="*/ 25 w 148"/>
                <a:gd name="T35" fmla="*/ 136 h 144"/>
                <a:gd name="T36" fmla="*/ 98 w 148"/>
                <a:gd name="T37" fmla="*/ 68 h 144"/>
                <a:gd name="T38" fmla="*/ 107 w 148"/>
                <a:gd name="T39" fmla="*/ 76 h 144"/>
                <a:gd name="T40" fmla="*/ 82 w 148"/>
                <a:gd name="T41" fmla="*/ 102 h 144"/>
                <a:gd name="T42" fmla="*/ 57 w 148"/>
                <a:gd name="T43" fmla="*/ 68 h 144"/>
                <a:gd name="T44" fmla="*/ 82 w 148"/>
                <a:gd name="T45" fmla="*/ 42 h 144"/>
                <a:gd name="T46" fmla="*/ 98 w 148"/>
                <a:gd name="T47" fmla="*/ 59 h 144"/>
                <a:gd name="T48" fmla="*/ 82 w 148"/>
                <a:gd name="T49" fmla="*/ 93 h 144"/>
                <a:gd name="T50" fmla="*/ 98 w 148"/>
                <a:gd name="T51" fmla="*/ 76 h 144"/>
                <a:gd name="T52" fmla="*/ 98 w 148"/>
                <a:gd name="T53" fmla="*/ 68 h 144"/>
                <a:gd name="T54" fmla="*/ 90 w 148"/>
                <a:gd name="T55" fmla="*/ 59 h 144"/>
                <a:gd name="T56" fmla="*/ 66 w 148"/>
                <a:gd name="T57" fmla="*/ 59 h 144"/>
                <a:gd name="T58" fmla="*/ 66 w 148"/>
                <a:gd name="T59" fmla="*/ 76 h 144"/>
                <a:gd name="T60" fmla="*/ 139 w 148"/>
                <a:gd name="T61" fmla="*/ 76 h 144"/>
                <a:gd name="T62" fmla="*/ 98 w 148"/>
                <a:gd name="T63" fmla="*/ 17 h 144"/>
                <a:gd name="T64" fmla="*/ 98 w 148"/>
                <a:gd name="T65" fmla="*/ 17 h 144"/>
                <a:gd name="T66" fmla="*/ 115 w 148"/>
                <a:gd name="T67" fmla="*/ 0 h 144"/>
                <a:gd name="T68" fmla="*/ 139 w 148"/>
                <a:gd name="T69" fmla="*/ 8 h 144"/>
                <a:gd name="T70" fmla="*/ 148 w 148"/>
                <a:gd name="T71" fmla="*/ 34 h 144"/>
                <a:gd name="T72" fmla="*/ 139 w 148"/>
                <a:gd name="T73" fmla="*/ 51 h 144"/>
                <a:gd name="T74" fmla="*/ 148 w 148"/>
                <a:gd name="T75" fmla="*/ 68 h 144"/>
                <a:gd name="T76" fmla="*/ 115 w 148"/>
                <a:gd name="T77" fmla="*/ 42 h 144"/>
                <a:gd name="T78" fmla="*/ 139 w 148"/>
                <a:gd name="T79" fmla="*/ 42 h 144"/>
                <a:gd name="T80" fmla="*/ 131 w 148"/>
                <a:gd name="T81" fmla="*/ 17 h 144"/>
                <a:gd name="T82" fmla="*/ 107 w 148"/>
                <a:gd name="T83" fmla="*/ 17 h 144"/>
                <a:gd name="T84" fmla="*/ 115 w 148"/>
                <a:gd name="T85" fmla="*/ 42 h 1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"/>
                <a:gd name="T130" fmla="*/ 0 h 144"/>
                <a:gd name="T131" fmla="*/ 148 w 148"/>
                <a:gd name="T132" fmla="*/ 144 h 1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" h="144">
                  <a:moveTo>
                    <a:pt x="25" y="136"/>
                  </a:moveTo>
                  <a:lnTo>
                    <a:pt x="25" y="127"/>
                  </a:lnTo>
                  <a:lnTo>
                    <a:pt x="33" y="136"/>
                  </a:lnTo>
                  <a:lnTo>
                    <a:pt x="41" y="136"/>
                  </a:lnTo>
                  <a:lnTo>
                    <a:pt x="57" y="127"/>
                  </a:lnTo>
                  <a:lnTo>
                    <a:pt x="57" y="119"/>
                  </a:lnTo>
                  <a:lnTo>
                    <a:pt x="57" y="110"/>
                  </a:lnTo>
                  <a:lnTo>
                    <a:pt x="49" y="102"/>
                  </a:lnTo>
                  <a:lnTo>
                    <a:pt x="41" y="102"/>
                  </a:lnTo>
                  <a:lnTo>
                    <a:pt x="33" y="110"/>
                  </a:lnTo>
                  <a:lnTo>
                    <a:pt x="16" y="119"/>
                  </a:lnTo>
                  <a:lnTo>
                    <a:pt x="8" y="119"/>
                  </a:lnTo>
                  <a:lnTo>
                    <a:pt x="0" y="119"/>
                  </a:lnTo>
                  <a:lnTo>
                    <a:pt x="0" y="102"/>
                  </a:lnTo>
                  <a:lnTo>
                    <a:pt x="0" y="93"/>
                  </a:lnTo>
                  <a:lnTo>
                    <a:pt x="8" y="85"/>
                  </a:lnTo>
                  <a:lnTo>
                    <a:pt x="16" y="76"/>
                  </a:lnTo>
                  <a:lnTo>
                    <a:pt x="33" y="76"/>
                  </a:lnTo>
                  <a:lnTo>
                    <a:pt x="41" y="76"/>
                  </a:lnTo>
                  <a:lnTo>
                    <a:pt x="33" y="85"/>
                  </a:lnTo>
                  <a:lnTo>
                    <a:pt x="25" y="85"/>
                  </a:lnTo>
                  <a:lnTo>
                    <a:pt x="16" y="85"/>
                  </a:lnTo>
                  <a:lnTo>
                    <a:pt x="8" y="102"/>
                  </a:lnTo>
                  <a:lnTo>
                    <a:pt x="8" y="110"/>
                  </a:lnTo>
                  <a:lnTo>
                    <a:pt x="16" y="110"/>
                  </a:lnTo>
                  <a:lnTo>
                    <a:pt x="25" y="102"/>
                  </a:lnTo>
                  <a:lnTo>
                    <a:pt x="41" y="93"/>
                  </a:lnTo>
                  <a:lnTo>
                    <a:pt x="57" y="93"/>
                  </a:lnTo>
                  <a:lnTo>
                    <a:pt x="66" y="102"/>
                  </a:lnTo>
                  <a:lnTo>
                    <a:pt x="66" y="110"/>
                  </a:lnTo>
                  <a:lnTo>
                    <a:pt x="66" y="119"/>
                  </a:lnTo>
                  <a:lnTo>
                    <a:pt x="57" y="136"/>
                  </a:lnTo>
                  <a:lnTo>
                    <a:pt x="49" y="144"/>
                  </a:lnTo>
                  <a:lnTo>
                    <a:pt x="33" y="144"/>
                  </a:lnTo>
                  <a:lnTo>
                    <a:pt x="25" y="136"/>
                  </a:lnTo>
                  <a:close/>
                  <a:moveTo>
                    <a:pt x="98" y="68"/>
                  </a:moveTo>
                  <a:lnTo>
                    <a:pt x="107" y="59"/>
                  </a:lnTo>
                  <a:lnTo>
                    <a:pt x="107" y="76"/>
                  </a:lnTo>
                  <a:lnTo>
                    <a:pt x="98" y="93"/>
                  </a:lnTo>
                  <a:lnTo>
                    <a:pt x="82" y="102"/>
                  </a:lnTo>
                  <a:lnTo>
                    <a:pt x="66" y="85"/>
                  </a:lnTo>
                  <a:lnTo>
                    <a:pt x="57" y="68"/>
                  </a:lnTo>
                  <a:lnTo>
                    <a:pt x="66" y="51"/>
                  </a:lnTo>
                  <a:lnTo>
                    <a:pt x="82" y="42"/>
                  </a:lnTo>
                  <a:lnTo>
                    <a:pt x="98" y="51"/>
                  </a:lnTo>
                  <a:lnTo>
                    <a:pt x="98" y="59"/>
                  </a:lnTo>
                  <a:lnTo>
                    <a:pt x="74" y="85"/>
                  </a:lnTo>
                  <a:lnTo>
                    <a:pt x="82" y="93"/>
                  </a:lnTo>
                  <a:lnTo>
                    <a:pt x="98" y="85"/>
                  </a:lnTo>
                  <a:lnTo>
                    <a:pt x="98" y="76"/>
                  </a:lnTo>
                  <a:lnTo>
                    <a:pt x="98" y="68"/>
                  </a:lnTo>
                  <a:close/>
                  <a:moveTo>
                    <a:pt x="66" y="76"/>
                  </a:moveTo>
                  <a:lnTo>
                    <a:pt x="90" y="59"/>
                  </a:lnTo>
                  <a:lnTo>
                    <a:pt x="82" y="51"/>
                  </a:lnTo>
                  <a:lnTo>
                    <a:pt x="66" y="59"/>
                  </a:lnTo>
                  <a:lnTo>
                    <a:pt x="66" y="68"/>
                  </a:lnTo>
                  <a:lnTo>
                    <a:pt x="66" y="76"/>
                  </a:lnTo>
                  <a:close/>
                  <a:moveTo>
                    <a:pt x="139" y="76"/>
                  </a:moveTo>
                  <a:lnTo>
                    <a:pt x="90" y="25"/>
                  </a:lnTo>
                  <a:lnTo>
                    <a:pt x="98" y="17"/>
                  </a:lnTo>
                  <a:lnTo>
                    <a:pt x="98" y="25"/>
                  </a:lnTo>
                  <a:lnTo>
                    <a:pt x="98" y="17"/>
                  </a:lnTo>
                  <a:lnTo>
                    <a:pt x="107" y="8"/>
                  </a:lnTo>
                  <a:lnTo>
                    <a:pt x="115" y="0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48" y="25"/>
                  </a:lnTo>
                  <a:lnTo>
                    <a:pt x="148" y="34"/>
                  </a:lnTo>
                  <a:lnTo>
                    <a:pt x="139" y="51"/>
                  </a:lnTo>
                  <a:lnTo>
                    <a:pt x="131" y="51"/>
                  </a:lnTo>
                  <a:lnTo>
                    <a:pt x="148" y="68"/>
                  </a:lnTo>
                  <a:lnTo>
                    <a:pt x="139" y="76"/>
                  </a:lnTo>
                  <a:close/>
                  <a:moveTo>
                    <a:pt x="115" y="42"/>
                  </a:moveTo>
                  <a:lnTo>
                    <a:pt x="123" y="51"/>
                  </a:lnTo>
                  <a:lnTo>
                    <a:pt x="139" y="42"/>
                  </a:lnTo>
                  <a:lnTo>
                    <a:pt x="139" y="34"/>
                  </a:lnTo>
                  <a:lnTo>
                    <a:pt x="131" y="17"/>
                  </a:lnTo>
                  <a:lnTo>
                    <a:pt x="123" y="8"/>
                  </a:lnTo>
                  <a:lnTo>
                    <a:pt x="107" y="17"/>
                  </a:lnTo>
                  <a:lnTo>
                    <a:pt x="107" y="25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4" name="Freeform 162"/>
            <p:cNvSpPr>
              <a:spLocks/>
            </p:cNvSpPr>
            <p:nvPr/>
          </p:nvSpPr>
          <p:spPr bwMode="auto">
            <a:xfrm>
              <a:off x="3618" y="2974"/>
              <a:ext cx="25" cy="25"/>
            </a:xfrm>
            <a:custGeom>
              <a:avLst/>
              <a:gdLst>
                <a:gd name="T0" fmla="*/ 9 w 25"/>
                <a:gd name="T1" fmla="*/ 25 h 25"/>
                <a:gd name="T2" fmla="*/ 0 w 25"/>
                <a:gd name="T3" fmla="*/ 17 h 25"/>
                <a:gd name="T4" fmla="*/ 25 w 25"/>
                <a:gd name="T5" fmla="*/ 0 h 25"/>
                <a:gd name="T6" fmla="*/ 25 w 25"/>
                <a:gd name="T7" fmla="*/ 8 h 25"/>
                <a:gd name="T8" fmla="*/ 9 w 25"/>
                <a:gd name="T9" fmla="*/ 2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9" y="25"/>
                  </a:moveTo>
                  <a:lnTo>
                    <a:pt x="0" y="17"/>
                  </a:lnTo>
                  <a:lnTo>
                    <a:pt x="25" y="0"/>
                  </a:lnTo>
                  <a:lnTo>
                    <a:pt x="25" y="8"/>
                  </a:lnTo>
                  <a:lnTo>
                    <a:pt x="9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5" name="Freeform 163"/>
            <p:cNvSpPr>
              <a:spLocks noEditPoints="1"/>
            </p:cNvSpPr>
            <p:nvPr/>
          </p:nvSpPr>
          <p:spPr bwMode="auto">
            <a:xfrm>
              <a:off x="3627" y="2863"/>
              <a:ext cx="106" cy="119"/>
            </a:xfrm>
            <a:custGeom>
              <a:avLst/>
              <a:gdLst>
                <a:gd name="T0" fmla="*/ 16 w 106"/>
                <a:gd name="T1" fmla="*/ 102 h 119"/>
                <a:gd name="T2" fmla="*/ 0 w 106"/>
                <a:gd name="T3" fmla="*/ 85 h 119"/>
                <a:gd name="T4" fmla="*/ 0 w 106"/>
                <a:gd name="T5" fmla="*/ 68 h 119"/>
                <a:gd name="T6" fmla="*/ 8 w 106"/>
                <a:gd name="T7" fmla="*/ 60 h 119"/>
                <a:gd name="T8" fmla="*/ 16 w 106"/>
                <a:gd name="T9" fmla="*/ 51 h 119"/>
                <a:gd name="T10" fmla="*/ 24 w 106"/>
                <a:gd name="T11" fmla="*/ 51 h 119"/>
                <a:gd name="T12" fmla="*/ 32 w 106"/>
                <a:gd name="T13" fmla="*/ 60 h 119"/>
                <a:gd name="T14" fmla="*/ 49 w 106"/>
                <a:gd name="T15" fmla="*/ 68 h 119"/>
                <a:gd name="T16" fmla="*/ 57 w 106"/>
                <a:gd name="T17" fmla="*/ 85 h 119"/>
                <a:gd name="T18" fmla="*/ 65 w 106"/>
                <a:gd name="T19" fmla="*/ 102 h 119"/>
                <a:gd name="T20" fmla="*/ 57 w 106"/>
                <a:gd name="T21" fmla="*/ 111 h 119"/>
                <a:gd name="T22" fmla="*/ 41 w 106"/>
                <a:gd name="T23" fmla="*/ 119 h 119"/>
                <a:gd name="T24" fmla="*/ 16 w 106"/>
                <a:gd name="T25" fmla="*/ 102 h 119"/>
                <a:gd name="T26" fmla="*/ 16 w 106"/>
                <a:gd name="T27" fmla="*/ 102 h 119"/>
                <a:gd name="T28" fmla="*/ 24 w 106"/>
                <a:gd name="T29" fmla="*/ 94 h 119"/>
                <a:gd name="T30" fmla="*/ 41 w 106"/>
                <a:gd name="T31" fmla="*/ 111 h 119"/>
                <a:gd name="T32" fmla="*/ 49 w 106"/>
                <a:gd name="T33" fmla="*/ 102 h 119"/>
                <a:gd name="T34" fmla="*/ 57 w 106"/>
                <a:gd name="T35" fmla="*/ 94 h 119"/>
                <a:gd name="T36" fmla="*/ 41 w 106"/>
                <a:gd name="T37" fmla="*/ 77 h 119"/>
                <a:gd name="T38" fmla="*/ 24 w 106"/>
                <a:gd name="T39" fmla="*/ 60 h 119"/>
                <a:gd name="T40" fmla="*/ 8 w 106"/>
                <a:gd name="T41" fmla="*/ 60 h 119"/>
                <a:gd name="T42" fmla="*/ 8 w 106"/>
                <a:gd name="T43" fmla="*/ 77 h 119"/>
                <a:gd name="T44" fmla="*/ 24 w 106"/>
                <a:gd name="T45" fmla="*/ 94 h 119"/>
                <a:gd name="T46" fmla="*/ 24 w 106"/>
                <a:gd name="T47" fmla="*/ 94 h 119"/>
                <a:gd name="T48" fmla="*/ 65 w 106"/>
                <a:gd name="T49" fmla="*/ 68 h 119"/>
                <a:gd name="T50" fmla="*/ 73 w 106"/>
                <a:gd name="T51" fmla="*/ 68 h 119"/>
                <a:gd name="T52" fmla="*/ 82 w 106"/>
                <a:gd name="T53" fmla="*/ 68 h 119"/>
                <a:gd name="T54" fmla="*/ 90 w 106"/>
                <a:gd name="T55" fmla="*/ 60 h 119"/>
                <a:gd name="T56" fmla="*/ 98 w 106"/>
                <a:gd name="T57" fmla="*/ 51 h 119"/>
                <a:gd name="T58" fmla="*/ 90 w 106"/>
                <a:gd name="T59" fmla="*/ 43 h 119"/>
                <a:gd name="T60" fmla="*/ 82 w 106"/>
                <a:gd name="T61" fmla="*/ 34 h 119"/>
                <a:gd name="T62" fmla="*/ 65 w 106"/>
                <a:gd name="T63" fmla="*/ 43 h 119"/>
                <a:gd name="T64" fmla="*/ 65 w 106"/>
                <a:gd name="T65" fmla="*/ 43 h 119"/>
                <a:gd name="T66" fmla="*/ 65 w 106"/>
                <a:gd name="T67" fmla="*/ 51 h 119"/>
                <a:gd name="T68" fmla="*/ 57 w 106"/>
                <a:gd name="T69" fmla="*/ 60 h 119"/>
                <a:gd name="T70" fmla="*/ 41 w 106"/>
                <a:gd name="T71" fmla="*/ 26 h 119"/>
                <a:gd name="T72" fmla="*/ 65 w 106"/>
                <a:gd name="T73" fmla="*/ 0 h 119"/>
                <a:gd name="T74" fmla="*/ 65 w 106"/>
                <a:gd name="T75" fmla="*/ 9 h 119"/>
                <a:gd name="T76" fmla="*/ 49 w 106"/>
                <a:gd name="T77" fmla="*/ 26 h 119"/>
                <a:gd name="T78" fmla="*/ 57 w 106"/>
                <a:gd name="T79" fmla="*/ 43 h 119"/>
                <a:gd name="T80" fmla="*/ 65 w 106"/>
                <a:gd name="T81" fmla="*/ 34 h 119"/>
                <a:gd name="T82" fmla="*/ 82 w 106"/>
                <a:gd name="T83" fmla="*/ 26 h 119"/>
                <a:gd name="T84" fmla="*/ 98 w 106"/>
                <a:gd name="T85" fmla="*/ 34 h 119"/>
                <a:gd name="T86" fmla="*/ 106 w 106"/>
                <a:gd name="T87" fmla="*/ 51 h 119"/>
                <a:gd name="T88" fmla="*/ 98 w 106"/>
                <a:gd name="T89" fmla="*/ 68 h 119"/>
                <a:gd name="T90" fmla="*/ 82 w 106"/>
                <a:gd name="T91" fmla="*/ 77 h 119"/>
                <a:gd name="T92" fmla="*/ 65 w 106"/>
                <a:gd name="T93" fmla="*/ 68 h 119"/>
                <a:gd name="T94" fmla="*/ 65 w 106"/>
                <a:gd name="T95" fmla="*/ 68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6"/>
                <a:gd name="T145" fmla="*/ 0 h 119"/>
                <a:gd name="T146" fmla="*/ 106 w 106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6" h="119">
                  <a:moveTo>
                    <a:pt x="16" y="102"/>
                  </a:moveTo>
                  <a:lnTo>
                    <a:pt x="0" y="85"/>
                  </a:lnTo>
                  <a:lnTo>
                    <a:pt x="0" y="68"/>
                  </a:lnTo>
                  <a:lnTo>
                    <a:pt x="8" y="60"/>
                  </a:lnTo>
                  <a:lnTo>
                    <a:pt x="16" y="51"/>
                  </a:lnTo>
                  <a:lnTo>
                    <a:pt x="24" y="51"/>
                  </a:lnTo>
                  <a:lnTo>
                    <a:pt x="32" y="60"/>
                  </a:lnTo>
                  <a:lnTo>
                    <a:pt x="49" y="68"/>
                  </a:lnTo>
                  <a:lnTo>
                    <a:pt x="57" y="85"/>
                  </a:lnTo>
                  <a:lnTo>
                    <a:pt x="65" y="102"/>
                  </a:lnTo>
                  <a:lnTo>
                    <a:pt x="57" y="111"/>
                  </a:lnTo>
                  <a:lnTo>
                    <a:pt x="41" y="119"/>
                  </a:lnTo>
                  <a:lnTo>
                    <a:pt x="16" y="102"/>
                  </a:lnTo>
                  <a:close/>
                  <a:moveTo>
                    <a:pt x="24" y="94"/>
                  </a:moveTo>
                  <a:lnTo>
                    <a:pt x="41" y="111"/>
                  </a:lnTo>
                  <a:lnTo>
                    <a:pt x="49" y="102"/>
                  </a:lnTo>
                  <a:lnTo>
                    <a:pt x="57" y="94"/>
                  </a:lnTo>
                  <a:lnTo>
                    <a:pt x="41" y="77"/>
                  </a:lnTo>
                  <a:lnTo>
                    <a:pt x="24" y="60"/>
                  </a:lnTo>
                  <a:lnTo>
                    <a:pt x="8" y="60"/>
                  </a:lnTo>
                  <a:lnTo>
                    <a:pt x="8" y="77"/>
                  </a:lnTo>
                  <a:lnTo>
                    <a:pt x="24" y="94"/>
                  </a:lnTo>
                  <a:close/>
                  <a:moveTo>
                    <a:pt x="65" y="68"/>
                  </a:moveTo>
                  <a:lnTo>
                    <a:pt x="73" y="68"/>
                  </a:lnTo>
                  <a:lnTo>
                    <a:pt x="82" y="68"/>
                  </a:lnTo>
                  <a:lnTo>
                    <a:pt x="90" y="60"/>
                  </a:lnTo>
                  <a:lnTo>
                    <a:pt x="98" y="51"/>
                  </a:lnTo>
                  <a:lnTo>
                    <a:pt x="90" y="43"/>
                  </a:lnTo>
                  <a:lnTo>
                    <a:pt x="82" y="34"/>
                  </a:lnTo>
                  <a:lnTo>
                    <a:pt x="65" y="43"/>
                  </a:lnTo>
                  <a:lnTo>
                    <a:pt x="65" y="51"/>
                  </a:lnTo>
                  <a:lnTo>
                    <a:pt x="57" y="60"/>
                  </a:lnTo>
                  <a:lnTo>
                    <a:pt x="41" y="26"/>
                  </a:lnTo>
                  <a:lnTo>
                    <a:pt x="65" y="0"/>
                  </a:lnTo>
                  <a:lnTo>
                    <a:pt x="65" y="9"/>
                  </a:lnTo>
                  <a:lnTo>
                    <a:pt x="49" y="26"/>
                  </a:lnTo>
                  <a:lnTo>
                    <a:pt x="57" y="43"/>
                  </a:lnTo>
                  <a:lnTo>
                    <a:pt x="65" y="34"/>
                  </a:lnTo>
                  <a:lnTo>
                    <a:pt x="82" y="26"/>
                  </a:lnTo>
                  <a:lnTo>
                    <a:pt x="98" y="34"/>
                  </a:lnTo>
                  <a:lnTo>
                    <a:pt x="106" y="51"/>
                  </a:lnTo>
                  <a:lnTo>
                    <a:pt x="98" y="68"/>
                  </a:lnTo>
                  <a:lnTo>
                    <a:pt x="82" y="77"/>
                  </a:lnTo>
                  <a:lnTo>
                    <a:pt x="65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6" name="Rectangle 178"/>
            <p:cNvSpPr>
              <a:spLocks noChangeArrowheads="1"/>
            </p:cNvSpPr>
            <p:nvPr/>
          </p:nvSpPr>
          <p:spPr bwMode="auto">
            <a:xfrm>
              <a:off x="502" y="1723"/>
              <a:ext cx="3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i="0">
                  <a:solidFill>
                    <a:srgbClr val="000000"/>
                  </a:solidFill>
                </a:rPr>
                <a:t> </a:t>
              </a:r>
              <a:endParaRPr lang="de-DE" sz="1400" i="0"/>
            </a:p>
          </p:txBody>
        </p:sp>
        <p:sp>
          <p:nvSpPr>
            <p:cNvPr id="7337" name="Rectangle 179"/>
            <p:cNvSpPr>
              <a:spLocks noChangeArrowheads="1"/>
            </p:cNvSpPr>
            <p:nvPr/>
          </p:nvSpPr>
          <p:spPr bwMode="auto">
            <a:xfrm>
              <a:off x="502" y="1681"/>
              <a:ext cx="3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i="0">
                  <a:solidFill>
                    <a:srgbClr val="000000"/>
                  </a:solidFill>
                </a:rPr>
                <a:t> </a:t>
              </a:r>
              <a:endParaRPr lang="de-DE" sz="1400" i="0"/>
            </a:p>
          </p:txBody>
        </p:sp>
        <p:sp>
          <p:nvSpPr>
            <p:cNvPr id="7338" name="Rectangle 183"/>
            <p:cNvSpPr>
              <a:spLocks noChangeArrowheads="1"/>
            </p:cNvSpPr>
            <p:nvPr/>
          </p:nvSpPr>
          <p:spPr bwMode="auto">
            <a:xfrm>
              <a:off x="502" y="1417"/>
              <a:ext cx="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de-DE" sz="1400" i="0"/>
            </a:p>
          </p:txBody>
        </p:sp>
        <p:sp>
          <p:nvSpPr>
            <p:cNvPr id="7339" name="Rectangle 185"/>
            <p:cNvSpPr>
              <a:spLocks noChangeArrowheads="1"/>
            </p:cNvSpPr>
            <p:nvPr/>
          </p:nvSpPr>
          <p:spPr bwMode="auto">
            <a:xfrm>
              <a:off x="469" y="1357"/>
              <a:ext cx="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de-DE" sz="1400" i="0"/>
            </a:p>
          </p:txBody>
        </p:sp>
        <p:sp>
          <p:nvSpPr>
            <p:cNvPr id="7340" name="Freeform 186"/>
            <p:cNvSpPr>
              <a:spLocks/>
            </p:cNvSpPr>
            <p:nvPr/>
          </p:nvSpPr>
          <p:spPr bwMode="auto">
            <a:xfrm>
              <a:off x="813" y="882"/>
              <a:ext cx="222" cy="17"/>
            </a:xfrm>
            <a:custGeom>
              <a:avLst/>
              <a:gdLst>
                <a:gd name="T0" fmla="*/ 9 w 222"/>
                <a:gd name="T1" fmla="*/ 0 h 17"/>
                <a:gd name="T2" fmla="*/ 214 w 222"/>
                <a:gd name="T3" fmla="*/ 0 h 17"/>
                <a:gd name="T4" fmla="*/ 222 w 222"/>
                <a:gd name="T5" fmla="*/ 8 h 17"/>
                <a:gd name="T6" fmla="*/ 214 w 222"/>
                <a:gd name="T7" fmla="*/ 17 h 17"/>
                <a:gd name="T8" fmla="*/ 9 w 222"/>
                <a:gd name="T9" fmla="*/ 17 h 17"/>
                <a:gd name="T10" fmla="*/ 0 w 222"/>
                <a:gd name="T11" fmla="*/ 8 h 17"/>
                <a:gd name="T12" fmla="*/ 9 w 222"/>
                <a:gd name="T13" fmla="*/ 0 h 17"/>
                <a:gd name="T14" fmla="*/ 9 w 222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2"/>
                <a:gd name="T25" fmla="*/ 0 h 17"/>
                <a:gd name="T26" fmla="*/ 222 w 222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2" h="17">
                  <a:moveTo>
                    <a:pt x="9" y="0"/>
                  </a:moveTo>
                  <a:lnTo>
                    <a:pt x="214" y="0"/>
                  </a:lnTo>
                  <a:lnTo>
                    <a:pt x="222" y="8"/>
                  </a:lnTo>
                  <a:lnTo>
                    <a:pt x="214" y="17"/>
                  </a:lnTo>
                  <a:lnTo>
                    <a:pt x="9" y="17"/>
                  </a:lnTo>
                  <a:lnTo>
                    <a:pt x="0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70C0"/>
            </a:solidFill>
            <a:ln w="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1" name="Freeform 187"/>
            <p:cNvSpPr>
              <a:spLocks/>
            </p:cNvSpPr>
            <p:nvPr/>
          </p:nvSpPr>
          <p:spPr bwMode="auto">
            <a:xfrm>
              <a:off x="895" y="856"/>
              <a:ext cx="50" cy="51"/>
            </a:xfrm>
            <a:custGeom>
              <a:avLst/>
              <a:gdLst>
                <a:gd name="T0" fmla="*/ 25 w 50"/>
                <a:gd name="T1" fmla="*/ 0 h 51"/>
                <a:gd name="T2" fmla="*/ 50 w 50"/>
                <a:gd name="T3" fmla="*/ 51 h 51"/>
                <a:gd name="T4" fmla="*/ 0 w 50"/>
                <a:gd name="T5" fmla="*/ 51 h 51"/>
                <a:gd name="T6" fmla="*/ 25 w 50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1"/>
                <a:gd name="T14" fmla="*/ 50 w 50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1">
                  <a:moveTo>
                    <a:pt x="25" y="0"/>
                  </a:moveTo>
                  <a:lnTo>
                    <a:pt x="50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EB4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2" name="Freeform 188"/>
            <p:cNvSpPr>
              <a:spLocks noEditPoints="1"/>
            </p:cNvSpPr>
            <p:nvPr/>
          </p:nvSpPr>
          <p:spPr bwMode="auto">
            <a:xfrm>
              <a:off x="895" y="856"/>
              <a:ext cx="58" cy="60"/>
            </a:xfrm>
            <a:custGeom>
              <a:avLst/>
              <a:gdLst>
                <a:gd name="T0" fmla="*/ 25 w 58"/>
                <a:gd name="T1" fmla="*/ 0 h 60"/>
                <a:gd name="T2" fmla="*/ 25 w 58"/>
                <a:gd name="T3" fmla="*/ 0 h 60"/>
                <a:gd name="T4" fmla="*/ 33 w 58"/>
                <a:gd name="T5" fmla="*/ 0 h 60"/>
                <a:gd name="T6" fmla="*/ 58 w 58"/>
                <a:gd name="T7" fmla="*/ 51 h 60"/>
                <a:gd name="T8" fmla="*/ 50 w 58"/>
                <a:gd name="T9" fmla="*/ 51 h 60"/>
                <a:gd name="T10" fmla="*/ 50 w 58"/>
                <a:gd name="T11" fmla="*/ 60 h 60"/>
                <a:gd name="T12" fmla="*/ 0 w 58"/>
                <a:gd name="T13" fmla="*/ 60 h 60"/>
                <a:gd name="T14" fmla="*/ 0 w 58"/>
                <a:gd name="T15" fmla="*/ 51 h 60"/>
                <a:gd name="T16" fmla="*/ 0 w 58"/>
                <a:gd name="T17" fmla="*/ 51 h 60"/>
                <a:gd name="T18" fmla="*/ 25 w 58"/>
                <a:gd name="T19" fmla="*/ 0 h 60"/>
                <a:gd name="T20" fmla="*/ 9 w 58"/>
                <a:gd name="T21" fmla="*/ 51 h 60"/>
                <a:gd name="T22" fmla="*/ 0 w 58"/>
                <a:gd name="T23" fmla="*/ 51 h 60"/>
                <a:gd name="T24" fmla="*/ 50 w 58"/>
                <a:gd name="T25" fmla="*/ 51 h 60"/>
                <a:gd name="T26" fmla="*/ 50 w 58"/>
                <a:gd name="T27" fmla="*/ 51 h 60"/>
                <a:gd name="T28" fmla="*/ 25 w 58"/>
                <a:gd name="T29" fmla="*/ 0 h 60"/>
                <a:gd name="T30" fmla="*/ 33 w 58"/>
                <a:gd name="T31" fmla="*/ 0 h 60"/>
                <a:gd name="T32" fmla="*/ 9 w 58"/>
                <a:gd name="T33" fmla="*/ 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60"/>
                <a:gd name="T53" fmla="*/ 58 w 58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60">
                  <a:moveTo>
                    <a:pt x="25" y="0"/>
                  </a:moveTo>
                  <a:lnTo>
                    <a:pt x="25" y="0"/>
                  </a:lnTo>
                  <a:lnTo>
                    <a:pt x="33" y="0"/>
                  </a:lnTo>
                  <a:lnTo>
                    <a:pt x="58" y="51"/>
                  </a:lnTo>
                  <a:lnTo>
                    <a:pt x="50" y="51"/>
                  </a:lnTo>
                  <a:lnTo>
                    <a:pt x="50" y="60"/>
                  </a:lnTo>
                  <a:lnTo>
                    <a:pt x="0" y="60"/>
                  </a:lnTo>
                  <a:lnTo>
                    <a:pt x="0" y="51"/>
                  </a:lnTo>
                  <a:lnTo>
                    <a:pt x="25" y="0"/>
                  </a:lnTo>
                  <a:close/>
                  <a:moveTo>
                    <a:pt x="9" y="51"/>
                  </a:moveTo>
                  <a:lnTo>
                    <a:pt x="0" y="51"/>
                  </a:lnTo>
                  <a:lnTo>
                    <a:pt x="50" y="51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0070C0"/>
            </a:solidFill>
            <a:ln w="8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3" name="Rectangle 189"/>
            <p:cNvSpPr>
              <a:spLocks noChangeArrowheads="1"/>
            </p:cNvSpPr>
            <p:nvPr/>
          </p:nvSpPr>
          <p:spPr bwMode="auto">
            <a:xfrm>
              <a:off x="1051" y="822"/>
              <a:ext cx="7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>
                  <a:solidFill>
                    <a:srgbClr val="000000"/>
                  </a:solidFill>
                </a:rPr>
                <a:t>E. angustifolia</a:t>
              </a:r>
              <a:endParaRPr lang="de-DE" sz="1400" i="0"/>
            </a:p>
          </p:txBody>
        </p:sp>
        <p:sp>
          <p:nvSpPr>
            <p:cNvPr id="7344" name="Freeform 190"/>
            <p:cNvSpPr>
              <a:spLocks/>
            </p:cNvSpPr>
            <p:nvPr/>
          </p:nvSpPr>
          <p:spPr bwMode="auto">
            <a:xfrm>
              <a:off x="1814" y="882"/>
              <a:ext cx="221" cy="17"/>
            </a:xfrm>
            <a:custGeom>
              <a:avLst/>
              <a:gdLst>
                <a:gd name="T0" fmla="*/ 8 w 221"/>
                <a:gd name="T1" fmla="*/ 0 h 17"/>
                <a:gd name="T2" fmla="*/ 213 w 221"/>
                <a:gd name="T3" fmla="*/ 0 h 17"/>
                <a:gd name="T4" fmla="*/ 221 w 221"/>
                <a:gd name="T5" fmla="*/ 8 h 17"/>
                <a:gd name="T6" fmla="*/ 213 w 221"/>
                <a:gd name="T7" fmla="*/ 17 h 17"/>
                <a:gd name="T8" fmla="*/ 8 w 221"/>
                <a:gd name="T9" fmla="*/ 17 h 17"/>
                <a:gd name="T10" fmla="*/ 0 w 221"/>
                <a:gd name="T11" fmla="*/ 8 h 17"/>
                <a:gd name="T12" fmla="*/ 8 w 221"/>
                <a:gd name="T13" fmla="*/ 0 h 17"/>
                <a:gd name="T14" fmla="*/ 8 w 221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1"/>
                <a:gd name="T25" fmla="*/ 0 h 17"/>
                <a:gd name="T26" fmla="*/ 221 w 221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1" h="17">
                  <a:moveTo>
                    <a:pt x="8" y="0"/>
                  </a:moveTo>
                  <a:lnTo>
                    <a:pt x="213" y="0"/>
                  </a:lnTo>
                  <a:lnTo>
                    <a:pt x="221" y="8"/>
                  </a:lnTo>
                  <a:lnTo>
                    <a:pt x="213" y="17"/>
                  </a:lnTo>
                  <a:lnTo>
                    <a:pt x="8" y="17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000"/>
            </a:solidFill>
            <a:ln w="8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5" name="Freeform 191"/>
            <p:cNvSpPr>
              <a:spLocks/>
            </p:cNvSpPr>
            <p:nvPr/>
          </p:nvSpPr>
          <p:spPr bwMode="auto">
            <a:xfrm>
              <a:off x="1896" y="85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49 w 49"/>
                <a:gd name="T3" fmla="*/ 51 h 51"/>
                <a:gd name="T4" fmla="*/ 0 w 49"/>
                <a:gd name="T5" fmla="*/ 51 h 51"/>
                <a:gd name="T6" fmla="*/ 25 w 49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51"/>
                <a:gd name="T14" fmla="*/ 49 w 49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51">
                  <a:moveTo>
                    <a:pt x="25" y="0"/>
                  </a:moveTo>
                  <a:lnTo>
                    <a:pt x="49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6" name="Freeform 192"/>
            <p:cNvSpPr>
              <a:spLocks noEditPoints="1"/>
            </p:cNvSpPr>
            <p:nvPr/>
          </p:nvSpPr>
          <p:spPr bwMode="auto">
            <a:xfrm>
              <a:off x="1896" y="856"/>
              <a:ext cx="57" cy="60"/>
            </a:xfrm>
            <a:custGeom>
              <a:avLst/>
              <a:gdLst>
                <a:gd name="T0" fmla="*/ 25 w 57"/>
                <a:gd name="T1" fmla="*/ 0 h 60"/>
                <a:gd name="T2" fmla="*/ 25 w 57"/>
                <a:gd name="T3" fmla="*/ 0 h 60"/>
                <a:gd name="T4" fmla="*/ 33 w 57"/>
                <a:gd name="T5" fmla="*/ 0 h 60"/>
                <a:gd name="T6" fmla="*/ 57 w 57"/>
                <a:gd name="T7" fmla="*/ 51 h 60"/>
                <a:gd name="T8" fmla="*/ 49 w 57"/>
                <a:gd name="T9" fmla="*/ 51 h 60"/>
                <a:gd name="T10" fmla="*/ 49 w 57"/>
                <a:gd name="T11" fmla="*/ 60 h 60"/>
                <a:gd name="T12" fmla="*/ 0 w 57"/>
                <a:gd name="T13" fmla="*/ 60 h 60"/>
                <a:gd name="T14" fmla="*/ 0 w 57"/>
                <a:gd name="T15" fmla="*/ 51 h 60"/>
                <a:gd name="T16" fmla="*/ 0 w 57"/>
                <a:gd name="T17" fmla="*/ 51 h 60"/>
                <a:gd name="T18" fmla="*/ 25 w 57"/>
                <a:gd name="T19" fmla="*/ 0 h 60"/>
                <a:gd name="T20" fmla="*/ 8 w 57"/>
                <a:gd name="T21" fmla="*/ 51 h 60"/>
                <a:gd name="T22" fmla="*/ 0 w 57"/>
                <a:gd name="T23" fmla="*/ 51 h 60"/>
                <a:gd name="T24" fmla="*/ 49 w 57"/>
                <a:gd name="T25" fmla="*/ 51 h 60"/>
                <a:gd name="T26" fmla="*/ 49 w 57"/>
                <a:gd name="T27" fmla="*/ 51 h 60"/>
                <a:gd name="T28" fmla="*/ 25 w 57"/>
                <a:gd name="T29" fmla="*/ 0 h 60"/>
                <a:gd name="T30" fmla="*/ 33 w 57"/>
                <a:gd name="T31" fmla="*/ 0 h 60"/>
                <a:gd name="T32" fmla="*/ 8 w 57"/>
                <a:gd name="T33" fmla="*/ 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60"/>
                <a:gd name="T53" fmla="*/ 57 w 57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60">
                  <a:moveTo>
                    <a:pt x="25" y="0"/>
                  </a:moveTo>
                  <a:lnTo>
                    <a:pt x="25" y="0"/>
                  </a:lnTo>
                  <a:lnTo>
                    <a:pt x="33" y="0"/>
                  </a:lnTo>
                  <a:lnTo>
                    <a:pt x="57" y="51"/>
                  </a:lnTo>
                  <a:lnTo>
                    <a:pt x="49" y="51"/>
                  </a:lnTo>
                  <a:lnTo>
                    <a:pt x="49" y="60"/>
                  </a:lnTo>
                  <a:lnTo>
                    <a:pt x="0" y="60"/>
                  </a:lnTo>
                  <a:lnTo>
                    <a:pt x="0" y="51"/>
                  </a:lnTo>
                  <a:lnTo>
                    <a:pt x="25" y="0"/>
                  </a:lnTo>
                  <a:close/>
                  <a:moveTo>
                    <a:pt x="8" y="51"/>
                  </a:moveTo>
                  <a:lnTo>
                    <a:pt x="0" y="51"/>
                  </a:lnTo>
                  <a:lnTo>
                    <a:pt x="49" y="51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8" y="51"/>
                  </a:lnTo>
                  <a:close/>
                </a:path>
              </a:pathLst>
            </a:custGeom>
            <a:solidFill>
              <a:srgbClr val="FFC000"/>
            </a:solidFill>
            <a:ln w="8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7" name="Rectangle 193"/>
            <p:cNvSpPr>
              <a:spLocks noChangeArrowheads="1"/>
            </p:cNvSpPr>
            <p:nvPr/>
          </p:nvSpPr>
          <p:spPr bwMode="auto">
            <a:xfrm>
              <a:off x="2052" y="822"/>
              <a:ext cx="47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>
                  <a:solidFill>
                    <a:srgbClr val="000000"/>
                  </a:solidFill>
                </a:rPr>
                <a:t>U. pumila</a:t>
              </a:r>
              <a:endParaRPr lang="de-DE" sz="1400" i="0"/>
            </a:p>
          </p:txBody>
        </p:sp>
        <p:sp>
          <p:nvSpPr>
            <p:cNvPr id="7348" name="Freeform 194"/>
            <p:cNvSpPr>
              <a:spLocks/>
            </p:cNvSpPr>
            <p:nvPr/>
          </p:nvSpPr>
          <p:spPr bwMode="auto">
            <a:xfrm>
              <a:off x="2610" y="882"/>
              <a:ext cx="229" cy="17"/>
            </a:xfrm>
            <a:custGeom>
              <a:avLst/>
              <a:gdLst>
                <a:gd name="T0" fmla="*/ 8 w 229"/>
                <a:gd name="T1" fmla="*/ 0 h 17"/>
                <a:gd name="T2" fmla="*/ 221 w 229"/>
                <a:gd name="T3" fmla="*/ 0 h 17"/>
                <a:gd name="T4" fmla="*/ 229 w 229"/>
                <a:gd name="T5" fmla="*/ 8 h 17"/>
                <a:gd name="T6" fmla="*/ 221 w 229"/>
                <a:gd name="T7" fmla="*/ 17 h 17"/>
                <a:gd name="T8" fmla="*/ 8 w 229"/>
                <a:gd name="T9" fmla="*/ 17 h 17"/>
                <a:gd name="T10" fmla="*/ 0 w 229"/>
                <a:gd name="T11" fmla="*/ 8 h 17"/>
                <a:gd name="T12" fmla="*/ 8 w 229"/>
                <a:gd name="T13" fmla="*/ 0 h 17"/>
                <a:gd name="T14" fmla="*/ 8 w 229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"/>
                <a:gd name="T25" fmla="*/ 0 h 17"/>
                <a:gd name="T26" fmla="*/ 229 w 2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" h="17">
                  <a:moveTo>
                    <a:pt x="8" y="0"/>
                  </a:moveTo>
                  <a:lnTo>
                    <a:pt x="221" y="0"/>
                  </a:lnTo>
                  <a:lnTo>
                    <a:pt x="229" y="8"/>
                  </a:lnTo>
                  <a:lnTo>
                    <a:pt x="221" y="17"/>
                  </a:lnTo>
                  <a:lnTo>
                    <a:pt x="8" y="17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84807"/>
            </a:solidFill>
            <a:ln w="8">
              <a:solidFill>
                <a:srgbClr val="98480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9" name="Freeform 195"/>
            <p:cNvSpPr>
              <a:spLocks/>
            </p:cNvSpPr>
            <p:nvPr/>
          </p:nvSpPr>
          <p:spPr bwMode="auto">
            <a:xfrm>
              <a:off x="2692" y="856"/>
              <a:ext cx="57" cy="51"/>
            </a:xfrm>
            <a:custGeom>
              <a:avLst/>
              <a:gdLst>
                <a:gd name="T0" fmla="*/ 32 w 57"/>
                <a:gd name="T1" fmla="*/ 0 h 51"/>
                <a:gd name="T2" fmla="*/ 57 w 57"/>
                <a:gd name="T3" fmla="*/ 51 h 51"/>
                <a:gd name="T4" fmla="*/ 0 w 57"/>
                <a:gd name="T5" fmla="*/ 51 h 51"/>
                <a:gd name="T6" fmla="*/ 32 w 57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51"/>
                <a:gd name="T14" fmla="*/ 57 w 57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51">
                  <a:moveTo>
                    <a:pt x="32" y="0"/>
                  </a:moveTo>
                  <a:lnTo>
                    <a:pt x="57" y="51"/>
                  </a:lnTo>
                  <a:lnTo>
                    <a:pt x="0" y="5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0" name="Freeform 196"/>
            <p:cNvSpPr>
              <a:spLocks noEditPoints="1"/>
            </p:cNvSpPr>
            <p:nvPr/>
          </p:nvSpPr>
          <p:spPr bwMode="auto">
            <a:xfrm>
              <a:off x="2692" y="856"/>
              <a:ext cx="57" cy="60"/>
            </a:xfrm>
            <a:custGeom>
              <a:avLst/>
              <a:gdLst>
                <a:gd name="T0" fmla="*/ 24 w 57"/>
                <a:gd name="T1" fmla="*/ 0 h 60"/>
                <a:gd name="T2" fmla="*/ 32 w 57"/>
                <a:gd name="T3" fmla="*/ 0 h 60"/>
                <a:gd name="T4" fmla="*/ 32 w 57"/>
                <a:gd name="T5" fmla="*/ 0 h 60"/>
                <a:gd name="T6" fmla="*/ 57 w 57"/>
                <a:gd name="T7" fmla="*/ 51 h 60"/>
                <a:gd name="T8" fmla="*/ 57 w 57"/>
                <a:gd name="T9" fmla="*/ 51 h 60"/>
                <a:gd name="T10" fmla="*/ 57 w 57"/>
                <a:gd name="T11" fmla="*/ 60 h 60"/>
                <a:gd name="T12" fmla="*/ 0 w 57"/>
                <a:gd name="T13" fmla="*/ 60 h 60"/>
                <a:gd name="T14" fmla="*/ 0 w 57"/>
                <a:gd name="T15" fmla="*/ 51 h 60"/>
                <a:gd name="T16" fmla="*/ 0 w 57"/>
                <a:gd name="T17" fmla="*/ 51 h 60"/>
                <a:gd name="T18" fmla="*/ 24 w 57"/>
                <a:gd name="T19" fmla="*/ 0 h 60"/>
                <a:gd name="T20" fmla="*/ 0 w 57"/>
                <a:gd name="T21" fmla="*/ 51 h 60"/>
                <a:gd name="T22" fmla="*/ 0 w 57"/>
                <a:gd name="T23" fmla="*/ 51 h 60"/>
                <a:gd name="T24" fmla="*/ 57 w 57"/>
                <a:gd name="T25" fmla="*/ 51 h 60"/>
                <a:gd name="T26" fmla="*/ 57 w 57"/>
                <a:gd name="T27" fmla="*/ 51 h 60"/>
                <a:gd name="T28" fmla="*/ 24 w 57"/>
                <a:gd name="T29" fmla="*/ 0 h 60"/>
                <a:gd name="T30" fmla="*/ 32 w 57"/>
                <a:gd name="T31" fmla="*/ 0 h 60"/>
                <a:gd name="T32" fmla="*/ 0 w 57"/>
                <a:gd name="T33" fmla="*/ 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60"/>
                <a:gd name="T53" fmla="*/ 57 w 57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60">
                  <a:moveTo>
                    <a:pt x="24" y="0"/>
                  </a:moveTo>
                  <a:lnTo>
                    <a:pt x="32" y="0"/>
                  </a:lnTo>
                  <a:lnTo>
                    <a:pt x="57" y="51"/>
                  </a:lnTo>
                  <a:lnTo>
                    <a:pt x="57" y="60"/>
                  </a:lnTo>
                  <a:lnTo>
                    <a:pt x="0" y="60"/>
                  </a:lnTo>
                  <a:lnTo>
                    <a:pt x="0" y="51"/>
                  </a:lnTo>
                  <a:lnTo>
                    <a:pt x="24" y="0"/>
                  </a:lnTo>
                  <a:close/>
                  <a:moveTo>
                    <a:pt x="0" y="51"/>
                  </a:moveTo>
                  <a:lnTo>
                    <a:pt x="0" y="51"/>
                  </a:lnTo>
                  <a:lnTo>
                    <a:pt x="57" y="51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984807"/>
            </a:solidFill>
            <a:ln w="8">
              <a:solidFill>
                <a:srgbClr val="98480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1" name="Rectangle 197"/>
            <p:cNvSpPr>
              <a:spLocks noChangeArrowheads="1"/>
            </p:cNvSpPr>
            <p:nvPr/>
          </p:nvSpPr>
          <p:spPr bwMode="auto">
            <a:xfrm>
              <a:off x="2847" y="822"/>
              <a:ext cx="65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>
                  <a:solidFill>
                    <a:srgbClr val="000000"/>
                  </a:solidFill>
                </a:rPr>
                <a:t>P. euphratica</a:t>
              </a:r>
              <a:endParaRPr lang="de-DE" sz="1400" i="0"/>
            </a:p>
          </p:txBody>
        </p:sp>
      </p:grpSp>
      <p:sp>
        <p:nvSpPr>
          <p:cNvPr id="35916" name="TextBox 35915"/>
          <p:cNvSpPr txBox="1"/>
          <p:nvPr/>
        </p:nvSpPr>
        <p:spPr>
          <a:xfrm>
            <a:off x="684729" y="1268760"/>
            <a:ext cx="430887" cy="294626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1600" b="1" i="0" dirty="0">
                <a:latin typeface="Arial" pitchFamily="34" charset="0"/>
                <a:cs typeface="+mn-cs"/>
              </a:rPr>
              <a:t>Транспирация, мм/ </a:t>
            </a:r>
            <a:r>
              <a:rPr lang="ru-RU" sz="1600" b="1" i="0" dirty="0" smtClean="0">
                <a:latin typeface="Arial" pitchFamily="34" charset="0"/>
                <a:cs typeface="+mn-cs"/>
              </a:rPr>
              <a:t>кун</a:t>
            </a:r>
            <a:endParaRPr lang="de-DE" sz="1600" b="1" i="0" dirty="0">
              <a:latin typeface="Arial" pitchFamily="34" charset="0"/>
              <a:cs typeface="+mn-cs"/>
            </a:endParaRPr>
          </a:p>
        </p:txBody>
      </p:sp>
      <p:pic>
        <p:nvPicPr>
          <p:cNvPr id="183" name="Picture 2" descr="npo00006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621" y="1772816"/>
            <a:ext cx="2682875" cy="257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ChangeArrowheads="1"/>
          </p:cNvSpPr>
          <p:nvPr/>
        </p:nvSpPr>
        <p:spPr bwMode="auto">
          <a:xfrm>
            <a:off x="755650" y="-26988"/>
            <a:ext cx="6337300" cy="71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i="0" dirty="0" smtClean="0"/>
              <a:t>КЎЧАТЛАРНИНГ СИЗОТ СУВЛАРИ ДАРАЖАСИГА (ССД) ТАЪСИРИ</a:t>
            </a:r>
            <a:r>
              <a:rPr lang="ru-RU" sz="2000" b="1" i="0" dirty="0"/>
              <a:t>		</a:t>
            </a:r>
            <a:endParaRPr lang="en-US" sz="2000" b="1" i="0" dirty="0">
              <a:solidFill>
                <a:schemeClr val="tx2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258888" y="5157788"/>
            <a:ext cx="6985000" cy="1231106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b="1" i="0" dirty="0"/>
              <a:t>  </a:t>
            </a:r>
            <a:r>
              <a:rPr lang="uz-Cyrl-UZ" sz="1600" b="1" i="0" dirty="0"/>
              <a:t>С</a:t>
            </a:r>
            <a:r>
              <a:rPr lang="uz-Cyrl-UZ" sz="1600" b="1" i="0" dirty="0" smtClean="0"/>
              <a:t>СД қўшни далаларнинг суғорилишига боғлиқ</a:t>
            </a:r>
            <a:endParaRPr lang="ru-RU" sz="1600" b="1" i="0" dirty="0"/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b="1" i="0" dirty="0"/>
              <a:t>  “</a:t>
            </a:r>
            <a:r>
              <a:rPr lang="ru-RU" sz="1600" b="1" i="0" dirty="0" err="1" smtClean="0"/>
              <a:t>Биодренаж</a:t>
            </a:r>
            <a:r>
              <a:rPr lang="ru-RU" sz="1600" b="1" i="0" dirty="0" smtClean="0"/>
              <a:t> </a:t>
            </a:r>
            <a:r>
              <a:rPr lang="ru-RU" sz="1600" b="1" i="0" dirty="0" err="1" smtClean="0"/>
              <a:t>эффекти</a:t>
            </a:r>
            <a:r>
              <a:rPr lang="en-US" sz="1600" b="1" i="0" dirty="0" smtClean="0"/>
              <a:t>” </a:t>
            </a:r>
            <a:r>
              <a:rPr lang="uz-Cyrl-UZ" sz="1600" b="1" i="0" dirty="0" smtClean="0"/>
              <a:t>деярли билинмайди</a:t>
            </a:r>
            <a:r>
              <a:rPr lang="en-US" sz="1600" b="1" i="0" dirty="0" smtClean="0"/>
              <a:t> (</a:t>
            </a:r>
            <a:r>
              <a:rPr lang="uz-Cyrl-UZ" sz="1600" b="1" i="0" dirty="0" smtClean="0"/>
              <a:t>6 йил ичида </a:t>
            </a:r>
            <a:r>
              <a:rPr lang="en-US" sz="1600" b="1" i="0" dirty="0" smtClean="0"/>
              <a:t>&lt; </a:t>
            </a:r>
            <a:r>
              <a:rPr lang="en-US" sz="1600" b="1" i="0" dirty="0"/>
              <a:t>1</a:t>
            </a:r>
            <a:r>
              <a:rPr lang="ru-RU" sz="1600" b="1" i="0" dirty="0" smtClean="0"/>
              <a:t>м</a:t>
            </a:r>
            <a:r>
              <a:rPr lang="en-US" sz="1600" b="1" i="0" dirty="0" smtClean="0"/>
              <a:t>)</a:t>
            </a:r>
            <a:endParaRPr lang="en-US" sz="1600" b="1" i="0" dirty="0"/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1600" b="1" i="0" dirty="0"/>
              <a:t>  </a:t>
            </a:r>
            <a:r>
              <a:rPr lang="uz-Cyrl-UZ" sz="1600" b="1" i="0" dirty="0" smtClean="0"/>
              <a:t>Кам майдонли кўчатлар экилган майдонларда ССДнинг салмоқли пасайиш эҳтимоли кам</a:t>
            </a:r>
            <a:endParaRPr lang="en-US" sz="1600" b="1" i="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348038" y="3143250"/>
            <a:ext cx="863600" cy="5143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588125" y="4294188"/>
            <a:ext cx="28733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84438" y="3070225"/>
            <a:ext cx="863600" cy="7302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84663" y="3719513"/>
            <a:ext cx="860425" cy="4127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45088" y="4132263"/>
            <a:ext cx="1443037" cy="16192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875463" y="3575050"/>
            <a:ext cx="1368425" cy="71913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243888" y="3575050"/>
            <a:ext cx="431800" cy="55721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3568" y="1268761"/>
            <a:ext cx="461665" cy="3387810"/>
          </a:xfrm>
          <a:prstGeom prst="rect">
            <a:avLst/>
          </a:prstGeom>
          <a:solidFill>
            <a:schemeClr val="bg1"/>
          </a:solidFill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ru-RU" b="1" i="0" dirty="0" err="1" smtClean="0">
                <a:latin typeface="Arial" pitchFamily="34" charset="0"/>
                <a:cs typeface="+mn-cs"/>
              </a:rPr>
              <a:t>Сизот</a:t>
            </a:r>
            <a:r>
              <a:rPr lang="ru-RU" b="1" i="0" dirty="0" smtClean="0">
                <a:latin typeface="Arial" pitchFamily="34" charset="0"/>
                <a:cs typeface="+mn-cs"/>
              </a:rPr>
              <a:t> </a:t>
            </a:r>
            <a:r>
              <a:rPr lang="ru-RU" b="1" i="0" dirty="0" err="1" smtClean="0">
                <a:latin typeface="Arial" pitchFamily="34" charset="0"/>
                <a:cs typeface="+mn-cs"/>
              </a:rPr>
              <a:t>сувлар</a:t>
            </a:r>
            <a:r>
              <a:rPr lang="ru-RU" b="1" i="0" dirty="0" smtClean="0">
                <a:latin typeface="Arial" pitchFamily="34" charset="0"/>
                <a:cs typeface="+mn-cs"/>
              </a:rPr>
              <a:t> </a:t>
            </a:r>
            <a:r>
              <a:rPr lang="ru-RU" b="1" i="0" dirty="0" err="1" smtClean="0">
                <a:latin typeface="Arial" pitchFamily="34" charset="0"/>
                <a:cs typeface="+mn-cs"/>
              </a:rPr>
              <a:t>даражаси</a:t>
            </a:r>
            <a:r>
              <a:rPr lang="ru-RU" b="1" i="0" dirty="0" smtClean="0">
                <a:latin typeface="Arial" pitchFamily="34" charset="0"/>
                <a:cs typeface="+mn-cs"/>
              </a:rPr>
              <a:t>, </a:t>
            </a:r>
            <a:r>
              <a:rPr lang="ru-RU" b="1" i="0" dirty="0">
                <a:latin typeface="Arial" pitchFamily="34" charset="0"/>
                <a:cs typeface="+mn-cs"/>
              </a:rPr>
              <a:t>м</a:t>
            </a:r>
            <a:endParaRPr lang="de-DE" b="1" i="0" dirty="0">
              <a:latin typeface="Arial" pitchFamily="34" charset="0"/>
              <a:cs typeface="+mn-cs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 l="6313" r="5188" b="6540"/>
          <a:stretch>
            <a:fillRect/>
          </a:stretch>
        </p:blipFill>
        <p:spPr bwMode="auto">
          <a:xfrm>
            <a:off x="1115616" y="1124744"/>
            <a:ext cx="7831584" cy="3817938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1562100" y="5970588"/>
            <a:ext cx="6330950" cy="338554"/>
          </a:xfrm>
          <a:prstGeom prst="rect">
            <a:avLst/>
          </a:prstGeom>
          <a:solidFill>
            <a:srgbClr val="FFFF00">
              <a:alpha val="2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b="1" i="0" dirty="0">
                <a:latin typeface="Tahoma" pitchFamily="34" charset="0"/>
                <a:cs typeface="Tahoma" pitchFamily="34" charset="0"/>
              </a:rPr>
              <a:t> </a:t>
            </a:r>
            <a:r>
              <a:rPr lang="uz-Cyrl-UZ" sz="1600" b="1" i="0" dirty="0" smtClean="0">
                <a:latin typeface="Tahoma" pitchFamily="34" charset="0"/>
                <a:cs typeface="Tahoma" pitchFamily="34" charset="0"/>
              </a:rPr>
              <a:t>Кўчатлар тупроқ шўрланишини камайтирмайди </a:t>
            </a:r>
            <a:endParaRPr lang="en-US" sz="1600" b="1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4038" y="3716338"/>
            <a:ext cx="6069012" cy="571500"/>
          </a:xfrm>
          <a:prstGeom prst="rect">
            <a:avLst/>
          </a:prstGeom>
          <a:solidFill>
            <a:srgbClr val="CC66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0" name="Rectangle 12"/>
          <p:cNvSpPr>
            <a:spLocks noChangeArrowheads="1"/>
          </p:cNvSpPr>
          <p:nvPr/>
        </p:nvSpPr>
        <p:spPr bwMode="auto">
          <a:xfrm>
            <a:off x="755650" y="-26988"/>
            <a:ext cx="6337300" cy="71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i="0" dirty="0" smtClean="0"/>
              <a:t>КЎЧАТЛАРНИНГ ТУПРОҚ ШЎРЛАНИШИГА ТАЪСИРИ</a:t>
            </a:r>
            <a:r>
              <a:rPr lang="ru-RU" sz="2000" b="1" i="0" dirty="0"/>
              <a:t>	</a:t>
            </a:r>
            <a:endParaRPr lang="en-US" sz="2000" b="1" i="0" dirty="0">
              <a:solidFill>
                <a:schemeClr val="tx2"/>
              </a:solidFill>
            </a:endParaRP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print"/>
          <a:srcRect b="12984"/>
          <a:stretch>
            <a:fillRect/>
          </a:stretch>
        </p:blipFill>
        <p:spPr bwMode="auto">
          <a:xfrm>
            <a:off x="817563" y="1181100"/>
            <a:ext cx="7542212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9" name="TextBox 498"/>
          <p:cNvSpPr txBox="1"/>
          <p:nvPr/>
        </p:nvSpPr>
        <p:spPr>
          <a:xfrm>
            <a:off x="683568" y="1130495"/>
            <a:ext cx="677108" cy="3810673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ru-RU" sz="1600" b="1" i="0" dirty="0" err="1" smtClean="0">
                <a:latin typeface="Arial" pitchFamily="34" charset="0"/>
                <a:cs typeface="+mn-cs"/>
              </a:rPr>
              <a:t>Тупроқ</a:t>
            </a:r>
            <a:r>
              <a:rPr lang="ru-RU" sz="1600" b="1" i="0" dirty="0" smtClean="0">
                <a:latin typeface="Arial" pitchFamily="34" charset="0"/>
                <a:cs typeface="+mn-cs"/>
              </a:rPr>
              <a:t> </a:t>
            </a:r>
            <a:r>
              <a:rPr lang="ru-RU" sz="1600" b="1" i="0" dirty="0" err="1" smtClean="0">
                <a:latin typeface="Arial" pitchFamily="34" charset="0"/>
                <a:cs typeface="+mn-cs"/>
              </a:rPr>
              <a:t>аралашмасининг</a:t>
            </a:r>
            <a:r>
              <a:rPr lang="ru-RU" sz="1600" b="1" i="0" dirty="0" smtClean="0">
                <a:latin typeface="Arial" pitchFamily="34" charset="0"/>
                <a:cs typeface="+mn-cs"/>
              </a:rPr>
              <a:t> </a:t>
            </a:r>
            <a:r>
              <a:rPr lang="ru-RU" sz="1600" b="1" i="0" dirty="0" err="1" smtClean="0">
                <a:latin typeface="Arial" pitchFamily="34" charset="0"/>
                <a:cs typeface="+mn-cs"/>
              </a:rPr>
              <a:t>электркондуктивлиги</a:t>
            </a:r>
            <a:r>
              <a:rPr lang="ru-RU" sz="1600" b="1" i="0" dirty="0" smtClean="0">
                <a:latin typeface="Arial" pitchFamily="34" charset="0"/>
                <a:cs typeface="+mn-cs"/>
              </a:rPr>
              <a:t>, </a:t>
            </a:r>
            <a:r>
              <a:rPr lang="ru-RU" sz="1600" b="1" i="0" dirty="0">
                <a:latin typeface="Arial" pitchFamily="34" charset="0"/>
                <a:cs typeface="+mn-cs"/>
              </a:rPr>
              <a:t>дС/ м</a:t>
            </a:r>
            <a:endParaRPr lang="de-DE" sz="1600" b="1" i="0" dirty="0">
              <a:latin typeface="Arial" pitchFamily="34" charset="0"/>
              <a:cs typeface="+mn-cs"/>
            </a:endParaRPr>
          </a:p>
        </p:txBody>
      </p:sp>
      <p:pic>
        <p:nvPicPr>
          <p:cNvPr id="7" name="Grafik 1" descr="DSCF05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8170" y="686991"/>
            <a:ext cx="1928281" cy="144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-26988"/>
            <a:ext cx="6357937" cy="714376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kern="1200" dirty="0" smtClean="0"/>
              <a:t>ТУПРОҚ УНУМДОРЛИГИНИНГ ЎСИШИ</a:t>
            </a:r>
            <a:r>
              <a:rPr lang="en-US" sz="2000" b="1" kern="1200" dirty="0" smtClean="0"/>
              <a:t>: </a:t>
            </a:r>
            <a:r>
              <a:rPr lang="uz-Cyrl-UZ" sz="2000" b="1" kern="1200" dirty="0" smtClean="0"/>
              <a:t>АТМОСФЕРА АЗОТИНИНГ УШЛАБ ҚОЛИНИШИ</a:t>
            </a:r>
            <a:endParaRPr lang="en-US" sz="2000" b="1" kern="1200" dirty="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16013" y="5181600"/>
            <a:ext cx="7097712" cy="1200329"/>
          </a:xfrm>
          <a:prstGeom prst="rect">
            <a:avLst/>
          </a:prstGeom>
          <a:solidFill>
            <a:srgbClr val="92D050">
              <a:alpha val="2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227C46"/>
              </a:buClr>
              <a:buFont typeface="Wingdings" pitchFamily="2" charset="2"/>
              <a:buChar char="§"/>
            </a:pPr>
            <a:r>
              <a:rPr lang="en-US" sz="1600" b="1" i="0" dirty="0">
                <a:latin typeface="Tahoma" pitchFamily="34" charset="0"/>
              </a:rPr>
              <a:t> </a:t>
            </a:r>
            <a:r>
              <a:rPr lang="uz-Cyrl-UZ" sz="1600" b="1" i="0" dirty="0" smtClean="0">
                <a:latin typeface="Tahoma" pitchFamily="34" charset="0"/>
              </a:rPr>
              <a:t>Ушлаб қолишнинг юқори самарадорлиги </a:t>
            </a:r>
            <a:r>
              <a:rPr lang="ru-RU" sz="1600" b="1" i="0" dirty="0" smtClean="0">
                <a:latin typeface="Tahoma" pitchFamily="34" charset="0"/>
              </a:rPr>
              <a:t>(40 </a:t>
            </a:r>
            <a:r>
              <a:rPr lang="ru-RU" sz="1600" b="1" i="0" dirty="0" err="1" smtClean="0">
                <a:latin typeface="Tahoma" pitchFamily="34" charset="0"/>
              </a:rPr>
              <a:t>фоиздан</a:t>
            </a:r>
            <a:r>
              <a:rPr lang="ru-RU" sz="1600" b="1" i="0" dirty="0" smtClean="0">
                <a:latin typeface="Tahoma" pitchFamily="34" charset="0"/>
              </a:rPr>
              <a:t> </a:t>
            </a:r>
            <a:r>
              <a:rPr lang="ru-RU" sz="1600" b="1" i="0" dirty="0" err="1" smtClean="0">
                <a:latin typeface="Tahoma" pitchFamily="34" charset="0"/>
              </a:rPr>
              <a:t>қарийб</a:t>
            </a:r>
            <a:r>
              <a:rPr lang="en-US" sz="1600" b="1" i="0" dirty="0" smtClean="0">
                <a:latin typeface="Tahoma" pitchFamily="34" charset="0"/>
              </a:rPr>
              <a:t> </a:t>
            </a:r>
            <a:r>
              <a:rPr lang="en-US" sz="1600" b="1" i="0" dirty="0">
                <a:latin typeface="Tahoma" pitchFamily="34" charset="0"/>
              </a:rPr>
              <a:t>100</a:t>
            </a:r>
            <a:r>
              <a:rPr lang="en-US" sz="1600" b="1" i="0" dirty="0" smtClean="0">
                <a:latin typeface="Tahoma" pitchFamily="34" charset="0"/>
              </a:rPr>
              <a:t>%</a:t>
            </a:r>
            <a:r>
              <a:rPr lang="uz-Cyrl-UZ" sz="1600" b="1" i="0" dirty="0" smtClean="0">
                <a:latin typeface="Tahoma" pitchFamily="34" charset="0"/>
              </a:rPr>
              <a:t> га ошди</a:t>
            </a:r>
            <a:r>
              <a:rPr lang="ru-RU" sz="1600" b="1" i="0" dirty="0" smtClean="0">
                <a:latin typeface="Tahoma" pitchFamily="34" charset="0"/>
              </a:rPr>
              <a:t>)</a:t>
            </a:r>
            <a:endParaRPr lang="en-US" sz="1600" b="1" i="0" dirty="0">
              <a:latin typeface="Tahoma" pitchFamily="34" charset="0"/>
            </a:endParaRPr>
          </a:p>
          <a:p>
            <a:pPr>
              <a:spcBef>
                <a:spcPct val="50000"/>
              </a:spcBef>
              <a:buClr>
                <a:srgbClr val="227C46"/>
              </a:buClr>
              <a:buFont typeface="Wingdings" pitchFamily="2" charset="2"/>
              <a:buChar char="§"/>
            </a:pPr>
            <a:r>
              <a:rPr lang="en-GB" sz="1600" b="1" i="0" dirty="0">
                <a:latin typeface="Tahoma" pitchFamily="34" charset="0"/>
              </a:rPr>
              <a:t> </a:t>
            </a:r>
            <a:r>
              <a:rPr lang="uz-Cyrl-UZ" sz="1600" b="1" i="0" dirty="0" smtClean="0">
                <a:latin typeface="Tahoma" pitchFamily="34" charset="0"/>
              </a:rPr>
              <a:t>Бир мавсум ичида ўсимлик ёшига қараб </a:t>
            </a:r>
            <a:r>
              <a:rPr lang="en-GB" sz="1600" b="1" i="0" dirty="0" smtClean="0">
                <a:latin typeface="Tahoma" pitchFamily="34" charset="0"/>
              </a:rPr>
              <a:t>0.02-0.5 </a:t>
            </a:r>
            <a:r>
              <a:rPr lang="ru-RU" sz="1600" b="1" i="0" dirty="0">
                <a:latin typeface="Tahoma" pitchFamily="34" charset="0"/>
              </a:rPr>
              <a:t>т/ га </a:t>
            </a:r>
            <a:r>
              <a:rPr lang="ru-RU" sz="1600" b="1" i="0" dirty="0" err="1" smtClean="0">
                <a:latin typeface="Tahoma" pitchFamily="34" charset="0"/>
              </a:rPr>
              <a:t>оралиғида</a:t>
            </a:r>
            <a:r>
              <a:rPr lang="ru-RU" sz="1600" b="1" i="0" dirty="0" smtClean="0">
                <a:latin typeface="Tahoma" pitchFamily="34" charset="0"/>
              </a:rPr>
              <a:t> </a:t>
            </a:r>
            <a:r>
              <a:rPr lang="en-US" sz="1600" b="1" i="0" dirty="0">
                <a:latin typeface="Arial" pitchFamily="34" charset="0"/>
              </a:rPr>
              <a:t>N</a:t>
            </a:r>
            <a:r>
              <a:rPr lang="en-US" sz="1600" b="1" i="0" baseline="-25000" dirty="0">
                <a:latin typeface="Arial" pitchFamily="34" charset="0"/>
              </a:rPr>
              <a:t>2 </a:t>
            </a:r>
            <a:r>
              <a:rPr lang="ru-RU" sz="1600" b="1" i="0" dirty="0" err="1" smtClean="0">
                <a:latin typeface="Tahoma" pitchFamily="34" charset="0"/>
              </a:rPr>
              <a:t>ушлаб</a:t>
            </a:r>
            <a:r>
              <a:rPr lang="ru-RU" sz="1600" b="1" i="0" dirty="0" smtClean="0">
                <a:latin typeface="Tahoma" pitchFamily="34" charset="0"/>
              </a:rPr>
              <a:t> </a:t>
            </a:r>
            <a:r>
              <a:rPr lang="uz-Cyrl-UZ" sz="1600" b="1" i="0" dirty="0" smtClean="0">
                <a:latin typeface="Tahoma" pitchFamily="34" charset="0"/>
              </a:rPr>
              <a:t>қолинади</a:t>
            </a:r>
            <a:endParaRPr lang="en-US" sz="1600" b="1" i="0" dirty="0">
              <a:latin typeface="Tahoma" pitchFamily="34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5929313" y="4214813"/>
            <a:ext cx="2881312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uz-Cyrl-UZ" sz="1400" dirty="0">
                <a:latin typeface="Tahoma" pitchFamily="34" charset="0"/>
              </a:rPr>
              <a:t>Е</a:t>
            </a:r>
            <a:r>
              <a:rPr lang="en-US" sz="1400" dirty="0" smtClean="0">
                <a:latin typeface="Tahoma" pitchFamily="34" charset="0"/>
              </a:rPr>
              <a:t>. </a:t>
            </a:r>
            <a:r>
              <a:rPr lang="en-US" sz="1400" dirty="0" err="1" smtClean="0">
                <a:latin typeface="Tahoma" pitchFamily="34" charset="0"/>
              </a:rPr>
              <a:t>Angustifolia</a:t>
            </a:r>
            <a:r>
              <a:rPr lang="uz-Cyrl-UZ" sz="1400" dirty="0" smtClean="0">
                <a:latin typeface="Tahoma" pitchFamily="34" charset="0"/>
              </a:rPr>
              <a:t> илдизларида азотни ушлаб қолувчи тугунаклар</a:t>
            </a:r>
            <a:endParaRPr lang="en-US" sz="1400" dirty="0">
              <a:latin typeface="Tahoma" pitchFamily="34" charset="0"/>
            </a:endParaRPr>
          </a:p>
        </p:txBody>
      </p:sp>
      <p:sp>
        <p:nvSpPr>
          <p:cNvPr id="10246" name="TextBox 55"/>
          <p:cNvSpPr txBox="1">
            <a:spLocks noChangeArrowheads="1"/>
          </p:cNvSpPr>
          <p:nvPr/>
        </p:nvSpPr>
        <p:spPr bwMode="auto">
          <a:xfrm>
            <a:off x="714375" y="6478588"/>
            <a:ext cx="7386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err="1" smtClean="0">
                <a:latin typeface="Comic Sans MS" pitchFamily="66" charset="0"/>
              </a:rPr>
              <a:t>Манба</a:t>
            </a:r>
            <a:r>
              <a:rPr lang="en-GB" sz="1400" dirty="0" smtClean="0">
                <a:latin typeface="Comic Sans MS" pitchFamily="66" charset="0"/>
              </a:rPr>
              <a:t>: </a:t>
            </a:r>
            <a:r>
              <a:rPr lang="ru-RU" sz="1400" i="0" dirty="0" err="1">
                <a:latin typeface="Comic Sans MS" pitchFamily="66" charset="0"/>
              </a:rPr>
              <a:t>Хамзина</a:t>
            </a:r>
            <a:r>
              <a:rPr lang="ru-RU" sz="1400" i="0" dirty="0">
                <a:latin typeface="Comic Sans MS" pitchFamily="66" charset="0"/>
              </a:rPr>
              <a:t> </a:t>
            </a:r>
            <a:r>
              <a:rPr lang="ru-RU" sz="1400" i="0" dirty="0" err="1" smtClean="0">
                <a:latin typeface="Comic Sans MS" pitchFamily="66" charset="0"/>
              </a:rPr>
              <a:t>ва</a:t>
            </a:r>
            <a:r>
              <a:rPr lang="ru-RU" sz="1400" i="0" dirty="0" smtClean="0">
                <a:latin typeface="Comic Sans MS" pitchFamily="66" charset="0"/>
              </a:rPr>
              <a:t> б.</a:t>
            </a:r>
            <a:r>
              <a:rPr lang="en-GB" sz="1400" i="0" dirty="0" smtClean="0">
                <a:latin typeface="Comic Sans MS" pitchFamily="66" charset="0"/>
              </a:rPr>
              <a:t>,</a:t>
            </a:r>
            <a:r>
              <a:rPr lang="en-US" sz="1400" i="0" dirty="0" smtClean="0">
                <a:latin typeface="Comic Sans MS" pitchFamily="66" charset="0"/>
              </a:rPr>
              <a:t> </a:t>
            </a:r>
            <a:r>
              <a:rPr lang="en-US" sz="1400" i="0" dirty="0">
                <a:latin typeface="Comic Sans MS" pitchFamily="66" charset="0"/>
              </a:rPr>
              <a:t>2009. </a:t>
            </a:r>
            <a:r>
              <a:rPr lang="ru-RU" sz="1400" i="0" dirty="0">
                <a:latin typeface="Comic Sans MS" pitchFamily="66" charset="0"/>
              </a:rPr>
              <a:t>Физиология древесных пород</a:t>
            </a:r>
            <a:endParaRPr lang="en-US" sz="1400" i="0" dirty="0">
              <a:latin typeface="Comic Sans MS" pitchFamily="66" charset="0"/>
            </a:endParaRPr>
          </a:p>
        </p:txBody>
      </p:sp>
      <p:pic>
        <p:nvPicPr>
          <p:cNvPr id="1024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836613"/>
            <a:ext cx="4643437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" name="TextBox 21523"/>
          <p:cNvSpPr txBox="1"/>
          <p:nvPr/>
        </p:nvSpPr>
        <p:spPr>
          <a:xfrm>
            <a:off x="1013991" y="1196975"/>
            <a:ext cx="461665" cy="3024113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b="1" i="0" dirty="0" smtClean="0">
                <a:latin typeface="Arial" pitchFamily="34" charset="0"/>
                <a:cs typeface="+mn-cs"/>
              </a:rPr>
              <a:t>N</a:t>
            </a:r>
            <a:r>
              <a:rPr lang="en-US" b="1" i="0" baseline="-25000" dirty="0" smtClean="0">
                <a:latin typeface="Arial" pitchFamily="34" charset="0"/>
                <a:cs typeface="+mn-cs"/>
              </a:rPr>
              <a:t>2</a:t>
            </a:r>
            <a:r>
              <a:rPr lang="uz-Cyrl-UZ" b="1" i="0" baseline="-25000" dirty="0" smtClean="0">
                <a:latin typeface="Arial" pitchFamily="34" charset="0"/>
                <a:cs typeface="+mn-cs"/>
              </a:rPr>
              <a:t> </a:t>
            </a:r>
            <a:r>
              <a:rPr lang="ru-RU" b="1" i="0" dirty="0" err="1">
                <a:latin typeface="Arial" pitchFamily="34" charset="0"/>
              </a:rPr>
              <a:t>у</a:t>
            </a:r>
            <a:r>
              <a:rPr lang="ru-RU" b="1" i="0" dirty="0" err="1" smtClean="0">
                <a:latin typeface="Arial" pitchFamily="34" charset="0"/>
              </a:rPr>
              <a:t>шлаб</a:t>
            </a:r>
            <a:r>
              <a:rPr lang="ru-RU" b="1" i="0" dirty="0" smtClean="0">
                <a:latin typeface="Arial" pitchFamily="34" charset="0"/>
              </a:rPr>
              <a:t> </a:t>
            </a:r>
            <a:r>
              <a:rPr lang="ru-RU" b="1" i="0" dirty="0" err="1">
                <a:latin typeface="Arial" pitchFamily="34" charset="0"/>
              </a:rPr>
              <a:t>қолиниши</a:t>
            </a:r>
            <a:r>
              <a:rPr lang="ru-RU" b="1" i="0" dirty="0" smtClean="0">
                <a:latin typeface="Arial" pitchFamily="34" charset="0"/>
                <a:cs typeface="+mn-cs"/>
              </a:rPr>
              <a:t>, </a:t>
            </a:r>
            <a:r>
              <a:rPr lang="ru-RU" b="1" i="0" dirty="0">
                <a:latin typeface="Arial" pitchFamily="34" charset="0"/>
                <a:cs typeface="+mn-cs"/>
              </a:rPr>
              <a:t>т / га </a:t>
            </a:r>
            <a:endParaRPr lang="de-DE" b="1" i="0" dirty="0">
              <a:latin typeface="Arial" pitchFamily="34" charset="0"/>
              <a:cs typeface="+mn-cs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928670"/>
            <a:ext cx="301596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4918075"/>
            <a:ext cx="7878763" cy="1319213"/>
          </a:xfrm>
          <a:solidFill>
            <a:srgbClr val="92D050">
              <a:alpha val="21960"/>
            </a:srgbClr>
          </a:solidFill>
        </p:spPr>
        <p:txBody>
          <a:bodyPr/>
          <a:lstStyle/>
          <a:p>
            <a:pPr eaLnBrk="1" hangingPunct="1">
              <a:lnSpc>
                <a:spcPct val="112000"/>
              </a:lnSpc>
              <a:spcBef>
                <a:spcPct val="0"/>
              </a:spcBef>
              <a:buClr>
                <a:srgbClr val="227C46"/>
              </a:buClr>
              <a:buFont typeface="Wingdings" pitchFamily="2" charset="2"/>
              <a:buChar char="§"/>
            </a:pPr>
            <a:r>
              <a:rPr lang="uz-Cyrl-UZ" sz="1600" b="1" dirty="0" smtClean="0">
                <a:latin typeface="Tahoma" pitchFamily="34" charset="0"/>
              </a:rPr>
              <a:t>Ялпи азот миқдорининг </a:t>
            </a:r>
            <a:r>
              <a:rPr lang="en-GB" sz="1600" b="1" dirty="0" smtClean="0">
                <a:latin typeface="Tahoma" pitchFamily="34" charset="0"/>
              </a:rPr>
              <a:t>6-30% </a:t>
            </a:r>
            <a:r>
              <a:rPr lang="uz-Cyrl-UZ" sz="1600" b="1" dirty="0" smtClean="0">
                <a:latin typeface="Tahoma" pitchFamily="34" charset="0"/>
              </a:rPr>
              <a:t>га ўсган</a:t>
            </a:r>
            <a:endParaRPr lang="en-GB" sz="1600" b="1" dirty="0" smtClean="0">
              <a:latin typeface="Tahoma" pitchFamily="34" charset="0"/>
            </a:endParaRPr>
          </a:p>
          <a:p>
            <a:pPr eaLnBrk="1" hangingPunct="1">
              <a:lnSpc>
                <a:spcPct val="112000"/>
              </a:lnSpc>
              <a:spcBef>
                <a:spcPct val="0"/>
              </a:spcBef>
              <a:buClr>
                <a:srgbClr val="227C46"/>
              </a:buClr>
              <a:buFont typeface="Wingdings" pitchFamily="2" charset="2"/>
              <a:buChar char="§"/>
            </a:pPr>
            <a:r>
              <a:rPr lang="ru-RU" sz="1600" b="1" dirty="0" err="1" smtClean="0">
                <a:latin typeface="Tahoma" pitchFamily="34" charset="0"/>
              </a:rPr>
              <a:t>Энг</a:t>
            </a:r>
            <a:r>
              <a:rPr lang="ru-RU" sz="1600" b="1" dirty="0" smtClean="0">
                <a:latin typeface="Tahoma" pitchFamily="34" charset="0"/>
              </a:rPr>
              <a:t> </a:t>
            </a:r>
            <a:r>
              <a:rPr lang="ru-RU" sz="1600" b="1" dirty="0" err="1" smtClean="0">
                <a:latin typeface="Tahoma" pitchFamily="34" charset="0"/>
              </a:rPr>
              <a:t>катта</a:t>
            </a:r>
            <a:r>
              <a:rPr lang="ru-RU" sz="1600" b="1" dirty="0" smtClean="0">
                <a:latin typeface="Tahoma" pitchFamily="34" charset="0"/>
              </a:rPr>
              <a:t> </a:t>
            </a:r>
            <a:r>
              <a:rPr lang="ru-RU" sz="1600" b="1" dirty="0" err="1" smtClean="0">
                <a:latin typeface="Tahoma" pitchFamily="34" charset="0"/>
              </a:rPr>
              <a:t>ўсиш</a:t>
            </a:r>
            <a:r>
              <a:rPr lang="ru-RU" sz="1600" b="1" dirty="0" smtClean="0">
                <a:latin typeface="Tahoma" pitchFamily="34" charset="0"/>
              </a:rPr>
              <a:t> </a:t>
            </a:r>
            <a:r>
              <a:rPr lang="en-GB" sz="1600" b="1" dirty="0" smtClean="0">
                <a:latin typeface="Tahoma" pitchFamily="34" charset="0"/>
              </a:rPr>
              <a:t>N</a:t>
            </a:r>
            <a:r>
              <a:rPr lang="en-GB" sz="1600" b="1" baseline="-25000" dirty="0" smtClean="0">
                <a:latin typeface="Tahoma" pitchFamily="34" charset="0"/>
              </a:rPr>
              <a:t>2</a:t>
            </a:r>
            <a:r>
              <a:rPr lang="uz-Cyrl-UZ" sz="1600" b="1" dirty="0" smtClean="0">
                <a:latin typeface="Tahoma" pitchFamily="34" charset="0"/>
              </a:rPr>
              <a:t> ушлаб қолувчи турлар экилган майдонларга тўғри келган</a:t>
            </a:r>
            <a:endParaRPr lang="en-GB" sz="1600" b="1" dirty="0" smtClean="0">
              <a:latin typeface="Tahoma" pitchFamily="34" charset="0"/>
            </a:endParaRPr>
          </a:p>
          <a:p>
            <a:pPr eaLnBrk="1" hangingPunct="1">
              <a:lnSpc>
                <a:spcPct val="112000"/>
              </a:lnSpc>
              <a:spcBef>
                <a:spcPct val="0"/>
              </a:spcBef>
              <a:buClr>
                <a:srgbClr val="227C46"/>
              </a:buClr>
              <a:buFont typeface="Wingdings" pitchFamily="2" charset="2"/>
              <a:buChar char="§"/>
            </a:pPr>
            <a:r>
              <a:rPr lang="en-US" sz="1600" b="1" i="1" dirty="0">
                <a:latin typeface="Tahoma" pitchFamily="34" charset="0"/>
              </a:rPr>
              <a:t>E. </a:t>
            </a:r>
            <a:r>
              <a:rPr lang="en-US" sz="1600" b="1" i="1" dirty="0" err="1">
                <a:latin typeface="Tahoma" pitchFamily="34" charset="0"/>
              </a:rPr>
              <a:t>angustifolia</a:t>
            </a:r>
            <a:r>
              <a:rPr lang="en-US" sz="1600" b="1" i="1" dirty="0">
                <a:latin typeface="Tahoma" pitchFamily="34" charset="0"/>
              </a:rPr>
              <a:t> </a:t>
            </a:r>
            <a:r>
              <a:rPr lang="ru-RU" sz="1600" b="1" dirty="0" err="1" smtClean="0">
                <a:latin typeface="Tahoma" pitchFamily="34" charset="0"/>
              </a:rPr>
              <a:t>тўкилган</a:t>
            </a:r>
            <a:r>
              <a:rPr lang="ru-RU" sz="1600" b="1" dirty="0" smtClean="0">
                <a:latin typeface="Tahoma" pitchFamily="34" charset="0"/>
              </a:rPr>
              <a:t> </a:t>
            </a:r>
            <a:r>
              <a:rPr lang="ru-RU" sz="1600" b="1" dirty="0" err="1" smtClean="0">
                <a:latin typeface="Tahoma" pitchFamily="34" charset="0"/>
              </a:rPr>
              <a:t>баргларининг</a:t>
            </a:r>
            <a:r>
              <a:rPr lang="ru-RU" sz="1600" b="1" dirty="0" smtClean="0">
                <a:latin typeface="Tahoma" pitchFamily="34" charset="0"/>
              </a:rPr>
              <a:t> </a:t>
            </a:r>
            <a:r>
              <a:rPr lang="ru-RU" sz="1600" b="1" dirty="0" err="1" smtClean="0">
                <a:latin typeface="Tahoma" pitchFamily="34" charset="0"/>
              </a:rPr>
              <a:t>чириши</a:t>
            </a:r>
            <a:r>
              <a:rPr lang="ru-RU" sz="1600" b="1" dirty="0" smtClean="0">
                <a:latin typeface="Tahoma" pitchFamily="34" charset="0"/>
              </a:rPr>
              <a:t> </a:t>
            </a:r>
            <a:r>
              <a:rPr lang="ru-RU" sz="1600" b="1" dirty="0" err="1" smtClean="0">
                <a:latin typeface="Tahoma" pitchFamily="34" charset="0"/>
              </a:rPr>
              <a:t>натижасида</a:t>
            </a:r>
            <a:r>
              <a:rPr lang="ru-RU" sz="1600" b="1" dirty="0" smtClean="0">
                <a:latin typeface="Tahoma" pitchFamily="34" charset="0"/>
              </a:rPr>
              <a:t> </a:t>
            </a:r>
            <a:r>
              <a:rPr lang="ru-RU" sz="1600" b="1" dirty="0" err="1" smtClean="0">
                <a:latin typeface="Tahoma" pitchFamily="34" charset="0"/>
              </a:rPr>
              <a:t>тупроққа</a:t>
            </a:r>
            <a:r>
              <a:rPr lang="ru-RU" sz="1600" b="1" dirty="0" smtClean="0">
                <a:latin typeface="Tahoma" pitchFamily="34" charset="0"/>
              </a:rPr>
              <a:t> </a:t>
            </a:r>
            <a:r>
              <a:rPr lang="ru-RU" sz="1600" b="1" dirty="0" err="1" smtClean="0">
                <a:latin typeface="Tahoma" pitchFamily="34" charset="0"/>
              </a:rPr>
              <a:t>йилига</a:t>
            </a:r>
            <a:r>
              <a:rPr lang="ru-RU" sz="1600" b="1" dirty="0" smtClean="0">
                <a:latin typeface="Tahoma" pitchFamily="34" charset="0"/>
              </a:rPr>
              <a:t> </a:t>
            </a:r>
            <a:r>
              <a:rPr lang="en-US" sz="1600" b="1" dirty="0" smtClean="0">
                <a:latin typeface="Tahoma" pitchFamily="34" charset="0"/>
              </a:rPr>
              <a:t>100 </a:t>
            </a:r>
            <a:r>
              <a:rPr lang="ru-RU" sz="1600" b="1" dirty="0" smtClean="0">
                <a:latin typeface="Tahoma" pitchFamily="34" charset="0"/>
              </a:rPr>
              <a:t>кг/ га азот </a:t>
            </a:r>
            <a:r>
              <a:rPr lang="ru-RU" sz="1600" b="1" dirty="0" err="1" smtClean="0">
                <a:latin typeface="Tahoma" pitchFamily="34" charset="0"/>
              </a:rPr>
              <a:t>қўшилган</a:t>
            </a:r>
            <a:endParaRPr lang="en-US" sz="1600" b="1" dirty="0" smtClean="0"/>
          </a:p>
        </p:txBody>
      </p:sp>
      <p:sp>
        <p:nvSpPr>
          <p:cNvPr id="11267" name="Text Box 11"/>
          <p:cNvSpPr txBox="1">
            <a:spLocks noChangeArrowheads="1"/>
          </p:cNvSpPr>
          <p:nvPr/>
        </p:nvSpPr>
        <p:spPr bwMode="auto">
          <a:xfrm>
            <a:off x="250825" y="4652963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68" name="TextBox 55"/>
          <p:cNvSpPr txBox="1">
            <a:spLocks noChangeArrowheads="1"/>
          </p:cNvSpPr>
          <p:nvPr/>
        </p:nvSpPr>
        <p:spPr bwMode="auto">
          <a:xfrm>
            <a:off x="714375" y="6308725"/>
            <a:ext cx="7858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err="1" smtClean="0">
                <a:latin typeface="Comic Sans MS" pitchFamily="66" charset="0"/>
              </a:rPr>
              <a:t>Манба</a:t>
            </a:r>
            <a:r>
              <a:rPr lang="en-GB" sz="1400" dirty="0" smtClean="0">
                <a:latin typeface="Comic Sans MS" pitchFamily="66" charset="0"/>
              </a:rPr>
              <a:t>: </a:t>
            </a:r>
            <a:r>
              <a:rPr lang="ru-RU" sz="1400" i="0" dirty="0" err="1">
                <a:latin typeface="Comic Sans MS" pitchFamily="66" charset="0"/>
              </a:rPr>
              <a:t>Хамзина</a:t>
            </a:r>
            <a:r>
              <a:rPr lang="ru-RU" sz="1400" i="0" dirty="0">
                <a:latin typeface="Comic Sans MS" pitchFamily="66" charset="0"/>
              </a:rPr>
              <a:t> </a:t>
            </a:r>
            <a:r>
              <a:rPr lang="ru-RU" sz="1400" i="0" dirty="0" err="1" smtClean="0">
                <a:latin typeface="Comic Sans MS" pitchFamily="66" charset="0"/>
              </a:rPr>
              <a:t>ва</a:t>
            </a:r>
            <a:r>
              <a:rPr lang="ru-RU" sz="1400" i="0" dirty="0" smtClean="0">
                <a:latin typeface="Comic Sans MS" pitchFamily="66" charset="0"/>
              </a:rPr>
              <a:t> б</a:t>
            </a:r>
            <a:r>
              <a:rPr lang="en-GB" sz="1400" i="0" dirty="0" smtClean="0">
                <a:latin typeface="Comic Sans MS" pitchFamily="66" charset="0"/>
              </a:rPr>
              <a:t>.,</a:t>
            </a:r>
            <a:r>
              <a:rPr lang="en-US" sz="1400" i="0" dirty="0" smtClean="0">
                <a:latin typeface="Comic Sans MS" pitchFamily="66" charset="0"/>
              </a:rPr>
              <a:t> </a:t>
            </a:r>
            <a:r>
              <a:rPr lang="en-US" sz="1400" i="0" dirty="0">
                <a:latin typeface="Comic Sans MS" pitchFamily="66" charset="0"/>
              </a:rPr>
              <a:t>2009. </a:t>
            </a:r>
            <a:r>
              <a:rPr lang="ru-RU" sz="1400" i="0" dirty="0">
                <a:latin typeface="Comic Sans MS" pitchFamily="66" charset="0"/>
              </a:rPr>
              <a:t>Физиология древесных пород;</a:t>
            </a:r>
            <a:r>
              <a:rPr lang="en-GB" sz="1400" i="0" dirty="0">
                <a:latin typeface="Comic Sans MS" pitchFamily="66" charset="0"/>
              </a:rPr>
              <a:t> </a:t>
            </a:r>
            <a:r>
              <a:rPr lang="ru-RU" sz="1400" i="0" dirty="0" err="1">
                <a:latin typeface="Comic Sans MS" pitchFamily="66" charset="0"/>
              </a:rPr>
              <a:t>Ламерс</a:t>
            </a:r>
            <a:r>
              <a:rPr lang="ru-RU" sz="1400" i="0" dirty="0">
                <a:latin typeface="Comic Sans MS" pitchFamily="66" charset="0"/>
              </a:rPr>
              <a:t> </a:t>
            </a:r>
            <a:r>
              <a:rPr lang="ru-RU" sz="1400" i="0" dirty="0" err="1" smtClean="0">
                <a:latin typeface="Comic Sans MS" pitchFamily="66" charset="0"/>
              </a:rPr>
              <a:t>ва</a:t>
            </a:r>
            <a:r>
              <a:rPr lang="ru-RU" sz="1400" i="0" dirty="0" smtClean="0">
                <a:latin typeface="Comic Sans MS" pitchFamily="66" charset="0"/>
              </a:rPr>
              <a:t> б</a:t>
            </a:r>
            <a:r>
              <a:rPr lang="en-GB" sz="1400" i="0" dirty="0" smtClean="0">
                <a:latin typeface="Comic Sans MS" pitchFamily="66" charset="0"/>
              </a:rPr>
              <a:t>. </a:t>
            </a:r>
            <a:r>
              <a:rPr lang="en-GB" sz="1400" i="0" dirty="0">
                <a:latin typeface="Comic Sans MS" pitchFamily="66" charset="0"/>
              </a:rPr>
              <a:t>2010. </a:t>
            </a:r>
            <a:r>
              <a:rPr lang="ru-RU" sz="1400" i="0" dirty="0">
                <a:latin typeface="Comic Sans MS" pitchFamily="66" charset="0"/>
              </a:rPr>
              <a:t>Круговорот питательных веществ в </a:t>
            </a:r>
            <a:r>
              <a:rPr lang="ru-RU" sz="1400" i="0" dirty="0" err="1">
                <a:latin typeface="Comic Sans MS" pitchFamily="66" charset="0"/>
              </a:rPr>
              <a:t>агроэкосистемах</a:t>
            </a:r>
            <a:r>
              <a:rPr lang="ru-RU" sz="1400" i="0" dirty="0">
                <a:latin typeface="Comic Sans MS" pitchFamily="66" charset="0"/>
              </a:rPr>
              <a:t>.</a:t>
            </a:r>
            <a:endParaRPr lang="en-US" sz="1400" i="0" dirty="0">
              <a:latin typeface="Comic Sans MS" pitchFamily="66" charset="0"/>
            </a:endParaRP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 cstate="print"/>
          <a:srcRect l="6937" r="5650"/>
          <a:stretch>
            <a:fillRect/>
          </a:stretch>
        </p:blipFill>
        <p:spPr bwMode="auto">
          <a:xfrm>
            <a:off x="857250" y="765175"/>
            <a:ext cx="484028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6286500" y="3213100"/>
            <a:ext cx="25844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 err="1" smtClean="0">
                <a:latin typeface="Tahoma" pitchFamily="34" charset="0"/>
              </a:rPr>
              <a:t>Халтачаларда</a:t>
            </a:r>
            <a:r>
              <a:rPr lang="ru-RU" sz="1400" dirty="0" smtClean="0">
                <a:latin typeface="Tahoma" pitchFamily="34" charset="0"/>
              </a:rPr>
              <a:t> </a:t>
            </a:r>
            <a:r>
              <a:rPr lang="ru-RU" sz="1400" dirty="0" err="1" smtClean="0">
                <a:latin typeface="Tahoma" pitchFamily="34" charset="0"/>
              </a:rPr>
              <a:t>тўкилган</a:t>
            </a:r>
            <a:r>
              <a:rPr lang="ru-RU" sz="1400" dirty="0" smtClean="0">
                <a:latin typeface="Tahoma" pitchFamily="34" charset="0"/>
              </a:rPr>
              <a:t> </a:t>
            </a:r>
            <a:r>
              <a:rPr lang="ru-RU" sz="1400" dirty="0" err="1" smtClean="0">
                <a:latin typeface="Tahoma" pitchFamily="34" charset="0"/>
              </a:rPr>
              <a:t>баргларнинг</a:t>
            </a:r>
            <a:r>
              <a:rPr lang="ru-RU" sz="1400" dirty="0" smtClean="0">
                <a:latin typeface="Tahoma" pitchFamily="34" charset="0"/>
              </a:rPr>
              <a:t> </a:t>
            </a:r>
            <a:r>
              <a:rPr lang="ru-RU" sz="1400" dirty="0" err="1" smtClean="0">
                <a:latin typeface="Tahoma" pitchFamily="34" charset="0"/>
              </a:rPr>
              <a:t>чириш</a:t>
            </a:r>
            <a:r>
              <a:rPr lang="ru-RU" sz="1400" dirty="0" smtClean="0">
                <a:latin typeface="Tahoma" pitchFamily="34" charset="0"/>
              </a:rPr>
              <a:t> </a:t>
            </a:r>
            <a:r>
              <a:rPr lang="ru-RU" sz="1400" dirty="0" err="1" smtClean="0">
                <a:latin typeface="Tahoma" pitchFamily="34" charset="0"/>
              </a:rPr>
              <a:t>суръатларини</a:t>
            </a:r>
            <a:r>
              <a:rPr lang="ru-RU" sz="1400" dirty="0" smtClean="0">
                <a:latin typeface="Tahoma" pitchFamily="34" charset="0"/>
              </a:rPr>
              <a:t> </a:t>
            </a:r>
            <a:r>
              <a:rPr lang="ru-RU" sz="1400" dirty="0" err="1" smtClean="0">
                <a:latin typeface="Tahoma" pitchFamily="34" charset="0"/>
              </a:rPr>
              <a:t>ўрганиш</a:t>
            </a:r>
            <a:endParaRPr lang="en-US" sz="1400" dirty="0">
              <a:latin typeface="Tahoma" pitchFamily="34" charset="0"/>
            </a:endParaRPr>
          </a:p>
        </p:txBody>
      </p:sp>
      <p:sp>
        <p:nvSpPr>
          <p:cNvPr id="11272" name="Rectangle 2"/>
          <p:cNvSpPr txBox="1">
            <a:spLocks noChangeArrowheads="1"/>
          </p:cNvSpPr>
          <p:nvPr/>
        </p:nvSpPr>
        <p:spPr bwMode="auto">
          <a:xfrm>
            <a:off x="806450" y="-22225"/>
            <a:ext cx="63579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i="0" dirty="0" smtClean="0">
                <a:solidFill>
                  <a:schemeClr val="tx2"/>
                </a:solidFill>
                <a:latin typeface="Tahoma" pitchFamily="34" charset="0"/>
              </a:rPr>
              <a:t>ТУПРОҚ УНУМДОРЛИГИНИНГ ЎСИШИ</a:t>
            </a:r>
            <a:r>
              <a:rPr lang="en-US" sz="2000" b="1" i="0" dirty="0" smtClean="0">
                <a:solidFill>
                  <a:schemeClr val="tx2"/>
                </a:solidFill>
                <a:latin typeface="Tahoma" pitchFamily="34" charset="0"/>
              </a:rPr>
              <a:t>: </a:t>
            </a:r>
            <a:r>
              <a:rPr lang="uz-Cyrl-UZ" sz="2000" b="1" i="0" dirty="0" smtClean="0">
                <a:solidFill>
                  <a:schemeClr val="tx2"/>
                </a:solidFill>
                <a:latin typeface="Tahoma" pitchFamily="34" charset="0"/>
              </a:rPr>
              <a:t>ТУПРОҚДА АЗОТ ЗАХИРАСИ</a:t>
            </a:r>
            <a:endParaRPr lang="en-US" sz="2000" b="1" i="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7967" y="980728"/>
            <a:ext cx="461665" cy="3456384"/>
          </a:xfrm>
          <a:prstGeom prst="rect">
            <a:avLst/>
          </a:prstGeom>
          <a:solidFill>
            <a:schemeClr val="bg1"/>
          </a:solidFill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ru-RU" b="1" i="0" dirty="0" err="1" smtClean="0">
                <a:latin typeface="Arial" pitchFamily="34" charset="0"/>
                <a:cs typeface="+mn-cs"/>
              </a:rPr>
              <a:t>Тупроқда</a:t>
            </a:r>
            <a:r>
              <a:rPr lang="ru-RU" b="1" i="0" dirty="0" smtClean="0">
                <a:latin typeface="Arial" pitchFamily="34" charset="0"/>
                <a:cs typeface="+mn-cs"/>
              </a:rPr>
              <a:t> азот </a:t>
            </a:r>
            <a:r>
              <a:rPr lang="ru-RU" b="1" i="0" dirty="0" err="1" smtClean="0">
                <a:latin typeface="Arial" pitchFamily="34" charset="0"/>
                <a:cs typeface="+mn-cs"/>
              </a:rPr>
              <a:t>захираси</a:t>
            </a:r>
            <a:r>
              <a:rPr lang="ru-RU" b="1" i="0" dirty="0" smtClean="0">
                <a:latin typeface="Arial" pitchFamily="34" charset="0"/>
                <a:cs typeface="+mn-cs"/>
              </a:rPr>
              <a:t>, т/ </a:t>
            </a:r>
            <a:r>
              <a:rPr lang="ru-RU" b="1" i="0" dirty="0">
                <a:latin typeface="Arial" pitchFamily="34" charset="0"/>
                <a:cs typeface="+mn-cs"/>
              </a:rPr>
              <a:t>га </a:t>
            </a:r>
            <a:endParaRPr lang="de-DE" b="1" i="0" dirty="0">
              <a:latin typeface="Arial" pitchFamily="34" charset="0"/>
              <a:cs typeface="+mn-cs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982215"/>
            <a:ext cx="2714643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785813" y="5529263"/>
            <a:ext cx="8064500" cy="707886"/>
          </a:xfrm>
          <a:prstGeom prst="rect">
            <a:avLst/>
          </a:prstGeom>
          <a:solidFill>
            <a:srgbClr val="92D050">
              <a:alpha val="2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Font typeface="Wingdings" pitchFamily="2" charset="2"/>
              <a:buChar char="§"/>
            </a:pPr>
            <a:r>
              <a:rPr lang="en-US" sz="1600" b="1" i="0" dirty="0">
                <a:latin typeface="Tahoma" pitchFamily="34" charset="0"/>
              </a:rPr>
              <a:t> </a:t>
            </a:r>
            <a:r>
              <a:rPr lang="uz-Cyrl-UZ" sz="1600" b="1" i="0" dirty="0" smtClean="0">
                <a:latin typeface="Tahoma" pitchFamily="34" charset="0"/>
              </a:rPr>
              <a:t>Тупроқда органик углерод захиралари </a:t>
            </a:r>
            <a:r>
              <a:rPr lang="ru-RU" sz="1600" b="1" i="0" dirty="0" smtClean="0">
                <a:latin typeface="Tahoma" pitchFamily="34" charset="0"/>
              </a:rPr>
              <a:t>10-35</a:t>
            </a:r>
            <a:r>
              <a:rPr lang="en-GB" sz="1600" b="1" i="0" dirty="0">
                <a:latin typeface="Tahoma" pitchFamily="34" charset="0"/>
              </a:rPr>
              <a:t>% </a:t>
            </a:r>
            <a:r>
              <a:rPr lang="uz-Cyrl-UZ" sz="1600" b="1" i="0" dirty="0" smtClean="0">
                <a:latin typeface="Tahoma" pitchFamily="34" charset="0"/>
              </a:rPr>
              <a:t>га ўсди</a:t>
            </a:r>
            <a:r>
              <a:rPr lang="en-GB" sz="1600" b="1" i="0" dirty="0" smtClean="0">
                <a:latin typeface="Tahoma" pitchFamily="34" charset="0"/>
              </a:rPr>
              <a:t>, </a:t>
            </a:r>
            <a:r>
              <a:rPr lang="en-GB" sz="1600" b="1" i="0" dirty="0">
                <a:latin typeface="Tahoma" pitchFamily="34" charset="0"/>
              </a:rPr>
              <a:t>2-7 </a:t>
            </a:r>
            <a:r>
              <a:rPr lang="ru-RU" sz="1600" b="1" i="0" dirty="0">
                <a:latin typeface="Tahoma" pitchFamily="34" charset="0"/>
              </a:rPr>
              <a:t>т/ га</a:t>
            </a:r>
            <a:endParaRPr lang="en-GB" sz="1600" b="1" i="0" baseline="30000" dirty="0">
              <a:latin typeface="Tahoma" pitchFamily="34" charset="0"/>
            </a:endParaRPr>
          </a:p>
          <a:p>
            <a:pPr>
              <a:spcBef>
                <a:spcPct val="50000"/>
              </a:spcBef>
              <a:buClr>
                <a:srgbClr val="006600"/>
              </a:buClr>
              <a:buFont typeface="Wingdings" pitchFamily="2" charset="2"/>
              <a:buChar char="§"/>
            </a:pPr>
            <a:r>
              <a:rPr lang="en-US" sz="1600" b="1" i="0" dirty="0">
                <a:latin typeface="Tahoma" pitchFamily="34" charset="0"/>
              </a:rPr>
              <a:t> </a:t>
            </a:r>
            <a:r>
              <a:rPr lang="uz-Cyrl-UZ" sz="1600" b="1" i="0" dirty="0" smtClean="0">
                <a:latin typeface="Tahoma" pitchFamily="34" charset="0"/>
              </a:rPr>
              <a:t>Ёғочли биомассада углерод секвестрацияси</a:t>
            </a:r>
            <a:r>
              <a:rPr lang="ru-RU" sz="1600" b="1" i="0" dirty="0" smtClean="0">
                <a:latin typeface="Tahoma" pitchFamily="34" charset="0"/>
              </a:rPr>
              <a:t> </a:t>
            </a:r>
            <a:r>
              <a:rPr lang="ru-RU" sz="1600" b="1" i="0" dirty="0">
                <a:latin typeface="Tahoma" pitchFamily="34" charset="0"/>
              </a:rPr>
              <a:t>- </a:t>
            </a:r>
            <a:r>
              <a:rPr lang="en-US" sz="1600" b="1" i="0" dirty="0">
                <a:latin typeface="Tahoma" pitchFamily="34" charset="0"/>
              </a:rPr>
              <a:t>10</a:t>
            </a:r>
            <a:r>
              <a:rPr lang="de-DE" sz="1600" b="1" i="0" dirty="0">
                <a:latin typeface="Tahoma" pitchFamily="34" charset="0"/>
              </a:rPr>
              <a:t>-</a:t>
            </a:r>
            <a:r>
              <a:rPr lang="en-US" sz="1600" b="1" i="0" dirty="0">
                <a:latin typeface="Tahoma" pitchFamily="34" charset="0"/>
              </a:rPr>
              <a:t>20 </a:t>
            </a:r>
            <a:r>
              <a:rPr lang="ru-RU" sz="1600" b="1" i="0" dirty="0">
                <a:latin typeface="Tahoma" pitchFamily="34" charset="0"/>
              </a:rPr>
              <a:t>т/ га</a:t>
            </a:r>
            <a:endParaRPr lang="en-US" sz="1600" b="1" i="0" dirty="0">
              <a:latin typeface="Tahoma" pitchFamily="34" charset="0"/>
            </a:endParaRPr>
          </a:p>
        </p:txBody>
      </p:sp>
      <p:sp>
        <p:nvSpPr>
          <p:cNvPr id="3075" name="AutoShape 9"/>
          <p:cNvSpPr>
            <a:spLocks noChangeAspect="1" noChangeArrowheads="1"/>
          </p:cNvSpPr>
          <p:nvPr/>
        </p:nvSpPr>
        <p:spPr bwMode="auto">
          <a:xfrm>
            <a:off x="1714500" y="1000125"/>
            <a:ext cx="52578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 l="6116" r="7059"/>
          <a:stretch>
            <a:fillRect/>
          </a:stretch>
        </p:blipFill>
        <p:spPr bwMode="auto">
          <a:xfrm>
            <a:off x="938213" y="1071563"/>
            <a:ext cx="54340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55"/>
          <p:cNvSpPr txBox="1">
            <a:spLocks noChangeArrowheads="1"/>
          </p:cNvSpPr>
          <p:nvPr/>
        </p:nvSpPr>
        <p:spPr bwMode="auto">
          <a:xfrm>
            <a:off x="785813" y="6505575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err="1" smtClean="0">
                <a:latin typeface="Comic Sans MS" pitchFamily="66" charset="0"/>
              </a:rPr>
              <a:t>Манба</a:t>
            </a:r>
            <a:r>
              <a:rPr lang="en-GB" sz="1400" dirty="0" smtClean="0">
                <a:latin typeface="Comic Sans MS" pitchFamily="66" charset="0"/>
              </a:rPr>
              <a:t>: </a:t>
            </a:r>
            <a:r>
              <a:rPr lang="ru-RU" sz="1400" i="0" dirty="0" err="1">
                <a:latin typeface="Comic Sans MS" pitchFamily="66" charset="0"/>
              </a:rPr>
              <a:t>Хамзина</a:t>
            </a:r>
            <a:r>
              <a:rPr lang="ru-RU" sz="1400" i="0" dirty="0">
                <a:latin typeface="Comic Sans MS" pitchFamily="66" charset="0"/>
              </a:rPr>
              <a:t> </a:t>
            </a:r>
            <a:r>
              <a:rPr lang="ru-RU" sz="1400" i="0" dirty="0" err="1" smtClean="0">
                <a:latin typeface="Comic Sans MS" pitchFamily="66" charset="0"/>
              </a:rPr>
              <a:t>ва</a:t>
            </a:r>
            <a:r>
              <a:rPr lang="ru-RU" sz="1400" i="0" dirty="0" smtClean="0">
                <a:latin typeface="Comic Sans MS" pitchFamily="66" charset="0"/>
              </a:rPr>
              <a:t> б.</a:t>
            </a:r>
            <a:r>
              <a:rPr lang="en-GB" sz="1400" i="0" dirty="0">
                <a:latin typeface="Comic Sans MS" pitchFamily="66" charset="0"/>
              </a:rPr>
              <a:t>, </a:t>
            </a:r>
            <a:r>
              <a:rPr lang="ru-RU" sz="1400" i="0" dirty="0">
                <a:latin typeface="Comic Sans MS" pitchFamily="66" charset="0"/>
              </a:rPr>
              <a:t>2012. СПРИНГЕР.</a:t>
            </a:r>
            <a:endParaRPr lang="en-US" sz="1400" i="0" dirty="0">
              <a:latin typeface="Comic Sans MS" pitchFamily="66" charset="0"/>
            </a:endParaRPr>
          </a:p>
        </p:txBody>
      </p:sp>
      <p:sp>
        <p:nvSpPr>
          <p:cNvPr id="3079" name="Rectangle 2"/>
          <p:cNvSpPr txBox="1">
            <a:spLocks noChangeArrowheads="1"/>
          </p:cNvSpPr>
          <p:nvPr/>
        </p:nvSpPr>
        <p:spPr bwMode="auto">
          <a:xfrm>
            <a:off x="750888" y="-26988"/>
            <a:ext cx="7134225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i="0" dirty="0" smtClean="0">
                <a:solidFill>
                  <a:schemeClr val="tx2"/>
                </a:solidFill>
                <a:latin typeface="Tahoma" pitchFamily="34" charset="0"/>
              </a:rPr>
              <a:t>УГЛЕРОД СЕКВЕСТРАЦИЯСИ:</a:t>
            </a:r>
            <a:r>
              <a:rPr lang="en-US" sz="2000" i="0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0" dirty="0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n-US" sz="2400" i="0" dirty="0">
                <a:solidFill>
                  <a:schemeClr val="tx2"/>
                </a:solidFill>
                <a:latin typeface="Tahoma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ahoma" pitchFamily="34" charset="0"/>
              </a:rPr>
              <a:t>(</a:t>
            </a:r>
            <a:r>
              <a:rPr lang="uz-Cyrl-UZ" i="0" dirty="0" smtClean="0">
                <a:solidFill>
                  <a:schemeClr val="tx2"/>
                </a:solidFill>
                <a:latin typeface="Tahoma" pitchFamily="34" charset="0"/>
              </a:rPr>
              <a:t>ЎРМОНЗОР БАРПО ҚИЛИШНИНГ 5-ЙИЛИ</a:t>
            </a:r>
            <a:r>
              <a:rPr lang="en-US" i="0" dirty="0" smtClean="0">
                <a:solidFill>
                  <a:schemeClr val="tx2"/>
                </a:solidFill>
                <a:latin typeface="Tahoma" pitchFamily="34" charset="0"/>
              </a:rPr>
              <a:t>; </a:t>
            </a:r>
            <a:r>
              <a:rPr lang="uz-Cyrl-UZ" i="0" dirty="0" smtClean="0">
                <a:solidFill>
                  <a:schemeClr val="tx2"/>
                </a:solidFill>
                <a:latin typeface="Tahoma" pitchFamily="34" charset="0"/>
              </a:rPr>
              <a:t>1 ГЕКТАРГА </a:t>
            </a:r>
            <a:r>
              <a:rPr lang="en-US" i="0" dirty="0" smtClean="0">
                <a:solidFill>
                  <a:schemeClr val="tx2"/>
                </a:solidFill>
                <a:latin typeface="Tahoma" pitchFamily="34" charset="0"/>
              </a:rPr>
              <a:t>2300</a:t>
            </a:r>
            <a:r>
              <a:rPr lang="uz-Cyrl-UZ" i="0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</a:p>
          <a:p>
            <a:r>
              <a:rPr lang="uz-Cyrl-UZ" i="0" dirty="0" smtClean="0">
                <a:solidFill>
                  <a:schemeClr val="tx2"/>
                </a:solidFill>
                <a:latin typeface="Tahoma" pitchFamily="34" charset="0"/>
              </a:rPr>
              <a:t>ТА ДАРАХТ</a:t>
            </a:r>
            <a:r>
              <a:rPr lang="ru-RU" i="0" dirty="0" smtClean="0">
                <a:solidFill>
                  <a:schemeClr val="tx2"/>
                </a:solidFill>
                <a:latin typeface="Tahoma" pitchFamily="34" charset="0"/>
              </a:rPr>
              <a:t>)</a:t>
            </a:r>
            <a:endParaRPr lang="en-US" i="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080" name="TextBox 2"/>
          <p:cNvSpPr txBox="1">
            <a:spLocks noChangeArrowheads="1"/>
          </p:cNvSpPr>
          <p:nvPr/>
        </p:nvSpPr>
        <p:spPr bwMode="auto">
          <a:xfrm>
            <a:off x="4859338" y="1093788"/>
            <a:ext cx="2520950" cy="8233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i="0" dirty="0" err="1" smtClean="0"/>
              <a:t>Ёғоч</a:t>
            </a:r>
            <a:r>
              <a:rPr lang="ru-RU" sz="1500" i="0" dirty="0" smtClean="0"/>
              <a:t> </a:t>
            </a:r>
            <a:r>
              <a:rPr lang="ru-RU" sz="1500" i="0" dirty="0" err="1" smtClean="0"/>
              <a:t>қисмининг</a:t>
            </a:r>
            <a:r>
              <a:rPr lang="ru-RU" sz="1500" i="0" dirty="0" smtClean="0"/>
              <a:t> </a:t>
            </a:r>
            <a:r>
              <a:rPr lang="ru-RU" sz="1500" i="0" dirty="0" err="1" smtClean="0"/>
              <a:t>ерусти</a:t>
            </a:r>
            <a:r>
              <a:rPr lang="ru-RU" sz="1500" i="0" dirty="0" smtClean="0"/>
              <a:t> </a:t>
            </a:r>
            <a:r>
              <a:rPr lang="ru-RU" sz="1500" i="0" dirty="0" err="1" smtClean="0"/>
              <a:t>ва</a:t>
            </a:r>
            <a:r>
              <a:rPr lang="ru-RU" sz="1500" i="0" dirty="0" smtClean="0"/>
              <a:t> </a:t>
            </a:r>
            <a:r>
              <a:rPr lang="ru-RU" sz="1500" i="0" dirty="0" err="1" smtClean="0"/>
              <a:t>ерости</a:t>
            </a:r>
            <a:r>
              <a:rPr lang="ru-RU" sz="1500" i="0" dirty="0" smtClean="0"/>
              <a:t> </a:t>
            </a:r>
            <a:r>
              <a:rPr lang="ru-RU" sz="1500" i="0" dirty="0" err="1" smtClean="0"/>
              <a:t>биомассаси</a:t>
            </a:r>
            <a:endParaRPr lang="ru-RU" sz="1500" i="0" dirty="0"/>
          </a:p>
          <a:p>
            <a:pPr>
              <a:spcBef>
                <a:spcPts val="300"/>
              </a:spcBef>
            </a:pPr>
            <a:r>
              <a:rPr lang="ru-RU" sz="1500" i="0" dirty="0" err="1" smtClean="0"/>
              <a:t>тупроқ</a:t>
            </a:r>
            <a:r>
              <a:rPr lang="ru-RU" sz="1500" i="0" dirty="0" smtClean="0"/>
              <a:t> </a:t>
            </a:r>
            <a:r>
              <a:rPr lang="ru-RU" sz="1500" i="0" dirty="0"/>
              <a:t>(0-20см)</a:t>
            </a:r>
            <a:endParaRPr lang="de-DE" sz="1500" i="0" dirty="0"/>
          </a:p>
        </p:txBody>
      </p:sp>
      <p:sp>
        <p:nvSpPr>
          <p:cNvPr id="13" name="TextBox 12"/>
          <p:cNvSpPr txBox="1"/>
          <p:nvPr/>
        </p:nvSpPr>
        <p:spPr>
          <a:xfrm>
            <a:off x="972761" y="1246506"/>
            <a:ext cx="430887" cy="3221988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1600" b="1" i="0" dirty="0" smtClean="0">
                <a:latin typeface="Arial" pitchFamily="34" charset="0"/>
                <a:cs typeface="+mn-cs"/>
              </a:rPr>
              <a:t>Углерод </a:t>
            </a:r>
            <a:r>
              <a:rPr lang="ru-RU" sz="1600" b="1" i="0" dirty="0" err="1" smtClean="0">
                <a:latin typeface="Arial" pitchFamily="34" charset="0"/>
                <a:cs typeface="+mn-cs"/>
              </a:rPr>
              <a:t>секвестрацияси</a:t>
            </a:r>
            <a:r>
              <a:rPr lang="ru-RU" sz="1600" b="1" i="0" dirty="0" smtClean="0">
                <a:latin typeface="Arial" pitchFamily="34" charset="0"/>
                <a:cs typeface="+mn-cs"/>
              </a:rPr>
              <a:t>, т / га</a:t>
            </a:r>
            <a:endParaRPr lang="de-DE" sz="1600" b="1" i="0" dirty="0">
              <a:latin typeface="Arial" pitchFamily="34" charset="0"/>
              <a:cs typeface="+mn-cs"/>
            </a:endParaRPr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1857375"/>
            <a:ext cx="2492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134225" cy="857250"/>
          </a:xfrm>
        </p:spPr>
        <p:txBody>
          <a:bodyPr anchor="t"/>
          <a:lstStyle/>
          <a:p>
            <a:pPr algn="l"/>
            <a:r>
              <a:rPr lang="ru-RU" sz="2000" b="1" kern="1200" dirty="0" smtClean="0"/>
              <a:t>ЁҚИЛҒИБОП ЁҒОЧ БИЛАН ТАЪМИНЛАШ</a:t>
            </a:r>
            <a:r>
              <a:rPr lang="en-US" sz="2000" kern="1200" dirty="0" smtClean="0"/>
              <a:t> </a:t>
            </a:r>
            <a:r>
              <a:rPr lang="en-US" kern="1200" dirty="0"/>
              <a:t/>
            </a:r>
            <a:br>
              <a:rPr lang="en-US" kern="1200" dirty="0"/>
            </a:br>
            <a:r>
              <a:rPr lang="en-US" sz="1800" kern="1200" dirty="0" smtClean="0"/>
              <a:t>(</a:t>
            </a:r>
            <a:r>
              <a:rPr lang="uz-Cyrl-UZ" sz="1800" dirty="0">
                <a:latin typeface="Tahoma" pitchFamily="34" charset="0"/>
              </a:rPr>
              <a:t>ЎРМОНЗОР БАРПО ҚИЛИШНИНГ 5-ЙИЛИ</a:t>
            </a:r>
            <a:r>
              <a:rPr lang="en-US" sz="1800" dirty="0">
                <a:latin typeface="Tahoma" pitchFamily="34" charset="0"/>
              </a:rPr>
              <a:t>; </a:t>
            </a:r>
            <a:r>
              <a:rPr lang="uz-Cyrl-UZ" sz="1800" dirty="0">
                <a:latin typeface="Tahoma" pitchFamily="34" charset="0"/>
              </a:rPr>
              <a:t>1 ГЕКТАРГА </a:t>
            </a:r>
            <a:r>
              <a:rPr lang="en-US" sz="1800" dirty="0">
                <a:latin typeface="Tahoma" pitchFamily="34" charset="0"/>
              </a:rPr>
              <a:t>2300</a:t>
            </a:r>
            <a:r>
              <a:rPr lang="uz-Cyrl-UZ" sz="1800" dirty="0">
                <a:latin typeface="Tahoma" pitchFamily="34" charset="0"/>
              </a:rPr>
              <a:t> </a:t>
            </a:r>
            <a:br>
              <a:rPr lang="uz-Cyrl-UZ" sz="1800" dirty="0">
                <a:latin typeface="Tahoma" pitchFamily="34" charset="0"/>
              </a:rPr>
            </a:br>
            <a:r>
              <a:rPr lang="uz-Cyrl-UZ" sz="1800" dirty="0">
                <a:latin typeface="Tahoma" pitchFamily="34" charset="0"/>
              </a:rPr>
              <a:t>ТА ДАРАХТ</a:t>
            </a:r>
            <a:r>
              <a:rPr lang="ru-RU" sz="1800" kern="1200" dirty="0" smtClean="0"/>
              <a:t>)</a:t>
            </a:r>
            <a:endParaRPr lang="en-US" sz="1800" kern="1200" dirty="0"/>
          </a:p>
        </p:txBody>
      </p:sp>
      <p:graphicFrame>
        <p:nvGraphicFramePr>
          <p:cNvPr id="8" name="Group 3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81314905"/>
              </p:ext>
            </p:extLst>
          </p:nvPr>
        </p:nvGraphicFramePr>
        <p:xfrm>
          <a:off x="714375" y="1100138"/>
          <a:ext cx="6357955" cy="2963207"/>
        </p:xfrm>
        <a:graphic>
          <a:graphicData uri="http://schemas.openxmlformats.org/drawingml/2006/table">
            <a:tbl>
              <a:tblPr/>
              <a:tblGrid>
                <a:gridCol w="2232048"/>
                <a:gridCol w="879292"/>
                <a:gridCol w="1246351"/>
                <a:gridCol w="782758"/>
                <a:gridCol w="1217506"/>
              </a:tblGrid>
              <a:tr h="599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Параметр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Ўлч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бирл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Elaeagnus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angustifolia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Ulmus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pumila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Populus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euphratica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Ёғоч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қуруқ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биомассаси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т/га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Иссиқлик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берувчи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қиймати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Дж/ кг</a:t>
                      </a:r>
                      <a:endParaRPr kumimoji="0" lang="en-US" sz="15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19.4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18.9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19.1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Ўсимликнинг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энергоқиймати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минг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Дж/ га</a:t>
                      </a:r>
                      <a:endParaRPr kumimoji="0" lang="en-US" sz="15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543</a:t>
                      </a:r>
                      <a:endParaRPr kumimoji="0" 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321</a:t>
                      </a:r>
                      <a:endParaRPr kumimoji="0" 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783</a:t>
                      </a:r>
                      <a:endParaRPr kumimoji="0" 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ТНЭ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 </a:t>
                      </a:r>
                      <a:r>
                        <a:rPr kumimoji="0" lang="uz-Cyrl-U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тонна нефт эквиваленти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)=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 M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Дж/кг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 13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  8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 19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8" name="Text Box 316"/>
          <p:cNvSpPr txBox="1">
            <a:spLocks noChangeArrowheads="1"/>
          </p:cNvSpPr>
          <p:nvPr/>
        </p:nvSpPr>
        <p:spPr bwMode="auto">
          <a:xfrm>
            <a:off x="785813" y="4868863"/>
            <a:ext cx="6224587" cy="1446550"/>
          </a:xfrm>
          <a:prstGeom prst="rect">
            <a:avLst/>
          </a:prstGeom>
          <a:solidFill>
            <a:srgbClr val="92D050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227C46"/>
              </a:buClr>
              <a:buFont typeface="Wingdings" pitchFamily="2" charset="2"/>
              <a:buChar char="§"/>
            </a:pPr>
            <a:r>
              <a:rPr lang="en-US" sz="1600" b="1" i="0" dirty="0">
                <a:latin typeface="Tahoma" pitchFamily="34" charset="0"/>
                <a:cs typeface="Tahoma" pitchFamily="34" charset="0"/>
              </a:rPr>
              <a:t> </a:t>
            </a:r>
            <a:r>
              <a:rPr lang="uz-Cyrl-UZ" sz="1600" b="1" i="0" dirty="0" smtClean="0">
                <a:latin typeface="Tahoma" pitchFamily="34" charset="0"/>
                <a:cs typeface="Tahoma" pitchFamily="34" charset="0"/>
              </a:rPr>
              <a:t>1 га майдонда дарахтлар берадиган энергия миқдори 55-90 кишининг ўртача йиллик энергия эҳтиёжини қоплайди</a:t>
            </a:r>
            <a:endParaRPr lang="ru-RU" sz="1600" b="1" i="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Clr>
                <a:srgbClr val="227C46"/>
              </a:buClr>
              <a:buFont typeface="Wingdings" pitchFamily="2" charset="2"/>
              <a:buChar char="§"/>
            </a:pPr>
            <a:r>
              <a:rPr lang="ru-RU" sz="1600" b="1" i="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i="0" dirty="0" err="1" smtClean="0">
                <a:latin typeface="Tahoma" pitchFamily="34" charset="0"/>
                <a:cs typeface="Tahoma" pitchFamily="34" charset="0"/>
              </a:rPr>
              <a:t>ғўзапоянинг</a:t>
            </a:r>
            <a:r>
              <a:rPr lang="ru-RU" sz="1600" b="1" i="0" dirty="0" smtClean="0">
                <a:latin typeface="Tahoma" pitchFamily="34" charset="0"/>
                <a:cs typeface="Tahoma" pitchFamily="34" charset="0"/>
              </a:rPr>
              <a:t> 5 </a:t>
            </a:r>
            <a:r>
              <a:rPr lang="ru-RU" sz="1600" b="1" i="0" dirty="0" err="1" smtClean="0">
                <a:latin typeface="Tahoma" pitchFamily="34" charset="0"/>
                <a:cs typeface="Tahoma" pitchFamily="34" charset="0"/>
              </a:rPr>
              <a:t>йиллик</a:t>
            </a:r>
            <a:r>
              <a:rPr lang="ru-RU" sz="1600" b="1" i="0" dirty="0" smtClean="0">
                <a:latin typeface="Tahoma" pitchFamily="34" charset="0"/>
                <a:cs typeface="Tahoma" pitchFamily="34" charset="0"/>
              </a:rPr>
              <a:t> энергетик </a:t>
            </a:r>
            <a:r>
              <a:rPr lang="ru-RU" sz="1600" b="1" i="0" dirty="0" err="1" smtClean="0">
                <a:latin typeface="Tahoma" pitchFamily="34" charset="0"/>
                <a:cs typeface="Tahoma" pitchFamily="34" charset="0"/>
              </a:rPr>
              <a:t>қийматидан</a:t>
            </a:r>
            <a:r>
              <a:rPr lang="ru-RU" sz="1600" b="1" i="0" dirty="0" smtClean="0">
                <a:latin typeface="Tahoma" pitchFamily="34" charset="0"/>
                <a:cs typeface="Tahoma" pitchFamily="34" charset="0"/>
              </a:rPr>
              <a:t> 4 </a:t>
            </a:r>
            <a:r>
              <a:rPr lang="ru-RU" sz="1600" b="1" i="0" dirty="0" err="1" smtClean="0">
                <a:latin typeface="Tahoma" pitchFamily="34" charset="0"/>
                <a:cs typeface="Tahoma" pitchFamily="34" charset="0"/>
              </a:rPr>
              <a:t>маротаба</a:t>
            </a:r>
            <a:r>
              <a:rPr lang="ru-RU" sz="1600" b="1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i="0" dirty="0" err="1" smtClean="0">
                <a:latin typeface="Tahoma" pitchFamily="34" charset="0"/>
                <a:cs typeface="Tahoma" pitchFamily="34" charset="0"/>
              </a:rPr>
              <a:t>ортиқ</a:t>
            </a:r>
            <a:endParaRPr lang="en-US" sz="1600" b="1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29" name="TextBox 55"/>
          <p:cNvSpPr txBox="1">
            <a:spLocks noChangeArrowheads="1"/>
          </p:cNvSpPr>
          <p:nvPr/>
        </p:nvSpPr>
        <p:spPr bwMode="auto">
          <a:xfrm>
            <a:off x="649288" y="6577013"/>
            <a:ext cx="7529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err="1" smtClean="0">
                <a:latin typeface="Comic Sans MS" pitchFamily="66" charset="0"/>
              </a:rPr>
              <a:t>Манба</a:t>
            </a:r>
            <a:r>
              <a:rPr lang="en-GB" sz="1400" dirty="0" smtClean="0">
                <a:latin typeface="Comic Sans MS" pitchFamily="66" charset="0"/>
              </a:rPr>
              <a:t>: </a:t>
            </a:r>
            <a:r>
              <a:rPr lang="ru-RU" sz="1400" i="0" dirty="0" err="1">
                <a:latin typeface="Comic Sans MS" pitchFamily="66" charset="0"/>
              </a:rPr>
              <a:t>Ламерс</a:t>
            </a:r>
            <a:r>
              <a:rPr lang="ru-RU" sz="1400" i="0" dirty="0">
                <a:latin typeface="Comic Sans MS" pitchFamily="66" charset="0"/>
              </a:rPr>
              <a:t> </a:t>
            </a:r>
            <a:r>
              <a:rPr lang="ru-RU" sz="1400" i="0" dirty="0" err="1" smtClean="0">
                <a:latin typeface="Comic Sans MS" pitchFamily="66" charset="0"/>
              </a:rPr>
              <a:t>ва</a:t>
            </a:r>
            <a:r>
              <a:rPr lang="ru-RU" sz="1400" i="0" dirty="0" smtClean="0">
                <a:latin typeface="Comic Sans MS" pitchFamily="66" charset="0"/>
              </a:rPr>
              <a:t> </a:t>
            </a:r>
            <a:r>
              <a:rPr lang="ru-RU" sz="1400" i="0" dirty="0" err="1">
                <a:latin typeface="Comic Sans MS" pitchFamily="66" charset="0"/>
              </a:rPr>
              <a:t>Хамзина</a:t>
            </a:r>
            <a:r>
              <a:rPr lang="en-GB" sz="1400" i="0" dirty="0">
                <a:latin typeface="Comic Sans MS" pitchFamily="66" charset="0"/>
              </a:rPr>
              <a:t>,</a:t>
            </a:r>
            <a:r>
              <a:rPr lang="en-US" sz="1400" i="0" dirty="0">
                <a:latin typeface="Comic Sans MS" pitchFamily="66" charset="0"/>
              </a:rPr>
              <a:t> 2008. </a:t>
            </a:r>
            <a:r>
              <a:rPr lang="ru-RU" sz="1400" i="0" dirty="0">
                <a:latin typeface="Comic Sans MS" pitchFamily="66" charset="0"/>
              </a:rPr>
              <a:t>Леса и деревья в тропиках.</a:t>
            </a:r>
            <a:r>
              <a:rPr lang="en-US" sz="1400" i="0" dirty="0">
                <a:latin typeface="Comic Sans MS" pitchFamily="66" charset="0"/>
              </a:rPr>
              <a:t> </a:t>
            </a:r>
          </a:p>
        </p:txBody>
      </p:sp>
      <p:sp>
        <p:nvSpPr>
          <p:cNvPr id="4131" name="Rectangle 1"/>
          <p:cNvSpPr>
            <a:spLocks noChangeArrowheads="1"/>
          </p:cNvSpPr>
          <p:nvPr/>
        </p:nvSpPr>
        <p:spPr bwMode="auto">
          <a:xfrm>
            <a:off x="792163" y="4149725"/>
            <a:ext cx="64341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err="1" smtClean="0">
                <a:solidFill>
                  <a:srgbClr val="000000"/>
                </a:solidFill>
              </a:rPr>
              <a:t>Изоҳ</a:t>
            </a:r>
            <a:r>
              <a:rPr lang="en-US" sz="1400" dirty="0" smtClean="0">
                <a:solidFill>
                  <a:srgbClr val="000000"/>
                </a:solidFill>
              </a:rPr>
              <a:t>: </a:t>
            </a:r>
            <a:r>
              <a:rPr lang="uz-Cyrl-UZ" sz="1400" dirty="0" smtClean="0">
                <a:solidFill>
                  <a:srgbClr val="000000"/>
                </a:solidFill>
              </a:rPr>
              <a:t>Ўзбекистонда аҳоли жон бошига йиллик энергия истеъмоли</a:t>
            </a:r>
            <a:r>
              <a:rPr lang="en-US" sz="1400" dirty="0" smtClean="0">
                <a:solidFill>
                  <a:srgbClr val="000000"/>
                </a:solidFill>
              </a:rPr>
              <a:t>  </a:t>
            </a:r>
            <a:r>
              <a:rPr lang="en-US" sz="1400" dirty="0">
                <a:solidFill>
                  <a:srgbClr val="000000"/>
                </a:solidFill>
              </a:rPr>
              <a:t>24 159 </a:t>
            </a:r>
            <a:r>
              <a:rPr lang="ru-RU" sz="1400" dirty="0">
                <a:solidFill>
                  <a:srgbClr val="000000"/>
                </a:solidFill>
              </a:rPr>
              <a:t>киловатт </a:t>
            </a:r>
            <a:r>
              <a:rPr lang="ru-RU" sz="1400" dirty="0" err="1" smtClean="0">
                <a:solidFill>
                  <a:srgbClr val="000000"/>
                </a:solidFill>
              </a:rPr>
              <a:t>соат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(IAEA, 2006)</a:t>
            </a:r>
            <a:r>
              <a:rPr lang="en-US" sz="1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7" name="Picture 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74" y="1214422"/>
            <a:ext cx="192882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15"/>
          <p:cNvSpPr txBox="1">
            <a:spLocks noChangeArrowheads="1"/>
          </p:cNvSpPr>
          <p:nvPr/>
        </p:nvSpPr>
        <p:spPr>
          <a:xfrm>
            <a:off x="785813" y="0"/>
            <a:ext cx="6234112" cy="71437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ru-RU" sz="2000" b="1" i="0" dirty="0" smtClean="0">
                <a:latin typeface="+mj-lt"/>
                <a:ea typeface="+mj-ea"/>
                <a:cs typeface="+mj-cs"/>
              </a:rPr>
              <a:t>ТАДҚИҚОТЛАР ОБЪЕКТИ – ХОРАЗМ ҲУДУДИ</a:t>
            </a:r>
            <a:endParaRPr lang="en-US" sz="2000" b="1" i="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214813" y="857250"/>
            <a:ext cx="4572000" cy="3857625"/>
          </a:xfrm>
          <a:prstGeom prst="rect">
            <a:avLst/>
          </a:prstGeom>
          <a:solidFill>
            <a:srgbClr val="FFFF00">
              <a:alpha val="15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5588" indent="-265113">
              <a:lnSpc>
                <a:spcPct val="150000"/>
              </a:lnSpc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uz-Cyrl-UZ" sz="1400" b="1" i="0" dirty="0" smtClean="0">
                <a:latin typeface="Tahoma" pitchFamily="34" charset="0"/>
                <a:cs typeface="+mn-cs"/>
              </a:rPr>
              <a:t>ерларнинг </a:t>
            </a:r>
            <a:r>
              <a:rPr lang="en-GB" sz="1400" b="1" i="0" dirty="0" smtClean="0">
                <a:latin typeface="Tahoma" pitchFamily="34" charset="0"/>
                <a:cs typeface="+mn-cs"/>
              </a:rPr>
              <a:t>100</a:t>
            </a:r>
            <a:r>
              <a:rPr lang="en-GB" sz="1400" b="1" i="0" dirty="0">
                <a:latin typeface="Tahoma" pitchFamily="34" charset="0"/>
                <a:cs typeface="+mn-cs"/>
              </a:rPr>
              <a:t>% </a:t>
            </a:r>
            <a:r>
              <a:rPr lang="uz-Cyrl-UZ" sz="1400" b="1" i="0" dirty="0" smtClean="0">
                <a:latin typeface="Tahoma" pitchFamily="34" charset="0"/>
                <a:cs typeface="+mn-cs"/>
              </a:rPr>
              <a:t>шўрланишга юз тутган0</a:t>
            </a:r>
            <a:endParaRPr lang="en-US" sz="1400" b="1" i="0" dirty="0">
              <a:latin typeface="Tahoma" pitchFamily="34" charset="0"/>
              <a:cs typeface="+mn-cs"/>
            </a:endParaRPr>
          </a:p>
          <a:p>
            <a:pPr marL="255588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uz-Cyrl-UZ" sz="1400" b="1" i="0" dirty="0">
                <a:latin typeface="Tahoma" pitchFamily="34" charset="0"/>
                <a:cs typeface="+mn-cs"/>
              </a:rPr>
              <a:t>е</a:t>
            </a:r>
            <a:r>
              <a:rPr lang="uz-Cyrl-UZ" sz="1400" b="1" i="0" dirty="0" smtClean="0">
                <a:latin typeface="Tahoma" pitchFamily="34" charset="0"/>
                <a:cs typeface="+mn-cs"/>
              </a:rPr>
              <a:t>рларнинг </a:t>
            </a:r>
            <a:r>
              <a:rPr lang="en-US" sz="1400" b="1" i="0" dirty="0" smtClean="0">
                <a:latin typeface="Tahoma" pitchFamily="34" charset="0"/>
                <a:cs typeface="+mn-cs"/>
              </a:rPr>
              <a:t>20</a:t>
            </a:r>
            <a:r>
              <a:rPr lang="en-US" sz="1400" b="1" i="0" dirty="0">
                <a:latin typeface="Tahoma" pitchFamily="34" charset="0"/>
                <a:cs typeface="+mn-cs"/>
              </a:rPr>
              <a:t>% </a:t>
            </a:r>
            <a:r>
              <a:rPr lang="uz-Cyrl-UZ" sz="1400" b="1" i="0" dirty="0" smtClean="0">
                <a:latin typeface="Tahoma" pitchFamily="34" charset="0"/>
                <a:cs typeface="+mn-cs"/>
              </a:rPr>
              <a:t>паст бонитетга эга</a:t>
            </a:r>
            <a:endParaRPr lang="en-US" sz="1400" b="1" i="0" dirty="0">
              <a:latin typeface="Tahoma" pitchFamily="34" charset="0"/>
              <a:cs typeface="+mn-cs"/>
            </a:endParaRPr>
          </a:p>
          <a:p>
            <a:pPr marL="255588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b="1" i="0" dirty="0" err="1" smtClean="0">
                <a:latin typeface="Tahoma" pitchFamily="34" charset="0"/>
                <a:cs typeface="+mn-cs"/>
              </a:rPr>
              <a:t>Яқин</a:t>
            </a:r>
            <a:r>
              <a:rPr lang="ru-RU" sz="1400" b="1" i="0" dirty="0" smtClean="0">
                <a:latin typeface="Tahoma" pitchFamily="34" charset="0"/>
                <a:cs typeface="+mn-cs"/>
              </a:rPr>
              <a:t> </a:t>
            </a:r>
            <a:r>
              <a:rPr lang="ru-RU" sz="1400" b="1" i="0" dirty="0" err="1" smtClean="0">
                <a:latin typeface="Tahoma" pitchFamily="34" charset="0"/>
                <a:cs typeface="+mn-cs"/>
              </a:rPr>
              <a:t>ётган</a:t>
            </a:r>
            <a:r>
              <a:rPr lang="ru-RU" sz="1400" b="1" i="0" dirty="0" smtClean="0">
                <a:latin typeface="Tahoma" pitchFamily="34" charset="0"/>
                <a:cs typeface="+mn-cs"/>
              </a:rPr>
              <a:t> </a:t>
            </a:r>
            <a:r>
              <a:rPr lang="ru-RU" sz="1400" b="1" i="0" dirty="0" err="1" smtClean="0">
                <a:latin typeface="Tahoma" pitchFamily="34" charset="0"/>
                <a:cs typeface="+mn-cs"/>
              </a:rPr>
              <a:t>сизот</a:t>
            </a:r>
            <a:r>
              <a:rPr lang="ru-RU" sz="1400" b="1" i="0" dirty="0" smtClean="0">
                <a:latin typeface="Tahoma" pitchFamily="34" charset="0"/>
                <a:cs typeface="+mn-cs"/>
              </a:rPr>
              <a:t> </a:t>
            </a:r>
            <a:r>
              <a:rPr lang="ru-RU" sz="1400" b="1" i="0" dirty="0" err="1" smtClean="0">
                <a:latin typeface="Tahoma" pitchFamily="34" charset="0"/>
                <a:cs typeface="+mn-cs"/>
              </a:rPr>
              <a:t>сувлари</a:t>
            </a:r>
            <a:r>
              <a:rPr lang="en-US" sz="1400" b="1" i="0" dirty="0" smtClean="0">
                <a:latin typeface="Tahoma" pitchFamily="34" charset="0"/>
                <a:cs typeface="+mn-cs"/>
              </a:rPr>
              <a:t>: </a:t>
            </a:r>
            <a:r>
              <a:rPr lang="en-US" sz="1400" b="1" i="0" dirty="0">
                <a:latin typeface="Tahoma" pitchFamily="34" charset="0"/>
                <a:cs typeface="+mn-cs"/>
              </a:rPr>
              <a:t>1.5 </a:t>
            </a:r>
            <a:r>
              <a:rPr lang="ru-RU" sz="1400" b="1" i="0" dirty="0">
                <a:latin typeface="Tahoma" pitchFamily="34" charset="0"/>
                <a:cs typeface="+mn-cs"/>
              </a:rPr>
              <a:t>м</a:t>
            </a:r>
            <a:endParaRPr lang="en-US" sz="1400" b="1" i="0" dirty="0">
              <a:latin typeface="Tahoma" pitchFamily="34" charset="0"/>
              <a:cs typeface="+mn-cs"/>
            </a:endParaRPr>
          </a:p>
          <a:p>
            <a:pPr marL="712788" lvl="1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b="1" i="0" dirty="0" err="1" smtClean="0">
                <a:latin typeface="Tahoma" pitchFamily="34" charset="0"/>
                <a:cs typeface="+mn-cs"/>
              </a:rPr>
              <a:t>сизот</a:t>
            </a:r>
            <a:r>
              <a:rPr lang="ru-RU" sz="1400" b="1" i="0" dirty="0" smtClean="0">
                <a:latin typeface="Tahoma" pitchFamily="34" charset="0"/>
                <a:cs typeface="+mn-cs"/>
              </a:rPr>
              <a:t> </a:t>
            </a:r>
            <a:r>
              <a:rPr lang="ru-RU" sz="1400" b="1" i="0" dirty="0" err="1" smtClean="0">
                <a:latin typeface="Tahoma" pitchFamily="34" charset="0"/>
                <a:cs typeface="+mn-cs"/>
              </a:rPr>
              <a:t>сувларнинг</a:t>
            </a:r>
            <a:r>
              <a:rPr lang="ru-RU" sz="1400" b="1" i="0" dirty="0" smtClean="0">
                <a:latin typeface="Tahoma" pitchFamily="34" charset="0"/>
                <a:cs typeface="+mn-cs"/>
              </a:rPr>
              <a:t> </a:t>
            </a:r>
            <a:r>
              <a:rPr lang="ru-RU" sz="1400" b="1" i="0" dirty="0" err="1" smtClean="0">
                <a:latin typeface="Tahoma" pitchFamily="34" charset="0"/>
                <a:cs typeface="+mn-cs"/>
              </a:rPr>
              <a:t>минераллашуви</a:t>
            </a:r>
            <a:r>
              <a:rPr lang="en-US" sz="1400" b="1" i="0" dirty="0" smtClean="0">
                <a:latin typeface="Tahoma" pitchFamily="34" charset="0"/>
                <a:cs typeface="+mn-cs"/>
              </a:rPr>
              <a:t>: </a:t>
            </a:r>
            <a:r>
              <a:rPr lang="en-US" sz="1400" b="1" i="0" dirty="0">
                <a:latin typeface="Tahoma" pitchFamily="34" charset="0"/>
                <a:cs typeface="+mn-cs"/>
              </a:rPr>
              <a:t>1.</a:t>
            </a:r>
            <a:r>
              <a:rPr lang="ru-RU" sz="1400" b="1" i="0" dirty="0">
                <a:latin typeface="Tahoma" pitchFamily="34" charset="0"/>
                <a:cs typeface="+mn-cs"/>
              </a:rPr>
              <a:t>8</a:t>
            </a:r>
            <a:r>
              <a:rPr lang="en-US" sz="1400" b="1" i="0" dirty="0">
                <a:latin typeface="Tahoma" pitchFamily="34" charset="0"/>
                <a:cs typeface="+mn-cs"/>
              </a:rPr>
              <a:t> </a:t>
            </a:r>
            <a:r>
              <a:rPr lang="ru-RU" sz="1400" b="1" i="0" dirty="0">
                <a:latin typeface="Tahoma" pitchFamily="34" charset="0"/>
                <a:cs typeface="+mn-cs"/>
              </a:rPr>
              <a:t>г/л</a:t>
            </a:r>
            <a:endParaRPr lang="en-US" sz="1400" b="1" i="0" baseline="30000" dirty="0">
              <a:latin typeface="Tahoma" pitchFamily="34" charset="0"/>
              <a:cs typeface="+mn-cs"/>
            </a:endParaRPr>
          </a:p>
          <a:p>
            <a:pPr marL="255588" lvl="1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uz-Cyrl-UZ" sz="1400" b="1" i="0" dirty="0" smtClean="0">
                <a:latin typeface="Tahoma" pitchFamily="34" charset="0"/>
                <a:cs typeface="+mn-cs"/>
              </a:rPr>
              <a:t>ерларнинг </a:t>
            </a:r>
            <a:r>
              <a:rPr lang="en-GB" sz="1400" b="1" i="0" dirty="0" smtClean="0">
                <a:latin typeface="Tahoma" pitchFamily="34" charset="0"/>
                <a:cs typeface="+mn-cs"/>
              </a:rPr>
              <a:t>80</a:t>
            </a:r>
            <a:r>
              <a:rPr lang="en-GB" sz="1400" b="1" i="0" dirty="0">
                <a:latin typeface="Tahoma" pitchFamily="34" charset="0"/>
                <a:cs typeface="+mn-cs"/>
              </a:rPr>
              <a:t>% </a:t>
            </a:r>
            <a:r>
              <a:rPr lang="uz-Cyrl-UZ" sz="1400" b="1" i="0" dirty="0" smtClean="0">
                <a:latin typeface="Tahoma" pitchFamily="34" charset="0"/>
                <a:cs typeface="+mn-cs"/>
              </a:rPr>
              <a:t>да ғўза ва кузги буғдой етиштирилади </a:t>
            </a:r>
            <a:endParaRPr lang="en-GB" sz="1400" b="1" i="0" dirty="0">
              <a:latin typeface="Tahoma" pitchFamily="34" charset="0"/>
              <a:cs typeface="+mn-cs"/>
            </a:endParaRPr>
          </a:p>
          <a:p>
            <a:pPr marL="255588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uz-Cyrl-UZ" sz="1400" b="1" i="0" dirty="0" smtClean="0">
                <a:latin typeface="Tahoma" pitchFamily="34" charset="0"/>
                <a:cs typeface="+mn-cs"/>
              </a:rPr>
              <a:t>дарахтзорларнинг </a:t>
            </a:r>
            <a:r>
              <a:rPr lang="en-US" sz="1400" b="1" i="0" dirty="0" smtClean="0">
                <a:latin typeface="Tahoma" pitchFamily="34" charset="0"/>
                <a:cs typeface="+mn-cs"/>
              </a:rPr>
              <a:t>1.9%</a:t>
            </a:r>
            <a:r>
              <a:rPr lang="uz-Cyrl-UZ" sz="1400" b="1" i="0" dirty="0" smtClean="0">
                <a:latin typeface="Tahoma" pitchFamily="34" charset="0"/>
                <a:cs typeface="+mn-cs"/>
              </a:rPr>
              <a:t>: боғлар асосидаги агроўрмон тизимлари, далаларни ҳимоя қилувчи ўрмон полосалари, терак плантациялари</a:t>
            </a:r>
            <a:endParaRPr lang="en-US" sz="1400" b="1" i="0" dirty="0">
              <a:latin typeface="Tahoma" pitchFamily="34" charset="0"/>
              <a:cs typeface="+mn-cs"/>
            </a:endParaRPr>
          </a:p>
          <a:p>
            <a:pPr marL="255588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sz="1400" b="1" i="0" dirty="0">
                <a:latin typeface="Tahoma" pitchFamily="34" charset="0"/>
                <a:cs typeface="+mn-cs"/>
              </a:rPr>
              <a:t>2.2%</a:t>
            </a:r>
            <a:r>
              <a:rPr lang="ru-RU" sz="1400" b="1" i="0" dirty="0">
                <a:latin typeface="Tahoma" pitchFamily="34" charset="0"/>
                <a:cs typeface="+mn-cs"/>
              </a:rPr>
              <a:t> </a:t>
            </a:r>
            <a:r>
              <a:rPr lang="ru-RU" sz="1400" b="1" i="0" dirty="0" smtClean="0">
                <a:latin typeface="Tahoma" pitchFamily="34" charset="0"/>
                <a:cs typeface="+mn-cs"/>
              </a:rPr>
              <a:t>- </a:t>
            </a:r>
            <a:r>
              <a:rPr lang="ru-RU" sz="1400" b="1" i="0" dirty="0" err="1" smtClean="0">
                <a:latin typeface="Tahoma" pitchFamily="34" charset="0"/>
                <a:cs typeface="+mn-cs"/>
              </a:rPr>
              <a:t>табиий</a:t>
            </a:r>
            <a:r>
              <a:rPr lang="ru-RU" sz="1400" b="1" i="0" dirty="0" smtClean="0">
                <a:latin typeface="Tahoma" pitchFamily="34" charset="0"/>
                <a:cs typeface="+mn-cs"/>
              </a:rPr>
              <a:t> </a:t>
            </a:r>
            <a:r>
              <a:rPr lang="ru-RU" sz="1400" b="1" i="0" dirty="0" err="1" smtClean="0">
                <a:latin typeface="Tahoma" pitchFamily="34" charset="0"/>
                <a:cs typeface="+mn-cs"/>
              </a:rPr>
              <a:t>саҳро</a:t>
            </a:r>
            <a:r>
              <a:rPr lang="ru-RU" sz="1400" b="1" i="0" dirty="0" smtClean="0">
                <a:latin typeface="Tahoma" pitchFamily="34" charset="0"/>
                <a:cs typeface="+mn-cs"/>
              </a:rPr>
              <a:t> </a:t>
            </a:r>
            <a:r>
              <a:rPr lang="ru-RU" sz="1400" b="1" i="0" dirty="0" err="1" smtClean="0">
                <a:latin typeface="Tahoma" pitchFamily="34" charset="0"/>
                <a:cs typeface="+mn-cs"/>
              </a:rPr>
              <a:t>ва</a:t>
            </a:r>
            <a:r>
              <a:rPr lang="ru-RU" sz="1400" b="1" i="0" dirty="0" smtClean="0">
                <a:latin typeface="Tahoma" pitchFamily="34" charset="0"/>
                <a:cs typeface="+mn-cs"/>
              </a:rPr>
              <a:t> </a:t>
            </a:r>
            <a:r>
              <a:rPr lang="ru-RU" sz="1400" b="1" i="0" dirty="0" err="1" smtClean="0">
                <a:latin typeface="Tahoma" pitchFamily="34" charset="0"/>
                <a:cs typeface="+mn-cs"/>
              </a:rPr>
              <a:t>тўқай</a:t>
            </a:r>
            <a:r>
              <a:rPr lang="ru-RU" sz="1400" b="1" i="0" dirty="0" smtClean="0">
                <a:latin typeface="Tahoma" pitchFamily="34" charset="0"/>
                <a:cs typeface="+mn-cs"/>
              </a:rPr>
              <a:t> </a:t>
            </a:r>
            <a:r>
              <a:rPr lang="ru-RU" sz="1400" b="1" i="0" dirty="0" err="1" smtClean="0">
                <a:latin typeface="Tahoma" pitchFamily="34" charset="0"/>
                <a:cs typeface="+mn-cs"/>
              </a:rPr>
              <a:t>ўрмонлари</a:t>
            </a:r>
            <a:endParaRPr lang="en-US" sz="1400" b="1" i="0" dirty="0">
              <a:latin typeface="Tahoma" pitchFamily="34" charset="0"/>
              <a:cs typeface="+mn-cs"/>
            </a:endParaRPr>
          </a:p>
          <a:p>
            <a:pPr marL="712788" lvl="1" indent="-265113">
              <a:lnSpc>
                <a:spcPct val="130000"/>
              </a:lnSpc>
              <a:buClr>
                <a:srgbClr val="000099"/>
              </a:buClr>
              <a:buFont typeface="Arial" charset="0"/>
              <a:buChar char="–"/>
              <a:defRPr/>
            </a:pPr>
            <a:endParaRPr lang="en-US" sz="1400" b="1" i="0" dirty="0">
              <a:latin typeface="Tahoma" pitchFamily="34" charset="0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1400" i="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1400" i="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66CC"/>
              </a:buClr>
              <a:defRPr/>
            </a:pPr>
            <a:endParaRPr lang="en-US" sz="1400" i="0" dirty="0">
              <a:latin typeface="+mn-lt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66CC"/>
              </a:buClr>
              <a:defRPr/>
            </a:pPr>
            <a:endParaRPr lang="en-US" sz="1400" i="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66CC"/>
              </a:buClr>
              <a:buFont typeface="Arial" charset="0"/>
              <a:buChar char="•"/>
              <a:defRPr/>
            </a:pPr>
            <a:endParaRPr lang="en-US" sz="1400" i="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66CC"/>
              </a:buClr>
              <a:buFont typeface="Arial" charset="0"/>
              <a:buChar char="•"/>
              <a:defRPr/>
            </a:pPr>
            <a:endParaRPr lang="en-US" sz="1400" i="0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66CC"/>
              </a:buClr>
              <a:defRPr/>
            </a:pPr>
            <a:endParaRPr lang="en-US" sz="1400" i="0" dirty="0">
              <a:latin typeface="+mn-lt"/>
              <a:cs typeface="+mn-cs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screen"/>
          <a:srcRect b="9"/>
          <a:stretch>
            <a:fillRect/>
          </a:stretch>
        </p:blipFill>
        <p:spPr bwMode="auto">
          <a:xfrm>
            <a:off x="571472" y="642918"/>
            <a:ext cx="357190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5" descr="npo0001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9" y="4929174"/>
            <a:ext cx="271460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npo0000a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857760"/>
            <a:ext cx="2735916" cy="196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\\Server\John\extra\forcm\Salinization after Irrigation in Yangibozor_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43636" y="4857760"/>
            <a:ext cx="271464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22238"/>
            <a:ext cx="5773737" cy="785812"/>
          </a:xfrm>
        </p:spPr>
        <p:txBody>
          <a:bodyPr/>
          <a:lstStyle/>
          <a:p>
            <a:pPr algn="l">
              <a:defRPr/>
            </a:pPr>
            <a:r>
              <a:rPr lang="ru-RU" sz="2000" b="1" kern="1200" dirty="0" smtClean="0"/>
              <a:t>БАРГЛИ ОЗУҚА БИЛАН ТАЪМИНЛАШ: БАРГЛАРДА ПРОТЕИН КОНЦЕНТРАЦИЯСИ</a:t>
            </a:r>
            <a:r>
              <a:rPr lang="en-US" sz="2800" kern="1200" dirty="0"/>
              <a:t/>
            </a:r>
            <a:br>
              <a:rPr lang="en-US" sz="2800" kern="1200" dirty="0"/>
            </a:br>
            <a:endParaRPr lang="en-US" b="1" kern="1200" dirty="0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785813" y="5189538"/>
            <a:ext cx="5715000" cy="830997"/>
          </a:xfrm>
          <a:prstGeom prst="rect">
            <a:avLst/>
          </a:prstGeom>
          <a:solidFill>
            <a:srgbClr val="92D050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227C46"/>
              </a:buClr>
              <a:buFont typeface="Wingdings" pitchFamily="2" charset="2"/>
              <a:buChar char="§"/>
            </a:pPr>
            <a:r>
              <a:rPr lang="en-US" sz="1600" b="1" i="0" dirty="0">
                <a:latin typeface="Tahoma" pitchFamily="34" charset="0"/>
              </a:rPr>
              <a:t> </a:t>
            </a:r>
            <a:r>
              <a:rPr lang="uz-Cyrl-UZ" sz="1600" b="1" i="0" dirty="0" smtClean="0">
                <a:latin typeface="Tahoma" pitchFamily="34" charset="0"/>
              </a:rPr>
              <a:t>Хом протеин концентрацияси беда сомонидан </a:t>
            </a:r>
            <a:r>
              <a:rPr lang="ru-RU" sz="1600" b="1" i="0" dirty="0" smtClean="0">
                <a:latin typeface="Tahoma" pitchFamily="34" charset="0"/>
              </a:rPr>
              <a:t>2 </a:t>
            </a:r>
            <a:r>
              <a:rPr lang="ru-RU" sz="1600" b="1" i="0" dirty="0" err="1" smtClean="0">
                <a:latin typeface="Tahoma" pitchFamily="34" charset="0"/>
              </a:rPr>
              <a:t>марота</a:t>
            </a:r>
            <a:r>
              <a:rPr lang="ru-RU" sz="1600" b="1" i="0" dirty="0" smtClean="0">
                <a:latin typeface="Tahoma" pitchFamily="34" charset="0"/>
              </a:rPr>
              <a:t>, </a:t>
            </a:r>
            <a:r>
              <a:rPr lang="ru-RU" sz="1600" b="1" i="0" dirty="0" err="1" smtClean="0">
                <a:latin typeface="Tahoma" pitchFamily="34" charset="0"/>
              </a:rPr>
              <a:t>буғдой</a:t>
            </a:r>
            <a:r>
              <a:rPr lang="ru-RU" sz="1600" b="1" i="0" dirty="0" smtClean="0">
                <a:latin typeface="Tahoma" pitchFamily="34" charset="0"/>
              </a:rPr>
              <a:t> </a:t>
            </a:r>
            <a:r>
              <a:rPr lang="ru-RU" sz="1600" b="1" i="0" dirty="0" err="1" smtClean="0">
                <a:latin typeface="Tahoma" pitchFamily="34" charset="0"/>
              </a:rPr>
              <a:t>ва</a:t>
            </a:r>
            <a:r>
              <a:rPr lang="ru-RU" sz="1600" b="1" i="0" dirty="0" smtClean="0">
                <a:latin typeface="Tahoma" pitchFamily="34" charset="0"/>
              </a:rPr>
              <a:t> </a:t>
            </a:r>
            <a:r>
              <a:rPr lang="ru-RU" sz="1600" b="1" i="0" dirty="0" err="1" smtClean="0">
                <a:latin typeface="Tahoma" pitchFamily="34" charset="0"/>
              </a:rPr>
              <a:t>шоли</a:t>
            </a:r>
            <a:r>
              <a:rPr lang="ru-RU" sz="1600" b="1" i="0" dirty="0" smtClean="0">
                <a:latin typeface="Tahoma" pitchFamily="34" charset="0"/>
              </a:rPr>
              <a:t> </a:t>
            </a:r>
            <a:r>
              <a:rPr lang="ru-RU" sz="1600" b="1" i="0" dirty="0" err="1" smtClean="0">
                <a:latin typeface="Tahoma" pitchFamily="34" charset="0"/>
              </a:rPr>
              <a:t>сомонидан</a:t>
            </a:r>
            <a:r>
              <a:rPr lang="ru-RU" sz="1600" b="1" i="0" dirty="0" smtClean="0">
                <a:latin typeface="Tahoma" pitchFamily="34" charset="0"/>
              </a:rPr>
              <a:t> 5 </a:t>
            </a:r>
            <a:r>
              <a:rPr lang="ru-RU" sz="1600" b="1" i="0" dirty="0" err="1" smtClean="0">
                <a:latin typeface="Tahoma" pitchFamily="34" charset="0"/>
              </a:rPr>
              <a:t>маротаба</a:t>
            </a:r>
            <a:r>
              <a:rPr lang="ru-RU" sz="1600" b="1" i="0" dirty="0" smtClean="0">
                <a:latin typeface="Tahoma" pitchFamily="34" charset="0"/>
              </a:rPr>
              <a:t> </a:t>
            </a:r>
            <a:r>
              <a:rPr lang="ru-RU" sz="1600" b="1" i="0" dirty="0" err="1" smtClean="0">
                <a:latin typeface="Tahoma" pitchFamily="34" charset="0"/>
              </a:rPr>
              <a:t>ортиқ</a:t>
            </a:r>
            <a:endParaRPr lang="en-US" sz="1600" b="1" i="0" dirty="0">
              <a:latin typeface="Tahoma" pitchFamily="34" charset="0"/>
            </a:endParaRP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6731000" y="6092825"/>
            <a:ext cx="19446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 err="1" smtClean="0">
                <a:latin typeface="Tahoma" pitchFamily="34" charset="0"/>
              </a:rPr>
              <a:t>Дарахт</a:t>
            </a:r>
            <a:r>
              <a:rPr lang="ru-RU" sz="1400" dirty="0" smtClean="0">
                <a:latin typeface="Tahoma" pitchFamily="34" charset="0"/>
              </a:rPr>
              <a:t> </a:t>
            </a:r>
            <a:r>
              <a:rPr lang="ru-RU" sz="1400" dirty="0" err="1" smtClean="0">
                <a:latin typeface="Tahoma" pitchFamily="34" charset="0"/>
              </a:rPr>
              <a:t>барглари</a:t>
            </a:r>
            <a:r>
              <a:rPr lang="ru-RU" sz="1400" dirty="0" smtClean="0">
                <a:latin typeface="Tahoma" pitchFamily="34" charset="0"/>
              </a:rPr>
              <a:t> </a:t>
            </a:r>
            <a:r>
              <a:rPr lang="ru-RU" sz="1400" dirty="0" err="1" smtClean="0">
                <a:latin typeface="Tahoma" pitchFamily="34" charset="0"/>
              </a:rPr>
              <a:t>билан</a:t>
            </a:r>
            <a:r>
              <a:rPr lang="ru-RU" sz="1400" dirty="0" smtClean="0">
                <a:latin typeface="Tahoma" pitchFamily="34" charset="0"/>
              </a:rPr>
              <a:t> </a:t>
            </a:r>
            <a:r>
              <a:rPr lang="ru-RU" sz="1400" dirty="0" err="1" smtClean="0">
                <a:latin typeface="Tahoma" pitchFamily="34" charset="0"/>
              </a:rPr>
              <a:t>синов</a:t>
            </a:r>
            <a:r>
              <a:rPr lang="ru-RU" sz="1400" dirty="0" smtClean="0">
                <a:latin typeface="Tahoma" pitchFamily="34" charset="0"/>
              </a:rPr>
              <a:t> </a:t>
            </a:r>
            <a:r>
              <a:rPr lang="ru-RU" sz="1400" dirty="0" err="1" smtClean="0">
                <a:latin typeface="Tahoma" pitchFamily="34" charset="0"/>
              </a:rPr>
              <a:t>тариқасида</a:t>
            </a:r>
            <a:r>
              <a:rPr lang="ru-RU" sz="1400" dirty="0" smtClean="0">
                <a:latin typeface="Tahoma" pitchFamily="34" charset="0"/>
              </a:rPr>
              <a:t> </a:t>
            </a:r>
            <a:r>
              <a:rPr lang="ru-RU" sz="1400" dirty="0" err="1" smtClean="0">
                <a:latin typeface="Tahoma" pitchFamily="34" charset="0"/>
              </a:rPr>
              <a:t>боқиш</a:t>
            </a:r>
            <a:endParaRPr lang="en-US" sz="1400" dirty="0">
              <a:latin typeface="Tahoma" pitchFamily="34" charset="0"/>
            </a:endParaRPr>
          </a:p>
        </p:txBody>
      </p:sp>
      <p:pic>
        <p:nvPicPr>
          <p:cNvPr id="5127" name="Picture 14"/>
          <p:cNvPicPr>
            <a:picLocks noChangeAspect="1" noChangeArrowheads="1"/>
          </p:cNvPicPr>
          <p:nvPr/>
        </p:nvPicPr>
        <p:blipFill>
          <a:blip r:embed="rId3" cstate="print"/>
          <a:srcRect l="5196" t="5568" r="2597" b="7204"/>
          <a:stretch>
            <a:fillRect/>
          </a:stretch>
        </p:blipFill>
        <p:spPr bwMode="auto">
          <a:xfrm>
            <a:off x="1085850" y="1371600"/>
            <a:ext cx="5502275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55"/>
          <p:cNvSpPr txBox="1">
            <a:spLocks noChangeArrowheads="1"/>
          </p:cNvSpPr>
          <p:nvPr/>
        </p:nvSpPr>
        <p:spPr bwMode="auto">
          <a:xfrm>
            <a:off x="785813" y="6289675"/>
            <a:ext cx="5786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err="1" smtClean="0">
                <a:latin typeface="Comic Sans MS" pitchFamily="66" charset="0"/>
              </a:rPr>
              <a:t>Манба</a:t>
            </a:r>
            <a:r>
              <a:rPr lang="en-GB" sz="1400" dirty="0" smtClean="0">
                <a:latin typeface="Comic Sans MS" pitchFamily="66" charset="0"/>
              </a:rPr>
              <a:t>: </a:t>
            </a:r>
            <a:r>
              <a:rPr lang="ru-RU" sz="1400" i="0" dirty="0" err="1">
                <a:latin typeface="Comic Sans MS" pitchFamily="66" charset="0"/>
              </a:rPr>
              <a:t>Ламерс</a:t>
            </a:r>
            <a:r>
              <a:rPr lang="ru-RU" sz="1400" i="0" dirty="0">
                <a:latin typeface="Comic Sans MS" pitchFamily="66" charset="0"/>
              </a:rPr>
              <a:t> </a:t>
            </a:r>
            <a:r>
              <a:rPr lang="ru-RU" sz="1400" i="0" dirty="0" err="1" smtClean="0">
                <a:latin typeface="Comic Sans MS" pitchFamily="66" charset="0"/>
              </a:rPr>
              <a:t>ва</a:t>
            </a:r>
            <a:r>
              <a:rPr lang="ru-RU" sz="1400" i="0" dirty="0" smtClean="0">
                <a:latin typeface="Comic Sans MS" pitchFamily="66" charset="0"/>
              </a:rPr>
              <a:t> </a:t>
            </a:r>
            <a:r>
              <a:rPr lang="ru-RU" sz="1400" i="0" dirty="0" err="1">
                <a:latin typeface="Comic Sans MS" pitchFamily="66" charset="0"/>
              </a:rPr>
              <a:t>Хамзина</a:t>
            </a:r>
            <a:r>
              <a:rPr lang="ru-RU" sz="1400" i="0" dirty="0">
                <a:latin typeface="Comic Sans MS" pitchFamily="66" charset="0"/>
              </a:rPr>
              <a:t>,</a:t>
            </a:r>
            <a:r>
              <a:rPr lang="en-GB" sz="1400" i="0" dirty="0">
                <a:latin typeface="Comic Sans MS" pitchFamily="66" charset="0"/>
              </a:rPr>
              <a:t> 2010. </a:t>
            </a:r>
            <a:r>
              <a:rPr lang="ru-RU" sz="1400" i="0" dirty="0">
                <a:latin typeface="Comic Sans MS" pitchFamily="66" charset="0"/>
              </a:rPr>
              <a:t>Журнал физиологии и питания животных</a:t>
            </a:r>
            <a:endParaRPr lang="en-US" sz="1400" i="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1057264"/>
            <a:ext cx="677108" cy="3451856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ru-RU" sz="1600" b="1" i="0" dirty="0" err="1" smtClean="0">
                <a:latin typeface="Arial" pitchFamily="34" charset="0"/>
                <a:cs typeface="+mn-cs"/>
              </a:rPr>
              <a:t>Хом</a:t>
            </a:r>
            <a:r>
              <a:rPr lang="ru-RU" sz="1600" b="1" i="0" dirty="0" smtClean="0">
                <a:latin typeface="Arial" pitchFamily="34" charset="0"/>
                <a:cs typeface="+mn-cs"/>
              </a:rPr>
              <a:t> протеин </a:t>
            </a:r>
            <a:r>
              <a:rPr lang="ru-RU" sz="1600" b="1" i="0" dirty="0" err="1" smtClean="0">
                <a:latin typeface="Arial" pitchFamily="34" charset="0"/>
                <a:cs typeface="+mn-cs"/>
              </a:rPr>
              <a:t>концентрацияси</a:t>
            </a:r>
            <a:r>
              <a:rPr lang="ru-RU" sz="1600" b="1" i="0" dirty="0" smtClean="0">
                <a:latin typeface="Arial" pitchFamily="34" charset="0"/>
                <a:cs typeface="+mn-cs"/>
              </a:rPr>
              <a:t>, </a:t>
            </a:r>
          </a:p>
          <a:p>
            <a:pPr algn="ctr">
              <a:defRPr/>
            </a:pPr>
            <a:r>
              <a:rPr lang="ru-RU" sz="1600" b="1" i="0" dirty="0" err="1" smtClean="0">
                <a:latin typeface="Arial" pitchFamily="34" charset="0"/>
                <a:cs typeface="+mn-cs"/>
              </a:rPr>
              <a:t>Қуруқ</a:t>
            </a:r>
            <a:r>
              <a:rPr lang="ru-RU" sz="1600" b="1" i="0" dirty="0" smtClean="0">
                <a:latin typeface="Arial" pitchFamily="34" charset="0"/>
                <a:cs typeface="+mn-cs"/>
              </a:rPr>
              <a:t> </a:t>
            </a:r>
            <a:r>
              <a:rPr lang="ru-RU" sz="1600" b="1" i="0" dirty="0" err="1" smtClean="0">
                <a:latin typeface="Arial" pitchFamily="34" charset="0"/>
                <a:cs typeface="+mn-cs"/>
              </a:rPr>
              <a:t>модда</a:t>
            </a:r>
            <a:r>
              <a:rPr lang="ru-RU" sz="1600" b="1" i="0" dirty="0" smtClean="0">
                <a:latin typeface="Arial" pitchFamily="34" charset="0"/>
                <a:cs typeface="+mn-cs"/>
              </a:rPr>
              <a:t> г / кг </a:t>
            </a:r>
            <a:endParaRPr lang="de-DE" sz="1600" b="1" i="0" dirty="0">
              <a:latin typeface="Arial" pitchFamily="34" charset="0"/>
              <a:cs typeface="+mn-cs"/>
            </a:endParaRPr>
          </a:p>
        </p:txBody>
      </p:sp>
      <p:pic>
        <p:nvPicPr>
          <p:cNvPr id="8" name="Picture 4" descr="npo000062"/>
          <p:cNvPicPr>
            <a:picLocks noChangeAspect="1" noChangeArrowheads="1"/>
          </p:cNvPicPr>
          <p:nvPr/>
        </p:nvPicPr>
        <p:blipFill>
          <a:blip r:embed="rId4" cstate="print"/>
          <a:srcRect l="-1624"/>
          <a:stretch>
            <a:fillRect/>
          </a:stretch>
        </p:blipFill>
        <p:spPr bwMode="auto">
          <a:xfrm>
            <a:off x="6607034" y="1000108"/>
            <a:ext cx="2357454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8472" y="3733785"/>
            <a:ext cx="2247051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827088" y="4941888"/>
            <a:ext cx="8113712" cy="1200329"/>
          </a:xfrm>
          <a:solidFill>
            <a:srgbClr val="92D050">
              <a:alpha val="21960"/>
            </a:srgbClr>
          </a:solidFill>
        </p:spPr>
        <p:txBody>
          <a:bodyPr>
            <a:spAutoFit/>
          </a:bodyPr>
          <a:lstStyle/>
          <a:p>
            <a:pPr marL="0">
              <a:spcBef>
                <a:spcPct val="50000"/>
              </a:spcBef>
              <a:buClr>
                <a:srgbClr val="008A3E"/>
              </a:buClr>
              <a:buFont typeface="Wingdings" pitchFamily="2" charset="2"/>
              <a:buChar char="§"/>
            </a:pPr>
            <a:r>
              <a:rPr lang="ru-RU" sz="1600" b="1" dirty="0" smtClean="0">
                <a:latin typeface="Tahoma" pitchFamily="34" charset="0"/>
              </a:rPr>
              <a:t>Маргинал </a:t>
            </a:r>
            <a:r>
              <a:rPr lang="ru-RU" sz="1600" b="1" dirty="0" err="1" smtClean="0">
                <a:latin typeface="Tahoma" pitchFamily="34" charset="0"/>
              </a:rPr>
              <a:t>ерларда</a:t>
            </a:r>
            <a:r>
              <a:rPr lang="ru-RU" sz="1600" b="1" dirty="0" smtClean="0">
                <a:latin typeface="Tahoma" pitchFamily="34" charset="0"/>
              </a:rPr>
              <a:t> </a:t>
            </a:r>
            <a:r>
              <a:rPr lang="ru-RU" sz="1600" b="1" dirty="0" err="1" smtClean="0">
                <a:latin typeface="Tahoma" pitchFamily="34" charset="0"/>
              </a:rPr>
              <a:t>фермерлар</a:t>
            </a:r>
            <a:r>
              <a:rPr lang="ru-RU" sz="1600" b="1" dirty="0" smtClean="0">
                <a:latin typeface="Tahoma" pitchFamily="34" charset="0"/>
              </a:rPr>
              <a:t> </a:t>
            </a:r>
            <a:r>
              <a:rPr lang="ru-RU" sz="1600" b="1" dirty="0" err="1" smtClean="0">
                <a:latin typeface="Tahoma" pitchFamily="34" charset="0"/>
              </a:rPr>
              <a:t>учун</a:t>
            </a:r>
            <a:r>
              <a:rPr lang="ru-RU" sz="1600" b="1" dirty="0" smtClean="0">
                <a:latin typeface="Tahoma" pitchFamily="34" charset="0"/>
              </a:rPr>
              <a:t> </a:t>
            </a:r>
            <a:r>
              <a:rPr lang="ru-RU" sz="1600" b="1" dirty="0" err="1" smtClean="0">
                <a:latin typeface="Tahoma" pitchFamily="34" charset="0"/>
              </a:rPr>
              <a:t>дарахт</a:t>
            </a:r>
            <a:r>
              <a:rPr lang="ru-RU" sz="1600" b="1" dirty="0" smtClean="0">
                <a:latin typeface="Tahoma" pitchFamily="34" charset="0"/>
              </a:rPr>
              <a:t> </a:t>
            </a:r>
            <a:r>
              <a:rPr lang="ru-RU" sz="1600" b="1" dirty="0" err="1" smtClean="0">
                <a:latin typeface="Tahoma" pitchFamily="34" charset="0"/>
              </a:rPr>
              <a:t>ўстиришдан</a:t>
            </a:r>
            <a:r>
              <a:rPr lang="ru-RU" sz="1600" b="1" dirty="0" smtClean="0">
                <a:latin typeface="Tahoma" pitchFamily="34" charset="0"/>
              </a:rPr>
              <a:t> </a:t>
            </a:r>
            <a:r>
              <a:rPr lang="ru-RU" sz="1600" b="1" dirty="0" err="1" smtClean="0">
                <a:latin typeface="Tahoma" pitchFamily="34" charset="0"/>
              </a:rPr>
              <a:t>олинадиган</a:t>
            </a:r>
            <a:r>
              <a:rPr lang="ru-RU" sz="1600" b="1" dirty="0" smtClean="0">
                <a:latin typeface="Tahoma" pitchFamily="34" charset="0"/>
              </a:rPr>
              <a:t> </a:t>
            </a:r>
            <a:r>
              <a:rPr lang="ru-RU" sz="1600" b="1" dirty="0" err="1" smtClean="0">
                <a:latin typeface="Tahoma" pitchFamily="34" charset="0"/>
              </a:rPr>
              <a:t>фойда</a:t>
            </a:r>
            <a:r>
              <a:rPr lang="ru-RU" sz="1600" b="1" dirty="0" smtClean="0">
                <a:latin typeface="Tahoma" pitchFamily="34" charset="0"/>
              </a:rPr>
              <a:t> </a:t>
            </a:r>
            <a:r>
              <a:rPr lang="ru-RU" sz="1600" b="1" dirty="0" err="1" smtClean="0">
                <a:latin typeface="Tahoma" pitchFamily="34" charset="0"/>
              </a:rPr>
              <a:t>бир</a:t>
            </a:r>
            <a:r>
              <a:rPr lang="ru-RU" sz="1600" b="1" dirty="0" smtClean="0">
                <a:latin typeface="Tahoma" pitchFamily="34" charset="0"/>
              </a:rPr>
              <a:t> </a:t>
            </a:r>
            <a:r>
              <a:rPr lang="ru-RU" sz="1600" b="1" dirty="0" err="1" smtClean="0">
                <a:latin typeface="Tahoma" pitchFamily="34" charset="0"/>
              </a:rPr>
              <a:t>йиллик</a:t>
            </a:r>
            <a:r>
              <a:rPr lang="ru-RU" sz="1600" b="1" dirty="0" smtClean="0">
                <a:latin typeface="Tahoma" pitchFamily="34" charset="0"/>
              </a:rPr>
              <a:t> </a:t>
            </a:r>
            <a:r>
              <a:rPr lang="ru-RU" sz="1600" b="1" dirty="0" err="1" smtClean="0">
                <a:latin typeface="Tahoma" pitchFamily="34" charset="0"/>
              </a:rPr>
              <a:t>экинлардан</a:t>
            </a:r>
            <a:r>
              <a:rPr lang="ru-RU" sz="1600" b="1" dirty="0" smtClean="0">
                <a:latin typeface="Tahoma" pitchFamily="34" charset="0"/>
              </a:rPr>
              <a:t> </a:t>
            </a:r>
            <a:r>
              <a:rPr lang="ru-RU" sz="1600" b="1" dirty="0" err="1" smtClean="0">
                <a:latin typeface="Tahoma" pitchFamily="34" charset="0"/>
              </a:rPr>
              <a:t>олинадиган</a:t>
            </a:r>
            <a:r>
              <a:rPr lang="ru-RU" sz="1600" b="1" dirty="0" smtClean="0">
                <a:latin typeface="Tahoma" pitchFamily="34" charset="0"/>
              </a:rPr>
              <a:t> </a:t>
            </a:r>
            <a:r>
              <a:rPr lang="ru-RU" sz="1600" b="1" dirty="0" err="1" smtClean="0">
                <a:latin typeface="Tahoma" pitchFamily="34" charset="0"/>
              </a:rPr>
              <a:t>фойдадан</a:t>
            </a:r>
            <a:r>
              <a:rPr lang="ru-RU" sz="1600" b="1" dirty="0" smtClean="0">
                <a:latin typeface="Tahoma" pitchFamily="34" charset="0"/>
              </a:rPr>
              <a:t> </a:t>
            </a:r>
            <a:r>
              <a:rPr lang="ru-RU" sz="1600" b="1" dirty="0" err="1" smtClean="0">
                <a:latin typeface="Tahoma" pitchFamily="34" charset="0"/>
              </a:rPr>
              <a:t>кўп</a:t>
            </a:r>
            <a:endParaRPr lang="en-US" sz="1600" b="1" dirty="0" smtClean="0">
              <a:latin typeface="Tahoma" pitchFamily="34" charset="0"/>
            </a:endParaRPr>
          </a:p>
          <a:p>
            <a:pPr marL="0">
              <a:spcBef>
                <a:spcPct val="50000"/>
              </a:spcBef>
              <a:buClr>
                <a:srgbClr val="008A3E"/>
              </a:buClr>
              <a:buFont typeface="Wingdings" pitchFamily="2" charset="2"/>
              <a:buChar char="§"/>
            </a:pPr>
            <a:r>
              <a:rPr lang="ru-RU" sz="1600" b="1" dirty="0" smtClean="0">
                <a:latin typeface="Tahoma" pitchFamily="34" charset="0"/>
              </a:rPr>
              <a:t>Соф </a:t>
            </a:r>
            <a:r>
              <a:rPr lang="ru-RU" sz="1600" b="1" dirty="0" err="1" smtClean="0">
                <a:latin typeface="Tahoma" pitchFamily="34" charset="0"/>
              </a:rPr>
              <a:t>Тараққиёт</a:t>
            </a:r>
            <a:r>
              <a:rPr lang="ru-RU" sz="1600" b="1" dirty="0" smtClean="0">
                <a:latin typeface="Tahoma" pitchFamily="34" charset="0"/>
              </a:rPr>
              <a:t> </a:t>
            </a:r>
            <a:r>
              <a:rPr lang="ru-RU" sz="1600" b="1" dirty="0" err="1" smtClean="0">
                <a:latin typeface="Tahoma" pitchFamily="34" charset="0"/>
              </a:rPr>
              <a:t>Механизми</a:t>
            </a:r>
            <a:r>
              <a:rPr lang="ru-RU" sz="1600" b="1" dirty="0" smtClean="0">
                <a:latin typeface="Tahoma" pitchFamily="34" charset="0"/>
              </a:rPr>
              <a:t> </a:t>
            </a:r>
            <a:r>
              <a:rPr lang="ru-RU" sz="1600" b="1" dirty="0" err="1" smtClean="0">
                <a:latin typeface="Tahoma" pitchFamily="34" charset="0"/>
              </a:rPr>
              <a:t>доирасида</a:t>
            </a:r>
            <a:r>
              <a:rPr lang="ru-RU" sz="1600" b="1" dirty="0" smtClean="0">
                <a:latin typeface="Tahoma" pitchFamily="34" charset="0"/>
              </a:rPr>
              <a:t> СО</a:t>
            </a:r>
            <a:r>
              <a:rPr lang="ru-RU" sz="1600" b="1" baseline="-25000" dirty="0" smtClean="0">
                <a:latin typeface="Tahoma" pitchFamily="34" charset="0"/>
              </a:rPr>
              <a:t>2</a:t>
            </a:r>
            <a:r>
              <a:rPr lang="ru-RU" sz="1600" b="1" dirty="0" smtClean="0">
                <a:latin typeface="Tahoma" pitchFamily="34" charset="0"/>
              </a:rPr>
              <a:t> </a:t>
            </a:r>
            <a:r>
              <a:rPr lang="ru-RU" sz="1600" b="1" dirty="0" err="1" smtClean="0">
                <a:latin typeface="Tahoma" pitchFamily="34" charset="0"/>
              </a:rPr>
              <a:t>секв</a:t>
            </a:r>
            <a:r>
              <a:rPr lang="uz-Cyrl-UZ" sz="1600" b="1" dirty="0" smtClean="0">
                <a:latin typeface="Tahoma" pitchFamily="34" charset="0"/>
              </a:rPr>
              <a:t>естрацияси учун тўловлар қўшимча фойда келтириши мумкин</a:t>
            </a:r>
            <a:endParaRPr lang="en-US" sz="1600" b="1" dirty="0" smtClean="0">
              <a:latin typeface="Tahoma" pitchFamily="34" charset="0"/>
            </a:endParaRPr>
          </a:p>
        </p:txBody>
      </p:sp>
      <p:sp>
        <p:nvSpPr>
          <p:cNvPr id="6147" name="Text Box 54"/>
          <p:cNvSpPr txBox="1">
            <a:spLocks noChangeArrowheads="1"/>
          </p:cNvSpPr>
          <p:nvPr/>
        </p:nvSpPr>
        <p:spPr bwMode="auto">
          <a:xfrm>
            <a:off x="827088" y="-26988"/>
            <a:ext cx="6265862" cy="63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80" tIns="40540" rIns="81080" bIns="40540">
            <a:spAutoFit/>
          </a:bodyPr>
          <a:lstStyle/>
          <a:p>
            <a:r>
              <a:rPr lang="ru-RU" b="1" i="0" dirty="0" smtClean="0">
                <a:cs typeface="Times New Roman" pitchFamily="18" charset="0"/>
              </a:rPr>
              <a:t>МАРГИНАЛ ЕРЛАРДА 7 ЙИЛДА ЎСИМЛИКЛАРДАН ОЛИНАДИГАН МОЛИЯВИЙ ФОЙДА</a:t>
            </a:r>
            <a:endParaRPr lang="en-US" b="1" i="0" dirty="0">
              <a:cs typeface="Times New Roman" pitchFamily="18" charset="0"/>
            </a:endParaRPr>
          </a:p>
        </p:txBody>
      </p:sp>
      <p:sp>
        <p:nvSpPr>
          <p:cNvPr id="6148" name="Rectangle 46"/>
          <p:cNvSpPr>
            <a:spLocks noChangeArrowheads="1"/>
          </p:cNvSpPr>
          <p:nvPr/>
        </p:nvSpPr>
        <p:spPr bwMode="auto">
          <a:xfrm>
            <a:off x="454025" y="765175"/>
            <a:ext cx="6638925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17643" tIns="208822" rIns="417643" bIns="208822"/>
          <a:lstStyle/>
          <a:p>
            <a:pPr defTabSz="4176713">
              <a:spcBef>
                <a:spcPct val="20000"/>
              </a:spcBef>
            </a:pPr>
            <a:r>
              <a:rPr lang="ru-RU" dirty="0" err="1" smtClean="0"/>
              <a:t>Экинларни</a:t>
            </a:r>
            <a:r>
              <a:rPr lang="ru-RU" dirty="0" smtClean="0"/>
              <a:t> </a:t>
            </a:r>
            <a:r>
              <a:rPr lang="ru-RU" dirty="0" err="1" smtClean="0"/>
              <a:t>оптимал</a:t>
            </a:r>
            <a:r>
              <a:rPr lang="ru-RU" dirty="0" smtClean="0"/>
              <a:t> </a:t>
            </a:r>
            <a:r>
              <a:rPr lang="ru-RU" dirty="0" err="1" smtClean="0"/>
              <a:t>сув</a:t>
            </a:r>
            <a:r>
              <a:rPr lang="ru-RU" dirty="0" smtClean="0"/>
              <a:t> </a:t>
            </a:r>
            <a:r>
              <a:rPr lang="ru-RU" dirty="0" err="1" smtClean="0"/>
              <a:t>билан</a:t>
            </a:r>
            <a:r>
              <a:rPr lang="ru-RU" dirty="0" smtClean="0"/>
              <a:t> </a:t>
            </a:r>
            <a:r>
              <a:rPr lang="ru-RU" dirty="0" err="1" smtClean="0"/>
              <a:t>таъминлашда</a:t>
            </a:r>
            <a:r>
              <a:rPr lang="ru-RU" dirty="0" smtClean="0"/>
              <a:t> соф </a:t>
            </a:r>
            <a:r>
              <a:rPr lang="ru-RU" dirty="0" err="1" smtClean="0"/>
              <a:t>жорий</a:t>
            </a:r>
            <a:r>
              <a:rPr lang="ru-RU" dirty="0" smtClean="0"/>
              <a:t> </a:t>
            </a:r>
            <a:r>
              <a:rPr lang="ru-RU" dirty="0" err="1" smtClean="0"/>
              <a:t>қиймат</a:t>
            </a:r>
            <a:r>
              <a:rPr lang="en-GB" dirty="0" smtClean="0"/>
              <a:t> (</a:t>
            </a:r>
            <a:r>
              <a:rPr lang="uz-Cyrl-UZ" dirty="0" smtClean="0"/>
              <a:t>СЖҚ</a:t>
            </a:r>
            <a:r>
              <a:rPr lang="en-GB" dirty="0" smtClean="0"/>
              <a:t>)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40351790"/>
              </p:ext>
            </p:extLst>
          </p:nvPr>
        </p:nvGraphicFramePr>
        <p:xfrm>
          <a:off x="827088" y="1557338"/>
          <a:ext cx="5616624" cy="30546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72208"/>
                <a:gridCol w="1152128"/>
                <a:gridCol w="1584176"/>
                <a:gridCol w="1008112"/>
              </a:tblGrid>
              <a:tr h="949924"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</a:rPr>
                        <a:t>Экин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uz-Cyrl-UZ" sz="1600" b="0" baseline="0" dirty="0" smtClean="0">
                          <a:solidFill>
                            <a:schemeClr val="tx1"/>
                          </a:solidFill>
                        </a:rPr>
                        <a:t>тур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err="1" smtClean="0">
                          <a:solidFill>
                            <a:schemeClr val="tx1"/>
                          </a:solidFill>
                        </a:rPr>
                        <a:t>Умумий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 СЖҚ</a:t>
                      </a:r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СО</a:t>
                      </a:r>
                      <a:r>
                        <a:rPr lang="ru-RU" sz="1600" b="0" i="1" baseline="-2500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ru-RU" sz="1600" b="0" i="1" dirty="0" err="1" smtClean="0">
                          <a:solidFill>
                            <a:schemeClr val="tx1"/>
                          </a:solidFill>
                        </a:rPr>
                        <a:t>секвестрацияси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i="1" dirty="0" err="1" smtClean="0">
                          <a:solidFill>
                            <a:schemeClr val="tx1"/>
                          </a:solidFill>
                        </a:rPr>
                        <a:t>учун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i="1" dirty="0" err="1" smtClean="0">
                          <a:solidFill>
                            <a:schemeClr val="tx1"/>
                          </a:solidFill>
                        </a:rPr>
                        <a:t>тўловлар</a:t>
                      </a:r>
                      <a:endParaRPr lang="en-US" sz="1600" b="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err="1" smtClean="0">
                          <a:solidFill>
                            <a:schemeClr val="tx1"/>
                          </a:solidFill>
                        </a:rPr>
                        <a:t>Суғориш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i="1" dirty="0" err="1" smtClean="0">
                          <a:solidFill>
                            <a:schemeClr val="tx1"/>
                          </a:solidFill>
                        </a:rPr>
                        <a:t>нормаси</a:t>
                      </a:r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1826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600" b="1" i="1" dirty="0" smtClean="0"/>
                        <a:t>ЕВРО/ га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600" b="1" i="1" dirty="0" smtClean="0"/>
                        <a:t>ЕВРО/ га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600" b="1" i="1" dirty="0" smtClean="0"/>
                        <a:t>мм/</a:t>
                      </a:r>
                      <a:r>
                        <a:rPr lang="ru-RU" sz="1600" b="1" i="1" baseline="0" dirty="0" smtClean="0"/>
                        <a:t> </a:t>
                      </a:r>
                      <a:r>
                        <a:rPr lang="ru-RU" sz="1600" b="1" i="1" baseline="0" dirty="0" err="1" smtClean="0"/>
                        <a:t>йил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1826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ru-RU" sz="1500" baseline="0" dirty="0" err="1" smtClean="0">
                          <a:solidFill>
                            <a:schemeClr val="tx1"/>
                          </a:solidFill>
                        </a:rPr>
                        <a:t>Ғўза</a:t>
                      </a:r>
                      <a:endParaRPr lang="en-US" sz="15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-231</a:t>
                      </a:r>
                    </a:p>
                  </a:txBody>
                  <a:tcPr marL="9525" marR="857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857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50000"/>
                        </a:lnSpc>
                      </a:pPr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600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49000"/>
                      </a:srgbClr>
                    </a:solidFill>
                  </a:tcPr>
                </a:tc>
              </a:tr>
              <a:tr h="390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aseline="0" dirty="0" err="1" smtClean="0">
                          <a:solidFill>
                            <a:schemeClr val="tx1"/>
                          </a:solidFill>
                        </a:rPr>
                        <a:t>Кузги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baseline="0" dirty="0" err="1" smtClean="0">
                          <a:solidFill>
                            <a:schemeClr val="tx1"/>
                          </a:solidFill>
                        </a:rPr>
                        <a:t>буғдой</a:t>
                      </a:r>
                      <a:endParaRPr lang="en-US" sz="15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-52</a:t>
                      </a:r>
                    </a:p>
                  </a:txBody>
                  <a:tcPr marL="9525" marR="857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50000"/>
                        </a:lnSpc>
                      </a:pPr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540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49000"/>
                      </a:srgbClr>
                    </a:solidFill>
                  </a:tcPr>
                </a:tc>
              </a:tr>
              <a:tr h="3458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Джийда</a:t>
                      </a:r>
                      <a:endParaRPr lang="en-US" sz="1500" i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3,934</a:t>
                      </a:r>
                    </a:p>
                  </a:txBody>
                  <a:tcPr marL="9525" marR="857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50000"/>
                        </a:lnSpc>
                      </a:pPr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871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ru-RU" sz="150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Тўранғи</a:t>
                      </a:r>
                      <a:endParaRPr lang="en-US" sz="1500" i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1,185</a:t>
                      </a:r>
                    </a:p>
                  </a:txBody>
                  <a:tcPr marL="9525" marR="857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50000"/>
                        </a:lnSpc>
                      </a:pPr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1826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uz-Cyrl-UZ" sz="15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Қайрағоч</a:t>
                      </a:r>
                      <a:endParaRPr lang="en-US" sz="1500" i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415</a:t>
                      </a:r>
                    </a:p>
                  </a:txBody>
                  <a:tcPr marL="9525" marR="857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50000"/>
                        </a:lnSpc>
                      </a:pPr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82" name="TextBox 55"/>
          <p:cNvSpPr txBox="1">
            <a:spLocks noChangeArrowheads="1"/>
          </p:cNvSpPr>
          <p:nvPr/>
        </p:nvSpPr>
        <p:spPr bwMode="auto">
          <a:xfrm>
            <a:off x="785813" y="6434138"/>
            <a:ext cx="7896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err="1" smtClean="0">
                <a:latin typeface="Comic Sans MS" pitchFamily="66" charset="0"/>
              </a:rPr>
              <a:t>Манба</a:t>
            </a:r>
            <a:r>
              <a:rPr lang="en-GB" sz="1400" dirty="0" smtClean="0">
                <a:latin typeface="Comic Sans MS" pitchFamily="66" charset="0"/>
              </a:rPr>
              <a:t>: </a:t>
            </a:r>
            <a:r>
              <a:rPr lang="uz-Cyrl-UZ" sz="1400" dirty="0" smtClean="0">
                <a:latin typeface="Comic Sans MS" pitchFamily="66" charset="0"/>
              </a:rPr>
              <a:t>Ж</a:t>
            </a:r>
            <a:r>
              <a:rPr lang="ru-RU" sz="1400" i="0" dirty="0" err="1" smtClean="0">
                <a:latin typeface="Comic Sans MS" pitchFamily="66" charset="0"/>
              </a:rPr>
              <a:t>онибеков</a:t>
            </a:r>
            <a:r>
              <a:rPr lang="ru-RU" sz="1400" i="0" dirty="0" smtClean="0">
                <a:latin typeface="Comic Sans MS" pitchFamily="66" charset="0"/>
              </a:rPr>
              <a:t> </a:t>
            </a:r>
            <a:r>
              <a:rPr lang="ru-RU" sz="1400" i="0" dirty="0" err="1" smtClean="0">
                <a:latin typeface="Comic Sans MS" pitchFamily="66" charset="0"/>
              </a:rPr>
              <a:t>ва</a:t>
            </a:r>
            <a:r>
              <a:rPr lang="ru-RU" sz="1400" i="0" dirty="0" smtClean="0">
                <a:latin typeface="Comic Sans MS" pitchFamily="66" charset="0"/>
              </a:rPr>
              <a:t> б</a:t>
            </a:r>
            <a:r>
              <a:rPr lang="en-GB" sz="1400" i="0" dirty="0" smtClean="0">
                <a:latin typeface="Comic Sans MS" pitchFamily="66" charset="0"/>
              </a:rPr>
              <a:t>., </a:t>
            </a:r>
            <a:r>
              <a:rPr lang="ru-RU" sz="1400" i="0" dirty="0">
                <a:latin typeface="Comic Sans MS" pitchFamily="66" charset="0"/>
              </a:rPr>
              <a:t>2012. Лесная политика и экономика</a:t>
            </a:r>
            <a:endParaRPr lang="en-US" sz="1400" i="0" dirty="0">
              <a:latin typeface="Comic Sans MS" pitchFamily="66" charset="0"/>
            </a:endParaRPr>
          </a:p>
        </p:txBody>
      </p:sp>
      <p:sp>
        <p:nvSpPr>
          <p:cNvPr id="6183" name="Slide Number Placeholder 5"/>
          <p:cNvSpPr txBox="1">
            <a:spLocks/>
          </p:cNvSpPr>
          <p:nvPr/>
        </p:nvSpPr>
        <p:spPr bwMode="auto">
          <a:xfrm>
            <a:off x="8682038" y="6459538"/>
            <a:ext cx="46196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5025CADD-C118-4B2C-B172-2893725484C3}" type="slidenum">
              <a:rPr lang="ru-RU"/>
              <a:pPr/>
              <a:t>21</a:t>
            </a:fld>
            <a:endParaRPr lang="ru-RU"/>
          </a:p>
        </p:txBody>
      </p:sp>
      <p:pic>
        <p:nvPicPr>
          <p:cNvPr id="8" name="Picture 53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6216" y="1916832"/>
            <a:ext cx="2500330" cy="2613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84213" y="-26988"/>
            <a:ext cx="6551612" cy="45720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200" b="1" i="0" kern="1200" baseline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>
              <a:defRPr/>
            </a:pPr>
            <a:r>
              <a:rPr lang="ru-RU" sz="1800" dirty="0" smtClean="0">
                <a:latin typeface="+mj-lt"/>
              </a:rPr>
              <a:t>МАРГИНАЛ ЕРЛАРДА ЎРМОНХОР БАРПО ҚИЛИШГА САРФЛАР ВА УНДАН ОЛИНАДИГАН ФОЙДАЛАР</a:t>
            </a:r>
            <a:endParaRPr sz="1800" dirty="0">
              <a:latin typeface="+mj-lt"/>
            </a:endParaRPr>
          </a:p>
        </p:txBody>
      </p:sp>
      <p:sp>
        <p:nvSpPr>
          <p:cNvPr id="7174" name="Content Placeholder 2"/>
          <p:cNvSpPr txBox="1">
            <a:spLocks/>
          </p:cNvSpPr>
          <p:nvPr/>
        </p:nvSpPr>
        <p:spPr bwMode="auto">
          <a:xfrm>
            <a:off x="684213" y="5570538"/>
            <a:ext cx="8358187" cy="738664"/>
          </a:xfrm>
          <a:prstGeom prst="rect">
            <a:avLst/>
          </a:prstGeom>
          <a:solidFill>
            <a:srgbClr val="92D050">
              <a:alpha val="2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008A3E"/>
              </a:buClr>
              <a:buFont typeface="Wingdings" pitchFamily="2" charset="2"/>
              <a:buChar char="§"/>
            </a:pPr>
            <a:r>
              <a:rPr lang="ru-RU" sz="1400" b="1" i="0" dirty="0" err="1" smtClean="0">
                <a:latin typeface="Tahoma" pitchFamily="34" charset="0"/>
                <a:cs typeface="Tahoma" pitchFamily="34" charset="0"/>
              </a:rPr>
              <a:t>Кўп</a:t>
            </a:r>
            <a:r>
              <a:rPr lang="ru-RU" sz="1400" b="1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i="0" dirty="0" err="1" smtClean="0">
                <a:latin typeface="Tahoma" pitchFamily="34" charset="0"/>
                <a:cs typeface="Tahoma" pitchFamily="34" charset="0"/>
              </a:rPr>
              <a:t>мақсадли</a:t>
            </a:r>
            <a:r>
              <a:rPr lang="ru-RU" sz="1400" b="1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i="0" dirty="0" err="1" smtClean="0">
                <a:latin typeface="Tahoma" pitchFamily="34" charset="0"/>
                <a:cs typeface="Tahoma" pitchFamily="34" charset="0"/>
              </a:rPr>
              <a:t>дарахт</a:t>
            </a:r>
            <a:r>
              <a:rPr lang="ru-RU" sz="1400" b="1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i="0" dirty="0" err="1" smtClean="0">
                <a:latin typeface="Tahoma" pitchFamily="34" charset="0"/>
                <a:cs typeface="Tahoma" pitchFamily="34" charset="0"/>
              </a:rPr>
              <a:t>турларидан</a:t>
            </a:r>
            <a:r>
              <a:rPr lang="ru-RU" sz="1400" b="1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i="0" dirty="0" err="1" smtClean="0">
                <a:latin typeface="Tahoma" pitchFamily="34" charset="0"/>
                <a:cs typeface="Tahoma" pitchFamily="34" charset="0"/>
              </a:rPr>
              <a:t>иборат</a:t>
            </a:r>
            <a:r>
              <a:rPr lang="ru-RU" sz="1400" b="1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i="0" dirty="0" err="1" smtClean="0">
                <a:latin typeface="Tahoma" pitchFamily="34" charset="0"/>
                <a:cs typeface="Tahoma" pitchFamily="34" charset="0"/>
              </a:rPr>
              <a:t>ва</a:t>
            </a:r>
            <a:r>
              <a:rPr lang="ru-RU" sz="1400" b="1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i="0" dirty="0" err="1" smtClean="0">
                <a:latin typeface="Tahoma" pitchFamily="34" charset="0"/>
                <a:cs typeface="Tahoma" pitchFamily="34" charset="0"/>
              </a:rPr>
              <a:t>кесишнинг</a:t>
            </a:r>
            <a:r>
              <a:rPr lang="ru-RU" sz="1400" b="1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i="0" dirty="0" err="1" smtClean="0">
                <a:latin typeface="Tahoma" pitchFamily="34" charset="0"/>
                <a:cs typeface="Tahoma" pitchFamily="34" charset="0"/>
              </a:rPr>
              <a:t>қисқа</a:t>
            </a:r>
            <a:r>
              <a:rPr lang="ru-RU" sz="1400" b="1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i="0" dirty="0" err="1" smtClean="0">
                <a:latin typeface="Tahoma" pitchFamily="34" charset="0"/>
                <a:cs typeface="Tahoma" pitchFamily="34" charset="0"/>
              </a:rPr>
              <a:t>оралиғида</a:t>
            </a:r>
            <a:r>
              <a:rPr lang="ru-RU" sz="1400" b="1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i="0" dirty="0" err="1" smtClean="0">
                <a:latin typeface="Tahoma" pitchFamily="34" charset="0"/>
                <a:cs typeface="Tahoma" pitchFamily="34" charset="0"/>
              </a:rPr>
              <a:t>ўрмонзор</a:t>
            </a:r>
            <a:r>
              <a:rPr lang="ru-RU" sz="1400" b="1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i="0" dirty="0" err="1" smtClean="0">
                <a:latin typeface="Tahoma" pitchFamily="34" charset="0"/>
                <a:cs typeface="Tahoma" pitchFamily="34" charset="0"/>
              </a:rPr>
              <a:t>барпо</a:t>
            </a:r>
            <a:r>
              <a:rPr lang="ru-RU" sz="1400" b="1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i="0" dirty="0" err="1" smtClean="0">
                <a:latin typeface="Tahoma" pitchFamily="34" charset="0"/>
                <a:cs typeface="Tahoma" pitchFamily="34" charset="0"/>
              </a:rPr>
              <a:t>қилиш</a:t>
            </a:r>
            <a:r>
              <a:rPr lang="ru-RU" sz="1400" b="1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i="0" dirty="0" err="1" smtClean="0">
                <a:latin typeface="Tahoma" pitchFamily="34" charset="0"/>
                <a:cs typeface="Tahoma" pitchFamily="34" charset="0"/>
              </a:rPr>
              <a:t>фойдалидир</a:t>
            </a:r>
            <a:endParaRPr lang="ru-RU" sz="1400" b="1" i="0" dirty="0">
              <a:latin typeface="Tahoma" pitchFamily="34" charset="0"/>
              <a:cs typeface="Tahoma" pitchFamily="34" charset="0"/>
            </a:endParaRPr>
          </a:p>
          <a:p>
            <a:pPr marL="342900" indent="-342900">
              <a:buClr>
                <a:srgbClr val="008A3E"/>
              </a:buClr>
              <a:buFont typeface="Wingdings" pitchFamily="2" charset="2"/>
              <a:buChar char="§"/>
            </a:pPr>
            <a:r>
              <a:rPr lang="uz-Cyrl-UZ" sz="1400" b="1" i="0" dirty="0" smtClean="0">
                <a:latin typeface="Tahoma" pitchFamily="34" charset="0"/>
                <a:cs typeface="Tahoma" pitchFamily="34" charset="0"/>
              </a:rPr>
              <a:t>Ҳар йили мева бериши натижасида 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. 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angustifolia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i="0" dirty="0" err="1" smtClean="0">
                <a:latin typeface="Tahoma" pitchFamily="34" charset="0"/>
                <a:cs typeface="Tahoma" pitchFamily="34" charset="0"/>
              </a:rPr>
              <a:t>энг</a:t>
            </a:r>
            <a:r>
              <a:rPr lang="ru-RU" sz="1400" b="1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i="0" dirty="0" err="1" smtClean="0">
                <a:latin typeface="Tahoma" pitchFamily="34" charset="0"/>
                <a:cs typeface="Tahoma" pitchFamily="34" charset="0"/>
              </a:rPr>
              <a:t>кўп</a:t>
            </a:r>
            <a:r>
              <a:rPr lang="ru-RU" sz="1400" b="1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i="0" dirty="0" err="1" smtClean="0">
                <a:latin typeface="Tahoma" pitchFamily="34" charset="0"/>
                <a:cs typeface="Tahoma" pitchFamily="34" charset="0"/>
              </a:rPr>
              <a:t>фойда</a:t>
            </a:r>
            <a:r>
              <a:rPr lang="ru-RU" sz="1400" b="1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i="0" dirty="0" err="1" smtClean="0">
                <a:latin typeface="Tahoma" pitchFamily="34" charset="0"/>
                <a:cs typeface="Tahoma" pitchFamily="34" charset="0"/>
              </a:rPr>
              <a:t>келтирди</a:t>
            </a:r>
            <a:endParaRPr lang="en-US" sz="1400" b="1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5" name="Slide Number Placeholder 5"/>
          <p:cNvSpPr txBox="1">
            <a:spLocks/>
          </p:cNvSpPr>
          <p:nvPr/>
        </p:nvSpPr>
        <p:spPr bwMode="auto">
          <a:xfrm>
            <a:off x="8682038" y="6459538"/>
            <a:ext cx="46196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BA22162B-2C9E-4FC7-8DEE-690F488F8B99}" type="slidenum">
              <a:rPr lang="ru-RU"/>
              <a:pPr/>
              <a:t>22</a:t>
            </a:fld>
            <a:endParaRPr lang="ru-RU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08025" y="836613"/>
            <a:ext cx="7781926" cy="4638675"/>
            <a:chOff x="431" y="640"/>
            <a:chExt cx="4902" cy="2922"/>
          </a:xfrm>
        </p:grpSpPr>
        <p:sp>
          <p:nvSpPr>
            <p:cNvPr id="717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1" y="640"/>
              <a:ext cx="4702" cy="2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Rectangle 6"/>
            <p:cNvSpPr>
              <a:spLocks noChangeArrowheads="1"/>
            </p:cNvSpPr>
            <p:nvPr/>
          </p:nvSpPr>
          <p:spPr bwMode="auto">
            <a:xfrm>
              <a:off x="2226" y="2427"/>
              <a:ext cx="88" cy="41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81" name="Freeform 7"/>
            <p:cNvSpPr>
              <a:spLocks noEditPoints="1"/>
            </p:cNvSpPr>
            <p:nvPr/>
          </p:nvSpPr>
          <p:spPr bwMode="auto">
            <a:xfrm>
              <a:off x="2223" y="2423"/>
              <a:ext cx="94" cy="48"/>
            </a:xfrm>
            <a:custGeom>
              <a:avLst/>
              <a:gdLst>
                <a:gd name="T0" fmla="*/ 0 w 1392"/>
                <a:gd name="T1" fmla="*/ 0 h 704"/>
                <a:gd name="T2" fmla="*/ 0 w 1392"/>
                <a:gd name="T3" fmla="*/ 0 h 704"/>
                <a:gd name="T4" fmla="*/ 0 w 1392"/>
                <a:gd name="T5" fmla="*/ 0 h 704"/>
                <a:gd name="T6" fmla="*/ 0 w 1392"/>
                <a:gd name="T7" fmla="*/ 0 h 704"/>
                <a:gd name="T8" fmla="*/ 0 w 1392"/>
                <a:gd name="T9" fmla="*/ 0 h 704"/>
                <a:gd name="T10" fmla="*/ 0 w 1392"/>
                <a:gd name="T11" fmla="*/ 0 h 704"/>
                <a:gd name="T12" fmla="*/ 0 w 1392"/>
                <a:gd name="T13" fmla="*/ 0 h 704"/>
                <a:gd name="T14" fmla="*/ 0 w 1392"/>
                <a:gd name="T15" fmla="*/ 0 h 704"/>
                <a:gd name="T16" fmla="*/ 0 w 1392"/>
                <a:gd name="T17" fmla="*/ 0 h 704"/>
                <a:gd name="T18" fmla="*/ 0 w 1392"/>
                <a:gd name="T19" fmla="*/ 0 h 704"/>
                <a:gd name="T20" fmla="*/ 0 w 1392"/>
                <a:gd name="T21" fmla="*/ 0 h 704"/>
                <a:gd name="T22" fmla="*/ 0 w 1392"/>
                <a:gd name="T23" fmla="*/ 0 h 704"/>
                <a:gd name="T24" fmla="*/ 0 w 1392"/>
                <a:gd name="T25" fmla="*/ 0 h 704"/>
                <a:gd name="T26" fmla="*/ 0 w 1392"/>
                <a:gd name="T27" fmla="*/ 0 h 704"/>
                <a:gd name="T28" fmla="*/ 0 w 1392"/>
                <a:gd name="T29" fmla="*/ 0 h 704"/>
                <a:gd name="T30" fmla="*/ 0 w 1392"/>
                <a:gd name="T31" fmla="*/ 0 h 704"/>
                <a:gd name="T32" fmla="*/ 0 w 1392"/>
                <a:gd name="T33" fmla="*/ 0 h 704"/>
                <a:gd name="T34" fmla="*/ 0 w 1392"/>
                <a:gd name="T35" fmla="*/ 0 h 7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92"/>
                <a:gd name="T55" fmla="*/ 0 h 704"/>
                <a:gd name="T56" fmla="*/ 1392 w 1392"/>
                <a:gd name="T57" fmla="*/ 704 h 7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92" h="704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1344" y="0"/>
                  </a:lnTo>
                  <a:cubicBezTo>
                    <a:pt x="1371" y="0"/>
                    <a:pt x="1392" y="22"/>
                    <a:pt x="1392" y="48"/>
                  </a:cubicBezTo>
                  <a:lnTo>
                    <a:pt x="1392" y="656"/>
                  </a:lnTo>
                  <a:cubicBezTo>
                    <a:pt x="1392" y="683"/>
                    <a:pt x="1371" y="704"/>
                    <a:pt x="1344" y="704"/>
                  </a:cubicBezTo>
                  <a:lnTo>
                    <a:pt x="48" y="704"/>
                  </a:lnTo>
                  <a:cubicBezTo>
                    <a:pt x="22" y="704"/>
                    <a:pt x="0" y="683"/>
                    <a:pt x="0" y="656"/>
                  </a:cubicBezTo>
                  <a:lnTo>
                    <a:pt x="0" y="48"/>
                  </a:lnTo>
                  <a:close/>
                  <a:moveTo>
                    <a:pt x="96" y="656"/>
                  </a:moveTo>
                  <a:lnTo>
                    <a:pt x="48" y="608"/>
                  </a:lnTo>
                  <a:lnTo>
                    <a:pt x="1344" y="608"/>
                  </a:lnTo>
                  <a:lnTo>
                    <a:pt x="1296" y="656"/>
                  </a:lnTo>
                  <a:lnTo>
                    <a:pt x="1296" y="48"/>
                  </a:lnTo>
                  <a:lnTo>
                    <a:pt x="1344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656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Rectangle 8"/>
            <p:cNvSpPr>
              <a:spLocks noChangeArrowheads="1"/>
            </p:cNvSpPr>
            <p:nvPr/>
          </p:nvSpPr>
          <p:spPr bwMode="auto">
            <a:xfrm>
              <a:off x="3560" y="2389"/>
              <a:ext cx="88" cy="79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83" name="Freeform 9"/>
            <p:cNvSpPr>
              <a:spLocks noEditPoints="1"/>
            </p:cNvSpPr>
            <p:nvPr/>
          </p:nvSpPr>
          <p:spPr bwMode="auto">
            <a:xfrm>
              <a:off x="3557" y="2386"/>
              <a:ext cx="94" cy="85"/>
            </a:xfrm>
            <a:custGeom>
              <a:avLst/>
              <a:gdLst>
                <a:gd name="T0" fmla="*/ 0 w 696"/>
                <a:gd name="T1" fmla="*/ 0 h 632"/>
                <a:gd name="T2" fmla="*/ 0 w 696"/>
                <a:gd name="T3" fmla="*/ 0 h 632"/>
                <a:gd name="T4" fmla="*/ 2 w 696"/>
                <a:gd name="T5" fmla="*/ 0 h 632"/>
                <a:gd name="T6" fmla="*/ 2 w 696"/>
                <a:gd name="T7" fmla="*/ 0 h 632"/>
                <a:gd name="T8" fmla="*/ 2 w 696"/>
                <a:gd name="T9" fmla="*/ 1 h 632"/>
                <a:gd name="T10" fmla="*/ 2 w 696"/>
                <a:gd name="T11" fmla="*/ 1 h 632"/>
                <a:gd name="T12" fmla="*/ 0 w 696"/>
                <a:gd name="T13" fmla="*/ 1 h 632"/>
                <a:gd name="T14" fmla="*/ 0 w 696"/>
                <a:gd name="T15" fmla="*/ 1 h 632"/>
                <a:gd name="T16" fmla="*/ 0 w 696"/>
                <a:gd name="T17" fmla="*/ 0 h 632"/>
                <a:gd name="T18" fmla="*/ 0 w 696"/>
                <a:gd name="T19" fmla="*/ 1 h 632"/>
                <a:gd name="T20" fmla="*/ 0 w 696"/>
                <a:gd name="T21" fmla="*/ 1 h 632"/>
                <a:gd name="T22" fmla="*/ 2 w 696"/>
                <a:gd name="T23" fmla="*/ 1 h 632"/>
                <a:gd name="T24" fmla="*/ 2 w 696"/>
                <a:gd name="T25" fmla="*/ 1 h 632"/>
                <a:gd name="T26" fmla="*/ 2 w 696"/>
                <a:gd name="T27" fmla="*/ 0 h 632"/>
                <a:gd name="T28" fmla="*/ 2 w 696"/>
                <a:gd name="T29" fmla="*/ 0 h 632"/>
                <a:gd name="T30" fmla="*/ 0 w 696"/>
                <a:gd name="T31" fmla="*/ 0 h 632"/>
                <a:gd name="T32" fmla="*/ 0 w 696"/>
                <a:gd name="T33" fmla="*/ 0 h 632"/>
                <a:gd name="T34" fmla="*/ 0 w 696"/>
                <a:gd name="T35" fmla="*/ 1 h 6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6"/>
                <a:gd name="T55" fmla="*/ 0 h 632"/>
                <a:gd name="T56" fmla="*/ 696 w 696"/>
                <a:gd name="T57" fmla="*/ 632 h 6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6" h="632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672" y="0"/>
                  </a:lnTo>
                  <a:cubicBezTo>
                    <a:pt x="686" y="0"/>
                    <a:pt x="696" y="11"/>
                    <a:pt x="696" y="24"/>
                  </a:cubicBezTo>
                  <a:lnTo>
                    <a:pt x="696" y="608"/>
                  </a:lnTo>
                  <a:cubicBezTo>
                    <a:pt x="696" y="622"/>
                    <a:pt x="686" y="632"/>
                    <a:pt x="672" y="632"/>
                  </a:cubicBezTo>
                  <a:lnTo>
                    <a:pt x="24" y="632"/>
                  </a:lnTo>
                  <a:cubicBezTo>
                    <a:pt x="11" y="632"/>
                    <a:pt x="0" y="622"/>
                    <a:pt x="0" y="608"/>
                  </a:cubicBezTo>
                  <a:lnTo>
                    <a:pt x="0" y="24"/>
                  </a:lnTo>
                  <a:close/>
                  <a:moveTo>
                    <a:pt x="48" y="608"/>
                  </a:moveTo>
                  <a:lnTo>
                    <a:pt x="24" y="584"/>
                  </a:lnTo>
                  <a:lnTo>
                    <a:pt x="672" y="584"/>
                  </a:lnTo>
                  <a:lnTo>
                    <a:pt x="648" y="608"/>
                  </a:lnTo>
                  <a:lnTo>
                    <a:pt x="648" y="24"/>
                  </a:lnTo>
                  <a:lnTo>
                    <a:pt x="672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608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Rectangle 10"/>
            <p:cNvSpPr>
              <a:spLocks noChangeArrowheads="1"/>
            </p:cNvSpPr>
            <p:nvPr/>
          </p:nvSpPr>
          <p:spPr bwMode="auto">
            <a:xfrm>
              <a:off x="4894" y="2444"/>
              <a:ext cx="89" cy="24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85" name="Freeform 11"/>
            <p:cNvSpPr>
              <a:spLocks noEditPoints="1"/>
            </p:cNvSpPr>
            <p:nvPr/>
          </p:nvSpPr>
          <p:spPr bwMode="auto">
            <a:xfrm>
              <a:off x="4890" y="2441"/>
              <a:ext cx="96" cy="30"/>
            </a:xfrm>
            <a:custGeom>
              <a:avLst/>
              <a:gdLst>
                <a:gd name="T0" fmla="*/ 0 w 352"/>
                <a:gd name="T1" fmla="*/ 0 h 112"/>
                <a:gd name="T2" fmla="*/ 0 w 352"/>
                <a:gd name="T3" fmla="*/ 0 h 112"/>
                <a:gd name="T4" fmla="*/ 7 w 352"/>
                <a:gd name="T5" fmla="*/ 0 h 112"/>
                <a:gd name="T6" fmla="*/ 7 w 352"/>
                <a:gd name="T7" fmla="*/ 0 h 112"/>
                <a:gd name="T8" fmla="*/ 7 w 352"/>
                <a:gd name="T9" fmla="*/ 2 h 112"/>
                <a:gd name="T10" fmla="*/ 7 w 352"/>
                <a:gd name="T11" fmla="*/ 2 h 112"/>
                <a:gd name="T12" fmla="*/ 0 w 352"/>
                <a:gd name="T13" fmla="*/ 2 h 112"/>
                <a:gd name="T14" fmla="*/ 0 w 352"/>
                <a:gd name="T15" fmla="*/ 2 h 112"/>
                <a:gd name="T16" fmla="*/ 0 w 352"/>
                <a:gd name="T17" fmla="*/ 0 h 112"/>
                <a:gd name="T18" fmla="*/ 1 w 352"/>
                <a:gd name="T19" fmla="*/ 2 h 112"/>
                <a:gd name="T20" fmla="*/ 0 w 352"/>
                <a:gd name="T21" fmla="*/ 2 h 112"/>
                <a:gd name="T22" fmla="*/ 7 w 352"/>
                <a:gd name="T23" fmla="*/ 2 h 112"/>
                <a:gd name="T24" fmla="*/ 7 w 352"/>
                <a:gd name="T25" fmla="*/ 2 h 112"/>
                <a:gd name="T26" fmla="*/ 7 w 352"/>
                <a:gd name="T27" fmla="*/ 0 h 112"/>
                <a:gd name="T28" fmla="*/ 7 w 352"/>
                <a:gd name="T29" fmla="*/ 1 h 112"/>
                <a:gd name="T30" fmla="*/ 0 w 352"/>
                <a:gd name="T31" fmla="*/ 1 h 112"/>
                <a:gd name="T32" fmla="*/ 1 w 352"/>
                <a:gd name="T33" fmla="*/ 0 h 112"/>
                <a:gd name="T34" fmla="*/ 1 w 352"/>
                <a:gd name="T35" fmla="*/ 2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2"/>
                <a:gd name="T55" fmla="*/ 0 h 112"/>
                <a:gd name="T56" fmla="*/ 352 w 352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2" h="112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340" y="0"/>
                  </a:lnTo>
                  <a:cubicBezTo>
                    <a:pt x="347" y="0"/>
                    <a:pt x="352" y="6"/>
                    <a:pt x="352" y="12"/>
                  </a:cubicBezTo>
                  <a:lnTo>
                    <a:pt x="352" y="100"/>
                  </a:lnTo>
                  <a:cubicBezTo>
                    <a:pt x="352" y="107"/>
                    <a:pt x="347" y="112"/>
                    <a:pt x="340" y="112"/>
                  </a:cubicBezTo>
                  <a:lnTo>
                    <a:pt x="12" y="112"/>
                  </a:lnTo>
                  <a:cubicBezTo>
                    <a:pt x="6" y="112"/>
                    <a:pt x="0" y="107"/>
                    <a:pt x="0" y="100"/>
                  </a:cubicBezTo>
                  <a:lnTo>
                    <a:pt x="0" y="12"/>
                  </a:lnTo>
                  <a:close/>
                  <a:moveTo>
                    <a:pt x="24" y="100"/>
                  </a:moveTo>
                  <a:lnTo>
                    <a:pt x="12" y="88"/>
                  </a:lnTo>
                  <a:lnTo>
                    <a:pt x="340" y="88"/>
                  </a:lnTo>
                  <a:lnTo>
                    <a:pt x="328" y="100"/>
                  </a:lnTo>
                  <a:lnTo>
                    <a:pt x="328" y="12"/>
                  </a:lnTo>
                  <a:lnTo>
                    <a:pt x="340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10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Rectangle 12"/>
            <p:cNvSpPr>
              <a:spLocks noChangeArrowheads="1"/>
            </p:cNvSpPr>
            <p:nvPr/>
          </p:nvSpPr>
          <p:spPr bwMode="auto">
            <a:xfrm>
              <a:off x="1634" y="2343"/>
              <a:ext cx="87" cy="125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87" name="Freeform 13"/>
            <p:cNvSpPr>
              <a:spLocks noEditPoints="1"/>
            </p:cNvSpPr>
            <p:nvPr/>
          </p:nvSpPr>
          <p:spPr bwMode="auto">
            <a:xfrm>
              <a:off x="1630" y="2340"/>
              <a:ext cx="95" cy="131"/>
            </a:xfrm>
            <a:custGeom>
              <a:avLst/>
              <a:gdLst>
                <a:gd name="T0" fmla="*/ 0 w 1392"/>
                <a:gd name="T1" fmla="*/ 0 h 1936"/>
                <a:gd name="T2" fmla="*/ 0 w 1392"/>
                <a:gd name="T3" fmla="*/ 0 h 1936"/>
                <a:gd name="T4" fmla="*/ 0 w 1392"/>
                <a:gd name="T5" fmla="*/ 0 h 1936"/>
                <a:gd name="T6" fmla="*/ 0 w 1392"/>
                <a:gd name="T7" fmla="*/ 0 h 1936"/>
                <a:gd name="T8" fmla="*/ 0 w 1392"/>
                <a:gd name="T9" fmla="*/ 1 h 1936"/>
                <a:gd name="T10" fmla="*/ 0 w 1392"/>
                <a:gd name="T11" fmla="*/ 1 h 1936"/>
                <a:gd name="T12" fmla="*/ 0 w 1392"/>
                <a:gd name="T13" fmla="*/ 1 h 1936"/>
                <a:gd name="T14" fmla="*/ 0 w 1392"/>
                <a:gd name="T15" fmla="*/ 1 h 1936"/>
                <a:gd name="T16" fmla="*/ 0 w 1392"/>
                <a:gd name="T17" fmla="*/ 0 h 1936"/>
                <a:gd name="T18" fmla="*/ 0 w 1392"/>
                <a:gd name="T19" fmla="*/ 1 h 1936"/>
                <a:gd name="T20" fmla="*/ 0 w 1392"/>
                <a:gd name="T21" fmla="*/ 1 h 1936"/>
                <a:gd name="T22" fmla="*/ 0 w 1392"/>
                <a:gd name="T23" fmla="*/ 1 h 1936"/>
                <a:gd name="T24" fmla="*/ 0 w 1392"/>
                <a:gd name="T25" fmla="*/ 1 h 1936"/>
                <a:gd name="T26" fmla="*/ 0 w 1392"/>
                <a:gd name="T27" fmla="*/ 0 h 1936"/>
                <a:gd name="T28" fmla="*/ 0 w 1392"/>
                <a:gd name="T29" fmla="*/ 0 h 1936"/>
                <a:gd name="T30" fmla="*/ 0 w 1392"/>
                <a:gd name="T31" fmla="*/ 0 h 1936"/>
                <a:gd name="T32" fmla="*/ 0 w 1392"/>
                <a:gd name="T33" fmla="*/ 0 h 1936"/>
                <a:gd name="T34" fmla="*/ 0 w 1392"/>
                <a:gd name="T35" fmla="*/ 1 h 19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92"/>
                <a:gd name="T55" fmla="*/ 0 h 1936"/>
                <a:gd name="T56" fmla="*/ 1392 w 1392"/>
                <a:gd name="T57" fmla="*/ 1936 h 19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92" h="193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1344" y="0"/>
                  </a:lnTo>
                  <a:cubicBezTo>
                    <a:pt x="1371" y="0"/>
                    <a:pt x="1392" y="22"/>
                    <a:pt x="1392" y="48"/>
                  </a:cubicBezTo>
                  <a:lnTo>
                    <a:pt x="1392" y="1888"/>
                  </a:lnTo>
                  <a:cubicBezTo>
                    <a:pt x="1392" y="1915"/>
                    <a:pt x="1371" y="1936"/>
                    <a:pt x="1344" y="1936"/>
                  </a:cubicBezTo>
                  <a:lnTo>
                    <a:pt x="48" y="1936"/>
                  </a:lnTo>
                  <a:cubicBezTo>
                    <a:pt x="22" y="1936"/>
                    <a:pt x="0" y="1915"/>
                    <a:pt x="0" y="1888"/>
                  </a:cubicBezTo>
                  <a:lnTo>
                    <a:pt x="0" y="48"/>
                  </a:lnTo>
                  <a:close/>
                  <a:moveTo>
                    <a:pt x="96" y="1888"/>
                  </a:moveTo>
                  <a:lnTo>
                    <a:pt x="48" y="1840"/>
                  </a:lnTo>
                  <a:lnTo>
                    <a:pt x="1344" y="1840"/>
                  </a:lnTo>
                  <a:lnTo>
                    <a:pt x="1296" y="1888"/>
                  </a:lnTo>
                  <a:lnTo>
                    <a:pt x="1296" y="48"/>
                  </a:lnTo>
                  <a:lnTo>
                    <a:pt x="1344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1888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Rectangle 14"/>
            <p:cNvSpPr>
              <a:spLocks noChangeArrowheads="1"/>
            </p:cNvSpPr>
            <p:nvPr/>
          </p:nvSpPr>
          <p:spPr bwMode="auto">
            <a:xfrm>
              <a:off x="1781" y="1774"/>
              <a:ext cx="89" cy="694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89" name="Freeform 15"/>
            <p:cNvSpPr>
              <a:spLocks noEditPoints="1"/>
            </p:cNvSpPr>
            <p:nvPr/>
          </p:nvSpPr>
          <p:spPr bwMode="auto">
            <a:xfrm>
              <a:off x="1778" y="1771"/>
              <a:ext cx="95" cy="700"/>
            </a:xfrm>
            <a:custGeom>
              <a:avLst/>
              <a:gdLst>
                <a:gd name="T0" fmla="*/ 0 w 1408"/>
                <a:gd name="T1" fmla="*/ 0 h 10336"/>
                <a:gd name="T2" fmla="*/ 0 w 1408"/>
                <a:gd name="T3" fmla="*/ 0 h 10336"/>
                <a:gd name="T4" fmla="*/ 0 w 1408"/>
                <a:gd name="T5" fmla="*/ 0 h 10336"/>
                <a:gd name="T6" fmla="*/ 0 w 1408"/>
                <a:gd name="T7" fmla="*/ 0 h 10336"/>
                <a:gd name="T8" fmla="*/ 0 w 1408"/>
                <a:gd name="T9" fmla="*/ 3 h 10336"/>
                <a:gd name="T10" fmla="*/ 0 w 1408"/>
                <a:gd name="T11" fmla="*/ 3 h 10336"/>
                <a:gd name="T12" fmla="*/ 0 w 1408"/>
                <a:gd name="T13" fmla="*/ 3 h 10336"/>
                <a:gd name="T14" fmla="*/ 0 w 1408"/>
                <a:gd name="T15" fmla="*/ 3 h 10336"/>
                <a:gd name="T16" fmla="*/ 0 w 1408"/>
                <a:gd name="T17" fmla="*/ 0 h 10336"/>
                <a:gd name="T18" fmla="*/ 0 w 1408"/>
                <a:gd name="T19" fmla="*/ 3 h 10336"/>
                <a:gd name="T20" fmla="*/ 0 w 1408"/>
                <a:gd name="T21" fmla="*/ 3 h 10336"/>
                <a:gd name="T22" fmla="*/ 0 w 1408"/>
                <a:gd name="T23" fmla="*/ 3 h 10336"/>
                <a:gd name="T24" fmla="*/ 0 w 1408"/>
                <a:gd name="T25" fmla="*/ 3 h 10336"/>
                <a:gd name="T26" fmla="*/ 0 w 1408"/>
                <a:gd name="T27" fmla="*/ 0 h 10336"/>
                <a:gd name="T28" fmla="*/ 0 w 1408"/>
                <a:gd name="T29" fmla="*/ 0 h 10336"/>
                <a:gd name="T30" fmla="*/ 0 w 1408"/>
                <a:gd name="T31" fmla="*/ 0 h 10336"/>
                <a:gd name="T32" fmla="*/ 0 w 1408"/>
                <a:gd name="T33" fmla="*/ 0 h 10336"/>
                <a:gd name="T34" fmla="*/ 0 w 1408"/>
                <a:gd name="T35" fmla="*/ 3 h 103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08"/>
                <a:gd name="T55" fmla="*/ 0 h 10336"/>
                <a:gd name="T56" fmla="*/ 1408 w 1408"/>
                <a:gd name="T57" fmla="*/ 10336 h 103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08" h="1033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1360" y="0"/>
                  </a:lnTo>
                  <a:cubicBezTo>
                    <a:pt x="1387" y="0"/>
                    <a:pt x="1408" y="22"/>
                    <a:pt x="1408" y="48"/>
                  </a:cubicBezTo>
                  <a:lnTo>
                    <a:pt x="1408" y="10288"/>
                  </a:lnTo>
                  <a:cubicBezTo>
                    <a:pt x="1408" y="10315"/>
                    <a:pt x="1387" y="10336"/>
                    <a:pt x="1360" y="10336"/>
                  </a:cubicBezTo>
                  <a:lnTo>
                    <a:pt x="48" y="10336"/>
                  </a:lnTo>
                  <a:cubicBezTo>
                    <a:pt x="22" y="10336"/>
                    <a:pt x="0" y="10315"/>
                    <a:pt x="0" y="10288"/>
                  </a:cubicBezTo>
                  <a:lnTo>
                    <a:pt x="0" y="48"/>
                  </a:lnTo>
                  <a:close/>
                  <a:moveTo>
                    <a:pt x="96" y="10288"/>
                  </a:moveTo>
                  <a:lnTo>
                    <a:pt x="48" y="10240"/>
                  </a:lnTo>
                  <a:lnTo>
                    <a:pt x="1360" y="10240"/>
                  </a:lnTo>
                  <a:lnTo>
                    <a:pt x="1312" y="10288"/>
                  </a:lnTo>
                  <a:lnTo>
                    <a:pt x="1312" y="48"/>
                  </a:lnTo>
                  <a:lnTo>
                    <a:pt x="1360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10288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Rectangle 16"/>
            <p:cNvSpPr>
              <a:spLocks noChangeArrowheads="1"/>
            </p:cNvSpPr>
            <p:nvPr/>
          </p:nvSpPr>
          <p:spPr bwMode="auto">
            <a:xfrm>
              <a:off x="1929" y="2032"/>
              <a:ext cx="89" cy="436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91" name="Freeform 17"/>
            <p:cNvSpPr>
              <a:spLocks noEditPoints="1"/>
            </p:cNvSpPr>
            <p:nvPr/>
          </p:nvSpPr>
          <p:spPr bwMode="auto">
            <a:xfrm>
              <a:off x="1926" y="2029"/>
              <a:ext cx="96" cy="442"/>
            </a:xfrm>
            <a:custGeom>
              <a:avLst/>
              <a:gdLst>
                <a:gd name="T0" fmla="*/ 0 w 1408"/>
                <a:gd name="T1" fmla="*/ 0 h 6528"/>
                <a:gd name="T2" fmla="*/ 0 w 1408"/>
                <a:gd name="T3" fmla="*/ 0 h 6528"/>
                <a:gd name="T4" fmla="*/ 0 w 1408"/>
                <a:gd name="T5" fmla="*/ 0 h 6528"/>
                <a:gd name="T6" fmla="*/ 0 w 1408"/>
                <a:gd name="T7" fmla="*/ 0 h 6528"/>
                <a:gd name="T8" fmla="*/ 0 w 1408"/>
                <a:gd name="T9" fmla="*/ 2 h 6528"/>
                <a:gd name="T10" fmla="*/ 0 w 1408"/>
                <a:gd name="T11" fmla="*/ 2 h 6528"/>
                <a:gd name="T12" fmla="*/ 0 w 1408"/>
                <a:gd name="T13" fmla="*/ 2 h 6528"/>
                <a:gd name="T14" fmla="*/ 0 w 1408"/>
                <a:gd name="T15" fmla="*/ 2 h 6528"/>
                <a:gd name="T16" fmla="*/ 0 w 1408"/>
                <a:gd name="T17" fmla="*/ 0 h 6528"/>
                <a:gd name="T18" fmla="*/ 0 w 1408"/>
                <a:gd name="T19" fmla="*/ 2 h 6528"/>
                <a:gd name="T20" fmla="*/ 0 w 1408"/>
                <a:gd name="T21" fmla="*/ 2 h 6528"/>
                <a:gd name="T22" fmla="*/ 0 w 1408"/>
                <a:gd name="T23" fmla="*/ 2 h 6528"/>
                <a:gd name="T24" fmla="*/ 0 w 1408"/>
                <a:gd name="T25" fmla="*/ 2 h 6528"/>
                <a:gd name="T26" fmla="*/ 0 w 1408"/>
                <a:gd name="T27" fmla="*/ 0 h 6528"/>
                <a:gd name="T28" fmla="*/ 0 w 1408"/>
                <a:gd name="T29" fmla="*/ 0 h 6528"/>
                <a:gd name="T30" fmla="*/ 0 w 1408"/>
                <a:gd name="T31" fmla="*/ 0 h 6528"/>
                <a:gd name="T32" fmla="*/ 0 w 1408"/>
                <a:gd name="T33" fmla="*/ 0 h 6528"/>
                <a:gd name="T34" fmla="*/ 0 w 1408"/>
                <a:gd name="T35" fmla="*/ 2 h 6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08"/>
                <a:gd name="T55" fmla="*/ 0 h 6528"/>
                <a:gd name="T56" fmla="*/ 1408 w 1408"/>
                <a:gd name="T57" fmla="*/ 6528 h 6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08" h="6528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1360" y="0"/>
                  </a:lnTo>
                  <a:cubicBezTo>
                    <a:pt x="1387" y="0"/>
                    <a:pt x="1408" y="22"/>
                    <a:pt x="1408" y="48"/>
                  </a:cubicBezTo>
                  <a:lnTo>
                    <a:pt x="1408" y="6480"/>
                  </a:lnTo>
                  <a:cubicBezTo>
                    <a:pt x="1408" y="6507"/>
                    <a:pt x="1387" y="6528"/>
                    <a:pt x="1360" y="6528"/>
                  </a:cubicBezTo>
                  <a:lnTo>
                    <a:pt x="48" y="6528"/>
                  </a:lnTo>
                  <a:cubicBezTo>
                    <a:pt x="22" y="6528"/>
                    <a:pt x="0" y="6507"/>
                    <a:pt x="0" y="6480"/>
                  </a:cubicBezTo>
                  <a:lnTo>
                    <a:pt x="0" y="48"/>
                  </a:lnTo>
                  <a:close/>
                  <a:moveTo>
                    <a:pt x="96" y="6480"/>
                  </a:moveTo>
                  <a:lnTo>
                    <a:pt x="48" y="6432"/>
                  </a:lnTo>
                  <a:lnTo>
                    <a:pt x="1360" y="6432"/>
                  </a:lnTo>
                  <a:lnTo>
                    <a:pt x="1312" y="6480"/>
                  </a:lnTo>
                  <a:lnTo>
                    <a:pt x="1312" y="48"/>
                  </a:lnTo>
                  <a:lnTo>
                    <a:pt x="1360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648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Rectangle 18"/>
            <p:cNvSpPr>
              <a:spLocks noChangeArrowheads="1"/>
            </p:cNvSpPr>
            <p:nvPr/>
          </p:nvSpPr>
          <p:spPr bwMode="auto">
            <a:xfrm>
              <a:off x="2078" y="2214"/>
              <a:ext cx="88" cy="254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93" name="Freeform 19"/>
            <p:cNvSpPr>
              <a:spLocks noEditPoints="1"/>
            </p:cNvSpPr>
            <p:nvPr/>
          </p:nvSpPr>
          <p:spPr bwMode="auto">
            <a:xfrm>
              <a:off x="2075" y="2211"/>
              <a:ext cx="94" cy="260"/>
            </a:xfrm>
            <a:custGeom>
              <a:avLst/>
              <a:gdLst>
                <a:gd name="T0" fmla="*/ 0 w 1392"/>
                <a:gd name="T1" fmla="*/ 0 h 3840"/>
                <a:gd name="T2" fmla="*/ 0 w 1392"/>
                <a:gd name="T3" fmla="*/ 0 h 3840"/>
                <a:gd name="T4" fmla="*/ 0 w 1392"/>
                <a:gd name="T5" fmla="*/ 0 h 3840"/>
                <a:gd name="T6" fmla="*/ 0 w 1392"/>
                <a:gd name="T7" fmla="*/ 0 h 3840"/>
                <a:gd name="T8" fmla="*/ 0 w 1392"/>
                <a:gd name="T9" fmla="*/ 1 h 3840"/>
                <a:gd name="T10" fmla="*/ 0 w 1392"/>
                <a:gd name="T11" fmla="*/ 1 h 3840"/>
                <a:gd name="T12" fmla="*/ 0 w 1392"/>
                <a:gd name="T13" fmla="*/ 1 h 3840"/>
                <a:gd name="T14" fmla="*/ 0 w 1392"/>
                <a:gd name="T15" fmla="*/ 1 h 3840"/>
                <a:gd name="T16" fmla="*/ 0 w 1392"/>
                <a:gd name="T17" fmla="*/ 0 h 3840"/>
                <a:gd name="T18" fmla="*/ 0 w 1392"/>
                <a:gd name="T19" fmla="*/ 1 h 3840"/>
                <a:gd name="T20" fmla="*/ 0 w 1392"/>
                <a:gd name="T21" fmla="*/ 1 h 3840"/>
                <a:gd name="T22" fmla="*/ 0 w 1392"/>
                <a:gd name="T23" fmla="*/ 1 h 3840"/>
                <a:gd name="T24" fmla="*/ 0 w 1392"/>
                <a:gd name="T25" fmla="*/ 1 h 3840"/>
                <a:gd name="T26" fmla="*/ 0 w 1392"/>
                <a:gd name="T27" fmla="*/ 0 h 3840"/>
                <a:gd name="T28" fmla="*/ 0 w 1392"/>
                <a:gd name="T29" fmla="*/ 0 h 3840"/>
                <a:gd name="T30" fmla="*/ 0 w 1392"/>
                <a:gd name="T31" fmla="*/ 0 h 3840"/>
                <a:gd name="T32" fmla="*/ 0 w 1392"/>
                <a:gd name="T33" fmla="*/ 0 h 3840"/>
                <a:gd name="T34" fmla="*/ 0 w 1392"/>
                <a:gd name="T35" fmla="*/ 1 h 38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92"/>
                <a:gd name="T55" fmla="*/ 0 h 3840"/>
                <a:gd name="T56" fmla="*/ 1392 w 1392"/>
                <a:gd name="T57" fmla="*/ 3840 h 38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92" h="3840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1344" y="0"/>
                  </a:lnTo>
                  <a:cubicBezTo>
                    <a:pt x="1371" y="0"/>
                    <a:pt x="1392" y="22"/>
                    <a:pt x="1392" y="48"/>
                  </a:cubicBezTo>
                  <a:lnTo>
                    <a:pt x="1392" y="3792"/>
                  </a:lnTo>
                  <a:cubicBezTo>
                    <a:pt x="1392" y="3819"/>
                    <a:pt x="1371" y="3840"/>
                    <a:pt x="1344" y="3840"/>
                  </a:cubicBezTo>
                  <a:lnTo>
                    <a:pt x="48" y="3840"/>
                  </a:lnTo>
                  <a:cubicBezTo>
                    <a:pt x="22" y="3840"/>
                    <a:pt x="0" y="3819"/>
                    <a:pt x="0" y="3792"/>
                  </a:cubicBezTo>
                  <a:lnTo>
                    <a:pt x="0" y="48"/>
                  </a:lnTo>
                  <a:close/>
                  <a:moveTo>
                    <a:pt x="96" y="3792"/>
                  </a:moveTo>
                  <a:lnTo>
                    <a:pt x="48" y="3744"/>
                  </a:lnTo>
                  <a:lnTo>
                    <a:pt x="1344" y="3744"/>
                  </a:lnTo>
                  <a:lnTo>
                    <a:pt x="1296" y="3792"/>
                  </a:lnTo>
                  <a:lnTo>
                    <a:pt x="1296" y="48"/>
                  </a:lnTo>
                  <a:lnTo>
                    <a:pt x="1344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3792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Rectangle 20"/>
            <p:cNvSpPr>
              <a:spLocks noChangeArrowheads="1"/>
            </p:cNvSpPr>
            <p:nvPr/>
          </p:nvSpPr>
          <p:spPr bwMode="auto">
            <a:xfrm>
              <a:off x="2226" y="2323"/>
              <a:ext cx="88" cy="104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95" name="Freeform 21"/>
            <p:cNvSpPr>
              <a:spLocks noEditPoints="1"/>
            </p:cNvSpPr>
            <p:nvPr/>
          </p:nvSpPr>
          <p:spPr bwMode="auto">
            <a:xfrm>
              <a:off x="2223" y="2319"/>
              <a:ext cx="94" cy="111"/>
            </a:xfrm>
            <a:custGeom>
              <a:avLst/>
              <a:gdLst>
                <a:gd name="T0" fmla="*/ 0 w 1392"/>
                <a:gd name="T1" fmla="*/ 0 h 1632"/>
                <a:gd name="T2" fmla="*/ 0 w 1392"/>
                <a:gd name="T3" fmla="*/ 0 h 1632"/>
                <a:gd name="T4" fmla="*/ 0 w 1392"/>
                <a:gd name="T5" fmla="*/ 0 h 1632"/>
                <a:gd name="T6" fmla="*/ 0 w 1392"/>
                <a:gd name="T7" fmla="*/ 0 h 1632"/>
                <a:gd name="T8" fmla="*/ 0 w 1392"/>
                <a:gd name="T9" fmla="*/ 0 h 1632"/>
                <a:gd name="T10" fmla="*/ 0 w 1392"/>
                <a:gd name="T11" fmla="*/ 1 h 1632"/>
                <a:gd name="T12" fmla="*/ 0 w 1392"/>
                <a:gd name="T13" fmla="*/ 1 h 1632"/>
                <a:gd name="T14" fmla="*/ 0 w 1392"/>
                <a:gd name="T15" fmla="*/ 0 h 1632"/>
                <a:gd name="T16" fmla="*/ 0 w 1392"/>
                <a:gd name="T17" fmla="*/ 0 h 1632"/>
                <a:gd name="T18" fmla="*/ 0 w 1392"/>
                <a:gd name="T19" fmla="*/ 0 h 1632"/>
                <a:gd name="T20" fmla="*/ 0 w 1392"/>
                <a:gd name="T21" fmla="*/ 0 h 1632"/>
                <a:gd name="T22" fmla="*/ 0 w 1392"/>
                <a:gd name="T23" fmla="*/ 0 h 1632"/>
                <a:gd name="T24" fmla="*/ 0 w 1392"/>
                <a:gd name="T25" fmla="*/ 0 h 1632"/>
                <a:gd name="T26" fmla="*/ 0 w 1392"/>
                <a:gd name="T27" fmla="*/ 0 h 1632"/>
                <a:gd name="T28" fmla="*/ 0 w 1392"/>
                <a:gd name="T29" fmla="*/ 0 h 1632"/>
                <a:gd name="T30" fmla="*/ 0 w 1392"/>
                <a:gd name="T31" fmla="*/ 0 h 1632"/>
                <a:gd name="T32" fmla="*/ 0 w 1392"/>
                <a:gd name="T33" fmla="*/ 0 h 1632"/>
                <a:gd name="T34" fmla="*/ 0 w 1392"/>
                <a:gd name="T35" fmla="*/ 0 h 16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92"/>
                <a:gd name="T55" fmla="*/ 0 h 1632"/>
                <a:gd name="T56" fmla="*/ 1392 w 1392"/>
                <a:gd name="T57" fmla="*/ 1632 h 16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92" h="1632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1344" y="0"/>
                  </a:lnTo>
                  <a:cubicBezTo>
                    <a:pt x="1371" y="0"/>
                    <a:pt x="1392" y="22"/>
                    <a:pt x="1392" y="48"/>
                  </a:cubicBezTo>
                  <a:lnTo>
                    <a:pt x="1392" y="1584"/>
                  </a:lnTo>
                  <a:cubicBezTo>
                    <a:pt x="1392" y="1611"/>
                    <a:pt x="1371" y="1632"/>
                    <a:pt x="1344" y="1632"/>
                  </a:cubicBezTo>
                  <a:lnTo>
                    <a:pt x="48" y="1632"/>
                  </a:lnTo>
                  <a:cubicBezTo>
                    <a:pt x="22" y="1632"/>
                    <a:pt x="0" y="1611"/>
                    <a:pt x="0" y="1584"/>
                  </a:cubicBezTo>
                  <a:lnTo>
                    <a:pt x="0" y="48"/>
                  </a:lnTo>
                  <a:close/>
                  <a:moveTo>
                    <a:pt x="96" y="1584"/>
                  </a:moveTo>
                  <a:lnTo>
                    <a:pt x="48" y="1536"/>
                  </a:lnTo>
                  <a:lnTo>
                    <a:pt x="1344" y="1536"/>
                  </a:lnTo>
                  <a:lnTo>
                    <a:pt x="1296" y="1584"/>
                  </a:lnTo>
                  <a:lnTo>
                    <a:pt x="1296" y="48"/>
                  </a:lnTo>
                  <a:lnTo>
                    <a:pt x="1344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1584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Rectangle 22"/>
            <p:cNvSpPr>
              <a:spLocks noChangeArrowheads="1"/>
            </p:cNvSpPr>
            <p:nvPr/>
          </p:nvSpPr>
          <p:spPr bwMode="auto">
            <a:xfrm>
              <a:off x="2226" y="1636"/>
              <a:ext cx="88" cy="687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97" name="Freeform 23"/>
            <p:cNvSpPr>
              <a:spLocks noEditPoints="1"/>
            </p:cNvSpPr>
            <p:nvPr/>
          </p:nvSpPr>
          <p:spPr bwMode="auto">
            <a:xfrm>
              <a:off x="2223" y="1632"/>
              <a:ext cx="94" cy="694"/>
            </a:xfrm>
            <a:custGeom>
              <a:avLst/>
              <a:gdLst>
                <a:gd name="T0" fmla="*/ 0 w 1392"/>
                <a:gd name="T1" fmla="*/ 0 h 10240"/>
                <a:gd name="T2" fmla="*/ 0 w 1392"/>
                <a:gd name="T3" fmla="*/ 0 h 10240"/>
                <a:gd name="T4" fmla="*/ 0 w 1392"/>
                <a:gd name="T5" fmla="*/ 0 h 10240"/>
                <a:gd name="T6" fmla="*/ 0 w 1392"/>
                <a:gd name="T7" fmla="*/ 0 h 10240"/>
                <a:gd name="T8" fmla="*/ 0 w 1392"/>
                <a:gd name="T9" fmla="*/ 3 h 10240"/>
                <a:gd name="T10" fmla="*/ 0 w 1392"/>
                <a:gd name="T11" fmla="*/ 3 h 10240"/>
                <a:gd name="T12" fmla="*/ 0 w 1392"/>
                <a:gd name="T13" fmla="*/ 3 h 10240"/>
                <a:gd name="T14" fmla="*/ 0 w 1392"/>
                <a:gd name="T15" fmla="*/ 3 h 10240"/>
                <a:gd name="T16" fmla="*/ 0 w 1392"/>
                <a:gd name="T17" fmla="*/ 0 h 10240"/>
                <a:gd name="T18" fmla="*/ 0 w 1392"/>
                <a:gd name="T19" fmla="*/ 3 h 10240"/>
                <a:gd name="T20" fmla="*/ 0 w 1392"/>
                <a:gd name="T21" fmla="*/ 3 h 10240"/>
                <a:gd name="T22" fmla="*/ 0 w 1392"/>
                <a:gd name="T23" fmla="*/ 3 h 10240"/>
                <a:gd name="T24" fmla="*/ 0 w 1392"/>
                <a:gd name="T25" fmla="*/ 3 h 10240"/>
                <a:gd name="T26" fmla="*/ 0 w 1392"/>
                <a:gd name="T27" fmla="*/ 0 h 10240"/>
                <a:gd name="T28" fmla="*/ 0 w 1392"/>
                <a:gd name="T29" fmla="*/ 0 h 10240"/>
                <a:gd name="T30" fmla="*/ 0 w 1392"/>
                <a:gd name="T31" fmla="*/ 0 h 10240"/>
                <a:gd name="T32" fmla="*/ 0 w 1392"/>
                <a:gd name="T33" fmla="*/ 0 h 10240"/>
                <a:gd name="T34" fmla="*/ 0 w 1392"/>
                <a:gd name="T35" fmla="*/ 3 h 102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92"/>
                <a:gd name="T55" fmla="*/ 0 h 10240"/>
                <a:gd name="T56" fmla="*/ 1392 w 1392"/>
                <a:gd name="T57" fmla="*/ 10240 h 102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92" h="10240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1344" y="0"/>
                  </a:lnTo>
                  <a:cubicBezTo>
                    <a:pt x="1371" y="0"/>
                    <a:pt x="1392" y="22"/>
                    <a:pt x="1392" y="48"/>
                  </a:cubicBezTo>
                  <a:lnTo>
                    <a:pt x="1392" y="10192"/>
                  </a:lnTo>
                  <a:cubicBezTo>
                    <a:pt x="1392" y="10219"/>
                    <a:pt x="1371" y="10240"/>
                    <a:pt x="1344" y="10240"/>
                  </a:cubicBezTo>
                  <a:lnTo>
                    <a:pt x="48" y="10240"/>
                  </a:lnTo>
                  <a:cubicBezTo>
                    <a:pt x="22" y="10240"/>
                    <a:pt x="0" y="10219"/>
                    <a:pt x="0" y="10192"/>
                  </a:cubicBezTo>
                  <a:lnTo>
                    <a:pt x="0" y="48"/>
                  </a:lnTo>
                  <a:close/>
                  <a:moveTo>
                    <a:pt x="96" y="10192"/>
                  </a:moveTo>
                  <a:lnTo>
                    <a:pt x="48" y="10144"/>
                  </a:lnTo>
                  <a:lnTo>
                    <a:pt x="1344" y="10144"/>
                  </a:lnTo>
                  <a:lnTo>
                    <a:pt x="1296" y="10192"/>
                  </a:lnTo>
                  <a:lnTo>
                    <a:pt x="1296" y="48"/>
                  </a:lnTo>
                  <a:lnTo>
                    <a:pt x="1344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10192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Rectangle 24"/>
            <p:cNvSpPr>
              <a:spLocks noChangeArrowheads="1"/>
            </p:cNvSpPr>
            <p:nvPr/>
          </p:nvSpPr>
          <p:spPr bwMode="auto">
            <a:xfrm>
              <a:off x="3560" y="1352"/>
              <a:ext cx="88" cy="1037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99" name="Freeform 25"/>
            <p:cNvSpPr>
              <a:spLocks noEditPoints="1"/>
            </p:cNvSpPr>
            <p:nvPr/>
          </p:nvSpPr>
          <p:spPr bwMode="auto">
            <a:xfrm>
              <a:off x="3557" y="1348"/>
              <a:ext cx="94" cy="1044"/>
            </a:xfrm>
            <a:custGeom>
              <a:avLst/>
              <a:gdLst>
                <a:gd name="T0" fmla="*/ 0 w 696"/>
                <a:gd name="T1" fmla="*/ 0 h 7704"/>
                <a:gd name="T2" fmla="*/ 0 w 696"/>
                <a:gd name="T3" fmla="*/ 0 h 7704"/>
                <a:gd name="T4" fmla="*/ 2 w 696"/>
                <a:gd name="T5" fmla="*/ 0 h 7704"/>
                <a:gd name="T6" fmla="*/ 2 w 696"/>
                <a:gd name="T7" fmla="*/ 0 h 7704"/>
                <a:gd name="T8" fmla="*/ 2 w 696"/>
                <a:gd name="T9" fmla="*/ 19 h 7704"/>
                <a:gd name="T10" fmla="*/ 2 w 696"/>
                <a:gd name="T11" fmla="*/ 19 h 7704"/>
                <a:gd name="T12" fmla="*/ 0 w 696"/>
                <a:gd name="T13" fmla="*/ 19 h 7704"/>
                <a:gd name="T14" fmla="*/ 0 w 696"/>
                <a:gd name="T15" fmla="*/ 19 h 7704"/>
                <a:gd name="T16" fmla="*/ 0 w 696"/>
                <a:gd name="T17" fmla="*/ 0 h 7704"/>
                <a:gd name="T18" fmla="*/ 0 w 696"/>
                <a:gd name="T19" fmla="*/ 19 h 7704"/>
                <a:gd name="T20" fmla="*/ 0 w 696"/>
                <a:gd name="T21" fmla="*/ 19 h 7704"/>
                <a:gd name="T22" fmla="*/ 2 w 696"/>
                <a:gd name="T23" fmla="*/ 19 h 7704"/>
                <a:gd name="T24" fmla="*/ 2 w 696"/>
                <a:gd name="T25" fmla="*/ 19 h 7704"/>
                <a:gd name="T26" fmla="*/ 2 w 696"/>
                <a:gd name="T27" fmla="*/ 0 h 7704"/>
                <a:gd name="T28" fmla="*/ 2 w 696"/>
                <a:gd name="T29" fmla="*/ 0 h 7704"/>
                <a:gd name="T30" fmla="*/ 0 w 696"/>
                <a:gd name="T31" fmla="*/ 0 h 7704"/>
                <a:gd name="T32" fmla="*/ 0 w 696"/>
                <a:gd name="T33" fmla="*/ 0 h 7704"/>
                <a:gd name="T34" fmla="*/ 0 w 696"/>
                <a:gd name="T35" fmla="*/ 19 h 77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6"/>
                <a:gd name="T55" fmla="*/ 0 h 7704"/>
                <a:gd name="T56" fmla="*/ 696 w 696"/>
                <a:gd name="T57" fmla="*/ 7704 h 77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6" h="7704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672" y="0"/>
                  </a:lnTo>
                  <a:cubicBezTo>
                    <a:pt x="686" y="0"/>
                    <a:pt x="696" y="11"/>
                    <a:pt x="696" y="24"/>
                  </a:cubicBezTo>
                  <a:lnTo>
                    <a:pt x="696" y="7680"/>
                  </a:lnTo>
                  <a:cubicBezTo>
                    <a:pt x="696" y="7694"/>
                    <a:pt x="686" y="7704"/>
                    <a:pt x="672" y="7704"/>
                  </a:cubicBezTo>
                  <a:lnTo>
                    <a:pt x="24" y="7704"/>
                  </a:lnTo>
                  <a:cubicBezTo>
                    <a:pt x="11" y="7704"/>
                    <a:pt x="0" y="7694"/>
                    <a:pt x="0" y="7680"/>
                  </a:cubicBezTo>
                  <a:lnTo>
                    <a:pt x="0" y="24"/>
                  </a:lnTo>
                  <a:close/>
                  <a:moveTo>
                    <a:pt x="48" y="7680"/>
                  </a:moveTo>
                  <a:lnTo>
                    <a:pt x="24" y="7656"/>
                  </a:lnTo>
                  <a:lnTo>
                    <a:pt x="672" y="7656"/>
                  </a:lnTo>
                  <a:lnTo>
                    <a:pt x="648" y="7680"/>
                  </a:lnTo>
                  <a:lnTo>
                    <a:pt x="648" y="24"/>
                  </a:lnTo>
                  <a:lnTo>
                    <a:pt x="672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768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Rectangle 26"/>
            <p:cNvSpPr>
              <a:spLocks noChangeArrowheads="1"/>
            </p:cNvSpPr>
            <p:nvPr/>
          </p:nvSpPr>
          <p:spPr bwMode="auto">
            <a:xfrm>
              <a:off x="4894" y="1730"/>
              <a:ext cx="89" cy="714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01" name="Freeform 27"/>
            <p:cNvSpPr>
              <a:spLocks noEditPoints="1"/>
            </p:cNvSpPr>
            <p:nvPr/>
          </p:nvSpPr>
          <p:spPr bwMode="auto">
            <a:xfrm>
              <a:off x="4890" y="1727"/>
              <a:ext cx="96" cy="720"/>
            </a:xfrm>
            <a:custGeom>
              <a:avLst/>
              <a:gdLst>
                <a:gd name="T0" fmla="*/ 0 w 352"/>
                <a:gd name="T1" fmla="*/ 0 h 2660"/>
                <a:gd name="T2" fmla="*/ 0 w 352"/>
                <a:gd name="T3" fmla="*/ 0 h 2660"/>
                <a:gd name="T4" fmla="*/ 7 w 352"/>
                <a:gd name="T5" fmla="*/ 0 h 2660"/>
                <a:gd name="T6" fmla="*/ 7 w 352"/>
                <a:gd name="T7" fmla="*/ 0 h 2660"/>
                <a:gd name="T8" fmla="*/ 7 w 352"/>
                <a:gd name="T9" fmla="*/ 53 h 2660"/>
                <a:gd name="T10" fmla="*/ 7 w 352"/>
                <a:gd name="T11" fmla="*/ 53 h 2660"/>
                <a:gd name="T12" fmla="*/ 0 w 352"/>
                <a:gd name="T13" fmla="*/ 53 h 2660"/>
                <a:gd name="T14" fmla="*/ 0 w 352"/>
                <a:gd name="T15" fmla="*/ 53 h 2660"/>
                <a:gd name="T16" fmla="*/ 0 w 352"/>
                <a:gd name="T17" fmla="*/ 0 h 2660"/>
                <a:gd name="T18" fmla="*/ 1 w 352"/>
                <a:gd name="T19" fmla="*/ 53 h 2660"/>
                <a:gd name="T20" fmla="*/ 0 w 352"/>
                <a:gd name="T21" fmla="*/ 52 h 2660"/>
                <a:gd name="T22" fmla="*/ 7 w 352"/>
                <a:gd name="T23" fmla="*/ 52 h 2660"/>
                <a:gd name="T24" fmla="*/ 7 w 352"/>
                <a:gd name="T25" fmla="*/ 53 h 2660"/>
                <a:gd name="T26" fmla="*/ 7 w 352"/>
                <a:gd name="T27" fmla="*/ 0 h 2660"/>
                <a:gd name="T28" fmla="*/ 7 w 352"/>
                <a:gd name="T29" fmla="*/ 1 h 2660"/>
                <a:gd name="T30" fmla="*/ 0 w 352"/>
                <a:gd name="T31" fmla="*/ 1 h 2660"/>
                <a:gd name="T32" fmla="*/ 1 w 352"/>
                <a:gd name="T33" fmla="*/ 0 h 2660"/>
                <a:gd name="T34" fmla="*/ 1 w 352"/>
                <a:gd name="T35" fmla="*/ 53 h 26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2"/>
                <a:gd name="T55" fmla="*/ 0 h 2660"/>
                <a:gd name="T56" fmla="*/ 352 w 352"/>
                <a:gd name="T57" fmla="*/ 2660 h 26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2" h="2660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340" y="0"/>
                  </a:lnTo>
                  <a:cubicBezTo>
                    <a:pt x="347" y="0"/>
                    <a:pt x="352" y="6"/>
                    <a:pt x="352" y="12"/>
                  </a:cubicBezTo>
                  <a:lnTo>
                    <a:pt x="352" y="2648"/>
                  </a:lnTo>
                  <a:cubicBezTo>
                    <a:pt x="352" y="2655"/>
                    <a:pt x="347" y="2660"/>
                    <a:pt x="340" y="2660"/>
                  </a:cubicBezTo>
                  <a:lnTo>
                    <a:pt x="12" y="2660"/>
                  </a:lnTo>
                  <a:cubicBezTo>
                    <a:pt x="6" y="2660"/>
                    <a:pt x="0" y="2655"/>
                    <a:pt x="0" y="2648"/>
                  </a:cubicBezTo>
                  <a:lnTo>
                    <a:pt x="0" y="12"/>
                  </a:lnTo>
                  <a:close/>
                  <a:moveTo>
                    <a:pt x="24" y="2648"/>
                  </a:moveTo>
                  <a:lnTo>
                    <a:pt x="12" y="2636"/>
                  </a:lnTo>
                  <a:lnTo>
                    <a:pt x="340" y="2636"/>
                  </a:lnTo>
                  <a:lnTo>
                    <a:pt x="328" y="2648"/>
                  </a:lnTo>
                  <a:lnTo>
                    <a:pt x="328" y="12"/>
                  </a:lnTo>
                  <a:lnTo>
                    <a:pt x="340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2648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Rectangle 28"/>
            <p:cNvSpPr>
              <a:spLocks noChangeArrowheads="1"/>
            </p:cNvSpPr>
            <p:nvPr/>
          </p:nvSpPr>
          <p:spPr bwMode="auto">
            <a:xfrm>
              <a:off x="2226" y="1458"/>
              <a:ext cx="88" cy="178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03" name="Freeform 29"/>
            <p:cNvSpPr>
              <a:spLocks noEditPoints="1"/>
            </p:cNvSpPr>
            <p:nvPr/>
          </p:nvSpPr>
          <p:spPr bwMode="auto">
            <a:xfrm>
              <a:off x="2223" y="1455"/>
              <a:ext cx="94" cy="184"/>
            </a:xfrm>
            <a:custGeom>
              <a:avLst/>
              <a:gdLst>
                <a:gd name="T0" fmla="*/ 0 w 1392"/>
                <a:gd name="T1" fmla="*/ 0 h 2720"/>
                <a:gd name="T2" fmla="*/ 0 w 1392"/>
                <a:gd name="T3" fmla="*/ 0 h 2720"/>
                <a:gd name="T4" fmla="*/ 0 w 1392"/>
                <a:gd name="T5" fmla="*/ 0 h 2720"/>
                <a:gd name="T6" fmla="*/ 0 w 1392"/>
                <a:gd name="T7" fmla="*/ 0 h 2720"/>
                <a:gd name="T8" fmla="*/ 0 w 1392"/>
                <a:gd name="T9" fmla="*/ 1 h 2720"/>
                <a:gd name="T10" fmla="*/ 0 w 1392"/>
                <a:gd name="T11" fmla="*/ 1 h 2720"/>
                <a:gd name="T12" fmla="*/ 0 w 1392"/>
                <a:gd name="T13" fmla="*/ 1 h 2720"/>
                <a:gd name="T14" fmla="*/ 0 w 1392"/>
                <a:gd name="T15" fmla="*/ 1 h 2720"/>
                <a:gd name="T16" fmla="*/ 0 w 1392"/>
                <a:gd name="T17" fmla="*/ 0 h 2720"/>
                <a:gd name="T18" fmla="*/ 0 w 1392"/>
                <a:gd name="T19" fmla="*/ 1 h 2720"/>
                <a:gd name="T20" fmla="*/ 0 w 1392"/>
                <a:gd name="T21" fmla="*/ 1 h 2720"/>
                <a:gd name="T22" fmla="*/ 0 w 1392"/>
                <a:gd name="T23" fmla="*/ 1 h 2720"/>
                <a:gd name="T24" fmla="*/ 0 w 1392"/>
                <a:gd name="T25" fmla="*/ 1 h 2720"/>
                <a:gd name="T26" fmla="*/ 0 w 1392"/>
                <a:gd name="T27" fmla="*/ 0 h 2720"/>
                <a:gd name="T28" fmla="*/ 0 w 1392"/>
                <a:gd name="T29" fmla="*/ 0 h 2720"/>
                <a:gd name="T30" fmla="*/ 0 w 1392"/>
                <a:gd name="T31" fmla="*/ 0 h 2720"/>
                <a:gd name="T32" fmla="*/ 0 w 1392"/>
                <a:gd name="T33" fmla="*/ 0 h 2720"/>
                <a:gd name="T34" fmla="*/ 0 w 1392"/>
                <a:gd name="T35" fmla="*/ 1 h 2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92"/>
                <a:gd name="T55" fmla="*/ 0 h 2720"/>
                <a:gd name="T56" fmla="*/ 1392 w 1392"/>
                <a:gd name="T57" fmla="*/ 2720 h 2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92" h="2720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1344" y="0"/>
                  </a:lnTo>
                  <a:cubicBezTo>
                    <a:pt x="1371" y="0"/>
                    <a:pt x="1392" y="22"/>
                    <a:pt x="1392" y="48"/>
                  </a:cubicBezTo>
                  <a:lnTo>
                    <a:pt x="1392" y="2672"/>
                  </a:lnTo>
                  <a:cubicBezTo>
                    <a:pt x="1392" y="2699"/>
                    <a:pt x="1371" y="2720"/>
                    <a:pt x="1344" y="2720"/>
                  </a:cubicBezTo>
                  <a:lnTo>
                    <a:pt x="48" y="2720"/>
                  </a:lnTo>
                  <a:cubicBezTo>
                    <a:pt x="22" y="2720"/>
                    <a:pt x="0" y="2699"/>
                    <a:pt x="0" y="2672"/>
                  </a:cubicBezTo>
                  <a:lnTo>
                    <a:pt x="0" y="48"/>
                  </a:lnTo>
                  <a:close/>
                  <a:moveTo>
                    <a:pt x="96" y="2672"/>
                  </a:moveTo>
                  <a:lnTo>
                    <a:pt x="48" y="2624"/>
                  </a:lnTo>
                  <a:lnTo>
                    <a:pt x="1344" y="2624"/>
                  </a:lnTo>
                  <a:lnTo>
                    <a:pt x="1296" y="2672"/>
                  </a:lnTo>
                  <a:lnTo>
                    <a:pt x="1296" y="48"/>
                  </a:lnTo>
                  <a:lnTo>
                    <a:pt x="1344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2672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Rectangle 30"/>
            <p:cNvSpPr>
              <a:spLocks noChangeArrowheads="1"/>
            </p:cNvSpPr>
            <p:nvPr/>
          </p:nvSpPr>
          <p:spPr bwMode="auto">
            <a:xfrm>
              <a:off x="3560" y="1073"/>
              <a:ext cx="88" cy="279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05" name="Freeform 31"/>
            <p:cNvSpPr>
              <a:spLocks noEditPoints="1"/>
            </p:cNvSpPr>
            <p:nvPr/>
          </p:nvSpPr>
          <p:spPr bwMode="auto">
            <a:xfrm>
              <a:off x="3557" y="1070"/>
              <a:ext cx="94" cy="285"/>
            </a:xfrm>
            <a:custGeom>
              <a:avLst/>
              <a:gdLst>
                <a:gd name="T0" fmla="*/ 0 w 696"/>
                <a:gd name="T1" fmla="*/ 0 h 2104"/>
                <a:gd name="T2" fmla="*/ 0 w 696"/>
                <a:gd name="T3" fmla="*/ 0 h 2104"/>
                <a:gd name="T4" fmla="*/ 2 w 696"/>
                <a:gd name="T5" fmla="*/ 0 h 2104"/>
                <a:gd name="T6" fmla="*/ 2 w 696"/>
                <a:gd name="T7" fmla="*/ 0 h 2104"/>
                <a:gd name="T8" fmla="*/ 2 w 696"/>
                <a:gd name="T9" fmla="*/ 5 h 2104"/>
                <a:gd name="T10" fmla="*/ 2 w 696"/>
                <a:gd name="T11" fmla="*/ 5 h 2104"/>
                <a:gd name="T12" fmla="*/ 0 w 696"/>
                <a:gd name="T13" fmla="*/ 5 h 2104"/>
                <a:gd name="T14" fmla="*/ 0 w 696"/>
                <a:gd name="T15" fmla="*/ 5 h 2104"/>
                <a:gd name="T16" fmla="*/ 0 w 696"/>
                <a:gd name="T17" fmla="*/ 0 h 2104"/>
                <a:gd name="T18" fmla="*/ 0 w 696"/>
                <a:gd name="T19" fmla="*/ 5 h 2104"/>
                <a:gd name="T20" fmla="*/ 0 w 696"/>
                <a:gd name="T21" fmla="*/ 5 h 2104"/>
                <a:gd name="T22" fmla="*/ 2 w 696"/>
                <a:gd name="T23" fmla="*/ 5 h 2104"/>
                <a:gd name="T24" fmla="*/ 2 w 696"/>
                <a:gd name="T25" fmla="*/ 5 h 2104"/>
                <a:gd name="T26" fmla="*/ 2 w 696"/>
                <a:gd name="T27" fmla="*/ 0 h 2104"/>
                <a:gd name="T28" fmla="*/ 2 w 696"/>
                <a:gd name="T29" fmla="*/ 0 h 2104"/>
                <a:gd name="T30" fmla="*/ 0 w 696"/>
                <a:gd name="T31" fmla="*/ 0 h 2104"/>
                <a:gd name="T32" fmla="*/ 0 w 696"/>
                <a:gd name="T33" fmla="*/ 0 h 2104"/>
                <a:gd name="T34" fmla="*/ 0 w 696"/>
                <a:gd name="T35" fmla="*/ 5 h 2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6"/>
                <a:gd name="T55" fmla="*/ 0 h 2104"/>
                <a:gd name="T56" fmla="*/ 696 w 696"/>
                <a:gd name="T57" fmla="*/ 2104 h 2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6" h="2104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672" y="0"/>
                  </a:lnTo>
                  <a:cubicBezTo>
                    <a:pt x="686" y="0"/>
                    <a:pt x="696" y="11"/>
                    <a:pt x="696" y="24"/>
                  </a:cubicBezTo>
                  <a:lnTo>
                    <a:pt x="696" y="2080"/>
                  </a:lnTo>
                  <a:cubicBezTo>
                    <a:pt x="696" y="2094"/>
                    <a:pt x="686" y="2104"/>
                    <a:pt x="672" y="2104"/>
                  </a:cubicBezTo>
                  <a:lnTo>
                    <a:pt x="24" y="2104"/>
                  </a:lnTo>
                  <a:cubicBezTo>
                    <a:pt x="11" y="2104"/>
                    <a:pt x="0" y="2094"/>
                    <a:pt x="0" y="2080"/>
                  </a:cubicBezTo>
                  <a:lnTo>
                    <a:pt x="0" y="24"/>
                  </a:lnTo>
                  <a:close/>
                  <a:moveTo>
                    <a:pt x="48" y="2080"/>
                  </a:moveTo>
                  <a:lnTo>
                    <a:pt x="24" y="2056"/>
                  </a:lnTo>
                  <a:lnTo>
                    <a:pt x="672" y="2056"/>
                  </a:lnTo>
                  <a:lnTo>
                    <a:pt x="648" y="2080"/>
                  </a:lnTo>
                  <a:lnTo>
                    <a:pt x="648" y="24"/>
                  </a:lnTo>
                  <a:lnTo>
                    <a:pt x="672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208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Rectangle 32"/>
            <p:cNvSpPr>
              <a:spLocks noChangeArrowheads="1"/>
            </p:cNvSpPr>
            <p:nvPr/>
          </p:nvSpPr>
          <p:spPr bwMode="auto">
            <a:xfrm>
              <a:off x="4894" y="1572"/>
              <a:ext cx="89" cy="158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07" name="Freeform 33"/>
            <p:cNvSpPr>
              <a:spLocks noEditPoints="1"/>
            </p:cNvSpPr>
            <p:nvPr/>
          </p:nvSpPr>
          <p:spPr bwMode="auto">
            <a:xfrm>
              <a:off x="4890" y="1568"/>
              <a:ext cx="96" cy="165"/>
            </a:xfrm>
            <a:custGeom>
              <a:avLst/>
              <a:gdLst>
                <a:gd name="T0" fmla="*/ 0 w 352"/>
                <a:gd name="T1" fmla="*/ 0 h 608"/>
                <a:gd name="T2" fmla="*/ 0 w 352"/>
                <a:gd name="T3" fmla="*/ 0 h 608"/>
                <a:gd name="T4" fmla="*/ 7 w 352"/>
                <a:gd name="T5" fmla="*/ 0 h 608"/>
                <a:gd name="T6" fmla="*/ 7 w 352"/>
                <a:gd name="T7" fmla="*/ 0 h 608"/>
                <a:gd name="T8" fmla="*/ 7 w 352"/>
                <a:gd name="T9" fmla="*/ 12 h 608"/>
                <a:gd name="T10" fmla="*/ 7 w 352"/>
                <a:gd name="T11" fmla="*/ 12 h 608"/>
                <a:gd name="T12" fmla="*/ 0 w 352"/>
                <a:gd name="T13" fmla="*/ 12 h 608"/>
                <a:gd name="T14" fmla="*/ 0 w 352"/>
                <a:gd name="T15" fmla="*/ 12 h 608"/>
                <a:gd name="T16" fmla="*/ 0 w 352"/>
                <a:gd name="T17" fmla="*/ 0 h 608"/>
                <a:gd name="T18" fmla="*/ 1 w 352"/>
                <a:gd name="T19" fmla="*/ 12 h 608"/>
                <a:gd name="T20" fmla="*/ 0 w 352"/>
                <a:gd name="T21" fmla="*/ 12 h 608"/>
                <a:gd name="T22" fmla="*/ 7 w 352"/>
                <a:gd name="T23" fmla="*/ 12 h 608"/>
                <a:gd name="T24" fmla="*/ 7 w 352"/>
                <a:gd name="T25" fmla="*/ 12 h 608"/>
                <a:gd name="T26" fmla="*/ 7 w 352"/>
                <a:gd name="T27" fmla="*/ 0 h 608"/>
                <a:gd name="T28" fmla="*/ 7 w 352"/>
                <a:gd name="T29" fmla="*/ 1 h 608"/>
                <a:gd name="T30" fmla="*/ 0 w 352"/>
                <a:gd name="T31" fmla="*/ 1 h 608"/>
                <a:gd name="T32" fmla="*/ 1 w 352"/>
                <a:gd name="T33" fmla="*/ 0 h 608"/>
                <a:gd name="T34" fmla="*/ 1 w 352"/>
                <a:gd name="T35" fmla="*/ 12 h 6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2"/>
                <a:gd name="T55" fmla="*/ 0 h 608"/>
                <a:gd name="T56" fmla="*/ 352 w 352"/>
                <a:gd name="T57" fmla="*/ 608 h 6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2" h="608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340" y="0"/>
                  </a:lnTo>
                  <a:cubicBezTo>
                    <a:pt x="347" y="0"/>
                    <a:pt x="352" y="6"/>
                    <a:pt x="352" y="12"/>
                  </a:cubicBezTo>
                  <a:lnTo>
                    <a:pt x="352" y="596"/>
                  </a:lnTo>
                  <a:cubicBezTo>
                    <a:pt x="352" y="603"/>
                    <a:pt x="347" y="608"/>
                    <a:pt x="340" y="608"/>
                  </a:cubicBezTo>
                  <a:lnTo>
                    <a:pt x="12" y="608"/>
                  </a:lnTo>
                  <a:cubicBezTo>
                    <a:pt x="6" y="608"/>
                    <a:pt x="0" y="603"/>
                    <a:pt x="0" y="596"/>
                  </a:cubicBezTo>
                  <a:lnTo>
                    <a:pt x="0" y="12"/>
                  </a:lnTo>
                  <a:close/>
                  <a:moveTo>
                    <a:pt x="24" y="596"/>
                  </a:moveTo>
                  <a:lnTo>
                    <a:pt x="12" y="584"/>
                  </a:lnTo>
                  <a:lnTo>
                    <a:pt x="340" y="584"/>
                  </a:lnTo>
                  <a:lnTo>
                    <a:pt x="328" y="596"/>
                  </a:lnTo>
                  <a:lnTo>
                    <a:pt x="328" y="12"/>
                  </a:lnTo>
                  <a:lnTo>
                    <a:pt x="340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596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Rectangle 34"/>
            <p:cNvSpPr>
              <a:spLocks noChangeArrowheads="1"/>
            </p:cNvSpPr>
            <p:nvPr/>
          </p:nvSpPr>
          <p:spPr bwMode="auto">
            <a:xfrm>
              <a:off x="1188" y="2468"/>
              <a:ext cx="89" cy="2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09" name="Freeform 35"/>
            <p:cNvSpPr>
              <a:spLocks noEditPoints="1"/>
            </p:cNvSpPr>
            <p:nvPr/>
          </p:nvSpPr>
          <p:spPr bwMode="auto">
            <a:xfrm>
              <a:off x="1185" y="2465"/>
              <a:ext cx="96" cy="292"/>
            </a:xfrm>
            <a:custGeom>
              <a:avLst/>
              <a:gdLst>
                <a:gd name="T0" fmla="*/ 0 w 1408"/>
                <a:gd name="T1" fmla="*/ 0 h 4320"/>
                <a:gd name="T2" fmla="*/ 0 w 1408"/>
                <a:gd name="T3" fmla="*/ 0 h 4320"/>
                <a:gd name="T4" fmla="*/ 0 w 1408"/>
                <a:gd name="T5" fmla="*/ 0 h 4320"/>
                <a:gd name="T6" fmla="*/ 0 w 1408"/>
                <a:gd name="T7" fmla="*/ 0 h 4320"/>
                <a:gd name="T8" fmla="*/ 0 w 1408"/>
                <a:gd name="T9" fmla="*/ 1 h 4320"/>
                <a:gd name="T10" fmla="*/ 0 w 1408"/>
                <a:gd name="T11" fmla="*/ 1 h 4320"/>
                <a:gd name="T12" fmla="*/ 0 w 1408"/>
                <a:gd name="T13" fmla="*/ 1 h 4320"/>
                <a:gd name="T14" fmla="*/ 0 w 1408"/>
                <a:gd name="T15" fmla="*/ 1 h 4320"/>
                <a:gd name="T16" fmla="*/ 0 w 1408"/>
                <a:gd name="T17" fmla="*/ 0 h 4320"/>
                <a:gd name="T18" fmla="*/ 0 w 1408"/>
                <a:gd name="T19" fmla="*/ 1 h 4320"/>
                <a:gd name="T20" fmla="*/ 0 w 1408"/>
                <a:gd name="T21" fmla="*/ 1 h 4320"/>
                <a:gd name="T22" fmla="*/ 0 w 1408"/>
                <a:gd name="T23" fmla="*/ 1 h 4320"/>
                <a:gd name="T24" fmla="*/ 0 w 1408"/>
                <a:gd name="T25" fmla="*/ 1 h 4320"/>
                <a:gd name="T26" fmla="*/ 0 w 1408"/>
                <a:gd name="T27" fmla="*/ 0 h 4320"/>
                <a:gd name="T28" fmla="*/ 0 w 1408"/>
                <a:gd name="T29" fmla="*/ 0 h 4320"/>
                <a:gd name="T30" fmla="*/ 0 w 1408"/>
                <a:gd name="T31" fmla="*/ 0 h 4320"/>
                <a:gd name="T32" fmla="*/ 0 w 1408"/>
                <a:gd name="T33" fmla="*/ 0 h 4320"/>
                <a:gd name="T34" fmla="*/ 0 w 1408"/>
                <a:gd name="T35" fmla="*/ 1 h 43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08"/>
                <a:gd name="T55" fmla="*/ 0 h 4320"/>
                <a:gd name="T56" fmla="*/ 1408 w 1408"/>
                <a:gd name="T57" fmla="*/ 4320 h 43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08" h="4320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1360" y="0"/>
                  </a:lnTo>
                  <a:cubicBezTo>
                    <a:pt x="1387" y="0"/>
                    <a:pt x="1408" y="22"/>
                    <a:pt x="1408" y="48"/>
                  </a:cubicBezTo>
                  <a:lnTo>
                    <a:pt x="1408" y="4272"/>
                  </a:lnTo>
                  <a:cubicBezTo>
                    <a:pt x="1408" y="4299"/>
                    <a:pt x="1387" y="4320"/>
                    <a:pt x="1360" y="4320"/>
                  </a:cubicBezTo>
                  <a:lnTo>
                    <a:pt x="48" y="4320"/>
                  </a:lnTo>
                  <a:cubicBezTo>
                    <a:pt x="22" y="4320"/>
                    <a:pt x="0" y="4299"/>
                    <a:pt x="0" y="4272"/>
                  </a:cubicBezTo>
                  <a:lnTo>
                    <a:pt x="0" y="48"/>
                  </a:lnTo>
                  <a:close/>
                  <a:moveTo>
                    <a:pt x="96" y="4272"/>
                  </a:moveTo>
                  <a:lnTo>
                    <a:pt x="48" y="4224"/>
                  </a:lnTo>
                  <a:lnTo>
                    <a:pt x="1360" y="4224"/>
                  </a:lnTo>
                  <a:lnTo>
                    <a:pt x="1312" y="4272"/>
                  </a:lnTo>
                  <a:lnTo>
                    <a:pt x="1312" y="48"/>
                  </a:lnTo>
                  <a:lnTo>
                    <a:pt x="1360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272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Rectangle 36"/>
            <p:cNvSpPr>
              <a:spLocks noChangeArrowheads="1"/>
            </p:cNvSpPr>
            <p:nvPr/>
          </p:nvSpPr>
          <p:spPr bwMode="auto">
            <a:xfrm>
              <a:off x="1337" y="2468"/>
              <a:ext cx="88" cy="1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1" name="Freeform 37"/>
            <p:cNvSpPr>
              <a:spLocks noEditPoints="1"/>
            </p:cNvSpPr>
            <p:nvPr/>
          </p:nvSpPr>
          <p:spPr bwMode="auto">
            <a:xfrm>
              <a:off x="1334" y="2465"/>
              <a:ext cx="94" cy="122"/>
            </a:xfrm>
            <a:custGeom>
              <a:avLst/>
              <a:gdLst>
                <a:gd name="T0" fmla="*/ 0 w 1392"/>
                <a:gd name="T1" fmla="*/ 0 h 1808"/>
                <a:gd name="T2" fmla="*/ 0 w 1392"/>
                <a:gd name="T3" fmla="*/ 0 h 1808"/>
                <a:gd name="T4" fmla="*/ 0 w 1392"/>
                <a:gd name="T5" fmla="*/ 0 h 1808"/>
                <a:gd name="T6" fmla="*/ 0 w 1392"/>
                <a:gd name="T7" fmla="*/ 0 h 1808"/>
                <a:gd name="T8" fmla="*/ 0 w 1392"/>
                <a:gd name="T9" fmla="*/ 1 h 1808"/>
                <a:gd name="T10" fmla="*/ 0 w 1392"/>
                <a:gd name="T11" fmla="*/ 1 h 1808"/>
                <a:gd name="T12" fmla="*/ 0 w 1392"/>
                <a:gd name="T13" fmla="*/ 1 h 1808"/>
                <a:gd name="T14" fmla="*/ 0 w 1392"/>
                <a:gd name="T15" fmla="*/ 1 h 1808"/>
                <a:gd name="T16" fmla="*/ 0 w 1392"/>
                <a:gd name="T17" fmla="*/ 0 h 1808"/>
                <a:gd name="T18" fmla="*/ 0 w 1392"/>
                <a:gd name="T19" fmla="*/ 1 h 1808"/>
                <a:gd name="T20" fmla="*/ 0 w 1392"/>
                <a:gd name="T21" fmla="*/ 1 h 1808"/>
                <a:gd name="T22" fmla="*/ 0 w 1392"/>
                <a:gd name="T23" fmla="*/ 1 h 1808"/>
                <a:gd name="T24" fmla="*/ 0 w 1392"/>
                <a:gd name="T25" fmla="*/ 1 h 1808"/>
                <a:gd name="T26" fmla="*/ 0 w 1392"/>
                <a:gd name="T27" fmla="*/ 0 h 1808"/>
                <a:gd name="T28" fmla="*/ 0 w 1392"/>
                <a:gd name="T29" fmla="*/ 0 h 1808"/>
                <a:gd name="T30" fmla="*/ 0 w 1392"/>
                <a:gd name="T31" fmla="*/ 0 h 1808"/>
                <a:gd name="T32" fmla="*/ 0 w 1392"/>
                <a:gd name="T33" fmla="*/ 0 h 1808"/>
                <a:gd name="T34" fmla="*/ 0 w 1392"/>
                <a:gd name="T35" fmla="*/ 1 h 18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92"/>
                <a:gd name="T55" fmla="*/ 0 h 1808"/>
                <a:gd name="T56" fmla="*/ 1392 w 1392"/>
                <a:gd name="T57" fmla="*/ 1808 h 18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92" h="1808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1344" y="0"/>
                  </a:lnTo>
                  <a:cubicBezTo>
                    <a:pt x="1371" y="0"/>
                    <a:pt x="1392" y="22"/>
                    <a:pt x="1392" y="48"/>
                  </a:cubicBezTo>
                  <a:lnTo>
                    <a:pt x="1392" y="1760"/>
                  </a:lnTo>
                  <a:cubicBezTo>
                    <a:pt x="1392" y="1787"/>
                    <a:pt x="1371" y="1808"/>
                    <a:pt x="1344" y="1808"/>
                  </a:cubicBezTo>
                  <a:lnTo>
                    <a:pt x="48" y="1808"/>
                  </a:lnTo>
                  <a:cubicBezTo>
                    <a:pt x="22" y="1808"/>
                    <a:pt x="0" y="1787"/>
                    <a:pt x="0" y="1760"/>
                  </a:cubicBezTo>
                  <a:lnTo>
                    <a:pt x="0" y="48"/>
                  </a:lnTo>
                  <a:close/>
                  <a:moveTo>
                    <a:pt x="96" y="1760"/>
                  </a:moveTo>
                  <a:lnTo>
                    <a:pt x="48" y="1712"/>
                  </a:lnTo>
                  <a:lnTo>
                    <a:pt x="1344" y="1712"/>
                  </a:lnTo>
                  <a:lnTo>
                    <a:pt x="1296" y="1760"/>
                  </a:lnTo>
                  <a:lnTo>
                    <a:pt x="1296" y="48"/>
                  </a:lnTo>
                  <a:lnTo>
                    <a:pt x="1344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176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Rectangle 38"/>
            <p:cNvSpPr>
              <a:spLocks noChangeArrowheads="1"/>
            </p:cNvSpPr>
            <p:nvPr/>
          </p:nvSpPr>
          <p:spPr bwMode="auto">
            <a:xfrm>
              <a:off x="1485" y="2468"/>
              <a:ext cx="88" cy="1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3" name="Freeform 39"/>
            <p:cNvSpPr>
              <a:spLocks noEditPoints="1"/>
            </p:cNvSpPr>
            <p:nvPr/>
          </p:nvSpPr>
          <p:spPr bwMode="auto">
            <a:xfrm>
              <a:off x="1482" y="2465"/>
              <a:ext cx="94" cy="108"/>
            </a:xfrm>
            <a:custGeom>
              <a:avLst/>
              <a:gdLst>
                <a:gd name="T0" fmla="*/ 0 w 1392"/>
                <a:gd name="T1" fmla="*/ 0 h 1600"/>
                <a:gd name="T2" fmla="*/ 0 w 1392"/>
                <a:gd name="T3" fmla="*/ 0 h 1600"/>
                <a:gd name="T4" fmla="*/ 0 w 1392"/>
                <a:gd name="T5" fmla="*/ 0 h 1600"/>
                <a:gd name="T6" fmla="*/ 0 w 1392"/>
                <a:gd name="T7" fmla="*/ 0 h 1600"/>
                <a:gd name="T8" fmla="*/ 0 w 1392"/>
                <a:gd name="T9" fmla="*/ 0 h 1600"/>
                <a:gd name="T10" fmla="*/ 0 w 1392"/>
                <a:gd name="T11" fmla="*/ 0 h 1600"/>
                <a:gd name="T12" fmla="*/ 0 w 1392"/>
                <a:gd name="T13" fmla="*/ 0 h 1600"/>
                <a:gd name="T14" fmla="*/ 0 w 1392"/>
                <a:gd name="T15" fmla="*/ 0 h 1600"/>
                <a:gd name="T16" fmla="*/ 0 w 1392"/>
                <a:gd name="T17" fmla="*/ 0 h 1600"/>
                <a:gd name="T18" fmla="*/ 0 w 1392"/>
                <a:gd name="T19" fmla="*/ 0 h 1600"/>
                <a:gd name="T20" fmla="*/ 0 w 1392"/>
                <a:gd name="T21" fmla="*/ 0 h 1600"/>
                <a:gd name="T22" fmla="*/ 0 w 1392"/>
                <a:gd name="T23" fmla="*/ 0 h 1600"/>
                <a:gd name="T24" fmla="*/ 0 w 1392"/>
                <a:gd name="T25" fmla="*/ 0 h 1600"/>
                <a:gd name="T26" fmla="*/ 0 w 1392"/>
                <a:gd name="T27" fmla="*/ 0 h 1600"/>
                <a:gd name="T28" fmla="*/ 0 w 1392"/>
                <a:gd name="T29" fmla="*/ 0 h 1600"/>
                <a:gd name="T30" fmla="*/ 0 w 1392"/>
                <a:gd name="T31" fmla="*/ 0 h 1600"/>
                <a:gd name="T32" fmla="*/ 0 w 1392"/>
                <a:gd name="T33" fmla="*/ 0 h 1600"/>
                <a:gd name="T34" fmla="*/ 0 w 1392"/>
                <a:gd name="T35" fmla="*/ 0 h 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92"/>
                <a:gd name="T55" fmla="*/ 0 h 1600"/>
                <a:gd name="T56" fmla="*/ 1392 w 1392"/>
                <a:gd name="T57" fmla="*/ 1600 h 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92" h="1600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1344" y="0"/>
                  </a:lnTo>
                  <a:cubicBezTo>
                    <a:pt x="1371" y="0"/>
                    <a:pt x="1392" y="22"/>
                    <a:pt x="1392" y="48"/>
                  </a:cubicBezTo>
                  <a:lnTo>
                    <a:pt x="1392" y="1552"/>
                  </a:lnTo>
                  <a:cubicBezTo>
                    <a:pt x="1392" y="1579"/>
                    <a:pt x="1371" y="1600"/>
                    <a:pt x="1344" y="1600"/>
                  </a:cubicBezTo>
                  <a:lnTo>
                    <a:pt x="48" y="1600"/>
                  </a:lnTo>
                  <a:cubicBezTo>
                    <a:pt x="22" y="1600"/>
                    <a:pt x="0" y="1579"/>
                    <a:pt x="0" y="1552"/>
                  </a:cubicBezTo>
                  <a:lnTo>
                    <a:pt x="0" y="48"/>
                  </a:lnTo>
                  <a:close/>
                  <a:moveTo>
                    <a:pt x="96" y="1552"/>
                  </a:moveTo>
                  <a:lnTo>
                    <a:pt x="48" y="1504"/>
                  </a:lnTo>
                  <a:lnTo>
                    <a:pt x="1344" y="1504"/>
                  </a:lnTo>
                  <a:lnTo>
                    <a:pt x="1296" y="1552"/>
                  </a:lnTo>
                  <a:lnTo>
                    <a:pt x="1296" y="48"/>
                  </a:lnTo>
                  <a:lnTo>
                    <a:pt x="1344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1552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Rectangle 40"/>
            <p:cNvSpPr>
              <a:spLocks noChangeArrowheads="1"/>
            </p:cNvSpPr>
            <p:nvPr/>
          </p:nvSpPr>
          <p:spPr bwMode="auto">
            <a:xfrm>
              <a:off x="1634" y="2468"/>
              <a:ext cx="87" cy="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5" name="Freeform 41"/>
            <p:cNvSpPr>
              <a:spLocks noEditPoints="1"/>
            </p:cNvSpPr>
            <p:nvPr/>
          </p:nvSpPr>
          <p:spPr bwMode="auto">
            <a:xfrm>
              <a:off x="1630" y="2465"/>
              <a:ext cx="95" cy="52"/>
            </a:xfrm>
            <a:custGeom>
              <a:avLst/>
              <a:gdLst>
                <a:gd name="T0" fmla="*/ 0 w 1392"/>
                <a:gd name="T1" fmla="*/ 0 h 768"/>
                <a:gd name="T2" fmla="*/ 0 w 1392"/>
                <a:gd name="T3" fmla="*/ 0 h 768"/>
                <a:gd name="T4" fmla="*/ 0 w 1392"/>
                <a:gd name="T5" fmla="*/ 0 h 768"/>
                <a:gd name="T6" fmla="*/ 0 w 1392"/>
                <a:gd name="T7" fmla="*/ 0 h 768"/>
                <a:gd name="T8" fmla="*/ 0 w 1392"/>
                <a:gd name="T9" fmla="*/ 0 h 768"/>
                <a:gd name="T10" fmla="*/ 0 w 1392"/>
                <a:gd name="T11" fmla="*/ 0 h 768"/>
                <a:gd name="T12" fmla="*/ 0 w 1392"/>
                <a:gd name="T13" fmla="*/ 0 h 768"/>
                <a:gd name="T14" fmla="*/ 0 w 1392"/>
                <a:gd name="T15" fmla="*/ 0 h 768"/>
                <a:gd name="T16" fmla="*/ 0 w 1392"/>
                <a:gd name="T17" fmla="*/ 0 h 768"/>
                <a:gd name="T18" fmla="*/ 0 w 1392"/>
                <a:gd name="T19" fmla="*/ 0 h 768"/>
                <a:gd name="T20" fmla="*/ 0 w 1392"/>
                <a:gd name="T21" fmla="*/ 0 h 768"/>
                <a:gd name="T22" fmla="*/ 0 w 1392"/>
                <a:gd name="T23" fmla="*/ 0 h 768"/>
                <a:gd name="T24" fmla="*/ 0 w 1392"/>
                <a:gd name="T25" fmla="*/ 0 h 768"/>
                <a:gd name="T26" fmla="*/ 0 w 1392"/>
                <a:gd name="T27" fmla="*/ 0 h 768"/>
                <a:gd name="T28" fmla="*/ 0 w 1392"/>
                <a:gd name="T29" fmla="*/ 0 h 768"/>
                <a:gd name="T30" fmla="*/ 0 w 1392"/>
                <a:gd name="T31" fmla="*/ 0 h 768"/>
                <a:gd name="T32" fmla="*/ 0 w 1392"/>
                <a:gd name="T33" fmla="*/ 0 h 768"/>
                <a:gd name="T34" fmla="*/ 0 w 1392"/>
                <a:gd name="T35" fmla="*/ 0 h 7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92"/>
                <a:gd name="T55" fmla="*/ 0 h 768"/>
                <a:gd name="T56" fmla="*/ 1392 w 1392"/>
                <a:gd name="T57" fmla="*/ 768 h 7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92" h="768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1344" y="0"/>
                  </a:lnTo>
                  <a:cubicBezTo>
                    <a:pt x="1371" y="0"/>
                    <a:pt x="1392" y="22"/>
                    <a:pt x="1392" y="48"/>
                  </a:cubicBezTo>
                  <a:lnTo>
                    <a:pt x="1392" y="720"/>
                  </a:lnTo>
                  <a:cubicBezTo>
                    <a:pt x="1392" y="747"/>
                    <a:pt x="1371" y="768"/>
                    <a:pt x="1344" y="768"/>
                  </a:cubicBezTo>
                  <a:lnTo>
                    <a:pt x="48" y="768"/>
                  </a:lnTo>
                  <a:cubicBezTo>
                    <a:pt x="22" y="768"/>
                    <a:pt x="0" y="747"/>
                    <a:pt x="0" y="720"/>
                  </a:cubicBezTo>
                  <a:lnTo>
                    <a:pt x="0" y="48"/>
                  </a:lnTo>
                  <a:close/>
                  <a:moveTo>
                    <a:pt x="96" y="720"/>
                  </a:moveTo>
                  <a:lnTo>
                    <a:pt x="48" y="672"/>
                  </a:lnTo>
                  <a:lnTo>
                    <a:pt x="1344" y="672"/>
                  </a:lnTo>
                  <a:lnTo>
                    <a:pt x="1296" y="720"/>
                  </a:lnTo>
                  <a:lnTo>
                    <a:pt x="1296" y="48"/>
                  </a:lnTo>
                  <a:lnTo>
                    <a:pt x="1344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72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Rectangle 42"/>
            <p:cNvSpPr>
              <a:spLocks noChangeArrowheads="1"/>
            </p:cNvSpPr>
            <p:nvPr/>
          </p:nvSpPr>
          <p:spPr bwMode="auto">
            <a:xfrm>
              <a:off x="1781" y="2468"/>
              <a:ext cx="89" cy="3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7" name="Freeform 43"/>
            <p:cNvSpPr>
              <a:spLocks noEditPoints="1"/>
            </p:cNvSpPr>
            <p:nvPr/>
          </p:nvSpPr>
          <p:spPr bwMode="auto">
            <a:xfrm>
              <a:off x="1778" y="2465"/>
              <a:ext cx="95" cy="42"/>
            </a:xfrm>
            <a:custGeom>
              <a:avLst/>
              <a:gdLst>
                <a:gd name="T0" fmla="*/ 0 w 1408"/>
                <a:gd name="T1" fmla="*/ 0 h 624"/>
                <a:gd name="T2" fmla="*/ 0 w 1408"/>
                <a:gd name="T3" fmla="*/ 0 h 624"/>
                <a:gd name="T4" fmla="*/ 0 w 1408"/>
                <a:gd name="T5" fmla="*/ 0 h 624"/>
                <a:gd name="T6" fmla="*/ 0 w 1408"/>
                <a:gd name="T7" fmla="*/ 0 h 624"/>
                <a:gd name="T8" fmla="*/ 0 w 1408"/>
                <a:gd name="T9" fmla="*/ 0 h 624"/>
                <a:gd name="T10" fmla="*/ 0 w 1408"/>
                <a:gd name="T11" fmla="*/ 0 h 624"/>
                <a:gd name="T12" fmla="*/ 0 w 1408"/>
                <a:gd name="T13" fmla="*/ 0 h 624"/>
                <a:gd name="T14" fmla="*/ 0 w 1408"/>
                <a:gd name="T15" fmla="*/ 0 h 624"/>
                <a:gd name="T16" fmla="*/ 0 w 1408"/>
                <a:gd name="T17" fmla="*/ 0 h 624"/>
                <a:gd name="T18" fmla="*/ 0 w 1408"/>
                <a:gd name="T19" fmla="*/ 0 h 624"/>
                <a:gd name="T20" fmla="*/ 0 w 1408"/>
                <a:gd name="T21" fmla="*/ 0 h 624"/>
                <a:gd name="T22" fmla="*/ 0 w 1408"/>
                <a:gd name="T23" fmla="*/ 0 h 624"/>
                <a:gd name="T24" fmla="*/ 0 w 1408"/>
                <a:gd name="T25" fmla="*/ 0 h 624"/>
                <a:gd name="T26" fmla="*/ 0 w 1408"/>
                <a:gd name="T27" fmla="*/ 0 h 624"/>
                <a:gd name="T28" fmla="*/ 0 w 1408"/>
                <a:gd name="T29" fmla="*/ 0 h 624"/>
                <a:gd name="T30" fmla="*/ 0 w 1408"/>
                <a:gd name="T31" fmla="*/ 0 h 624"/>
                <a:gd name="T32" fmla="*/ 0 w 1408"/>
                <a:gd name="T33" fmla="*/ 0 h 624"/>
                <a:gd name="T34" fmla="*/ 0 w 1408"/>
                <a:gd name="T35" fmla="*/ 0 h 6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08"/>
                <a:gd name="T55" fmla="*/ 0 h 624"/>
                <a:gd name="T56" fmla="*/ 1408 w 1408"/>
                <a:gd name="T57" fmla="*/ 624 h 6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08" h="624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1360" y="0"/>
                  </a:lnTo>
                  <a:cubicBezTo>
                    <a:pt x="1387" y="0"/>
                    <a:pt x="1408" y="22"/>
                    <a:pt x="1408" y="48"/>
                  </a:cubicBezTo>
                  <a:lnTo>
                    <a:pt x="1408" y="576"/>
                  </a:lnTo>
                  <a:cubicBezTo>
                    <a:pt x="1408" y="603"/>
                    <a:pt x="1387" y="624"/>
                    <a:pt x="1360" y="624"/>
                  </a:cubicBezTo>
                  <a:lnTo>
                    <a:pt x="48" y="624"/>
                  </a:lnTo>
                  <a:cubicBezTo>
                    <a:pt x="22" y="624"/>
                    <a:pt x="0" y="603"/>
                    <a:pt x="0" y="576"/>
                  </a:cubicBezTo>
                  <a:lnTo>
                    <a:pt x="0" y="48"/>
                  </a:lnTo>
                  <a:close/>
                  <a:moveTo>
                    <a:pt x="96" y="576"/>
                  </a:moveTo>
                  <a:lnTo>
                    <a:pt x="48" y="528"/>
                  </a:lnTo>
                  <a:lnTo>
                    <a:pt x="1360" y="528"/>
                  </a:lnTo>
                  <a:lnTo>
                    <a:pt x="1312" y="576"/>
                  </a:lnTo>
                  <a:lnTo>
                    <a:pt x="1312" y="48"/>
                  </a:lnTo>
                  <a:lnTo>
                    <a:pt x="1360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576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Rectangle 44"/>
            <p:cNvSpPr>
              <a:spLocks noChangeArrowheads="1"/>
            </p:cNvSpPr>
            <p:nvPr/>
          </p:nvSpPr>
          <p:spPr bwMode="auto">
            <a:xfrm>
              <a:off x="1929" y="2468"/>
              <a:ext cx="89" cy="2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9" name="Freeform 45"/>
            <p:cNvSpPr>
              <a:spLocks noEditPoints="1"/>
            </p:cNvSpPr>
            <p:nvPr/>
          </p:nvSpPr>
          <p:spPr bwMode="auto">
            <a:xfrm>
              <a:off x="1926" y="2465"/>
              <a:ext cx="96" cy="29"/>
            </a:xfrm>
            <a:custGeom>
              <a:avLst/>
              <a:gdLst>
                <a:gd name="T0" fmla="*/ 0 w 1408"/>
                <a:gd name="T1" fmla="*/ 0 h 432"/>
                <a:gd name="T2" fmla="*/ 0 w 1408"/>
                <a:gd name="T3" fmla="*/ 0 h 432"/>
                <a:gd name="T4" fmla="*/ 0 w 1408"/>
                <a:gd name="T5" fmla="*/ 0 h 432"/>
                <a:gd name="T6" fmla="*/ 0 w 1408"/>
                <a:gd name="T7" fmla="*/ 0 h 432"/>
                <a:gd name="T8" fmla="*/ 0 w 1408"/>
                <a:gd name="T9" fmla="*/ 0 h 432"/>
                <a:gd name="T10" fmla="*/ 0 w 1408"/>
                <a:gd name="T11" fmla="*/ 0 h 432"/>
                <a:gd name="T12" fmla="*/ 0 w 1408"/>
                <a:gd name="T13" fmla="*/ 0 h 432"/>
                <a:gd name="T14" fmla="*/ 0 w 1408"/>
                <a:gd name="T15" fmla="*/ 0 h 432"/>
                <a:gd name="T16" fmla="*/ 0 w 1408"/>
                <a:gd name="T17" fmla="*/ 0 h 432"/>
                <a:gd name="T18" fmla="*/ 0 w 1408"/>
                <a:gd name="T19" fmla="*/ 0 h 432"/>
                <a:gd name="T20" fmla="*/ 0 w 1408"/>
                <a:gd name="T21" fmla="*/ 0 h 432"/>
                <a:gd name="T22" fmla="*/ 0 w 1408"/>
                <a:gd name="T23" fmla="*/ 0 h 432"/>
                <a:gd name="T24" fmla="*/ 0 w 1408"/>
                <a:gd name="T25" fmla="*/ 0 h 432"/>
                <a:gd name="T26" fmla="*/ 0 w 1408"/>
                <a:gd name="T27" fmla="*/ 0 h 432"/>
                <a:gd name="T28" fmla="*/ 0 w 1408"/>
                <a:gd name="T29" fmla="*/ 0 h 432"/>
                <a:gd name="T30" fmla="*/ 0 w 1408"/>
                <a:gd name="T31" fmla="*/ 0 h 432"/>
                <a:gd name="T32" fmla="*/ 0 w 1408"/>
                <a:gd name="T33" fmla="*/ 0 h 432"/>
                <a:gd name="T34" fmla="*/ 0 w 1408"/>
                <a:gd name="T35" fmla="*/ 0 h 4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08"/>
                <a:gd name="T55" fmla="*/ 0 h 432"/>
                <a:gd name="T56" fmla="*/ 1408 w 1408"/>
                <a:gd name="T57" fmla="*/ 432 h 4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08" h="432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1360" y="0"/>
                  </a:lnTo>
                  <a:cubicBezTo>
                    <a:pt x="1387" y="0"/>
                    <a:pt x="1408" y="22"/>
                    <a:pt x="1408" y="48"/>
                  </a:cubicBezTo>
                  <a:lnTo>
                    <a:pt x="1408" y="384"/>
                  </a:lnTo>
                  <a:cubicBezTo>
                    <a:pt x="1408" y="411"/>
                    <a:pt x="1387" y="432"/>
                    <a:pt x="1360" y="432"/>
                  </a:cubicBezTo>
                  <a:lnTo>
                    <a:pt x="48" y="432"/>
                  </a:lnTo>
                  <a:cubicBezTo>
                    <a:pt x="22" y="432"/>
                    <a:pt x="0" y="411"/>
                    <a:pt x="0" y="384"/>
                  </a:cubicBezTo>
                  <a:lnTo>
                    <a:pt x="0" y="48"/>
                  </a:lnTo>
                  <a:close/>
                  <a:moveTo>
                    <a:pt x="96" y="384"/>
                  </a:moveTo>
                  <a:lnTo>
                    <a:pt x="48" y="336"/>
                  </a:lnTo>
                  <a:lnTo>
                    <a:pt x="1360" y="336"/>
                  </a:lnTo>
                  <a:lnTo>
                    <a:pt x="1312" y="384"/>
                  </a:lnTo>
                  <a:lnTo>
                    <a:pt x="1312" y="48"/>
                  </a:lnTo>
                  <a:lnTo>
                    <a:pt x="1360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384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0" name="Rectangle 46"/>
            <p:cNvSpPr>
              <a:spLocks noChangeArrowheads="1"/>
            </p:cNvSpPr>
            <p:nvPr/>
          </p:nvSpPr>
          <p:spPr bwMode="auto">
            <a:xfrm>
              <a:off x="2078" y="2468"/>
              <a:ext cx="88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21" name="Freeform 47"/>
            <p:cNvSpPr>
              <a:spLocks noEditPoints="1"/>
            </p:cNvSpPr>
            <p:nvPr/>
          </p:nvSpPr>
          <p:spPr bwMode="auto">
            <a:xfrm>
              <a:off x="2075" y="2465"/>
              <a:ext cx="94" cy="19"/>
            </a:xfrm>
            <a:custGeom>
              <a:avLst/>
              <a:gdLst>
                <a:gd name="T0" fmla="*/ 0 w 1392"/>
                <a:gd name="T1" fmla="*/ 0 h 288"/>
                <a:gd name="T2" fmla="*/ 0 w 1392"/>
                <a:gd name="T3" fmla="*/ 0 h 288"/>
                <a:gd name="T4" fmla="*/ 0 w 1392"/>
                <a:gd name="T5" fmla="*/ 0 h 288"/>
                <a:gd name="T6" fmla="*/ 0 w 1392"/>
                <a:gd name="T7" fmla="*/ 0 h 288"/>
                <a:gd name="T8" fmla="*/ 0 w 1392"/>
                <a:gd name="T9" fmla="*/ 0 h 288"/>
                <a:gd name="T10" fmla="*/ 0 w 1392"/>
                <a:gd name="T11" fmla="*/ 0 h 288"/>
                <a:gd name="T12" fmla="*/ 0 w 1392"/>
                <a:gd name="T13" fmla="*/ 0 h 288"/>
                <a:gd name="T14" fmla="*/ 0 w 1392"/>
                <a:gd name="T15" fmla="*/ 0 h 288"/>
                <a:gd name="T16" fmla="*/ 0 w 1392"/>
                <a:gd name="T17" fmla="*/ 0 h 288"/>
                <a:gd name="T18" fmla="*/ 0 w 1392"/>
                <a:gd name="T19" fmla="*/ 0 h 288"/>
                <a:gd name="T20" fmla="*/ 0 w 1392"/>
                <a:gd name="T21" fmla="*/ 0 h 288"/>
                <a:gd name="T22" fmla="*/ 0 w 1392"/>
                <a:gd name="T23" fmla="*/ 0 h 288"/>
                <a:gd name="T24" fmla="*/ 0 w 1392"/>
                <a:gd name="T25" fmla="*/ 0 h 288"/>
                <a:gd name="T26" fmla="*/ 0 w 1392"/>
                <a:gd name="T27" fmla="*/ 0 h 288"/>
                <a:gd name="T28" fmla="*/ 0 w 1392"/>
                <a:gd name="T29" fmla="*/ 0 h 288"/>
                <a:gd name="T30" fmla="*/ 0 w 1392"/>
                <a:gd name="T31" fmla="*/ 0 h 288"/>
                <a:gd name="T32" fmla="*/ 0 w 1392"/>
                <a:gd name="T33" fmla="*/ 0 h 288"/>
                <a:gd name="T34" fmla="*/ 0 w 1392"/>
                <a:gd name="T35" fmla="*/ 0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92"/>
                <a:gd name="T55" fmla="*/ 0 h 288"/>
                <a:gd name="T56" fmla="*/ 1392 w 1392"/>
                <a:gd name="T57" fmla="*/ 288 h 2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92" h="288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1344" y="0"/>
                  </a:lnTo>
                  <a:cubicBezTo>
                    <a:pt x="1371" y="0"/>
                    <a:pt x="1392" y="22"/>
                    <a:pt x="1392" y="48"/>
                  </a:cubicBezTo>
                  <a:lnTo>
                    <a:pt x="1392" y="240"/>
                  </a:lnTo>
                  <a:cubicBezTo>
                    <a:pt x="1392" y="267"/>
                    <a:pt x="1371" y="288"/>
                    <a:pt x="1344" y="288"/>
                  </a:cubicBezTo>
                  <a:lnTo>
                    <a:pt x="48" y="288"/>
                  </a:lnTo>
                  <a:cubicBezTo>
                    <a:pt x="22" y="288"/>
                    <a:pt x="0" y="267"/>
                    <a:pt x="0" y="240"/>
                  </a:cubicBezTo>
                  <a:lnTo>
                    <a:pt x="0" y="48"/>
                  </a:lnTo>
                  <a:close/>
                  <a:moveTo>
                    <a:pt x="96" y="240"/>
                  </a:moveTo>
                  <a:lnTo>
                    <a:pt x="48" y="192"/>
                  </a:lnTo>
                  <a:lnTo>
                    <a:pt x="1344" y="192"/>
                  </a:lnTo>
                  <a:lnTo>
                    <a:pt x="1296" y="240"/>
                  </a:lnTo>
                  <a:lnTo>
                    <a:pt x="1296" y="48"/>
                  </a:lnTo>
                  <a:lnTo>
                    <a:pt x="1344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24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Rectangle 48"/>
            <p:cNvSpPr>
              <a:spLocks noChangeArrowheads="1"/>
            </p:cNvSpPr>
            <p:nvPr/>
          </p:nvSpPr>
          <p:spPr bwMode="auto">
            <a:xfrm>
              <a:off x="2226" y="2468"/>
              <a:ext cx="88" cy="8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23" name="Freeform 49"/>
            <p:cNvSpPr>
              <a:spLocks noEditPoints="1"/>
            </p:cNvSpPr>
            <p:nvPr/>
          </p:nvSpPr>
          <p:spPr bwMode="auto">
            <a:xfrm>
              <a:off x="2223" y="2465"/>
              <a:ext cx="94" cy="90"/>
            </a:xfrm>
            <a:custGeom>
              <a:avLst/>
              <a:gdLst>
                <a:gd name="T0" fmla="*/ 0 w 1392"/>
                <a:gd name="T1" fmla="*/ 0 h 1328"/>
                <a:gd name="T2" fmla="*/ 0 w 1392"/>
                <a:gd name="T3" fmla="*/ 0 h 1328"/>
                <a:gd name="T4" fmla="*/ 0 w 1392"/>
                <a:gd name="T5" fmla="*/ 0 h 1328"/>
                <a:gd name="T6" fmla="*/ 0 w 1392"/>
                <a:gd name="T7" fmla="*/ 0 h 1328"/>
                <a:gd name="T8" fmla="*/ 0 w 1392"/>
                <a:gd name="T9" fmla="*/ 0 h 1328"/>
                <a:gd name="T10" fmla="*/ 0 w 1392"/>
                <a:gd name="T11" fmla="*/ 0 h 1328"/>
                <a:gd name="T12" fmla="*/ 0 w 1392"/>
                <a:gd name="T13" fmla="*/ 0 h 1328"/>
                <a:gd name="T14" fmla="*/ 0 w 1392"/>
                <a:gd name="T15" fmla="*/ 0 h 1328"/>
                <a:gd name="T16" fmla="*/ 0 w 1392"/>
                <a:gd name="T17" fmla="*/ 0 h 1328"/>
                <a:gd name="T18" fmla="*/ 0 w 1392"/>
                <a:gd name="T19" fmla="*/ 0 h 1328"/>
                <a:gd name="T20" fmla="*/ 0 w 1392"/>
                <a:gd name="T21" fmla="*/ 0 h 1328"/>
                <a:gd name="T22" fmla="*/ 0 w 1392"/>
                <a:gd name="T23" fmla="*/ 0 h 1328"/>
                <a:gd name="T24" fmla="*/ 0 w 1392"/>
                <a:gd name="T25" fmla="*/ 0 h 1328"/>
                <a:gd name="T26" fmla="*/ 0 w 1392"/>
                <a:gd name="T27" fmla="*/ 0 h 1328"/>
                <a:gd name="T28" fmla="*/ 0 w 1392"/>
                <a:gd name="T29" fmla="*/ 0 h 1328"/>
                <a:gd name="T30" fmla="*/ 0 w 1392"/>
                <a:gd name="T31" fmla="*/ 0 h 1328"/>
                <a:gd name="T32" fmla="*/ 0 w 1392"/>
                <a:gd name="T33" fmla="*/ 0 h 1328"/>
                <a:gd name="T34" fmla="*/ 0 w 1392"/>
                <a:gd name="T35" fmla="*/ 0 h 13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92"/>
                <a:gd name="T55" fmla="*/ 0 h 1328"/>
                <a:gd name="T56" fmla="*/ 1392 w 1392"/>
                <a:gd name="T57" fmla="*/ 1328 h 13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92" h="1328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1344" y="0"/>
                  </a:lnTo>
                  <a:cubicBezTo>
                    <a:pt x="1371" y="0"/>
                    <a:pt x="1392" y="22"/>
                    <a:pt x="1392" y="48"/>
                  </a:cubicBezTo>
                  <a:lnTo>
                    <a:pt x="1392" y="1280"/>
                  </a:lnTo>
                  <a:cubicBezTo>
                    <a:pt x="1392" y="1307"/>
                    <a:pt x="1371" y="1328"/>
                    <a:pt x="1344" y="1328"/>
                  </a:cubicBezTo>
                  <a:lnTo>
                    <a:pt x="48" y="1328"/>
                  </a:lnTo>
                  <a:cubicBezTo>
                    <a:pt x="22" y="1328"/>
                    <a:pt x="0" y="1307"/>
                    <a:pt x="0" y="1280"/>
                  </a:cubicBezTo>
                  <a:lnTo>
                    <a:pt x="0" y="48"/>
                  </a:lnTo>
                  <a:close/>
                  <a:moveTo>
                    <a:pt x="96" y="1280"/>
                  </a:moveTo>
                  <a:lnTo>
                    <a:pt x="48" y="1232"/>
                  </a:lnTo>
                  <a:lnTo>
                    <a:pt x="1344" y="1232"/>
                  </a:lnTo>
                  <a:lnTo>
                    <a:pt x="1296" y="1280"/>
                  </a:lnTo>
                  <a:lnTo>
                    <a:pt x="1296" y="48"/>
                  </a:lnTo>
                  <a:lnTo>
                    <a:pt x="1344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128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Rectangle 50"/>
            <p:cNvSpPr>
              <a:spLocks noChangeArrowheads="1"/>
            </p:cNvSpPr>
            <p:nvPr/>
          </p:nvSpPr>
          <p:spPr bwMode="auto">
            <a:xfrm>
              <a:off x="2522" y="2468"/>
              <a:ext cx="89" cy="4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25" name="Freeform 51"/>
            <p:cNvSpPr>
              <a:spLocks noEditPoints="1"/>
            </p:cNvSpPr>
            <p:nvPr/>
          </p:nvSpPr>
          <p:spPr bwMode="auto">
            <a:xfrm>
              <a:off x="2519" y="2465"/>
              <a:ext cx="95" cy="408"/>
            </a:xfrm>
            <a:custGeom>
              <a:avLst/>
              <a:gdLst>
                <a:gd name="T0" fmla="*/ 0 w 704"/>
                <a:gd name="T1" fmla="*/ 0 h 3016"/>
                <a:gd name="T2" fmla="*/ 0 w 704"/>
                <a:gd name="T3" fmla="*/ 0 h 3016"/>
                <a:gd name="T4" fmla="*/ 2 w 704"/>
                <a:gd name="T5" fmla="*/ 0 h 3016"/>
                <a:gd name="T6" fmla="*/ 2 w 704"/>
                <a:gd name="T7" fmla="*/ 0 h 3016"/>
                <a:gd name="T8" fmla="*/ 2 w 704"/>
                <a:gd name="T9" fmla="*/ 7 h 3016"/>
                <a:gd name="T10" fmla="*/ 2 w 704"/>
                <a:gd name="T11" fmla="*/ 7 h 3016"/>
                <a:gd name="T12" fmla="*/ 0 w 704"/>
                <a:gd name="T13" fmla="*/ 7 h 3016"/>
                <a:gd name="T14" fmla="*/ 0 w 704"/>
                <a:gd name="T15" fmla="*/ 7 h 3016"/>
                <a:gd name="T16" fmla="*/ 0 w 704"/>
                <a:gd name="T17" fmla="*/ 0 h 3016"/>
                <a:gd name="T18" fmla="*/ 0 w 704"/>
                <a:gd name="T19" fmla="*/ 7 h 3016"/>
                <a:gd name="T20" fmla="*/ 0 w 704"/>
                <a:gd name="T21" fmla="*/ 7 h 3016"/>
                <a:gd name="T22" fmla="*/ 2 w 704"/>
                <a:gd name="T23" fmla="*/ 7 h 3016"/>
                <a:gd name="T24" fmla="*/ 2 w 704"/>
                <a:gd name="T25" fmla="*/ 7 h 3016"/>
                <a:gd name="T26" fmla="*/ 2 w 704"/>
                <a:gd name="T27" fmla="*/ 0 h 3016"/>
                <a:gd name="T28" fmla="*/ 2 w 704"/>
                <a:gd name="T29" fmla="*/ 0 h 3016"/>
                <a:gd name="T30" fmla="*/ 0 w 704"/>
                <a:gd name="T31" fmla="*/ 0 h 3016"/>
                <a:gd name="T32" fmla="*/ 0 w 704"/>
                <a:gd name="T33" fmla="*/ 0 h 3016"/>
                <a:gd name="T34" fmla="*/ 0 w 704"/>
                <a:gd name="T35" fmla="*/ 7 h 30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4"/>
                <a:gd name="T55" fmla="*/ 0 h 3016"/>
                <a:gd name="T56" fmla="*/ 704 w 704"/>
                <a:gd name="T57" fmla="*/ 3016 h 30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4" h="301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680" y="0"/>
                  </a:lnTo>
                  <a:cubicBezTo>
                    <a:pt x="694" y="0"/>
                    <a:pt x="704" y="11"/>
                    <a:pt x="704" y="24"/>
                  </a:cubicBezTo>
                  <a:lnTo>
                    <a:pt x="704" y="2992"/>
                  </a:lnTo>
                  <a:cubicBezTo>
                    <a:pt x="704" y="3006"/>
                    <a:pt x="694" y="3016"/>
                    <a:pt x="680" y="3016"/>
                  </a:cubicBezTo>
                  <a:lnTo>
                    <a:pt x="24" y="3016"/>
                  </a:lnTo>
                  <a:cubicBezTo>
                    <a:pt x="11" y="3016"/>
                    <a:pt x="0" y="3006"/>
                    <a:pt x="0" y="2992"/>
                  </a:cubicBezTo>
                  <a:lnTo>
                    <a:pt x="0" y="24"/>
                  </a:lnTo>
                  <a:close/>
                  <a:moveTo>
                    <a:pt x="48" y="2992"/>
                  </a:moveTo>
                  <a:lnTo>
                    <a:pt x="24" y="2968"/>
                  </a:lnTo>
                  <a:lnTo>
                    <a:pt x="680" y="2968"/>
                  </a:lnTo>
                  <a:lnTo>
                    <a:pt x="656" y="2992"/>
                  </a:lnTo>
                  <a:lnTo>
                    <a:pt x="656" y="24"/>
                  </a:lnTo>
                  <a:lnTo>
                    <a:pt x="680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2992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Rectangle 52"/>
            <p:cNvSpPr>
              <a:spLocks noChangeArrowheads="1"/>
            </p:cNvSpPr>
            <p:nvPr/>
          </p:nvSpPr>
          <p:spPr bwMode="auto">
            <a:xfrm>
              <a:off x="2671" y="2468"/>
              <a:ext cx="88" cy="1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27" name="Freeform 53"/>
            <p:cNvSpPr>
              <a:spLocks noEditPoints="1"/>
            </p:cNvSpPr>
            <p:nvPr/>
          </p:nvSpPr>
          <p:spPr bwMode="auto">
            <a:xfrm>
              <a:off x="2667" y="2465"/>
              <a:ext cx="96" cy="122"/>
            </a:xfrm>
            <a:custGeom>
              <a:avLst/>
              <a:gdLst>
                <a:gd name="T0" fmla="*/ 0 w 704"/>
                <a:gd name="T1" fmla="*/ 0 h 904"/>
                <a:gd name="T2" fmla="*/ 0 w 704"/>
                <a:gd name="T3" fmla="*/ 0 h 904"/>
                <a:gd name="T4" fmla="*/ 2 w 704"/>
                <a:gd name="T5" fmla="*/ 0 h 904"/>
                <a:gd name="T6" fmla="*/ 2 w 704"/>
                <a:gd name="T7" fmla="*/ 0 h 904"/>
                <a:gd name="T8" fmla="*/ 2 w 704"/>
                <a:gd name="T9" fmla="*/ 2 h 904"/>
                <a:gd name="T10" fmla="*/ 2 w 704"/>
                <a:gd name="T11" fmla="*/ 2 h 904"/>
                <a:gd name="T12" fmla="*/ 0 w 704"/>
                <a:gd name="T13" fmla="*/ 2 h 904"/>
                <a:gd name="T14" fmla="*/ 0 w 704"/>
                <a:gd name="T15" fmla="*/ 2 h 904"/>
                <a:gd name="T16" fmla="*/ 0 w 704"/>
                <a:gd name="T17" fmla="*/ 0 h 904"/>
                <a:gd name="T18" fmla="*/ 0 w 704"/>
                <a:gd name="T19" fmla="*/ 2 h 904"/>
                <a:gd name="T20" fmla="*/ 0 w 704"/>
                <a:gd name="T21" fmla="*/ 2 h 904"/>
                <a:gd name="T22" fmla="*/ 2 w 704"/>
                <a:gd name="T23" fmla="*/ 2 h 904"/>
                <a:gd name="T24" fmla="*/ 2 w 704"/>
                <a:gd name="T25" fmla="*/ 2 h 904"/>
                <a:gd name="T26" fmla="*/ 2 w 704"/>
                <a:gd name="T27" fmla="*/ 0 h 904"/>
                <a:gd name="T28" fmla="*/ 2 w 704"/>
                <a:gd name="T29" fmla="*/ 0 h 904"/>
                <a:gd name="T30" fmla="*/ 0 w 704"/>
                <a:gd name="T31" fmla="*/ 0 h 904"/>
                <a:gd name="T32" fmla="*/ 0 w 704"/>
                <a:gd name="T33" fmla="*/ 0 h 904"/>
                <a:gd name="T34" fmla="*/ 0 w 704"/>
                <a:gd name="T35" fmla="*/ 2 h 9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4"/>
                <a:gd name="T55" fmla="*/ 0 h 904"/>
                <a:gd name="T56" fmla="*/ 704 w 704"/>
                <a:gd name="T57" fmla="*/ 904 h 9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4" h="904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680" y="0"/>
                  </a:lnTo>
                  <a:cubicBezTo>
                    <a:pt x="694" y="0"/>
                    <a:pt x="704" y="11"/>
                    <a:pt x="704" y="24"/>
                  </a:cubicBezTo>
                  <a:lnTo>
                    <a:pt x="704" y="880"/>
                  </a:lnTo>
                  <a:cubicBezTo>
                    <a:pt x="704" y="894"/>
                    <a:pt x="694" y="904"/>
                    <a:pt x="680" y="904"/>
                  </a:cubicBezTo>
                  <a:lnTo>
                    <a:pt x="24" y="904"/>
                  </a:lnTo>
                  <a:cubicBezTo>
                    <a:pt x="11" y="904"/>
                    <a:pt x="0" y="894"/>
                    <a:pt x="0" y="880"/>
                  </a:cubicBezTo>
                  <a:lnTo>
                    <a:pt x="0" y="24"/>
                  </a:lnTo>
                  <a:close/>
                  <a:moveTo>
                    <a:pt x="48" y="880"/>
                  </a:moveTo>
                  <a:lnTo>
                    <a:pt x="24" y="856"/>
                  </a:lnTo>
                  <a:lnTo>
                    <a:pt x="680" y="856"/>
                  </a:lnTo>
                  <a:lnTo>
                    <a:pt x="656" y="880"/>
                  </a:lnTo>
                  <a:lnTo>
                    <a:pt x="656" y="24"/>
                  </a:lnTo>
                  <a:lnTo>
                    <a:pt x="680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88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Rectangle 54"/>
            <p:cNvSpPr>
              <a:spLocks noChangeArrowheads="1"/>
            </p:cNvSpPr>
            <p:nvPr/>
          </p:nvSpPr>
          <p:spPr bwMode="auto">
            <a:xfrm>
              <a:off x="2819" y="2468"/>
              <a:ext cx="88" cy="1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29" name="Freeform 55"/>
            <p:cNvSpPr>
              <a:spLocks noEditPoints="1"/>
            </p:cNvSpPr>
            <p:nvPr/>
          </p:nvSpPr>
          <p:spPr bwMode="auto">
            <a:xfrm>
              <a:off x="2816" y="2465"/>
              <a:ext cx="94" cy="108"/>
            </a:xfrm>
            <a:custGeom>
              <a:avLst/>
              <a:gdLst>
                <a:gd name="T0" fmla="*/ 0 w 696"/>
                <a:gd name="T1" fmla="*/ 0 h 800"/>
                <a:gd name="T2" fmla="*/ 0 w 696"/>
                <a:gd name="T3" fmla="*/ 0 h 800"/>
                <a:gd name="T4" fmla="*/ 2 w 696"/>
                <a:gd name="T5" fmla="*/ 0 h 800"/>
                <a:gd name="T6" fmla="*/ 2 w 696"/>
                <a:gd name="T7" fmla="*/ 0 h 800"/>
                <a:gd name="T8" fmla="*/ 2 w 696"/>
                <a:gd name="T9" fmla="*/ 2 h 800"/>
                <a:gd name="T10" fmla="*/ 2 w 696"/>
                <a:gd name="T11" fmla="*/ 2 h 800"/>
                <a:gd name="T12" fmla="*/ 0 w 696"/>
                <a:gd name="T13" fmla="*/ 2 h 800"/>
                <a:gd name="T14" fmla="*/ 0 w 696"/>
                <a:gd name="T15" fmla="*/ 2 h 800"/>
                <a:gd name="T16" fmla="*/ 0 w 696"/>
                <a:gd name="T17" fmla="*/ 0 h 800"/>
                <a:gd name="T18" fmla="*/ 0 w 696"/>
                <a:gd name="T19" fmla="*/ 2 h 800"/>
                <a:gd name="T20" fmla="*/ 0 w 696"/>
                <a:gd name="T21" fmla="*/ 2 h 800"/>
                <a:gd name="T22" fmla="*/ 2 w 696"/>
                <a:gd name="T23" fmla="*/ 2 h 800"/>
                <a:gd name="T24" fmla="*/ 2 w 696"/>
                <a:gd name="T25" fmla="*/ 2 h 800"/>
                <a:gd name="T26" fmla="*/ 2 w 696"/>
                <a:gd name="T27" fmla="*/ 0 h 800"/>
                <a:gd name="T28" fmla="*/ 2 w 696"/>
                <a:gd name="T29" fmla="*/ 0 h 800"/>
                <a:gd name="T30" fmla="*/ 0 w 696"/>
                <a:gd name="T31" fmla="*/ 0 h 800"/>
                <a:gd name="T32" fmla="*/ 0 w 696"/>
                <a:gd name="T33" fmla="*/ 0 h 800"/>
                <a:gd name="T34" fmla="*/ 0 w 696"/>
                <a:gd name="T35" fmla="*/ 2 h 8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6"/>
                <a:gd name="T55" fmla="*/ 0 h 800"/>
                <a:gd name="T56" fmla="*/ 696 w 696"/>
                <a:gd name="T57" fmla="*/ 800 h 8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6" h="800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672" y="0"/>
                  </a:lnTo>
                  <a:cubicBezTo>
                    <a:pt x="686" y="0"/>
                    <a:pt x="696" y="11"/>
                    <a:pt x="696" y="24"/>
                  </a:cubicBezTo>
                  <a:lnTo>
                    <a:pt x="696" y="776"/>
                  </a:lnTo>
                  <a:cubicBezTo>
                    <a:pt x="696" y="790"/>
                    <a:pt x="686" y="800"/>
                    <a:pt x="672" y="800"/>
                  </a:cubicBezTo>
                  <a:lnTo>
                    <a:pt x="24" y="800"/>
                  </a:lnTo>
                  <a:cubicBezTo>
                    <a:pt x="11" y="800"/>
                    <a:pt x="0" y="790"/>
                    <a:pt x="0" y="776"/>
                  </a:cubicBezTo>
                  <a:lnTo>
                    <a:pt x="0" y="24"/>
                  </a:lnTo>
                  <a:close/>
                  <a:moveTo>
                    <a:pt x="48" y="776"/>
                  </a:moveTo>
                  <a:lnTo>
                    <a:pt x="24" y="752"/>
                  </a:lnTo>
                  <a:lnTo>
                    <a:pt x="672" y="752"/>
                  </a:lnTo>
                  <a:lnTo>
                    <a:pt x="648" y="776"/>
                  </a:lnTo>
                  <a:lnTo>
                    <a:pt x="648" y="24"/>
                  </a:lnTo>
                  <a:lnTo>
                    <a:pt x="672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776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Rectangle 56"/>
            <p:cNvSpPr>
              <a:spLocks noChangeArrowheads="1"/>
            </p:cNvSpPr>
            <p:nvPr/>
          </p:nvSpPr>
          <p:spPr bwMode="auto">
            <a:xfrm>
              <a:off x="2967" y="2468"/>
              <a:ext cx="88" cy="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31" name="Freeform 57"/>
            <p:cNvSpPr>
              <a:spLocks noEditPoints="1"/>
            </p:cNvSpPr>
            <p:nvPr/>
          </p:nvSpPr>
          <p:spPr bwMode="auto">
            <a:xfrm>
              <a:off x="2964" y="2465"/>
              <a:ext cx="94" cy="45"/>
            </a:xfrm>
            <a:custGeom>
              <a:avLst/>
              <a:gdLst>
                <a:gd name="T0" fmla="*/ 0 w 696"/>
                <a:gd name="T1" fmla="*/ 0 h 336"/>
                <a:gd name="T2" fmla="*/ 0 w 696"/>
                <a:gd name="T3" fmla="*/ 0 h 336"/>
                <a:gd name="T4" fmla="*/ 2 w 696"/>
                <a:gd name="T5" fmla="*/ 0 h 336"/>
                <a:gd name="T6" fmla="*/ 2 w 696"/>
                <a:gd name="T7" fmla="*/ 0 h 336"/>
                <a:gd name="T8" fmla="*/ 2 w 696"/>
                <a:gd name="T9" fmla="*/ 1 h 336"/>
                <a:gd name="T10" fmla="*/ 2 w 696"/>
                <a:gd name="T11" fmla="*/ 1 h 336"/>
                <a:gd name="T12" fmla="*/ 0 w 696"/>
                <a:gd name="T13" fmla="*/ 1 h 336"/>
                <a:gd name="T14" fmla="*/ 0 w 696"/>
                <a:gd name="T15" fmla="*/ 1 h 336"/>
                <a:gd name="T16" fmla="*/ 0 w 696"/>
                <a:gd name="T17" fmla="*/ 0 h 336"/>
                <a:gd name="T18" fmla="*/ 0 w 696"/>
                <a:gd name="T19" fmla="*/ 1 h 336"/>
                <a:gd name="T20" fmla="*/ 0 w 696"/>
                <a:gd name="T21" fmla="*/ 1 h 336"/>
                <a:gd name="T22" fmla="*/ 2 w 696"/>
                <a:gd name="T23" fmla="*/ 1 h 336"/>
                <a:gd name="T24" fmla="*/ 2 w 696"/>
                <a:gd name="T25" fmla="*/ 1 h 336"/>
                <a:gd name="T26" fmla="*/ 2 w 696"/>
                <a:gd name="T27" fmla="*/ 0 h 336"/>
                <a:gd name="T28" fmla="*/ 2 w 696"/>
                <a:gd name="T29" fmla="*/ 0 h 336"/>
                <a:gd name="T30" fmla="*/ 0 w 696"/>
                <a:gd name="T31" fmla="*/ 0 h 336"/>
                <a:gd name="T32" fmla="*/ 0 w 696"/>
                <a:gd name="T33" fmla="*/ 0 h 336"/>
                <a:gd name="T34" fmla="*/ 0 w 696"/>
                <a:gd name="T35" fmla="*/ 1 h 3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6"/>
                <a:gd name="T55" fmla="*/ 0 h 336"/>
                <a:gd name="T56" fmla="*/ 696 w 696"/>
                <a:gd name="T57" fmla="*/ 336 h 3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6" h="33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672" y="0"/>
                  </a:lnTo>
                  <a:cubicBezTo>
                    <a:pt x="686" y="0"/>
                    <a:pt x="696" y="11"/>
                    <a:pt x="696" y="24"/>
                  </a:cubicBezTo>
                  <a:lnTo>
                    <a:pt x="696" y="312"/>
                  </a:lnTo>
                  <a:cubicBezTo>
                    <a:pt x="696" y="326"/>
                    <a:pt x="686" y="336"/>
                    <a:pt x="672" y="336"/>
                  </a:cubicBezTo>
                  <a:lnTo>
                    <a:pt x="24" y="336"/>
                  </a:lnTo>
                  <a:cubicBezTo>
                    <a:pt x="11" y="336"/>
                    <a:pt x="0" y="326"/>
                    <a:pt x="0" y="312"/>
                  </a:cubicBezTo>
                  <a:lnTo>
                    <a:pt x="0" y="24"/>
                  </a:lnTo>
                  <a:close/>
                  <a:moveTo>
                    <a:pt x="48" y="312"/>
                  </a:moveTo>
                  <a:lnTo>
                    <a:pt x="24" y="288"/>
                  </a:lnTo>
                  <a:lnTo>
                    <a:pt x="672" y="288"/>
                  </a:lnTo>
                  <a:lnTo>
                    <a:pt x="648" y="312"/>
                  </a:lnTo>
                  <a:lnTo>
                    <a:pt x="648" y="24"/>
                  </a:lnTo>
                  <a:lnTo>
                    <a:pt x="672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312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2" name="Rectangle 58"/>
            <p:cNvSpPr>
              <a:spLocks noChangeArrowheads="1"/>
            </p:cNvSpPr>
            <p:nvPr/>
          </p:nvSpPr>
          <p:spPr bwMode="auto">
            <a:xfrm>
              <a:off x="3116" y="2468"/>
              <a:ext cx="88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33" name="Freeform 59"/>
            <p:cNvSpPr>
              <a:spLocks noEditPoints="1"/>
            </p:cNvSpPr>
            <p:nvPr/>
          </p:nvSpPr>
          <p:spPr bwMode="auto">
            <a:xfrm>
              <a:off x="3113" y="2465"/>
              <a:ext cx="94" cy="7"/>
            </a:xfrm>
            <a:custGeom>
              <a:avLst/>
              <a:gdLst>
                <a:gd name="T0" fmla="*/ 0 w 696"/>
                <a:gd name="T1" fmla="*/ 0 h 56"/>
                <a:gd name="T2" fmla="*/ 0 w 696"/>
                <a:gd name="T3" fmla="*/ 0 h 56"/>
                <a:gd name="T4" fmla="*/ 2 w 696"/>
                <a:gd name="T5" fmla="*/ 0 h 56"/>
                <a:gd name="T6" fmla="*/ 2 w 696"/>
                <a:gd name="T7" fmla="*/ 0 h 56"/>
                <a:gd name="T8" fmla="*/ 2 w 696"/>
                <a:gd name="T9" fmla="*/ 0 h 56"/>
                <a:gd name="T10" fmla="*/ 2 w 696"/>
                <a:gd name="T11" fmla="*/ 0 h 56"/>
                <a:gd name="T12" fmla="*/ 0 w 696"/>
                <a:gd name="T13" fmla="*/ 0 h 56"/>
                <a:gd name="T14" fmla="*/ 0 w 696"/>
                <a:gd name="T15" fmla="*/ 0 h 56"/>
                <a:gd name="T16" fmla="*/ 0 w 696"/>
                <a:gd name="T17" fmla="*/ 0 h 56"/>
                <a:gd name="T18" fmla="*/ 0 w 696"/>
                <a:gd name="T19" fmla="*/ 0 h 56"/>
                <a:gd name="T20" fmla="*/ 0 w 696"/>
                <a:gd name="T21" fmla="*/ 0 h 56"/>
                <a:gd name="T22" fmla="*/ 2 w 696"/>
                <a:gd name="T23" fmla="*/ 0 h 56"/>
                <a:gd name="T24" fmla="*/ 2 w 696"/>
                <a:gd name="T25" fmla="*/ 0 h 56"/>
                <a:gd name="T26" fmla="*/ 2 w 696"/>
                <a:gd name="T27" fmla="*/ 0 h 56"/>
                <a:gd name="T28" fmla="*/ 2 w 696"/>
                <a:gd name="T29" fmla="*/ 0 h 56"/>
                <a:gd name="T30" fmla="*/ 0 w 696"/>
                <a:gd name="T31" fmla="*/ 0 h 56"/>
                <a:gd name="T32" fmla="*/ 0 w 696"/>
                <a:gd name="T33" fmla="*/ 0 h 56"/>
                <a:gd name="T34" fmla="*/ 0 w 696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6"/>
                <a:gd name="T55" fmla="*/ 0 h 56"/>
                <a:gd name="T56" fmla="*/ 696 w 696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6" h="5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672" y="0"/>
                  </a:lnTo>
                  <a:cubicBezTo>
                    <a:pt x="686" y="0"/>
                    <a:pt x="696" y="11"/>
                    <a:pt x="696" y="24"/>
                  </a:cubicBezTo>
                  <a:lnTo>
                    <a:pt x="696" y="32"/>
                  </a:lnTo>
                  <a:cubicBezTo>
                    <a:pt x="696" y="46"/>
                    <a:pt x="686" y="56"/>
                    <a:pt x="672" y="56"/>
                  </a:cubicBezTo>
                  <a:lnTo>
                    <a:pt x="24" y="56"/>
                  </a:lnTo>
                  <a:cubicBezTo>
                    <a:pt x="11" y="56"/>
                    <a:pt x="0" y="46"/>
                    <a:pt x="0" y="32"/>
                  </a:cubicBezTo>
                  <a:lnTo>
                    <a:pt x="0" y="24"/>
                  </a:lnTo>
                  <a:close/>
                  <a:moveTo>
                    <a:pt x="48" y="32"/>
                  </a:moveTo>
                  <a:lnTo>
                    <a:pt x="24" y="8"/>
                  </a:lnTo>
                  <a:lnTo>
                    <a:pt x="672" y="8"/>
                  </a:lnTo>
                  <a:lnTo>
                    <a:pt x="648" y="32"/>
                  </a:lnTo>
                  <a:lnTo>
                    <a:pt x="648" y="24"/>
                  </a:lnTo>
                  <a:lnTo>
                    <a:pt x="672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4" name="Rectangle 60"/>
            <p:cNvSpPr>
              <a:spLocks noChangeArrowheads="1"/>
            </p:cNvSpPr>
            <p:nvPr/>
          </p:nvSpPr>
          <p:spPr bwMode="auto">
            <a:xfrm>
              <a:off x="3263" y="2468"/>
              <a:ext cx="89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35" name="Freeform 61"/>
            <p:cNvSpPr>
              <a:spLocks noEditPoints="1"/>
            </p:cNvSpPr>
            <p:nvPr/>
          </p:nvSpPr>
          <p:spPr bwMode="auto">
            <a:xfrm>
              <a:off x="3260" y="2465"/>
              <a:ext cx="95" cy="7"/>
            </a:xfrm>
            <a:custGeom>
              <a:avLst/>
              <a:gdLst>
                <a:gd name="T0" fmla="*/ 0 w 704"/>
                <a:gd name="T1" fmla="*/ 0 h 56"/>
                <a:gd name="T2" fmla="*/ 0 w 704"/>
                <a:gd name="T3" fmla="*/ 0 h 56"/>
                <a:gd name="T4" fmla="*/ 2 w 704"/>
                <a:gd name="T5" fmla="*/ 0 h 56"/>
                <a:gd name="T6" fmla="*/ 2 w 704"/>
                <a:gd name="T7" fmla="*/ 0 h 56"/>
                <a:gd name="T8" fmla="*/ 2 w 704"/>
                <a:gd name="T9" fmla="*/ 0 h 56"/>
                <a:gd name="T10" fmla="*/ 2 w 704"/>
                <a:gd name="T11" fmla="*/ 0 h 56"/>
                <a:gd name="T12" fmla="*/ 0 w 704"/>
                <a:gd name="T13" fmla="*/ 0 h 56"/>
                <a:gd name="T14" fmla="*/ 0 w 704"/>
                <a:gd name="T15" fmla="*/ 0 h 56"/>
                <a:gd name="T16" fmla="*/ 0 w 704"/>
                <a:gd name="T17" fmla="*/ 0 h 56"/>
                <a:gd name="T18" fmla="*/ 0 w 704"/>
                <a:gd name="T19" fmla="*/ 0 h 56"/>
                <a:gd name="T20" fmla="*/ 0 w 704"/>
                <a:gd name="T21" fmla="*/ 0 h 56"/>
                <a:gd name="T22" fmla="*/ 2 w 704"/>
                <a:gd name="T23" fmla="*/ 0 h 56"/>
                <a:gd name="T24" fmla="*/ 2 w 704"/>
                <a:gd name="T25" fmla="*/ 0 h 56"/>
                <a:gd name="T26" fmla="*/ 2 w 704"/>
                <a:gd name="T27" fmla="*/ 0 h 56"/>
                <a:gd name="T28" fmla="*/ 2 w 704"/>
                <a:gd name="T29" fmla="*/ 0 h 56"/>
                <a:gd name="T30" fmla="*/ 0 w 704"/>
                <a:gd name="T31" fmla="*/ 0 h 56"/>
                <a:gd name="T32" fmla="*/ 0 w 704"/>
                <a:gd name="T33" fmla="*/ 0 h 56"/>
                <a:gd name="T34" fmla="*/ 0 w 704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4"/>
                <a:gd name="T55" fmla="*/ 0 h 56"/>
                <a:gd name="T56" fmla="*/ 704 w 704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4" h="5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680" y="0"/>
                  </a:lnTo>
                  <a:cubicBezTo>
                    <a:pt x="694" y="0"/>
                    <a:pt x="704" y="11"/>
                    <a:pt x="704" y="24"/>
                  </a:cubicBezTo>
                  <a:lnTo>
                    <a:pt x="704" y="32"/>
                  </a:lnTo>
                  <a:cubicBezTo>
                    <a:pt x="704" y="46"/>
                    <a:pt x="694" y="56"/>
                    <a:pt x="680" y="56"/>
                  </a:cubicBezTo>
                  <a:lnTo>
                    <a:pt x="24" y="56"/>
                  </a:lnTo>
                  <a:cubicBezTo>
                    <a:pt x="11" y="56"/>
                    <a:pt x="0" y="46"/>
                    <a:pt x="0" y="32"/>
                  </a:cubicBezTo>
                  <a:lnTo>
                    <a:pt x="0" y="24"/>
                  </a:lnTo>
                  <a:close/>
                  <a:moveTo>
                    <a:pt x="48" y="32"/>
                  </a:moveTo>
                  <a:lnTo>
                    <a:pt x="24" y="8"/>
                  </a:lnTo>
                  <a:lnTo>
                    <a:pt x="680" y="8"/>
                  </a:lnTo>
                  <a:lnTo>
                    <a:pt x="656" y="32"/>
                  </a:lnTo>
                  <a:lnTo>
                    <a:pt x="656" y="24"/>
                  </a:lnTo>
                  <a:lnTo>
                    <a:pt x="680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6" name="Rectangle 62"/>
            <p:cNvSpPr>
              <a:spLocks noChangeArrowheads="1"/>
            </p:cNvSpPr>
            <p:nvPr/>
          </p:nvSpPr>
          <p:spPr bwMode="auto">
            <a:xfrm>
              <a:off x="3412" y="2468"/>
              <a:ext cx="88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37" name="Freeform 63"/>
            <p:cNvSpPr>
              <a:spLocks noEditPoints="1"/>
            </p:cNvSpPr>
            <p:nvPr/>
          </p:nvSpPr>
          <p:spPr bwMode="auto">
            <a:xfrm>
              <a:off x="3408" y="2465"/>
              <a:ext cx="96" cy="7"/>
            </a:xfrm>
            <a:custGeom>
              <a:avLst/>
              <a:gdLst>
                <a:gd name="T0" fmla="*/ 0 w 704"/>
                <a:gd name="T1" fmla="*/ 0 h 56"/>
                <a:gd name="T2" fmla="*/ 0 w 704"/>
                <a:gd name="T3" fmla="*/ 0 h 56"/>
                <a:gd name="T4" fmla="*/ 2 w 704"/>
                <a:gd name="T5" fmla="*/ 0 h 56"/>
                <a:gd name="T6" fmla="*/ 2 w 704"/>
                <a:gd name="T7" fmla="*/ 0 h 56"/>
                <a:gd name="T8" fmla="*/ 2 w 704"/>
                <a:gd name="T9" fmla="*/ 0 h 56"/>
                <a:gd name="T10" fmla="*/ 2 w 704"/>
                <a:gd name="T11" fmla="*/ 0 h 56"/>
                <a:gd name="T12" fmla="*/ 0 w 704"/>
                <a:gd name="T13" fmla="*/ 0 h 56"/>
                <a:gd name="T14" fmla="*/ 0 w 704"/>
                <a:gd name="T15" fmla="*/ 0 h 56"/>
                <a:gd name="T16" fmla="*/ 0 w 704"/>
                <a:gd name="T17" fmla="*/ 0 h 56"/>
                <a:gd name="T18" fmla="*/ 0 w 704"/>
                <a:gd name="T19" fmla="*/ 0 h 56"/>
                <a:gd name="T20" fmla="*/ 0 w 704"/>
                <a:gd name="T21" fmla="*/ 0 h 56"/>
                <a:gd name="T22" fmla="*/ 2 w 704"/>
                <a:gd name="T23" fmla="*/ 0 h 56"/>
                <a:gd name="T24" fmla="*/ 2 w 704"/>
                <a:gd name="T25" fmla="*/ 0 h 56"/>
                <a:gd name="T26" fmla="*/ 2 w 704"/>
                <a:gd name="T27" fmla="*/ 0 h 56"/>
                <a:gd name="T28" fmla="*/ 2 w 704"/>
                <a:gd name="T29" fmla="*/ 0 h 56"/>
                <a:gd name="T30" fmla="*/ 0 w 704"/>
                <a:gd name="T31" fmla="*/ 0 h 56"/>
                <a:gd name="T32" fmla="*/ 0 w 704"/>
                <a:gd name="T33" fmla="*/ 0 h 56"/>
                <a:gd name="T34" fmla="*/ 0 w 704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4"/>
                <a:gd name="T55" fmla="*/ 0 h 56"/>
                <a:gd name="T56" fmla="*/ 704 w 704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4" h="5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680" y="0"/>
                  </a:lnTo>
                  <a:cubicBezTo>
                    <a:pt x="694" y="0"/>
                    <a:pt x="704" y="11"/>
                    <a:pt x="704" y="24"/>
                  </a:cubicBezTo>
                  <a:lnTo>
                    <a:pt x="704" y="32"/>
                  </a:lnTo>
                  <a:cubicBezTo>
                    <a:pt x="704" y="46"/>
                    <a:pt x="694" y="56"/>
                    <a:pt x="680" y="56"/>
                  </a:cubicBezTo>
                  <a:lnTo>
                    <a:pt x="24" y="56"/>
                  </a:lnTo>
                  <a:cubicBezTo>
                    <a:pt x="11" y="56"/>
                    <a:pt x="0" y="46"/>
                    <a:pt x="0" y="32"/>
                  </a:cubicBezTo>
                  <a:lnTo>
                    <a:pt x="0" y="24"/>
                  </a:lnTo>
                  <a:close/>
                  <a:moveTo>
                    <a:pt x="48" y="32"/>
                  </a:moveTo>
                  <a:lnTo>
                    <a:pt x="24" y="8"/>
                  </a:lnTo>
                  <a:lnTo>
                    <a:pt x="680" y="8"/>
                  </a:lnTo>
                  <a:lnTo>
                    <a:pt x="656" y="32"/>
                  </a:lnTo>
                  <a:lnTo>
                    <a:pt x="656" y="24"/>
                  </a:lnTo>
                  <a:lnTo>
                    <a:pt x="680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8" name="Rectangle 64"/>
            <p:cNvSpPr>
              <a:spLocks noChangeArrowheads="1"/>
            </p:cNvSpPr>
            <p:nvPr/>
          </p:nvSpPr>
          <p:spPr bwMode="auto">
            <a:xfrm>
              <a:off x="3560" y="2468"/>
              <a:ext cx="88" cy="9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39" name="Freeform 65"/>
            <p:cNvSpPr>
              <a:spLocks noEditPoints="1"/>
            </p:cNvSpPr>
            <p:nvPr/>
          </p:nvSpPr>
          <p:spPr bwMode="auto">
            <a:xfrm>
              <a:off x="3557" y="2465"/>
              <a:ext cx="94" cy="97"/>
            </a:xfrm>
            <a:custGeom>
              <a:avLst/>
              <a:gdLst>
                <a:gd name="T0" fmla="*/ 0 w 696"/>
                <a:gd name="T1" fmla="*/ 0 h 720"/>
                <a:gd name="T2" fmla="*/ 0 w 696"/>
                <a:gd name="T3" fmla="*/ 0 h 720"/>
                <a:gd name="T4" fmla="*/ 2 w 696"/>
                <a:gd name="T5" fmla="*/ 0 h 720"/>
                <a:gd name="T6" fmla="*/ 2 w 696"/>
                <a:gd name="T7" fmla="*/ 0 h 720"/>
                <a:gd name="T8" fmla="*/ 2 w 696"/>
                <a:gd name="T9" fmla="*/ 2 h 720"/>
                <a:gd name="T10" fmla="*/ 2 w 696"/>
                <a:gd name="T11" fmla="*/ 2 h 720"/>
                <a:gd name="T12" fmla="*/ 0 w 696"/>
                <a:gd name="T13" fmla="*/ 2 h 720"/>
                <a:gd name="T14" fmla="*/ 0 w 696"/>
                <a:gd name="T15" fmla="*/ 2 h 720"/>
                <a:gd name="T16" fmla="*/ 0 w 696"/>
                <a:gd name="T17" fmla="*/ 0 h 720"/>
                <a:gd name="T18" fmla="*/ 0 w 696"/>
                <a:gd name="T19" fmla="*/ 2 h 720"/>
                <a:gd name="T20" fmla="*/ 0 w 696"/>
                <a:gd name="T21" fmla="*/ 2 h 720"/>
                <a:gd name="T22" fmla="*/ 2 w 696"/>
                <a:gd name="T23" fmla="*/ 2 h 720"/>
                <a:gd name="T24" fmla="*/ 2 w 696"/>
                <a:gd name="T25" fmla="*/ 2 h 720"/>
                <a:gd name="T26" fmla="*/ 2 w 696"/>
                <a:gd name="T27" fmla="*/ 0 h 720"/>
                <a:gd name="T28" fmla="*/ 2 w 696"/>
                <a:gd name="T29" fmla="*/ 0 h 720"/>
                <a:gd name="T30" fmla="*/ 0 w 696"/>
                <a:gd name="T31" fmla="*/ 0 h 720"/>
                <a:gd name="T32" fmla="*/ 0 w 696"/>
                <a:gd name="T33" fmla="*/ 0 h 720"/>
                <a:gd name="T34" fmla="*/ 0 w 696"/>
                <a:gd name="T35" fmla="*/ 2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6"/>
                <a:gd name="T55" fmla="*/ 0 h 720"/>
                <a:gd name="T56" fmla="*/ 696 w 696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6" h="720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672" y="0"/>
                  </a:lnTo>
                  <a:cubicBezTo>
                    <a:pt x="686" y="0"/>
                    <a:pt x="696" y="11"/>
                    <a:pt x="696" y="24"/>
                  </a:cubicBezTo>
                  <a:lnTo>
                    <a:pt x="696" y="696"/>
                  </a:lnTo>
                  <a:cubicBezTo>
                    <a:pt x="696" y="710"/>
                    <a:pt x="686" y="720"/>
                    <a:pt x="672" y="720"/>
                  </a:cubicBezTo>
                  <a:lnTo>
                    <a:pt x="24" y="720"/>
                  </a:lnTo>
                  <a:cubicBezTo>
                    <a:pt x="11" y="720"/>
                    <a:pt x="0" y="710"/>
                    <a:pt x="0" y="696"/>
                  </a:cubicBezTo>
                  <a:lnTo>
                    <a:pt x="0" y="24"/>
                  </a:lnTo>
                  <a:close/>
                  <a:moveTo>
                    <a:pt x="48" y="696"/>
                  </a:moveTo>
                  <a:lnTo>
                    <a:pt x="24" y="672"/>
                  </a:lnTo>
                  <a:lnTo>
                    <a:pt x="672" y="672"/>
                  </a:lnTo>
                  <a:lnTo>
                    <a:pt x="648" y="696"/>
                  </a:lnTo>
                  <a:lnTo>
                    <a:pt x="648" y="24"/>
                  </a:lnTo>
                  <a:lnTo>
                    <a:pt x="672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696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0" name="Rectangle 66"/>
            <p:cNvSpPr>
              <a:spLocks noChangeArrowheads="1"/>
            </p:cNvSpPr>
            <p:nvPr/>
          </p:nvSpPr>
          <p:spPr bwMode="auto">
            <a:xfrm>
              <a:off x="3857" y="2468"/>
              <a:ext cx="88" cy="3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41" name="Freeform 67"/>
            <p:cNvSpPr>
              <a:spLocks noEditPoints="1"/>
            </p:cNvSpPr>
            <p:nvPr/>
          </p:nvSpPr>
          <p:spPr bwMode="auto">
            <a:xfrm>
              <a:off x="3854" y="2465"/>
              <a:ext cx="94" cy="340"/>
            </a:xfrm>
            <a:custGeom>
              <a:avLst/>
              <a:gdLst>
                <a:gd name="T0" fmla="*/ 0 w 696"/>
                <a:gd name="T1" fmla="*/ 0 h 2512"/>
                <a:gd name="T2" fmla="*/ 0 w 696"/>
                <a:gd name="T3" fmla="*/ 0 h 2512"/>
                <a:gd name="T4" fmla="*/ 2 w 696"/>
                <a:gd name="T5" fmla="*/ 0 h 2512"/>
                <a:gd name="T6" fmla="*/ 2 w 696"/>
                <a:gd name="T7" fmla="*/ 0 h 2512"/>
                <a:gd name="T8" fmla="*/ 2 w 696"/>
                <a:gd name="T9" fmla="*/ 6 h 2512"/>
                <a:gd name="T10" fmla="*/ 2 w 696"/>
                <a:gd name="T11" fmla="*/ 6 h 2512"/>
                <a:gd name="T12" fmla="*/ 0 w 696"/>
                <a:gd name="T13" fmla="*/ 6 h 2512"/>
                <a:gd name="T14" fmla="*/ 0 w 696"/>
                <a:gd name="T15" fmla="*/ 6 h 2512"/>
                <a:gd name="T16" fmla="*/ 0 w 696"/>
                <a:gd name="T17" fmla="*/ 0 h 2512"/>
                <a:gd name="T18" fmla="*/ 0 w 696"/>
                <a:gd name="T19" fmla="*/ 6 h 2512"/>
                <a:gd name="T20" fmla="*/ 0 w 696"/>
                <a:gd name="T21" fmla="*/ 6 h 2512"/>
                <a:gd name="T22" fmla="*/ 2 w 696"/>
                <a:gd name="T23" fmla="*/ 6 h 2512"/>
                <a:gd name="T24" fmla="*/ 2 w 696"/>
                <a:gd name="T25" fmla="*/ 6 h 2512"/>
                <a:gd name="T26" fmla="*/ 2 w 696"/>
                <a:gd name="T27" fmla="*/ 0 h 2512"/>
                <a:gd name="T28" fmla="*/ 2 w 696"/>
                <a:gd name="T29" fmla="*/ 0 h 2512"/>
                <a:gd name="T30" fmla="*/ 0 w 696"/>
                <a:gd name="T31" fmla="*/ 0 h 2512"/>
                <a:gd name="T32" fmla="*/ 0 w 696"/>
                <a:gd name="T33" fmla="*/ 0 h 2512"/>
                <a:gd name="T34" fmla="*/ 0 w 696"/>
                <a:gd name="T35" fmla="*/ 6 h 25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6"/>
                <a:gd name="T55" fmla="*/ 0 h 2512"/>
                <a:gd name="T56" fmla="*/ 696 w 696"/>
                <a:gd name="T57" fmla="*/ 2512 h 25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6" h="2512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672" y="0"/>
                  </a:lnTo>
                  <a:cubicBezTo>
                    <a:pt x="686" y="0"/>
                    <a:pt x="696" y="11"/>
                    <a:pt x="696" y="24"/>
                  </a:cubicBezTo>
                  <a:lnTo>
                    <a:pt x="696" y="2488"/>
                  </a:lnTo>
                  <a:cubicBezTo>
                    <a:pt x="696" y="2502"/>
                    <a:pt x="686" y="2512"/>
                    <a:pt x="672" y="2512"/>
                  </a:cubicBezTo>
                  <a:lnTo>
                    <a:pt x="24" y="2512"/>
                  </a:lnTo>
                  <a:cubicBezTo>
                    <a:pt x="11" y="2512"/>
                    <a:pt x="0" y="2502"/>
                    <a:pt x="0" y="2488"/>
                  </a:cubicBezTo>
                  <a:lnTo>
                    <a:pt x="0" y="24"/>
                  </a:lnTo>
                  <a:close/>
                  <a:moveTo>
                    <a:pt x="48" y="2488"/>
                  </a:moveTo>
                  <a:lnTo>
                    <a:pt x="24" y="2464"/>
                  </a:lnTo>
                  <a:lnTo>
                    <a:pt x="672" y="2464"/>
                  </a:lnTo>
                  <a:lnTo>
                    <a:pt x="648" y="2488"/>
                  </a:lnTo>
                  <a:lnTo>
                    <a:pt x="648" y="24"/>
                  </a:lnTo>
                  <a:lnTo>
                    <a:pt x="672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2488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2" name="Rectangle 68"/>
            <p:cNvSpPr>
              <a:spLocks noChangeArrowheads="1"/>
            </p:cNvSpPr>
            <p:nvPr/>
          </p:nvSpPr>
          <p:spPr bwMode="auto">
            <a:xfrm>
              <a:off x="4004" y="2468"/>
              <a:ext cx="89" cy="1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43" name="Freeform 69"/>
            <p:cNvSpPr>
              <a:spLocks noEditPoints="1"/>
            </p:cNvSpPr>
            <p:nvPr/>
          </p:nvSpPr>
          <p:spPr bwMode="auto">
            <a:xfrm>
              <a:off x="4001" y="2465"/>
              <a:ext cx="95" cy="122"/>
            </a:xfrm>
            <a:custGeom>
              <a:avLst/>
              <a:gdLst>
                <a:gd name="T0" fmla="*/ 0 w 704"/>
                <a:gd name="T1" fmla="*/ 0 h 904"/>
                <a:gd name="T2" fmla="*/ 0 w 704"/>
                <a:gd name="T3" fmla="*/ 0 h 904"/>
                <a:gd name="T4" fmla="*/ 2 w 704"/>
                <a:gd name="T5" fmla="*/ 0 h 904"/>
                <a:gd name="T6" fmla="*/ 2 w 704"/>
                <a:gd name="T7" fmla="*/ 0 h 904"/>
                <a:gd name="T8" fmla="*/ 2 w 704"/>
                <a:gd name="T9" fmla="*/ 2 h 904"/>
                <a:gd name="T10" fmla="*/ 2 w 704"/>
                <a:gd name="T11" fmla="*/ 2 h 904"/>
                <a:gd name="T12" fmla="*/ 0 w 704"/>
                <a:gd name="T13" fmla="*/ 2 h 904"/>
                <a:gd name="T14" fmla="*/ 0 w 704"/>
                <a:gd name="T15" fmla="*/ 2 h 904"/>
                <a:gd name="T16" fmla="*/ 0 w 704"/>
                <a:gd name="T17" fmla="*/ 0 h 904"/>
                <a:gd name="T18" fmla="*/ 0 w 704"/>
                <a:gd name="T19" fmla="*/ 2 h 904"/>
                <a:gd name="T20" fmla="*/ 0 w 704"/>
                <a:gd name="T21" fmla="*/ 2 h 904"/>
                <a:gd name="T22" fmla="*/ 2 w 704"/>
                <a:gd name="T23" fmla="*/ 2 h 904"/>
                <a:gd name="T24" fmla="*/ 2 w 704"/>
                <a:gd name="T25" fmla="*/ 2 h 904"/>
                <a:gd name="T26" fmla="*/ 2 w 704"/>
                <a:gd name="T27" fmla="*/ 0 h 904"/>
                <a:gd name="T28" fmla="*/ 2 w 704"/>
                <a:gd name="T29" fmla="*/ 0 h 904"/>
                <a:gd name="T30" fmla="*/ 0 w 704"/>
                <a:gd name="T31" fmla="*/ 0 h 904"/>
                <a:gd name="T32" fmla="*/ 0 w 704"/>
                <a:gd name="T33" fmla="*/ 0 h 904"/>
                <a:gd name="T34" fmla="*/ 0 w 704"/>
                <a:gd name="T35" fmla="*/ 2 h 9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4"/>
                <a:gd name="T55" fmla="*/ 0 h 904"/>
                <a:gd name="T56" fmla="*/ 704 w 704"/>
                <a:gd name="T57" fmla="*/ 904 h 9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4" h="904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680" y="0"/>
                  </a:lnTo>
                  <a:cubicBezTo>
                    <a:pt x="694" y="0"/>
                    <a:pt x="704" y="11"/>
                    <a:pt x="704" y="24"/>
                  </a:cubicBezTo>
                  <a:lnTo>
                    <a:pt x="704" y="880"/>
                  </a:lnTo>
                  <a:cubicBezTo>
                    <a:pt x="704" y="894"/>
                    <a:pt x="694" y="904"/>
                    <a:pt x="680" y="904"/>
                  </a:cubicBezTo>
                  <a:lnTo>
                    <a:pt x="24" y="904"/>
                  </a:lnTo>
                  <a:cubicBezTo>
                    <a:pt x="11" y="904"/>
                    <a:pt x="0" y="894"/>
                    <a:pt x="0" y="880"/>
                  </a:cubicBezTo>
                  <a:lnTo>
                    <a:pt x="0" y="24"/>
                  </a:lnTo>
                  <a:close/>
                  <a:moveTo>
                    <a:pt x="48" y="880"/>
                  </a:moveTo>
                  <a:lnTo>
                    <a:pt x="24" y="856"/>
                  </a:lnTo>
                  <a:lnTo>
                    <a:pt x="680" y="856"/>
                  </a:lnTo>
                  <a:lnTo>
                    <a:pt x="656" y="880"/>
                  </a:lnTo>
                  <a:lnTo>
                    <a:pt x="656" y="24"/>
                  </a:lnTo>
                  <a:lnTo>
                    <a:pt x="680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88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4" name="Rectangle 70"/>
            <p:cNvSpPr>
              <a:spLocks noChangeArrowheads="1"/>
            </p:cNvSpPr>
            <p:nvPr/>
          </p:nvSpPr>
          <p:spPr bwMode="auto">
            <a:xfrm>
              <a:off x="4153" y="2468"/>
              <a:ext cx="89" cy="1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45" name="Freeform 71"/>
            <p:cNvSpPr>
              <a:spLocks noEditPoints="1"/>
            </p:cNvSpPr>
            <p:nvPr/>
          </p:nvSpPr>
          <p:spPr bwMode="auto">
            <a:xfrm>
              <a:off x="4149" y="2465"/>
              <a:ext cx="96" cy="108"/>
            </a:xfrm>
            <a:custGeom>
              <a:avLst/>
              <a:gdLst>
                <a:gd name="T0" fmla="*/ 0 w 704"/>
                <a:gd name="T1" fmla="*/ 0 h 800"/>
                <a:gd name="T2" fmla="*/ 0 w 704"/>
                <a:gd name="T3" fmla="*/ 0 h 800"/>
                <a:gd name="T4" fmla="*/ 2 w 704"/>
                <a:gd name="T5" fmla="*/ 0 h 800"/>
                <a:gd name="T6" fmla="*/ 2 w 704"/>
                <a:gd name="T7" fmla="*/ 0 h 800"/>
                <a:gd name="T8" fmla="*/ 2 w 704"/>
                <a:gd name="T9" fmla="*/ 2 h 800"/>
                <a:gd name="T10" fmla="*/ 2 w 704"/>
                <a:gd name="T11" fmla="*/ 2 h 800"/>
                <a:gd name="T12" fmla="*/ 0 w 704"/>
                <a:gd name="T13" fmla="*/ 2 h 800"/>
                <a:gd name="T14" fmla="*/ 0 w 704"/>
                <a:gd name="T15" fmla="*/ 2 h 800"/>
                <a:gd name="T16" fmla="*/ 0 w 704"/>
                <a:gd name="T17" fmla="*/ 0 h 800"/>
                <a:gd name="T18" fmla="*/ 0 w 704"/>
                <a:gd name="T19" fmla="*/ 2 h 800"/>
                <a:gd name="T20" fmla="*/ 0 w 704"/>
                <a:gd name="T21" fmla="*/ 2 h 800"/>
                <a:gd name="T22" fmla="*/ 2 w 704"/>
                <a:gd name="T23" fmla="*/ 2 h 800"/>
                <a:gd name="T24" fmla="*/ 2 w 704"/>
                <a:gd name="T25" fmla="*/ 2 h 800"/>
                <a:gd name="T26" fmla="*/ 2 w 704"/>
                <a:gd name="T27" fmla="*/ 0 h 800"/>
                <a:gd name="T28" fmla="*/ 2 w 704"/>
                <a:gd name="T29" fmla="*/ 0 h 800"/>
                <a:gd name="T30" fmla="*/ 0 w 704"/>
                <a:gd name="T31" fmla="*/ 0 h 800"/>
                <a:gd name="T32" fmla="*/ 0 w 704"/>
                <a:gd name="T33" fmla="*/ 0 h 800"/>
                <a:gd name="T34" fmla="*/ 0 w 704"/>
                <a:gd name="T35" fmla="*/ 2 h 8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4"/>
                <a:gd name="T55" fmla="*/ 0 h 800"/>
                <a:gd name="T56" fmla="*/ 704 w 704"/>
                <a:gd name="T57" fmla="*/ 800 h 8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4" h="800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680" y="0"/>
                  </a:lnTo>
                  <a:cubicBezTo>
                    <a:pt x="694" y="0"/>
                    <a:pt x="704" y="11"/>
                    <a:pt x="704" y="24"/>
                  </a:cubicBezTo>
                  <a:lnTo>
                    <a:pt x="704" y="776"/>
                  </a:lnTo>
                  <a:cubicBezTo>
                    <a:pt x="704" y="790"/>
                    <a:pt x="694" y="800"/>
                    <a:pt x="680" y="800"/>
                  </a:cubicBezTo>
                  <a:lnTo>
                    <a:pt x="24" y="800"/>
                  </a:lnTo>
                  <a:cubicBezTo>
                    <a:pt x="11" y="800"/>
                    <a:pt x="0" y="790"/>
                    <a:pt x="0" y="776"/>
                  </a:cubicBezTo>
                  <a:lnTo>
                    <a:pt x="0" y="24"/>
                  </a:lnTo>
                  <a:close/>
                  <a:moveTo>
                    <a:pt x="48" y="776"/>
                  </a:moveTo>
                  <a:lnTo>
                    <a:pt x="24" y="752"/>
                  </a:lnTo>
                  <a:lnTo>
                    <a:pt x="680" y="752"/>
                  </a:lnTo>
                  <a:lnTo>
                    <a:pt x="656" y="776"/>
                  </a:lnTo>
                  <a:lnTo>
                    <a:pt x="656" y="24"/>
                  </a:lnTo>
                  <a:lnTo>
                    <a:pt x="680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776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6" name="Rectangle 72"/>
            <p:cNvSpPr>
              <a:spLocks noChangeArrowheads="1"/>
            </p:cNvSpPr>
            <p:nvPr/>
          </p:nvSpPr>
          <p:spPr bwMode="auto">
            <a:xfrm>
              <a:off x="4301" y="2468"/>
              <a:ext cx="88" cy="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47" name="Freeform 73"/>
            <p:cNvSpPr>
              <a:spLocks noEditPoints="1"/>
            </p:cNvSpPr>
            <p:nvPr/>
          </p:nvSpPr>
          <p:spPr bwMode="auto">
            <a:xfrm>
              <a:off x="4298" y="2465"/>
              <a:ext cx="94" cy="45"/>
            </a:xfrm>
            <a:custGeom>
              <a:avLst/>
              <a:gdLst>
                <a:gd name="T0" fmla="*/ 0 w 696"/>
                <a:gd name="T1" fmla="*/ 0 h 336"/>
                <a:gd name="T2" fmla="*/ 0 w 696"/>
                <a:gd name="T3" fmla="*/ 0 h 336"/>
                <a:gd name="T4" fmla="*/ 2 w 696"/>
                <a:gd name="T5" fmla="*/ 0 h 336"/>
                <a:gd name="T6" fmla="*/ 2 w 696"/>
                <a:gd name="T7" fmla="*/ 0 h 336"/>
                <a:gd name="T8" fmla="*/ 2 w 696"/>
                <a:gd name="T9" fmla="*/ 1 h 336"/>
                <a:gd name="T10" fmla="*/ 2 w 696"/>
                <a:gd name="T11" fmla="*/ 1 h 336"/>
                <a:gd name="T12" fmla="*/ 0 w 696"/>
                <a:gd name="T13" fmla="*/ 1 h 336"/>
                <a:gd name="T14" fmla="*/ 0 w 696"/>
                <a:gd name="T15" fmla="*/ 1 h 336"/>
                <a:gd name="T16" fmla="*/ 0 w 696"/>
                <a:gd name="T17" fmla="*/ 0 h 336"/>
                <a:gd name="T18" fmla="*/ 0 w 696"/>
                <a:gd name="T19" fmla="*/ 1 h 336"/>
                <a:gd name="T20" fmla="*/ 0 w 696"/>
                <a:gd name="T21" fmla="*/ 1 h 336"/>
                <a:gd name="T22" fmla="*/ 2 w 696"/>
                <a:gd name="T23" fmla="*/ 1 h 336"/>
                <a:gd name="T24" fmla="*/ 2 w 696"/>
                <a:gd name="T25" fmla="*/ 1 h 336"/>
                <a:gd name="T26" fmla="*/ 2 w 696"/>
                <a:gd name="T27" fmla="*/ 0 h 336"/>
                <a:gd name="T28" fmla="*/ 2 w 696"/>
                <a:gd name="T29" fmla="*/ 0 h 336"/>
                <a:gd name="T30" fmla="*/ 0 w 696"/>
                <a:gd name="T31" fmla="*/ 0 h 336"/>
                <a:gd name="T32" fmla="*/ 0 w 696"/>
                <a:gd name="T33" fmla="*/ 0 h 336"/>
                <a:gd name="T34" fmla="*/ 0 w 696"/>
                <a:gd name="T35" fmla="*/ 1 h 3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6"/>
                <a:gd name="T55" fmla="*/ 0 h 336"/>
                <a:gd name="T56" fmla="*/ 696 w 696"/>
                <a:gd name="T57" fmla="*/ 336 h 3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6" h="33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672" y="0"/>
                  </a:lnTo>
                  <a:cubicBezTo>
                    <a:pt x="686" y="0"/>
                    <a:pt x="696" y="11"/>
                    <a:pt x="696" y="24"/>
                  </a:cubicBezTo>
                  <a:lnTo>
                    <a:pt x="696" y="312"/>
                  </a:lnTo>
                  <a:cubicBezTo>
                    <a:pt x="696" y="326"/>
                    <a:pt x="686" y="336"/>
                    <a:pt x="672" y="336"/>
                  </a:cubicBezTo>
                  <a:lnTo>
                    <a:pt x="24" y="336"/>
                  </a:lnTo>
                  <a:cubicBezTo>
                    <a:pt x="11" y="336"/>
                    <a:pt x="0" y="326"/>
                    <a:pt x="0" y="312"/>
                  </a:cubicBezTo>
                  <a:lnTo>
                    <a:pt x="0" y="24"/>
                  </a:lnTo>
                  <a:close/>
                  <a:moveTo>
                    <a:pt x="48" y="312"/>
                  </a:moveTo>
                  <a:lnTo>
                    <a:pt x="24" y="288"/>
                  </a:lnTo>
                  <a:lnTo>
                    <a:pt x="672" y="288"/>
                  </a:lnTo>
                  <a:lnTo>
                    <a:pt x="648" y="312"/>
                  </a:lnTo>
                  <a:lnTo>
                    <a:pt x="648" y="24"/>
                  </a:lnTo>
                  <a:lnTo>
                    <a:pt x="672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312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8" name="Rectangle 74"/>
            <p:cNvSpPr>
              <a:spLocks noChangeArrowheads="1"/>
            </p:cNvSpPr>
            <p:nvPr/>
          </p:nvSpPr>
          <p:spPr bwMode="auto">
            <a:xfrm>
              <a:off x="4450" y="2468"/>
              <a:ext cx="87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49" name="Freeform 75"/>
            <p:cNvSpPr>
              <a:spLocks noEditPoints="1"/>
            </p:cNvSpPr>
            <p:nvPr/>
          </p:nvSpPr>
          <p:spPr bwMode="auto">
            <a:xfrm>
              <a:off x="4446" y="2465"/>
              <a:ext cx="95" cy="7"/>
            </a:xfrm>
            <a:custGeom>
              <a:avLst/>
              <a:gdLst>
                <a:gd name="T0" fmla="*/ 0 w 696"/>
                <a:gd name="T1" fmla="*/ 0 h 56"/>
                <a:gd name="T2" fmla="*/ 0 w 696"/>
                <a:gd name="T3" fmla="*/ 0 h 56"/>
                <a:gd name="T4" fmla="*/ 2 w 696"/>
                <a:gd name="T5" fmla="*/ 0 h 56"/>
                <a:gd name="T6" fmla="*/ 2 w 696"/>
                <a:gd name="T7" fmla="*/ 0 h 56"/>
                <a:gd name="T8" fmla="*/ 2 w 696"/>
                <a:gd name="T9" fmla="*/ 0 h 56"/>
                <a:gd name="T10" fmla="*/ 2 w 696"/>
                <a:gd name="T11" fmla="*/ 0 h 56"/>
                <a:gd name="T12" fmla="*/ 0 w 696"/>
                <a:gd name="T13" fmla="*/ 0 h 56"/>
                <a:gd name="T14" fmla="*/ 0 w 696"/>
                <a:gd name="T15" fmla="*/ 0 h 56"/>
                <a:gd name="T16" fmla="*/ 0 w 696"/>
                <a:gd name="T17" fmla="*/ 0 h 56"/>
                <a:gd name="T18" fmla="*/ 0 w 696"/>
                <a:gd name="T19" fmla="*/ 0 h 56"/>
                <a:gd name="T20" fmla="*/ 0 w 696"/>
                <a:gd name="T21" fmla="*/ 0 h 56"/>
                <a:gd name="T22" fmla="*/ 2 w 696"/>
                <a:gd name="T23" fmla="*/ 0 h 56"/>
                <a:gd name="T24" fmla="*/ 2 w 696"/>
                <a:gd name="T25" fmla="*/ 0 h 56"/>
                <a:gd name="T26" fmla="*/ 2 w 696"/>
                <a:gd name="T27" fmla="*/ 0 h 56"/>
                <a:gd name="T28" fmla="*/ 2 w 696"/>
                <a:gd name="T29" fmla="*/ 0 h 56"/>
                <a:gd name="T30" fmla="*/ 0 w 696"/>
                <a:gd name="T31" fmla="*/ 0 h 56"/>
                <a:gd name="T32" fmla="*/ 0 w 696"/>
                <a:gd name="T33" fmla="*/ 0 h 56"/>
                <a:gd name="T34" fmla="*/ 0 w 696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6"/>
                <a:gd name="T55" fmla="*/ 0 h 56"/>
                <a:gd name="T56" fmla="*/ 696 w 696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6" h="5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672" y="0"/>
                  </a:lnTo>
                  <a:cubicBezTo>
                    <a:pt x="686" y="0"/>
                    <a:pt x="696" y="11"/>
                    <a:pt x="696" y="24"/>
                  </a:cubicBezTo>
                  <a:lnTo>
                    <a:pt x="696" y="32"/>
                  </a:lnTo>
                  <a:cubicBezTo>
                    <a:pt x="696" y="46"/>
                    <a:pt x="686" y="56"/>
                    <a:pt x="672" y="56"/>
                  </a:cubicBezTo>
                  <a:lnTo>
                    <a:pt x="24" y="56"/>
                  </a:lnTo>
                  <a:cubicBezTo>
                    <a:pt x="11" y="56"/>
                    <a:pt x="0" y="46"/>
                    <a:pt x="0" y="32"/>
                  </a:cubicBezTo>
                  <a:lnTo>
                    <a:pt x="0" y="24"/>
                  </a:lnTo>
                  <a:close/>
                  <a:moveTo>
                    <a:pt x="48" y="32"/>
                  </a:moveTo>
                  <a:lnTo>
                    <a:pt x="24" y="8"/>
                  </a:lnTo>
                  <a:lnTo>
                    <a:pt x="672" y="8"/>
                  </a:lnTo>
                  <a:lnTo>
                    <a:pt x="648" y="32"/>
                  </a:lnTo>
                  <a:lnTo>
                    <a:pt x="648" y="24"/>
                  </a:lnTo>
                  <a:lnTo>
                    <a:pt x="672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0" name="Rectangle 76"/>
            <p:cNvSpPr>
              <a:spLocks noChangeArrowheads="1"/>
            </p:cNvSpPr>
            <p:nvPr/>
          </p:nvSpPr>
          <p:spPr bwMode="auto">
            <a:xfrm>
              <a:off x="4598" y="2468"/>
              <a:ext cx="88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51" name="Freeform 77"/>
            <p:cNvSpPr>
              <a:spLocks noEditPoints="1"/>
            </p:cNvSpPr>
            <p:nvPr/>
          </p:nvSpPr>
          <p:spPr bwMode="auto">
            <a:xfrm>
              <a:off x="4595" y="2465"/>
              <a:ext cx="94" cy="7"/>
            </a:xfrm>
            <a:custGeom>
              <a:avLst/>
              <a:gdLst>
                <a:gd name="T0" fmla="*/ 0 w 696"/>
                <a:gd name="T1" fmla="*/ 0 h 56"/>
                <a:gd name="T2" fmla="*/ 0 w 696"/>
                <a:gd name="T3" fmla="*/ 0 h 56"/>
                <a:gd name="T4" fmla="*/ 2 w 696"/>
                <a:gd name="T5" fmla="*/ 0 h 56"/>
                <a:gd name="T6" fmla="*/ 2 w 696"/>
                <a:gd name="T7" fmla="*/ 0 h 56"/>
                <a:gd name="T8" fmla="*/ 2 w 696"/>
                <a:gd name="T9" fmla="*/ 0 h 56"/>
                <a:gd name="T10" fmla="*/ 2 w 696"/>
                <a:gd name="T11" fmla="*/ 0 h 56"/>
                <a:gd name="T12" fmla="*/ 0 w 696"/>
                <a:gd name="T13" fmla="*/ 0 h 56"/>
                <a:gd name="T14" fmla="*/ 0 w 696"/>
                <a:gd name="T15" fmla="*/ 0 h 56"/>
                <a:gd name="T16" fmla="*/ 0 w 696"/>
                <a:gd name="T17" fmla="*/ 0 h 56"/>
                <a:gd name="T18" fmla="*/ 0 w 696"/>
                <a:gd name="T19" fmla="*/ 0 h 56"/>
                <a:gd name="T20" fmla="*/ 0 w 696"/>
                <a:gd name="T21" fmla="*/ 0 h 56"/>
                <a:gd name="T22" fmla="*/ 2 w 696"/>
                <a:gd name="T23" fmla="*/ 0 h 56"/>
                <a:gd name="T24" fmla="*/ 2 w 696"/>
                <a:gd name="T25" fmla="*/ 0 h 56"/>
                <a:gd name="T26" fmla="*/ 2 w 696"/>
                <a:gd name="T27" fmla="*/ 0 h 56"/>
                <a:gd name="T28" fmla="*/ 2 w 696"/>
                <a:gd name="T29" fmla="*/ 0 h 56"/>
                <a:gd name="T30" fmla="*/ 0 w 696"/>
                <a:gd name="T31" fmla="*/ 0 h 56"/>
                <a:gd name="T32" fmla="*/ 0 w 696"/>
                <a:gd name="T33" fmla="*/ 0 h 56"/>
                <a:gd name="T34" fmla="*/ 0 w 696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6"/>
                <a:gd name="T55" fmla="*/ 0 h 56"/>
                <a:gd name="T56" fmla="*/ 696 w 696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6" h="5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672" y="0"/>
                  </a:lnTo>
                  <a:cubicBezTo>
                    <a:pt x="686" y="0"/>
                    <a:pt x="696" y="11"/>
                    <a:pt x="696" y="24"/>
                  </a:cubicBezTo>
                  <a:lnTo>
                    <a:pt x="696" y="32"/>
                  </a:lnTo>
                  <a:cubicBezTo>
                    <a:pt x="696" y="46"/>
                    <a:pt x="686" y="56"/>
                    <a:pt x="672" y="56"/>
                  </a:cubicBezTo>
                  <a:lnTo>
                    <a:pt x="24" y="56"/>
                  </a:lnTo>
                  <a:cubicBezTo>
                    <a:pt x="11" y="56"/>
                    <a:pt x="0" y="46"/>
                    <a:pt x="0" y="32"/>
                  </a:cubicBezTo>
                  <a:lnTo>
                    <a:pt x="0" y="24"/>
                  </a:lnTo>
                  <a:close/>
                  <a:moveTo>
                    <a:pt x="48" y="32"/>
                  </a:moveTo>
                  <a:lnTo>
                    <a:pt x="24" y="8"/>
                  </a:lnTo>
                  <a:lnTo>
                    <a:pt x="672" y="8"/>
                  </a:lnTo>
                  <a:lnTo>
                    <a:pt x="648" y="32"/>
                  </a:lnTo>
                  <a:lnTo>
                    <a:pt x="648" y="24"/>
                  </a:lnTo>
                  <a:lnTo>
                    <a:pt x="672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2" name="Rectangle 78"/>
            <p:cNvSpPr>
              <a:spLocks noChangeArrowheads="1"/>
            </p:cNvSpPr>
            <p:nvPr/>
          </p:nvSpPr>
          <p:spPr bwMode="auto">
            <a:xfrm>
              <a:off x="4745" y="2468"/>
              <a:ext cx="89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53" name="Freeform 79"/>
            <p:cNvSpPr>
              <a:spLocks noEditPoints="1"/>
            </p:cNvSpPr>
            <p:nvPr/>
          </p:nvSpPr>
          <p:spPr bwMode="auto">
            <a:xfrm>
              <a:off x="4742" y="2465"/>
              <a:ext cx="95" cy="7"/>
            </a:xfrm>
            <a:custGeom>
              <a:avLst/>
              <a:gdLst>
                <a:gd name="T0" fmla="*/ 0 w 704"/>
                <a:gd name="T1" fmla="*/ 0 h 56"/>
                <a:gd name="T2" fmla="*/ 0 w 704"/>
                <a:gd name="T3" fmla="*/ 0 h 56"/>
                <a:gd name="T4" fmla="*/ 2 w 704"/>
                <a:gd name="T5" fmla="*/ 0 h 56"/>
                <a:gd name="T6" fmla="*/ 2 w 704"/>
                <a:gd name="T7" fmla="*/ 0 h 56"/>
                <a:gd name="T8" fmla="*/ 2 w 704"/>
                <a:gd name="T9" fmla="*/ 0 h 56"/>
                <a:gd name="T10" fmla="*/ 2 w 704"/>
                <a:gd name="T11" fmla="*/ 0 h 56"/>
                <a:gd name="T12" fmla="*/ 0 w 704"/>
                <a:gd name="T13" fmla="*/ 0 h 56"/>
                <a:gd name="T14" fmla="*/ 0 w 704"/>
                <a:gd name="T15" fmla="*/ 0 h 56"/>
                <a:gd name="T16" fmla="*/ 0 w 704"/>
                <a:gd name="T17" fmla="*/ 0 h 56"/>
                <a:gd name="T18" fmla="*/ 0 w 704"/>
                <a:gd name="T19" fmla="*/ 0 h 56"/>
                <a:gd name="T20" fmla="*/ 0 w 704"/>
                <a:gd name="T21" fmla="*/ 0 h 56"/>
                <a:gd name="T22" fmla="*/ 2 w 704"/>
                <a:gd name="T23" fmla="*/ 0 h 56"/>
                <a:gd name="T24" fmla="*/ 2 w 704"/>
                <a:gd name="T25" fmla="*/ 0 h 56"/>
                <a:gd name="T26" fmla="*/ 2 w 704"/>
                <a:gd name="T27" fmla="*/ 0 h 56"/>
                <a:gd name="T28" fmla="*/ 2 w 704"/>
                <a:gd name="T29" fmla="*/ 0 h 56"/>
                <a:gd name="T30" fmla="*/ 0 w 704"/>
                <a:gd name="T31" fmla="*/ 0 h 56"/>
                <a:gd name="T32" fmla="*/ 0 w 704"/>
                <a:gd name="T33" fmla="*/ 0 h 56"/>
                <a:gd name="T34" fmla="*/ 0 w 704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4"/>
                <a:gd name="T55" fmla="*/ 0 h 56"/>
                <a:gd name="T56" fmla="*/ 704 w 704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4" h="5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680" y="0"/>
                  </a:lnTo>
                  <a:cubicBezTo>
                    <a:pt x="694" y="0"/>
                    <a:pt x="704" y="11"/>
                    <a:pt x="704" y="24"/>
                  </a:cubicBezTo>
                  <a:lnTo>
                    <a:pt x="704" y="32"/>
                  </a:lnTo>
                  <a:cubicBezTo>
                    <a:pt x="704" y="46"/>
                    <a:pt x="694" y="56"/>
                    <a:pt x="680" y="56"/>
                  </a:cubicBezTo>
                  <a:lnTo>
                    <a:pt x="24" y="56"/>
                  </a:lnTo>
                  <a:cubicBezTo>
                    <a:pt x="11" y="56"/>
                    <a:pt x="0" y="46"/>
                    <a:pt x="0" y="32"/>
                  </a:cubicBezTo>
                  <a:lnTo>
                    <a:pt x="0" y="24"/>
                  </a:lnTo>
                  <a:close/>
                  <a:moveTo>
                    <a:pt x="48" y="32"/>
                  </a:moveTo>
                  <a:lnTo>
                    <a:pt x="24" y="8"/>
                  </a:lnTo>
                  <a:lnTo>
                    <a:pt x="680" y="8"/>
                  </a:lnTo>
                  <a:lnTo>
                    <a:pt x="656" y="32"/>
                  </a:lnTo>
                  <a:lnTo>
                    <a:pt x="656" y="24"/>
                  </a:lnTo>
                  <a:lnTo>
                    <a:pt x="680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4" name="Rectangle 80"/>
            <p:cNvSpPr>
              <a:spLocks noChangeArrowheads="1"/>
            </p:cNvSpPr>
            <p:nvPr/>
          </p:nvSpPr>
          <p:spPr bwMode="auto">
            <a:xfrm>
              <a:off x="4894" y="2468"/>
              <a:ext cx="89" cy="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55" name="Freeform 81"/>
            <p:cNvSpPr>
              <a:spLocks noEditPoints="1"/>
            </p:cNvSpPr>
            <p:nvPr/>
          </p:nvSpPr>
          <p:spPr bwMode="auto">
            <a:xfrm>
              <a:off x="4890" y="2465"/>
              <a:ext cx="96" cy="81"/>
            </a:xfrm>
            <a:custGeom>
              <a:avLst/>
              <a:gdLst>
                <a:gd name="T0" fmla="*/ 0 w 352"/>
                <a:gd name="T1" fmla="*/ 0 h 300"/>
                <a:gd name="T2" fmla="*/ 0 w 352"/>
                <a:gd name="T3" fmla="*/ 0 h 300"/>
                <a:gd name="T4" fmla="*/ 7 w 352"/>
                <a:gd name="T5" fmla="*/ 0 h 300"/>
                <a:gd name="T6" fmla="*/ 7 w 352"/>
                <a:gd name="T7" fmla="*/ 0 h 300"/>
                <a:gd name="T8" fmla="*/ 7 w 352"/>
                <a:gd name="T9" fmla="*/ 6 h 300"/>
                <a:gd name="T10" fmla="*/ 7 w 352"/>
                <a:gd name="T11" fmla="*/ 6 h 300"/>
                <a:gd name="T12" fmla="*/ 0 w 352"/>
                <a:gd name="T13" fmla="*/ 6 h 300"/>
                <a:gd name="T14" fmla="*/ 0 w 352"/>
                <a:gd name="T15" fmla="*/ 6 h 300"/>
                <a:gd name="T16" fmla="*/ 0 w 352"/>
                <a:gd name="T17" fmla="*/ 0 h 300"/>
                <a:gd name="T18" fmla="*/ 1 w 352"/>
                <a:gd name="T19" fmla="*/ 6 h 300"/>
                <a:gd name="T20" fmla="*/ 0 w 352"/>
                <a:gd name="T21" fmla="*/ 5 h 300"/>
                <a:gd name="T22" fmla="*/ 7 w 352"/>
                <a:gd name="T23" fmla="*/ 5 h 300"/>
                <a:gd name="T24" fmla="*/ 7 w 352"/>
                <a:gd name="T25" fmla="*/ 6 h 300"/>
                <a:gd name="T26" fmla="*/ 7 w 352"/>
                <a:gd name="T27" fmla="*/ 0 h 300"/>
                <a:gd name="T28" fmla="*/ 7 w 352"/>
                <a:gd name="T29" fmla="*/ 1 h 300"/>
                <a:gd name="T30" fmla="*/ 0 w 352"/>
                <a:gd name="T31" fmla="*/ 1 h 300"/>
                <a:gd name="T32" fmla="*/ 1 w 352"/>
                <a:gd name="T33" fmla="*/ 0 h 300"/>
                <a:gd name="T34" fmla="*/ 1 w 352"/>
                <a:gd name="T35" fmla="*/ 6 h 3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2"/>
                <a:gd name="T55" fmla="*/ 0 h 300"/>
                <a:gd name="T56" fmla="*/ 352 w 352"/>
                <a:gd name="T57" fmla="*/ 300 h 3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2" h="300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340" y="0"/>
                  </a:lnTo>
                  <a:cubicBezTo>
                    <a:pt x="347" y="0"/>
                    <a:pt x="352" y="6"/>
                    <a:pt x="352" y="12"/>
                  </a:cubicBezTo>
                  <a:lnTo>
                    <a:pt x="352" y="288"/>
                  </a:lnTo>
                  <a:cubicBezTo>
                    <a:pt x="352" y="295"/>
                    <a:pt x="347" y="300"/>
                    <a:pt x="340" y="300"/>
                  </a:cubicBezTo>
                  <a:lnTo>
                    <a:pt x="12" y="300"/>
                  </a:lnTo>
                  <a:cubicBezTo>
                    <a:pt x="6" y="300"/>
                    <a:pt x="0" y="295"/>
                    <a:pt x="0" y="288"/>
                  </a:cubicBezTo>
                  <a:lnTo>
                    <a:pt x="0" y="12"/>
                  </a:lnTo>
                  <a:close/>
                  <a:moveTo>
                    <a:pt x="24" y="288"/>
                  </a:moveTo>
                  <a:lnTo>
                    <a:pt x="12" y="276"/>
                  </a:lnTo>
                  <a:lnTo>
                    <a:pt x="340" y="276"/>
                  </a:lnTo>
                  <a:lnTo>
                    <a:pt x="328" y="288"/>
                  </a:lnTo>
                  <a:lnTo>
                    <a:pt x="328" y="12"/>
                  </a:lnTo>
                  <a:lnTo>
                    <a:pt x="340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288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6" name="Rectangle 82"/>
            <p:cNvSpPr>
              <a:spLocks noChangeArrowheads="1"/>
            </p:cNvSpPr>
            <p:nvPr/>
          </p:nvSpPr>
          <p:spPr bwMode="auto">
            <a:xfrm>
              <a:off x="1151" y="717"/>
              <a:ext cx="15" cy="2407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57" name="Freeform 83"/>
            <p:cNvSpPr>
              <a:spLocks noEditPoints="1"/>
            </p:cNvSpPr>
            <p:nvPr/>
          </p:nvSpPr>
          <p:spPr bwMode="auto">
            <a:xfrm>
              <a:off x="1119" y="929"/>
              <a:ext cx="39" cy="2202"/>
            </a:xfrm>
            <a:custGeom>
              <a:avLst/>
              <a:gdLst>
                <a:gd name="T0" fmla="*/ 0 w 39"/>
                <a:gd name="T1" fmla="*/ 2187 h 2202"/>
                <a:gd name="T2" fmla="*/ 39 w 39"/>
                <a:gd name="T3" fmla="*/ 2187 h 2202"/>
                <a:gd name="T4" fmla="*/ 39 w 39"/>
                <a:gd name="T5" fmla="*/ 2202 h 2202"/>
                <a:gd name="T6" fmla="*/ 0 w 39"/>
                <a:gd name="T7" fmla="*/ 2202 h 2202"/>
                <a:gd name="T8" fmla="*/ 0 w 39"/>
                <a:gd name="T9" fmla="*/ 2187 h 2202"/>
                <a:gd name="T10" fmla="*/ 0 w 39"/>
                <a:gd name="T11" fmla="*/ 1749 h 2202"/>
                <a:gd name="T12" fmla="*/ 39 w 39"/>
                <a:gd name="T13" fmla="*/ 1749 h 2202"/>
                <a:gd name="T14" fmla="*/ 39 w 39"/>
                <a:gd name="T15" fmla="*/ 1764 h 2202"/>
                <a:gd name="T16" fmla="*/ 0 w 39"/>
                <a:gd name="T17" fmla="*/ 1764 h 2202"/>
                <a:gd name="T18" fmla="*/ 0 w 39"/>
                <a:gd name="T19" fmla="*/ 1749 h 2202"/>
                <a:gd name="T20" fmla="*/ 0 w 39"/>
                <a:gd name="T21" fmla="*/ 1312 h 2202"/>
                <a:gd name="T22" fmla="*/ 39 w 39"/>
                <a:gd name="T23" fmla="*/ 1312 h 2202"/>
                <a:gd name="T24" fmla="*/ 39 w 39"/>
                <a:gd name="T25" fmla="*/ 1328 h 2202"/>
                <a:gd name="T26" fmla="*/ 0 w 39"/>
                <a:gd name="T27" fmla="*/ 1328 h 2202"/>
                <a:gd name="T28" fmla="*/ 0 w 39"/>
                <a:gd name="T29" fmla="*/ 1312 h 2202"/>
                <a:gd name="T30" fmla="*/ 0 w 39"/>
                <a:gd name="T31" fmla="*/ 875 h 2202"/>
                <a:gd name="T32" fmla="*/ 39 w 39"/>
                <a:gd name="T33" fmla="*/ 875 h 2202"/>
                <a:gd name="T34" fmla="*/ 39 w 39"/>
                <a:gd name="T35" fmla="*/ 890 h 2202"/>
                <a:gd name="T36" fmla="*/ 0 w 39"/>
                <a:gd name="T37" fmla="*/ 890 h 2202"/>
                <a:gd name="T38" fmla="*/ 0 w 39"/>
                <a:gd name="T39" fmla="*/ 875 h 2202"/>
                <a:gd name="T40" fmla="*/ 0 w 39"/>
                <a:gd name="T41" fmla="*/ 437 h 2202"/>
                <a:gd name="T42" fmla="*/ 39 w 39"/>
                <a:gd name="T43" fmla="*/ 437 h 2202"/>
                <a:gd name="T44" fmla="*/ 39 w 39"/>
                <a:gd name="T45" fmla="*/ 452 h 2202"/>
                <a:gd name="T46" fmla="*/ 0 w 39"/>
                <a:gd name="T47" fmla="*/ 452 h 2202"/>
                <a:gd name="T48" fmla="*/ 0 w 39"/>
                <a:gd name="T49" fmla="*/ 437 h 2202"/>
                <a:gd name="T50" fmla="*/ 0 w 39"/>
                <a:gd name="T51" fmla="*/ 0 h 2202"/>
                <a:gd name="T52" fmla="*/ 39 w 39"/>
                <a:gd name="T53" fmla="*/ 0 h 2202"/>
                <a:gd name="T54" fmla="*/ 39 w 39"/>
                <a:gd name="T55" fmla="*/ 15 h 2202"/>
                <a:gd name="T56" fmla="*/ 0 w 39"/>
                <a:gd name="T57" fmla="*/ 15 h 2202"/>
                <a:gd name="T58" fmla="*/ 0 w 39"/>
                <a:gd name="T59" fmla="*/ 0 h 22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9"/>
                <a:gd name="T91" fmla="*/ 0 h 2202"/>
                <a:gd name="T92" fmla="*/ 39 w 39"/>
                <a:gd name="T93" fmla="*/ 2202 h 22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9" h="2202">
                  <a:moveTo>
                    <a:pt x="0" y="2187"/>
                  </a:moveTo>
                  <a:lnTo>
                    <a:pt x="39" y="2187"/>
                  </a:lnTo>
                  <a:lnTo>
                    <a:pt x="39" y="2202"/>
                  </a:lnTo>
                  <a:lnTo>
                    <a:pt x="0" y="2202"/>
                  </a:lnTo>
                  <a:lnTo>
                    <a:pt x="0" y="2187"/>
                  </a:lnTo>
                  <a:close/>
                  <a:moveTo>
                    <a:pt x="0" y="1749"/>
                  </a:moveTo>
                  <a:lnTo>
                    <a:pt x="39" y="1749"/>
                  </a:lnTo>
                  <a:lnTo>
                    <a:pt x="39" y="1764"/>
                  </a:lnTo>
                  <a:lnTo>
                    <a:pt x="0" y="1764"/>
                  </a:lnTo>
                  <a:lnTo>
                    <a:pt x="0" y="1749"/>
                  </a:lnTo>
                  <a:close/>
                  <a:moveTo>
                    <a:pt x="0" y="1312"/>
                  </a:moveTo>
                  <a:lnTo>
                    <a:pt x="39" y="1312"/>
                  </a:lnTo>
                  <a:lnTo>
                    <a:pt x="39" y="1328"/>
                  </a:lnTo>
                  <a:lnTo>
                    <a:pt x="0" y="1328"/>
                  </a:lnTo>
                  <a:lnTo>
                    <a:pt x="0" y="1312"/>
                  </a:lnTo>
                  <a:close/>
                  <a:moveTo>
                    <a:pt x="0" y="875"/>
                  </a:moveTo>
                  <a:lnTo>
                    <a:pt x="39" y="875"/>
                  </a:lnTo>
                  <a:lnTo>
                    <a:pt x="39" y="890"/>
                  </a:lnTo>
                  <a:lnTo>
                    <a:pt x="0" y="890"/>
                  </a:lnTo>
                  <a:lnTo>
                    <a:pt x="0" y="875"/>
                  </a:lnTo>
                  <a:close/>
                  <a:moveTo>
                    <a:pt x="0" y="437"/>
                  </a:moveTo>
                  <a:lnTo>
                    <a:pt x="39" y="437"/>
                  </a:lnTo>
                  <a:lnTo>
                    <a:pt x="39" y="452"/>
                  </a:lnTo>
                  <a:lnTo>
                    <a:pt x="0" y="452"/>
                  </a:lnTo>
                  <a:lnTo>
                    <a:pt x="0" y="437"/>
                  </a:lnTo>
                  <a:close/>
                  <a:moveTo>
                    <a:pt x="0" y="0"/>
                  </a:moveTo>
                  <a:lnTo>
                    <a:pt x="39" y="0"/>
                  </a:lnTo>
                  <a:lnTo>
                    <a:pt x="39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8" name="Rectangle 84"/>
            <p:cNvSpPr>
              <a:spLocks noChangeArrowheads="1"/>
            </p:cNvSpPr>
            <p:nvPr/>
          </p:nvSpPr>
          <p:spPr bwMode="auto">
            <a:xfrm>
              <a:off x="1158" y="2461"/>
              <a:ext cx="3854" cy="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59" name="Freeform 85"/>
            <p:cNvSpPr>
              <a:spLocks noEditPoints="1"/>
            </p:cNvSpPr>
            <p:nvPr/>
          </p:nvSpPr>
          <p:spPr bwMode="auto">
            <a:xfrm>
              <a:off x="1152" y="2468"/>
              <a:ext cx="3866" cy="32"/>
            </a:xfrm>
            <a:custGeom>
              <a:avLst/>
              <a:gdLst>
                <a:gd name="T0" fmla="*/ 0 w 3866"/>
                <a:gd name="T1" fmla="*/ 32 h 32"/>
                <a:gd name="T2" fmla="*/ 161 w 3866"/>
                <a:gd name="T3" fmla="*/ 0 h 32"/>
                <a:gd name="T4" fmla="*/ 148 w 3866"/>
                <a:gd name="T5" fmla="*/ 0 h 32"/>
                <a:gd name="T6" fmla="*/ 309 w 3866"/>
                <a:gd name="T7" fmla="*/ 32 h 32"/>
                <a:gd name="T8" fmla="*/ 309 w 3866"/>
                <a:gd name="T9" fmla="*/ 0 h 32"/>
                <a:gd name="T10" fmla="*/ 445 w 3866"/>
                <a:gd name="T11" fmla="*/ 32 h 32"/>
                <a:gd name="T12" fmla="*/ 606 w 3866"/>
                <a:gd name="T13" fmla="*/ 0 h 32"/>
                <a:gd name="T14" fmla="*/ 593 w 3866"/>
                <a:gd name="T15" fmla="*/ 0 h 32"/>
                <a:gd name="T16" fmla="*/ 754 w 3866"/>
                <a:gd name="T17" fmla="*/ 32 h 32"/>
                <a:gd name="T18" fmla="*/ 754 w 3866"/>
                <a:gd name="T19" fmla="*/ 0 h 32"/>
                <a:gd name="T20" fmla="*/ 889 w 3866"/>
                <a:gd name="T21" fmla="*/ 32 h 32"/>
                <a:gd name="T22" fmla="*/ 1051 w 3866"/>
                <a:gd name="T23" fmla="*/ 0 h 32"/>
                <a:gd name="T24" fmla="*/ 1038 w 3866"/>
                <a:gd name="T25" fmla="*/ 0 h 32"/>
                <a:gd name="T26" fmla="*/ 1199 w 3866"/>
                <a:gd name="T27" fmla="*/ 32 h 32"/>
                <a:gd name="T28" fmla="*/ 1199 w 3866"/>
                <a:gd name="T29" fmla="*/ 0 h 32"/>
                <a:gd name="T30" fmla="*/ 1334 w 3866"/>
                <a:gd name="T31" fmla="*/ 32 h 32"/>
                <a:gd name="T32" fmla="*/ 1495 w 3866"/>
                <a:gd name="T33" fmla="*/ 0 h 32"/>
                <a:gd name="T34" fmla="*/ 1482 w 3866"/>
                <a:gd name="T35" fmla="*/ 0 h 32"/>
                <a:gd name="T36" fmla="*/ 1643 w 3866"/>
                <a:gd name="T37" fmla="*/ 32 h 32"/>
                <a:gd name="T38" fmla="*/ 1643 w 3866"/>
                <a:gd name="T39" fmla="*/ 0 h 32"/>
                <a:gd name="T40" fmla="*/ 1779 w 3866"/>
                <a:gd name="T41" fmla="*/ 32 h 32"/>
                <a:gd name="T42" fmla="*/ 1940 w 3866"/>
                <a:gd name="T43" fmla="*/ 0 h 32"/>
                <a:gd name="T44" fmla="*/ 1927 w 3866"/>
                <a:gd name="T45" fmla="*/ 0 h 32"/>
                <a:gd name="T46" fmla="*/ 2088 w 3866"/>
                <a:gd name="T47" fmla="*/ 32 h 32"/>
                <a:gd name="T48" fmla="*/ 2088 w 3866"/>
                <a:gd name="T49" fmla="*/ 0 h 32"/>
                <a:gd name="T50" fmla="*/ 2223 w 3866"/>
                <a:gd name="T51" fmla="*/ 32 h 32"/>
                <a:gd name="T52" fmla="*/ 2384 w 3866"/>
                <a:gd name="T53" fmla="*/ 0 h 32"/>
                <a:gd name="T54" fmla="*/ 2371 w 3866"/>
                <a:gd name="T55" fmla="*/ 0 h 32"/>
                <a:gd name="T56" fmla="*/ 2533 w 3866"/>
                <a:gd name="T57" fmla="*/ 32 h 32"/>
                <a:gd name="T58" fmla="*/ 2533 w 3866"/>
                <a:gd name="T59" fmla="*/ 0 h 32"/>
                <a:gd name="T60" fmla="*/ 2668 w 3866"/>
                <a:gd name="T61" fmla="*/ 32 h 32"/>
                <a:gd name="T62" fmla="*/ 2829 w 3866"/>
                <a:gd name="T63" fmla="*/ 0 h 32"/>
                <a:gd name="T64" fmla="*/ 2816 w 3866"/>
                <a:gd name="T65" fmla="*/ 0 h 32"/>
                <a:gd name="T66" fmla="*/ 2977 w 3866"/>
                <a:gd name="T67" fmla="*/ 32 h 32"/>
                <a:gd name="T68" fmla="*/ 2977 w 3866"/>
                <a:gd name="T69" fmla="*/ 0 h 32"/>
                <a:gd name="T70" fmla="*/ 3112 w 3866"/>
                <a:gd name="T71" fmla="*/ 32 h 32"/>
                <a:gd name="T72" fmla="*/ 3274 w 3866"/>
                <a:gd name="T73" fmla="*/ 0 h 32"/>
                <a:gd name="T74" fmla="*/ 3261 w 3866"/>
                <a:gd name="T75" fmla="*/ 0 h 32"/>
                <a:gd name="T76" fmla="*/ 3422 w 3866"/>
                <a:gd name="T77" fmla="*/ 32 h 32"/>
                <a:gd name="T78" fmla="*/ 3422 w 3866"/>
                <a:gd name="T79" fmla="*/ 0 h 32"/>
                <a:gd name="T80" fmla="*/ 3558 w 3866"/>
                <a:gd name="T81" fmla="*/ 32 h 32"/>
                <a:gd name="T82" fmla="*/ 3718 w 3866"/>
                <a:gd name="T83" fmla="*/ 0 h 32"/>
                <a:gd name="T84" fmla="*/ 3705 w 3866"/>
                <a:gd name="T85" fmla="*/ 0 h 32"/>
                <a:gd name="T86" fmla="*/ 3866 w 3866"/>
                <a:gd name="T87" fmla="*/ 32 h 32"/>
                <a:gd name="T88" fmla="*/ 3866 w 3866"/>
                <a:gd name="T89" fmla="*/ 0 h 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866"/>
                <a:gd name="T136" fmla="*/ 0 h 32"/>
                <a:gd name="T137" fmla="*/ 3866 w 3866"/>
                <a:gd name="T138" fmla="*/ 32 h 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866" h="32">
                  <a:moveTo>
                    <a:pt x="13" y="0"/>
                  </a:moveTo>
                  <a:lnTo>
                    <a:pt x="13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3" y="0"/>
                  </a:lnTo>
                  <a:close/>
                  <a:moveTo>
                    <a:pt x="161" y="0"/>
                  </a:moveTo>
                  <a:lnTo>
                    <a:pt x="161" y="32"/>
                  </a:lnTo>
                  <a:lnTo>
                    <a:pt x="148" y="32"/>
                  </a:lnTo>
                  <a:lnTo>
                    <a:pt x="148" y="0"/>
                  </a:lnTo>
                  <a:lnTo>
                    <a:pt x="161" y="0"/>
                  </a:lnTo>
                  <a:close/>
                  <a:moveTo>
                    <a:pt x="309" y="0"/>
                  </a:moveTo>
                  <a:lnTo>
                    <a:pt x="309" y="32"/>
                  </a:lnTo>
                  <a:lnTo>
                    <a:pt x="296" y="32"/>
                  </a:lnTo>
                  <a:lnTo>
                    <a:pt x="296" y="0"/>
                  </a:lnTo>
                  <a:lnTo>
                    <a:pt x="309" y="0"/>
                  </a:lnTo>
                  <a:close/>
                  <a:moveTo>
                    <a:pt x="458" y="0"/>
                  </a:moveTo>
                  <a:lnTo>
                    <a:pt x="458" y="32"/>
                  </a:lnTo>
                  <a:lnTo>
                    <a:pt x="445" y="32"/>
                  </a:lnTo>
                  <a:lnTo>
                    <a:pt x="445" y="0"/>
                  </a:lnTo>
                  <a:lnTo>
                    <a:pt x="458" y="0"/>
                  </a:lnTo>
                  <a:close/>
                  <a:moveTo>
                    <a:pt x="606" y="0"/>
                  </a:moveTo>
                  <a:lnTo>
                    <a:pt x="606" y="32"/>
                  </a:lnTo>
                  <a:lnTo>
                    <a:pt x="593" y="32"/>
                  </a:lnTo>
                  <a:lnTo>
                    <a:pt x="593" y="0"/>
                  </a:lnTo>
                  <a:lnTo>
                    <a:pt x="606" y="0"/>
                  </a:lnTo>
                  <a:close/>
                  <a:moveTo>
                    <a:pt x="754" y="0"/>
                  </a:moveTo>
                  <a:lnTo>
                    <a:pt x="754" y="32"/>
                  </a:lnTo>
                  <a:lnTo>
                    <a:pt x="741" y="32"/>
                  </a:lnTo>
                  <a:lnTo>
                    <a:pt x="741" y="0"/>
                  </a:lnTo>
                  <a:lnTo>
                    <a:pt x="754" y="0"/>
                  </a:lnTo>
                  <a:close/>
                  <a:moveTo>
                    <a:pt x="902" y="0"/>
                  </a:moveTo>
                  <a:lnTo>
                    <a:pt x="902" y="32"/>
                  </a:lnTo>
                  <a:lnTo>
                    <a:pt x="889" y="32"/>
                  </a:lnTo>
                  <a:lnTo>
                    <a:pt x="889" y="0"/>
                  </a:lnTo>
                  <a:lnTo>
                    <a:pt x="902" y="0"/>
                  </a:lnTo>
                  <a:close/>
                  <a:moveTo>
                    <a:pt x="1051" y="0"/>
                  </a:moveTo>
                  <a:lnTo>
                    <a:pt x="1051" y="32"/>
                  </a:lnTo>
                  <a:lnTo>
                    <a:pt x="1038" y="32"/>
                  </a:lnTo>
                  <a:lnTo>
                    <a:pt x="1038" y="0"/>
                  </a:lnTo>
                  <a:lnTo>
                    <a:pt x="1051" y="0"/>
                  </a:lnTo>
                  <a:close/>
                  <a:moveTo>
                    <a:pt x="1199" y="0"/>
                  </a:moveTo>
                  <a:lnTo>
                    <a:pt x="1199" y="32"/>
                  </a:lnTo>
                  <a:lnTo>
                    <a:pt x="1186" y="32"/>
                  </a:lnTo>
                  <a:lnTo>
                    <a:pt x="1186" y="0"/>
                  </a:lnTo>
                  <a:lnTo>
                    <a:pt x="1199" y="0"/>
                  </a:lnTo>
                  <a:close/>
                  <a:moveTo>
                    <a:pt x="1347" y="0"/>
                  </a:moveTo>
                  <a:lnTo>
                    <a:pt x="1347" y="32"/>
                  </a:lnTo>
                  <a:lnTo>
                    <a:pt x="1334" y="32"/>
                  </a:lnTo>
                  <a:lnTo>
                    <a:pt x="1334" y="0"/>
                  </a:lnTo>
                  <a:lnTo>
                    <a:pt x="1347" y="0"/>
                  </a:lnTo>
                  <a:close/>
                  <a:moveTo>
                    <a:pt x="1495" y="0"/>
                  </a:moveTo>
                  <a:lnTo>
                    <a:pt x="1495" y="32"/>
                  </a:lnTo>
                  <a:lnTo>
                    <a:pt x="1482" y="32"/>
                  </a:lnTo>
                  <a:lnTo>
                    <a:pt x="1482" y="0"/>
                  </a:lnTo>
                  <a:lnTo>
                    <a:pt x="1495" y="0"/>
                  </a:lnTo>
                  <a:close/>
                  <a:moveTo>
                    <a:pt x="1643" y="0"/>
                  </a:moveTo>
                  <a:lnTo>
                    <a:pt x="1643" y="32"/>
                  </a:lnTo>
                  <a:lnTo>
                    <a:pt x="1630" y="32"/>
                  </a:lnTo>
                  <a:lnTo>
                    <a:pt x="1630" y="0"/>
                  </a:lnTo>
                  <a:lnTo>
                    <a:pt x="1643" y="0"/>
                  </a:lnTo>
                  <a:close/>
                  <a:moveTo>
                    <a:pt x="1792" y="0"/>
                  </a:moveTo>
                  <a:lnTo>
                    <a:pt x="1792" y="32"/>
                  </a:lnTo>
                  <a:lnTo>
                    <a:pt x="1779" y="32"/>
                  </a:lnTo>
                  <a:lnTo>
                    <a:pt x="1779" y="0"/>
                  </a:lnTo>
                  <a:lnTo>
                    <a:pt x="1792" y="0"/>
                  </a:lnTo>
                  <a:close/>
                  <a:moveTo>
                    <a:pt x="1940" y="0"/>
                  </a:moveTo>
                  <a:lnTo>
                    <a:pt x="1940" y="32"/>
                  </a:lnTo>
                  <a:lnTo>
                    <a:pt x="1927" y="32"/>
                  </a:lnTo>
                  <a:lnTo>
                    <a:pt x="1927" y="0"/>
                  </a:lnTo>
                  <a:lnTo>
                    <a:pt x="1940" y="0"/>
                  </a:lnTo>
                  <a:close/>
                  <a:moveTo>
                    <a:pt x="2088" y="0"/>
                  </a:moveTo>
                  <a:lnTo>
                    <a:pt x="2088" y="32"/>
                  </a:lnTo>
                  <a:lnTo>
                    <a:pt x="2075" y="32"/>
                  </a:lnTo>
                  <a:lnTo>
                    <a:pt x="2075" y="0"/>
                  </a:lnTo>
                  <a:lnTo>
                    <a:pt x="2088" y="0"/>
                  </a:lnTo>
                  <a:close/>
                  <a:moveTo>
                    <a:pt x="2236" y="0"/>
                  </a:moveTo>
                  <a:lnTo>
                    <a:pt x="2236" y="32"/>
                  </a:lnTo>
                  <a:lnTo>
                    <a:pt x="2223" y="32"/>
                  </a:lnTo>
                  <a:lnTo>
                    <a:pt x="2223" y="0"/>
                  </a:lnTo>
                  <a:lnTo>
                    <a:pt x="2236" y="0"/>
                  </a:lnTo>
                  <a:close/>
                  <a:moveTo>
                    <a:pt x="2384" y="0"/>
                  </a:moveTo>
                  <a:lnTo>
                    <a:pt x="2384" y="32"/>
                  </a:lnTo>
                  <a:lnTo>
                    <a:pt x="2371" y="32"/>
                  </a:lnTo>
                  <a:lnTo>
                    <a:pt x="2371" y="0"/>
                  </a:lnTo>
                  <a:lnTo>
                    <a:pt x="2384" y="0"/>
                  </a:lnTo>
                  <a:close/>
                  <a:moveTo>
                    <a:pt x="2533" y="0"/>
                  </a:moveTo>
                  <a:lnTo>
                    <a:pt x="2533" y="32"/>
                  </a:lnTo>
                  <a:lnTo>
                    <a:pt x="2520" y="32"/>
                  </a:lnTo>
                  <a:lnTo>
                    <a:pt x="2520" y="0"/>
                  </a:lnTo>
                  <a:lnTo>
                    <a:pt x="2533" y="0"/>
                  </a:lnTo>
                  <a:close/>
                  <a:moveTo>
                    <a:pt x="2681" y="0"/>
                  </a:moveTo>
                  <a:lnTo>
                    <a:pt x="2681" y="32"/>
                  </a:lnTo>
                  <a:lnTo>
                    <a:pt x="2668" y="32"/>
                  </a:lnTo>
                  <a:lnTo>
                    <a:pt x="2668" y="0"/>
                  </a:lnTo>
                  <a:lnTo>
                    <a:pt x="2681" y="0"/>
                  </a:lnTo>
                  <a:close/>
                  <a:moveTo>
                    <a:pt x="2829" y="0"/>
                  </a:moveTo>
                  <a:lnTo>
                    <a:pt x="2829" y="32"/>
                  </a:lnTo>
                  <a:lnTo>
                    <a:pt x="2816" y="32"/>
                  </a:lnTo>
                  <a:lnTo>
                    <a:pt x="2816" y="0"/>
                  </a:lnTo>
                  <a:lnTo>
                    <a:pt x="2829" y="0"/>
                  </a:lnTo>
                  <a:close/>
                  <a:moveTo>
                    <a:pt x="2977" y="0"/>
                  </a:moveTo>
                  <a:lnTo>
                    <a:pt x="2977" y="32"/>
                  </a:lnTo>
                  <a:lnTo>
                    <a:pt x="2964" y="32"/>
                  </a:lnTo>
                  <a:lnTo>
                    <a:pt x="2964" y="0"/>
                  </a:lnTo>
                  <a:lnTo>
                    <a:pt x="2977" y="0"/>
                  </a:lnTo>
                  <a:close/>
                  <a:moveTo>
                    <a:pt x="3125" y="0"/>
                  </a:moveTo>
                  <a:lnTo>
                    <a:pt x="3125" y="32"/>
                  </a:lnTo>
                  <a:lnTo>
                    <a:pt x="3112" y="32"/>
                  </a:lnTo>
                  <a:lnTo>
                    <a:pt x="3112" y="0"/>
                  </a:lnTo>
                  <a:lnTo>
                    <a:pt x="3125" y="0"/>
                  </a:lnTo>
                  <a:close/>
                  <a:moveTo>
                    <a:pt x="3274" y="0"/>
                  </a:moveTo>
                  <a:lnTo>
                    <a:pt x="3274" y="32"/>
                  </a:lnTo>
                  <a:lnTo>
                    <a:pt x="3261" y="32"/>
                  </a:lnTo>
                  <a:lnTo>
                    <a:pt x="3261" y="0"/>
                  </a:lnTo>
                  <a:lnTo>
                    <a:pt x="3274" y="0"/>
                  </a:lnTo>
                  <a:close/>
                  <a:moveTo>
                    <a:pt x="3422" y="0"/>
                  </a:moveTo>
                  <a:lnTo>
                    <a:pt x="3422" y="32"/>
                  </a:lnTo>
                  <a:lnTo>
                    <a:pt x="3409" y="32"/>
                  </a:lnTo>
                  <a:lnTo>
                    <a:pt x="3409" y="0"/>
                  </a:lnTo>
                  <a:lnTo>
                    <a:pt x="3422" y="0"/>
                  </a:lnTo>
                  <a:close/>
                  <a:moveTo>
                    <a:pt x="3571" y="0"/>
                  </a:moveTo>
                  <a:lnTo>
                    <a:pt x="3571" y="32"/>
                  </a:lnTo>
                  <a:lnTo>
                    <a:pt x="3558" y="32"/>
                  </a:lnTo>
                  <a:lnTo>
                    <a:pt x="3558" y="0"/>
                  </a:lnTo>
                  <a:lnTo>
                    <a:pt x="3571" y="0"/>
                  </a:lnTo>
                  <a:close/>
                  <a:moveTo>
                    <a:pt x="3718" y="0"/>
                  </a:moveTo>
                  <a:lnTo>
                    <a:pt x="3718" y="32"/>
                  </a:lnTo>
                  <a:lnTo>
                    <a:pt x="3705" y="32"/>
                  </a:lnTo>
                  <a:lnTo>
                    <a:pt x="3705" y="0"/>
                  </a:lnTo>
                  <a:lnTo>
                    <a:pt x="3718" y="0"/>
                  </a:lnTo>
                  <a:close/>
                  <a:moveTo>
                    <a:pt x="3866" y="0"/>
                  </a:moveTo>
                  <a:lnTo>
                    <a:pt x="3866" y="32"/>
                  </a:lnTo>
                  <a:lnTo>
                    <a:pt x="3853" y="32"/>
                  </a:lnTo>
                  <a:lnTo>
                    <a:pt x="3853" y="0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0" name="Rectangle 86"/>
            <p:cNvSpPr>
              <a:spLocks noChangeArrowheads="1"/>
            </p:cNvSpPr>
            <p:nvPr/>
          </p:nvSpPr>
          <p:spPr bwMode="auto">
            <a:xfrm>
              <a:off x="682" y="3036"/>
              <a:ext cx="43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i="0">
                  <a:solidFill>
                    <a:srgbClr val="000000"/>
                  </a:solidFill>
                  <a:latin typeface="Arial Black" pitchFamily="34" charset="0"/>
                </a:rPr>
                <a:t>-1,500</a:t>
              </a:r>
              <a:endParaRPr lang="de-DE" i="0"/>
            </a:p>
          </p:txBody>
        </p:sp>
        <p:sp>
          <p:nvSpPr>
            <p:cNvPr id="7261" name="Rectangle 87"/>
            <p:cNvSpPr>
              <a:spLocks noChangeArrowheads="1"/>
            </p:cNvSpPr>
            <p:nvPr/>
          </p:nvSpPr>
          <p:spPr bwMode="auto">
            <a:xfrm>
              <a:off x="790" y="2599"/>
              <a:ext cx="32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i="0">
                  <a:solidFill>
                    <a:srgbClr val="000000"/>
                  </a:solidFill>
                  <a:latin typeface="Arial Black" pitchFamily="34" charset="0"/>
                </a:rPr>
                <a:t>-500</a:t>
              </a:r>
              <a:endParaRPr lang="de-DE" i="0"/>
            </a:p>
          </p:txBody>
        </p:sp>
        <p:sp>
          <p:nvSpPr>
            <p:cNvPr id="7262" name="Rectangle 88"/>
            <p:cNvSpPr>
              <a:spLocks noChangeArrowheads="1"/>
            </p:cNvSpPr>
            <p:nvPr/>
          </p:nvSpPr>
          <p:spPr bwMode="auto">
            <a:xfrm>
              <a:off x="826" y="2161"/>
              <a:ext cx="28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i="0">
                  <a:solidFill>
                    <a:srgbClr val="000000"/>
                  </a:solidFill>
                  <a:latin typeface="Arial Black" pitchFamily="34" charset="0"/>
                </a:rPr>
                <a:t>500</a:t>
              </a:r>
              <a:endParaRPr lang="de-DE" i="0"/>
            </a:p>
          </p:txBody>
        </p:sp>
        <p:sp>
          <p:nvSpPr>
            <p:cNvPr id="7263" name="Rectangle 89"/>
            <p:cNvSpPr>
              <a:spLocks noChangeArrowheads="1"/>
            </p:cNvSpPr>
            <p:nvPr/>
          </p:nvSpPr>
          <p:spPr bwMode="auto">
            <a:xfrm>
              <a:off x="718" y="1724"/>
              <a:ext cx="3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i="0">
                  <a:solidFill>
                    <a:srgbClr val="000000"/>
                  </a:solidFill>
                  <a:latin typeface="Arial Black" pitchFamily="34" charset="0"/>
                </a:rPr>
                <a:t>1,500</a:t>
              </a:r>
              <a:endParaRPr lang="de-DE" i="0"/>
            </a:p>
          </p:txBody>
        </p:sp>
        <p:sp>
          <p:nvSpPr>
            <p:cNvPr id="7264" name="Rectangle 90"/>
            <p:cNvSpPr>
              <a:spLocks noChangeArrowheads="1"/>
            </p:cNvSpPr>
            <p:nvPr/>
          </p:nvSpPr>
          <p:spPr bwMode="auto">
            <a:xfrm>
              <a:off x="718" y="1286"/>
              <a:ext cx="3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i="0">
                  <a:solidFill>
                    <a:srgbClr val="000000"/>
                  </a:solidFill>
                  <a:latin typeface="Arial Black" pitchFamily="34" charset="0"/>
                </a:rPr>
                <a:t>2,500</a:t>
              </a:r>
              <a:endParaRPr lang="de-DE" i="0"/>
            </a:p>
          </p:txBody>
        </p:sp>
        <p:sp>
          <p:nvSpPr>
            <p:cNvPr id="7265" name="Rectangle 91"/>
            <p:cNvSpPr>
              <a:spLocks noChangeArrowheads="1"/>
            </p:cNvSpPr>
            <p:nvPr/>
          </p:nvSpPr>
          <p:spPr bwMode="auto">
            <a:xfrm>
              <a:off x="718" y="849"/>
              <a:ext cx="3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i="0">
                  <a:solidFill>
                    <a:srgbClr val="000000"/>
                  </a:solidFill>
                  <a:latin typeface="Arial Black" pitchFamily="34" charset="0"/>
                </a:rPr>
                <a:t>3,500</a:t>
              </a:r>
              <a:endParaRPr lang="de-DE" i="0"/>
            </a:p>
          </p:txBody>
        </p:sp>
        <p:sp>
          <p:nvSpPr>
            <p:cNvPr id="7266" name="Rectangle 92"/>
            <p:cNvSpPr>
              <a:spLocks noChangeArrowheads="1"/>
            </p:cNvSpPr>
            <p:nvPr/>
          </p:nvSpPr>
          <p:spPr bwMode="auto">
            <a:xfrm>
              <a:off x="1389" y="3276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i="0">
                  <a:solidFill>
                    <a:srgbClr val="000000"/>
                  </a:solidFill>
                </a:rPr>
                <a:t>1</a:t>
              </a:r>
              <a:endParaRPr lang="de-DE" i="0"/>
            </a:p>
          </p:txBody>
        </p:sp>
        <p:sp>
          <p:nvSpPr>
            <p:cNvPr id="7267" name="Rectangle 93"/>
            <p:cNvSpPr>
              <a:spLocks noChangeArrowheads="1"/>
            </p:cNvSpPr>
            <p:nvPr/>
          </p:nvSpPr>
          <p:spPr bwMode="auto">
            <a:xfrm>
              <a:off x="1526" y="3271"/>
              <a:ext cx="1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i="0">
                  <a:solidFill>
                    <a:srgbClr val="000000"/>
                  </a:solidFill>
                </a:rPr>
                <a:t>2</a:t>
              </a:r>
              <a:endParaRPr lang="de-DE" i="0"/>
            </a:p>
          </p:txBody>
        </p:sp>
        <p:sp>
          <p:nvSpPr>
            <p:cNvPr id="7268" name="Rectangle 94"/>
            <p:cNvSpPr>
              <a:spLocks noChangeArrowheads="1"/>
            </p:cNvSpPr>
            <p:nvPr/>
          </p:nvSpPr>
          <p:spPr bwMode="auto">
            <a:xfrm>
              <a:off x="1661" y="3276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i="0">
                  <a:solidFill>
                    <a:srgbClr val="000000"/>
                  </a:solidFill>
                </a:rPr>
                <a:t>3</a:t>
              </a:r>
              <a:endParaRPr lang="de-DE" i="0"/>
            </a:p>
          </p:txBody>
        </p:sp>
        <p:sp>
          <p:nvSpPr>
            <p:cNvPr id="7269" name="Rectangle 95"/>
            <p:cNvSpPr>
              <a:spLocks noChangeArrowheads="1"/>
            </p:cNvSpPr>
            <p:nvPr/>
          </p:nvSpPr>
          <p:spPr bwMode="auto">
            <a:xfrm>
              <a:off x="1822" y="3276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i="0">
                  <a:solidFill>
                    <a:srgbClr val="000000"/>
                  </a:solidFill>
                </a:rPr>
                <a:t>4</a:t>
              </a:r>
              <a:endParaRPr lang="de-DE" i="0"/>
            </a:p>
          </p:txBody>
        </p:sp>
        <p:sp>
          <p:nvSpPr>
            <p:cNvPr id="7270" name="Rectangle 96"/>
            <p:cNvSpPr>
              <a:spLocks noChangeArrowheads="1"/>
            </p:cNvSpPr>
            <p:nvPr/>
          </p:nvSpPr>
          <p:spPr bwMode="auto">
            <a:xfrm>
              <a:off x="1969" y="3276"/>
              <a:ext cx="12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i="0">
                  <a:solidFill>
                    <a:srgbClr val="000000"/>
                  </a:solidFill>
                </a:rPr>
                <a:t>5</a:t>
              </a:r>
              <a:r>
                <a:rPr lang="ru-RU" sz="1400" b="1" i="0">
                  <a:solidFill>
                    <a:srgbClr val="000000"/>
                  </a:solidFill>
                </a:rPr>
                <a:t>  </a:t>
              </a:r>
              <a:endParaRPr lang="de-DE" i="0"/>
            </a:p>
          </p:txBody>
        </p:sp>
        <p:sp>
          <p:nvSpPr>
            <p:cNvPr id="7271" name="Rectangle 97"/>
            <p:cNvSpPr>
              <a:spLocks noChangeArrowheads="1"/>
            </p:cNvSpPr>
            <p:nvPr/>
          </p:nvSpPr>
          <p:spPr bwMode="auto">
            <a:xfrm>
              <a:off x="2093" y="3276"/>
              <a:ext cx="1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i="0">
                  <a:solidFill>
                    <a:srgbClr val="000000"/>
                  </a:solidFill>
                </a:rPr>
                <a:t>6</a:t>
              </a:r>
              <a:endParaRPr lang="de-DE" i="0"/>
            </a:p>
          </p:txBody>
        </p:sp>
        <p:sp>
          <p:nvSpPr>
            <p:cNvPr id="7272" name="Rectangle 98"/>
            <p:cNvSpPr>
              <a:spLocks noChangeArrowheads="1"/>
            </p:cNvSpPr>
            <p:nvPr/>
          </p:nvSpPr>
          <p:spPr bwMode="auto">
            <a:xfrm>
              <a:off x="2241" y="3276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i="0">
                  <a:solidFill>
                    <a:srgbClr val="000000"/>
                  </a:solidFill>
                </a:rPr>
                <a:t>7</a:t>
              </a:r>
              <a:endParaRPr lang="de-DE" i="0"/>
            </a:p>
          </p:txBody>
        </p:sp>
        <p:sp>
          <p:nvSpPr>
            <p:cNvPr id="7273" name="Rectangle 99"/>
            <p:cNvSpPr>
              <a:spLocks noChangeArrowheads="1"/>
            </p:cNvSpPr>
            <p:nvPr/>
          </p:nvSpPr>
          <p:spPr bwMode="auto">
            <a:xfrm>
              <a:off x="2685" y="3276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i="0">
                  <a:solidFill>
                    <a:srgbClr val="000000"/>
                  </a:solidFill>
                </a:rPr>
                <a:t>1</a:t>
              </a:r>
              <a:endParaRPr lang="de-DE" i="0"/>
            </a:p>
          </p:txBody>
        </p:sp>
        <p:sp>
          <p:nvSpPr>
            <p:cNvPr id="7274" name="Rectangle 100"/>
            <p:cNvSpPr>
              <a:spLocks noChangeArrowheads="1"/>
            </p:cNvSpPr>
            <p:nvPr/>
          </p:nvSpPr>
          <p:spPr bwMode="auto">
            <a:xfrm>
              <a:off x="2834" y="3276"/>
              <a:ext cx="1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i="0">
                  <a:solidFill>
                    <a:srgbClr val="000000"/>
                  </a:solidFill>
                </a:rPr>
                <a:t>2</a:t>
              </a:r>
              <a:endParaRPr lang="de-DE" i="0"/>
            </a:p>
          </p:txBody>
        </p:sp>
        <p:sp>
          <p:nvSpPr>
            <p:cNvPr id="7275" name="Rectangle 101"/>
            <p:cNvSpPr>
              <a:spLocks noChangeArrowheads="1"/>
            </p:cNvSpPr>
            <p:nvPr/>
          </p:nvSpPr>
          <p:spPr bwMode="auto">
            <a:xfrm>
              <a:off x="2982" y="3276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i="0">
                  <a:solidFill>
                    <a:srgbClr val="000000"/>
                  </a:solidFill>
                </a:rPr>
                <a:t>3</a:t>
              </a:r>
              <a:endParaRPr lang="de-DE" i="0"/>
            </a:p>
          </p:txBody>
        </p:sp>
        <p:sp>
          <p:nvSpPr>
            <p:cNvPr id="7276" name="Rectangle 102"/>
            <p:cNvSpPr>
              <a:spLocks noChangeArrowheads="1"/>
            </p:cNvSpPr>
            <p:nvPr/>
          </p:nvSpPr>
          <p:spPr bwMode="auto">
            <a:xfrm>
              <a:off x="3130" y="3276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i="0">
                  <a:solidFill>
                    <a:srgbClr val="000000"/>
                  </a:solidFill>
                </a:rPr>
                <a:t>4</a:t>
              </a:r>
              <a:endParaRPr lang="de-DE" i="0"/>
            </a:p>
          </p:txBody>
        </p:sp>
        <p:sp>
          <p:nvSpPr>
            <p:cNvPr id="7277" name="Rectangle 103"/>
            <p:cNvSpPr>
              <a:spLocks noChangeArrowheads="1"/>
            </p:cNvSpPr>
            <p:nvPr/>
          </p:nvSpPr>
          <p:spPr bwMode="auto">
            <a:xfrm>
              <a:off x="3278" y="3276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i="0">
                  <a:solidFill>
                    <a:srgbClr val="000000"/>
                  </a:solidFill>
                </a:rPr>
                <a:t>5</a:t>
              </a:r>
              <a:endParaRPr lang="de-DE" i="0"/>
            </a:p>
          </p:txBody>
        </p:sp>
        <p:sp>
          <p:nvSpPr>
            <p:cNvPr id="7278" name="Rectangle 104"/>
            <p:cNvSpPr>
              <a:spLocks noChangeArrowheads="1"/>
            </p:cNvSpPr>
            <p:nvPr/>
          </p:nvSpPr>
          <p:spPr bwMode="auto">
            <a:xfrm>
              <a:off x="3426" y="3276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i="0">
                  <a:solidFill>
                    <a:srgbClr val="000000"/>
                  </a:solidFill>
                </a:rPr>
                <a:t>6</a:t>
              </a:r>
              <a:endParaRPr lang="de-DE" i="0"/>
            </a:p>
          </p:txBody>
        </p:sp>
        <p:sp>
          <p:nvSpPr>
            <p:cNvPr id="7279" name="Rectangle 105"/>
            <p:cNvSpPr>
              <a:spLocks noChangeArrowheads="1"/>
            </p:cNvSpPr>
            <p:nvPr/>
          </p:nvSpPr>
          <p:spPr bwMode="auto">
            <a:xfrm>
              <a:off x="3575" y="3276"/>
              <a:ext cx="1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i="0">
                  <a:solidFill>
                    <a:srgbClr val="000000"/>
                  </a:solidFill>
                </a:rPr>
                <a:t>7</a:t>
              </a:r>
              <a:endParaRPr lang="de-DE" i="0"/>
            </a:p>
          </p:txBody>
        </p:sp>
        <p:sp>
          <p:nvSpPr>
            <p:cNvPr id="7280" name="Rectangle 106"/>
            <p:cNvSpPr>
              <a:spLocks noChangeArrowheads="1"/>
            </p:cNvSpPr>
            <p:nvPr/>
          </p:nvSpPr>
          <p:spPr bwMode="auto">
            <a:xfrm>
              <a:off x="4019" y="3276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i="0">
                  <a:solidFill>
                    <a:srgbClr val="000000"/>
                  </a:solidFill>
                </a:rPr>
                <a:t>1</a:t>
              </a:r>
              <a:endParaRPr lang="de-DE" i="0"/>
            </a:p>
          </p:txBody>
        </p:sp>
        <p:sp>
          <p:nvSpPr>
            <p:cNvPr id="7281" name="Rectangle 107"/>
            <p:cNvSpPr>
              <a:spLocks noChangeArrowheads="1"/>
            </p:cNvSpPr>
            <p:nvPr/>
          </p:nvSpPr>
          <p:spPr bwMode="auto">
            <a:xfrm>
              <a:off x="4167" y="3276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i="0">
                  <a:solidFill>
                    <a:srgbClr val="000000"/>
                  </a:solidFill>
                </a:rPr>
                <a:t>2</a:t>
              </a:r>
              <a:endParaRPr lang="de-DE" i="0"/>
            </a:p>
          </p:txBody>
        </p:sp>
        <p:sp>
          <p:nvSpPr>
            <p:cNvPr id="7282" name="Rectangle 108"/>
            <p:cNvSpPr>
              <a:spLocks noChangeArrowheads="1"/>
            </p:cNvSpPr>
            <p:nvPr/>
          </p:nvSpPr>
          <p:spPr bwMode="auto">
            <a:xfrm>
              <a:off x="4316" y="3276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i="0">
                  <a:solidFill>
                    <a:srgbClr val="000000"/>
                  </a:solidFill>
                </a:rPr>
                <a:t>3</a:t>
              </a:r>
              <a:endParaRPr lang="de-DE" i="0"/>
            </a:p>
          </p:txBody>
        </p:sp>
        <p:sp>
          <p:nvSpPr>
            <p:cNvPr id="7283" name="Rectangle 109"/>
            <p:cNvSpPr>
              <a:spLocks noChangeArrowheads="1"/>
            </p:cNvSpPr>
            <p:nvPr/>
          </p:nvSpPr>
          <p:spPr bwMode="auto">
            <a:xfrm>
              <a:off x="4464" y="3276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i="0">
                  <a:solidFill>
                    <a:srgbClr val="000000"/>
                  </a:solidFill>
                </a:rPr>
                <a:t>4</a:t>
              </a:r>
              <a:endParaRPr lang="de-DE" i="0"/>
            </a:p>
          </p:txBody>
        </p:sp>
        <p:sp>
          <p:nvSpPr>
            <p:cNvPr id="7284" name="Rectangle 110"/>
            <p:cNvSpPr>
              <a:spLocks noChangeArrowheads="1"/>
            </p:cNvSpPr>
            <p:nvPr/>
          </p:nvSpPr>
          <p:spPr bwMode="auto">
            <a:xfrm>
              <a:off x="4612" y="3276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i="0">
                  <a:solidFill>
                    <a:srgbClr val="000000"/>
                  </a:solidFill>
                </a:rPr>
                <a:t>5</a:t>
              </a:r>
              <a:endParaRPr lang="de-DE" i="0"/>
            </a:p>
          </p:txBody>
        </p:sp>
        <p:sp>
          <p:nvSpPr>
            <p:cNvPr id="7285" name="Rectangle 111"/>
            <p:cNvSpPr>
              <a:spLocks noChangeArrowheads="1"/>
            </p:cNvSpPr>
            <p:nvPr/>
          </p:nvSpPr>
          <p:spPr bwMode="auto">
            <a:xfrm>
              <a:off x="4760" y="3276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i="0">
                  <a:solidFill>
                    <a:srgbClr val="000000"/>
                  </a:solidFill>
                </a:rPr>
                <a:t>6</a:t>
              </a:r>
              <a:endParaRPr lang="de-DE" i="0"/>
            </a:p>
          </p:txBody>
        </p:sp>
        <p:sp>
          <p:nvSpPr>
            <p:cNvPr id="7286" name="Rectangle 112"/>
            <p:cNvSpPr>
              <a:spLocks noChangeArrowheads="1"/>
            </p:cNvSpPr>
            <p:nvPr/>
          </p:nvSpPr>
          <p:spPr bwMode="auto">
            <a:xfrm>
              <a:off x="4909" y="3276"/>
              <a:ext cx="1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 i="0">
                  <a:solidFill>
                    <a:srgbClr val="000000"/>
                  </a:solidFill>
                </a:rPr>
                <a:t>7</a:t>
              </a:r>
              <a:endParaRPr lang="de-DE" i="0"/>
            </a:p>
          </p:txBody>
        </p:sp>
        <p:sp>
          <p:nvSpPr>
            <p:cNvPr id="7287" name="Rectangle 114"/>
            <p:cNvSpPr>
              <a:spLocks noChangeArrowheads="1"/>
            </p:cNvSpPr>
            <p:nvPr/>
          </p:nvSpPr>
          <p:spPr bwMode="auto">
            <a:xfrm>
              <a:off x="555" y="142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de-DE" i="0"/>
            </a:p>
          </p:txBody>
        </p:sp>
        <p:sp>
          <p:nvSpPr>
            <p:cNvPr id="7288" name="Rectangle 116"/>
            <p:cNvSpPr>
              <a:spLocks noChangeArrowheads="1"/>
            </p:cNvSpPr>
            <p:nvPr/>
          </p:nvSpPr>
          <p:spPr bwMode="auto">
            <a:xfrm>
              <a:off x="517" y="819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de-DE" i="0"/>
            </a:p>
          </p:txBody>
        </p:sp>
        <p:sp>
          <p:nvSpPr>
            <p:cNvPr id="7289" name="Rectangle 117"/>
            <p:cNvSpPr>
              <a:spLocks noChangeArrowheads="1"/>
            </p:cNvSpPr>
            <p:nvPr/>
          </p:nvSpPr>
          <p:spPr bwMode="auto">
            <a:xfrm>
              <a:off x="517" y="79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de-DE" i="0"/>
            </a:p>
          </p:txBody>
        </p:sp>
        <p:sp>
          <p:nvSpPr>
            <p:cNvPr id="7290" name="Rectangle 118"/>
            <p:cNvSpPr>
              <a:spLocks noChangeArrowheads="1"/>
            </p:cNvSpPr>
            <p:nvPr/>
          </p:nvSpPr>
          <p:spPr bwMode="auto">
            <a:xfrm>
              <a:off x="1519" y="2981"/>
              <a:ext cx="54" cy="54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91" name="Freeform 119"/>
            <p:cNvSpPr>
              <a:spLocks noEditPoints="1"/>
            </p:cNvSpPr>
            <p:nvPr/>
          </p:nvSpPr>
          <p:spPr bwMode="auto">
            <a:xfrm>
              <a:off x="1519" y="2977"/>
              <a:ext cx="61" cy="61"/>
            </a:xfrm>
            <a:custGeom>
              <a:avLst/>
              <a:gdLst>
                <a:gd name="T0" fmla="*/ 0 w 448"/>
                <a:gd name="T1" fmla="*/ 0 h 448"/>
                <a:gd name="T2" fmla="*/ 0 w 448"/>
                <a:gd name="T3" fmla="*/ 0 h 448"/>
                <a:gd name="T4" fmla="*/ 1 w 448"/>
                <a:gd name="T5" fmla="*/ 0 h 448"/>
                <a:gd name="T6" fmla="*/ 1 w 448"/>
                <a:gd name="T7" fmla="*/ 0 h 448"/>
                <a:gd name="T8" fmla="*/ 1 w 448"/>
                <a:gd name="T9" fmla="*/ 1 h 448"/>
                <a:gd name="T10" fmla="*/ 1 w 448"/>
                <a:gd name="T11" fmla="*/ 1 h 448"/>
                <a:gd name="T12" fmla="*/ 0 w 448"/>
                <a:gd name="T13" fmla="*/ 1 h 448"/>
                <a:gd name="T14" fmla="*/ 0 w 448"/>
                <a:gd name="T15" fmla="*/ 1 h 448"/>
                <a:gd name="T16" fmla="*/ 0 w 448"/>
                <a:gd name="T17" fmla="*/ 0 h 448"/>
                <a:gd name="T18" fmla="*/ 0 w 448"/>
                <a:gd name="T19" fmla="*/ 1 h 448"/>
                <a:gd name="T20" fmla="*/ 0 w 448"/>
                <a:gd name="T21" fmla="*/ 1 h 448"/>
                <a:gd name="T22" fmla="*/ 1 w 448"/>
                <a:gd name="T23" fmla="*/ 1 h 448"/>
                <a:gd name="T24" fmla="*/ 1 w 448"/>
                <a:gd name="T25" fmla="*/ 1 h 448"/>
                <a:gd name="T26" fmla="*/ 1 w 448"/>
                <a:gd name="T27" fmla="*/ 0 h 448"/>
                <a:gd name="T28" fmla="*/ 1 w 448"/>
                <a:gd name="T29" fmla="*/ 0 h 448"/>
                <a:gd name="T30" fmla="*/ 0 w 448"/>
                <a:gd name="T31" fmla="*/ 0 h 448"/>
                <a:gd name="T32" fmla="*/ 0 w 448"/>
                <a:gd name="T33" fmla="*/ 0 h 448"/>
                <a:gd name="T34" fmla="*/ 0 w 448"/>
                <a:gd name="T35" fmla="*/ 1 h 4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8"/>
                <a:gd name="T55" fmla="*/ 0 h 448"/>
                <a:gd name="T56" fmla="*/ 448 w 448"/>
                <a:gd name="T57" fmla="*/ 448 h 4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8" h="448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424" y="0"/>
                  </a:lnTo>
                  <a:cubicBezTo>
                    <a:pt x="438" y="0"/>
                    <a:pt x="448" y="11"/>
                    <a:pt x="448" y="24"/>
                  </a:cubicBezTo>
                  <a:lnTo>
                    <a:pt x="448" y="424"/>
                  </a:lnTo>
                  <a:cubicBezTo>
                    <a:pt x="448" y="438"/>
                    <a:pt x="438" y="448"/>
                    <a:pt x="424" y="448"/>
                  </a:cubicBezTo>
                  <a:lnTo>
                    <a:pt x="24" y="448"/>
                  </a:lnTo>
                  <a:cubicBezTo>
                    <a:pt x="11" y="448"/>
                    <a:pt x="0" y="438"/>
                    <a:pt x="0" y="424"/>
                  </a:cubicBezTo>
                  <a:lnTo>
                    <a:pt x="0" y="24"/>
                  </a:lnTo>
                  <a:close/>
                  <a:moveTo>
                    <a:pt x="48" y="424"/>
                  </a:moveTo>
                  <a:lnTo>
                    <a:pt x="24" y="400"/>
                  </a:lnTo>
                  <a:lnTo>
                    <a:pt x="424" y="400"/>
                  </a:lnTo>
                  <a:lnTo>
                    <a:pt x="400" y="424"/>
                  </a:lnTo>
                  <a:lnTo>
                    <a:pt x="400" y="24"/>
                  </a:lnTo>
                  <a:lnTo>
                    <a:pt x="424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424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" name="Rectangle 120"/>
            <p:cNvSpPr>
              <a:spLocks noChangeArrowheads="1"/>
            </p:cNvSpPr>
            <p:nvPr/>
          </p:nvSpPr>
          <p:spPr bwMode="auto">
            <a:xfrm>
              <a:off x="1606" y="2840"/>
              <a:ext cx="39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400" i="0" dirty="0" err="1" smtClean="0">
                  <a:solidFill>
                    <a:srgbClr val="000000"/>
                  </a:solidFill>
                </a:rPr>
                <a:t>Баргли</a:t>
              </a:r>
              <a:r>
                <a:rPr lang="ru-RU" sz="1400" i="0" dirty="0" smtClean="0">
                  <a:solidFill>
                    <a:srgbClr val="000000"/>
                  </a:solidFill>
                </a:rPr>
                <a:t> </a:t>
              </a:r>
            </a:p>
            <a:p>
              <a:r>
                <a:rPr lang="ru-RU" sz="1400" i="0" dirty="0" err="1" smtClean="0">
                  <a:solidFill>
                    <a:srgbClr val="000000"/>
                  </a:solidFill>
                </a:rPr>
                <a:t>озуқа</a:t>
              </a:r>
              <a:endParaRPr lang="de-DE" i="0" dirty="0"/>
            </a:p>
          </p:txBody>
        </p:sp>
        <p:sp>
          <p:nvSpPr>
            <p:cNvPr id="7293" name="Rectangle 121"/>
            <p:cNvSpPr>
              <a:spLocks noChangeArrowheads="1"/>
            </p:cNvSpPr>
            <p:nvPr/>
          </p:nvSpPr>
          <p:spPr bwMode="auto">
            <a:xfrm>
              <a:off x="2290" y="2981"/>
              <a:ext cx="54" cy="54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94" name="Freeform 122"/>
            <p:cNvSpPr>
              <a:spLocks noEditPoints="1"/>
            </p:cNvSpPr>
            <p:nvPr/>
          </p:nvSpPr>
          <p:spPr bwMode="auto">
            <a:xfrm>
              <a:off x="2290" y="2977"/>
              <a:ext cx="61" cy="61"/>
            </a:xfrm>
            <a:custGeom>
              <a:avLst/>
              <a:gdLst>
                <a:gd name="T0" fmla="*/ 0 w 448"/>
                <a:gd name="T1" fmla="*/ 0 h 448"/>
                <a:gd name="T2" fmla="*/ 0 w 448"/>
                <a:gd name="T3" fmla="*/ 0 h 448"/>
                <a:gd name="T4" fmla="*/ 1 w 448"/>
                <a:gd name="T5" fmla="*/ 0 h 448"/>
                <a:gd name="T6" fmla="*/ 1 w 448"/>
                <a:gd name="T7" fmla="*/ 0 h 448"/>
                <a:gd name="T8" fmla="*/ 1 w 448"/>
                <a:gd name="T9" fmla="*/ 1 h 448"/>
                <a:gd name="T10" fmla="*/ 1 w 448"/>
                <a:gd name="T11" fmla="*/ 1 h 448"/>
                <a:gd name="T12" fmla="*/ 0 w 448"/>
                <a:gd name="T13" fmla="*/ 1 h 448"/>
                <a:gd name="T14" fmla="*/ 0 w 448"/>
                <a:gd name="T15" fmla="*/ 1 h 448"/>
                <a:gd name="T16" fmla="*/ 0 w 448"/>
                <a:gd name="T17" fmla="*/ 0 h 448"/>
                <a:gd name="T18" fmla="*/ 0 w 448"/>
                <a:gd name="T19" fmla="*/ 1 h 448"/>
                <a:gd name="T20" fmla="*/ 0 w 448"/>
                <a:gd name="T21" fmla="*/ 1 h 448"/>
                <a:gd name="T22" fmla="*/ 1 w 448"/>
                <a:gd name="T23" fmla="*/ 1 h 448"/>
                <a:gd name="T24" fmla="*/ 1 w 448"/>
                <a:gd name="T25" fmla="*/ 1 h 448"/>
                <a:gd name="T26" fmla="*/ 1 w 448"/>
                <a:gd name="T27" fmla="*/ 0 h 448"/>
                <a:gd name="T28" fmla="*/ 1 w 448"/>
                <a:gd name="T29" fmla="*/ 0 h 448"/>
                <a:gd name="T30" fmla="*/ 0 w 448"/>
                <a:gd name="T31" fmla="*/ 0 h 448"/>
                <a:gd name="T32" fmla="*/ 0 w 448"/>
                <a:gd name="T33" fmla="*/ 0 h 448"/>
                <a:gd name="T34" fmla="*/ 0 w 448"/>
                <a:gd name="T35" fmla="*/ 1 h 4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8"/>
                <a:gd name="T55" fmla="*/ 0 h 448"/>
                <a:gd name="T56" fmla="*/ 448 w 448"/>
                <a:gd name="T57" fmla="*/ 448 h 4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8" h="448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424" y="0"/>
                  </a:lnTo>
                  <a:cubicBezTo>
                    <a:pt x="438" y="0"/>
                    <a:pt x="448" y="11"/>
                    <a:pt x="448" y="24"/>
                  </a:cubicBezTo>
                  <a:lnTo>
                    <a:pt x="448" y="424"/>
                  </a:lnTo>
                  <a:cubicBezTo>
                    <a:pt x="448" y="438"/>
                    <a:pt x="438" y="448"/>
                    <a:pt x="424" y="448"/>
                  </a:cubicBezTo>
                  <a:lnTo>
                    <a:pt x="24" y="448"/>
                  </a:lnTo>
                  <a:cubicBezTo>
                    <a:pt x="11" y="448"/>
                    <a:pt x="0" y="438"/>
                    <a:pt x="0" y="424"/>
                  </a:cubicBezTo>
                  <a:lnTo>
                    <a:pt x="0" y="24"/>
                  </a:lnTo>
                  <a:close/>
                  <a:moveTo>
                    <a:pt x="48" y="424"/>
                  </a:moveTo>
                  <a:lnTo>
                    <a:pt x="24" y="400"/>
                  </a:lnTo>
                  <a:lnTo>
                    <a:pt x="424" y="400"/>
                  </a:lnTo>
                  <a:lnTo>
                    <a:pt x="400" y="424"/>
                  </a:lnTo>
                  <a:lnTo>
                    <a:pt x="400" y="24"/>
                  </a:lnTo>
                  <a:lnTo>
                    <a:pt x="424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424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5" name="Rectangle 123"/>
            <p:cNvSpPr>
              <a:spLocks noChangeArrowheads="1"/>
            </p:cNvSpPr>
            <p:nvPr/>
          </p:nvSpPr>
          <p:spPr bwMode="auto">
            <a:xfrm>
              <a:off x="2381" y="2946"/>
              <a:ext cx="28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400" i="0" dirty="0" err="1" smtClean="0">
                  <a:solidFill>
                    <a:srgbClr val="000000"/>
                  </a:solidFill>
                </a:rPr>
                <a:t>Мева</a:t>
              </a:r>
              <a:endParaRPr lang="de-DE" i="0" dirty="0"/>
            </a:p>
          </p:txBody>
        </p:sp>
        <p:sp>
          <p:nvSpPr>
            <p:cNvPr id="7296" name="Rectangle 124"/>
            <p:cNvSpPr>
              <a:spLocks noChangeArrowheads="1"/>
            </p:cNvSpPr>
            <p:nvPr/>
          </p:nvSpPr>
          <p:spPr bwMode="auto">
            <a:xfrm>
              <a:off x="2824" y="2981"/>
              <a:ext cx="56" cy="54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97" name="Freeform 125"/>
            <p:cNvSpPr>
              <a:spLocks noEditPoints="1"/>
            </p:cNvSpPr>
            <p:nvPr/>
          </p:nvSpPr>
          <p:spPr bwMode="auto">
            <a:xfrm>
              <a:off x="2818" y="2977"/>
              <a:ext cx="62" cy="61"/>
            </a:xfrm>
            <a:custGeom>
              <a:avLst/>
              <a:gdLst>
                <a:gd name="T0" fmla="*/ 0 w 456"/>
                <a:gd name="T1" fmla="*/ 0 h 448"/>
                <a:gd name="T2" fmla="*/ 0 w 456"/>
                <a:gd name="T3" fmla="*/ 0 h 448"/>
                <a:gd name="T4" fmla="*/ 1 w 456"/>
                <a:gd name="T5" fmla="*/ 0 h 448"/>
                <a:gd name="T6" fmla="*/ 1 w 456"/>
                <a:gd name="T7" fmla="*/ 0 h 448"/>
                <a:gd name="T8" fmla="*/ 1 w 456"/>
                <a:gd name="T9" fmla="*/ 1 h 448"/>
                <a:gd name="T10" fmla="*/ 1 w 456"/>
                <a:gd name="T11" fmla="*/ 1 h 448"/>
                <a:gd name="T12" fmla="*/ 0 w 456"/>
                <a:gd name="T13" fmla="*/ 1 h 448"/>
                <a:gd name="T14" fmla="*/ 0 w 456"/>
                <a:gd name="T15" fmla="*/ 1 h 448"/>
                <a:gd name="T16" fmla="*/ 0 w 456"/>
                <a:gd name="T17" fmla="*/ 0 h 448"/>
                <a:gd name="T18" fmla="*/ 0 w 456"/>
                <a:gd name="T19" fmla="*/ 1 h 448"/>
                <a:gd name="T20" fmla="*/ 0 w 456"/>
                <a:gd name="T21" fmla="*/ 1 h 448"/>
                <a:gd name="T22" fmla="*/ 1 w 456"/>
                <a:gd name="T23" fmla="*/ 1 h 448"/>
                <a:gd name="T24" fmla="*/ 1 w 456"/>
                <a:gd name="T25" fmla="*/ 1 h 448"/>
                <a:gd name="T26" fmla="*/ 1 w 456"/>
                <a:gd name="T27" fmla="*/ 0 h 448"/>
                <a:gd name="T28" fmla="*/ 1 w 456"/>
                <a:gd name="T29" fmla="*/ 0 h 448"/>
                <a:gd name="T30" fmla="*/ 0 w 456"/>
                <a:gd name="T31" fmla="*/ 0 h 448"/>
                <a:gd name="T32" fmla="*/ 0 w 456"/>
                <a:gd name="T33" fmla="*/ 0 h 448"/>
                <a:gd name="T34" fmla="*/ 0 w 456"/>
                <a:gd name="T35" fmla="*/ 1 h 4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6"/>
                <a:gd name="T55" fmla="*/ 0 h 448"/>
                <a:gd name="T56" fmla="*/ 456 w 456"/>
                <a:gd name="T57" fmla="*/ 448 h 4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6" h="448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432" y="0"/>
                  </a:lnTo>
                  <a:cubicBezTo>
                    <a:pt x="446" y="0"/>
                    <a:pt x="456" y="11"/>
                    <a:pt x="456" y="24"/>
                  </a:cubicBezTo>
                  <a:lnTo>
                    <a:pt x="456" y="424"/>
                  </a:lnTo>
                  <a:cubicBezTo>
                    <a:pt x="456" y="438"/>
                    <a:pt x="446" y="448"/>
                    <a:pt x="432" y="448"/>
                  </a:cubicBezTo>
                  <a:lnTo>
                    <a:pt x="24" y="448"/>
                  </a:lnTo>
                  <a:cubicBezTo>
                    <a:pt x="11" y="448"/>
                    <a:pt x="0" y="438"/>
                    <a:pt x="0" y="424"/>
                  </a:cubicBezTo>
                  <a:lnTo>
                    <a:pt x="0" y="24"/>
                  </a:lnTo>
                  <a:close/>
                  <a:moveTo>
                    <a:pt x="48" y="424"/>
                  </a:moveTo>
                  <a:lnTo>
                    <a:pt x="24" y="400"/>
                  </a:lnTo>
                  <a:lnTo>
                    <a:pt x="432" y="400"/>
                  </a:lnTo>
                  <a:lnTo>
                    <a:pt x="408" y="424"/>
                  </a:lnTo>
                  <a:lnTo>
                    <a:pt x="408" y="24"/>
                  </a:lnTo>
                  <a:lnTo>
                    <a:pt x="432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424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8" name="Rectangle 126"/>
            <p:cNvSpPr>
              <a:spLocks noChangeArrowheads="1"/>
            </p:cNvSpPr>
            <p:nvPr/>
          </p:nvSpPr>
          <p:spPr bwMode="auto">
            <a:xfrm>
              <a:off x="2917" y="2840"/>
              <a:ext cx="58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400" i="0" dirty="0" err="1" smtClean="0">
                  <a:solidFill>
                    <a:srgbClr val="000000"/>
                  </a:solidFill>
                </a:rPr>
                <a:t>Ёқилғибоп</a:t>
              </a:r>
              <a:r>
                <a:rPr lang="ru-RU" sz="1400" i="0" dirty="0" smtClean="0">
                  <a:solidFill>
                    <a:srgbClr val="000000"/>
                  </a:solidFill>
                </a:rPr>
                <a:t> </a:t>
              </a:r>
            </a:p>
            <a:p>
              <a:r>
                <a:rPr lang="ru-RU" sz="1400" i="0" dirty="0" err="1" smtClean="0">
                  <a:solidFill>
                    <a:srgbClr val="000000"/>
                  </a:solidFill>
                </a:rPr>
                <a:t>ёғоч</a:t>
              </a:r>
              <a:endParaRPr lang="de-DE" i="0" dirty="0"/>
            </a:p>
          </p:txBody>
        </p:sp>
        <p:sp>
          <p:nvSpPr>
            <p:cNvPr id="7299" name="Rectangle 127"/>
            <p:cNvSpPr>
              <a:spLocks noChangeArrowheads="1"/>
            </p:cNvSpPr>
            <p:nvPr/>
          </p:nvSpPr>
          <p:spPr bwMode="auto">
            <a:xfrm>
              <a:off x="3597" y="2981"/>
              <a:ext cx="54" cy="54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00" name="Freeform 128"/>
            <p:cNvSpPr>
              <a:spLocks noEditPoints="1"/>
            </p:cNvSpPr>
            <p:nvPr/>
          </p:nvSpPr>
          <p:spPr bwMode="auto">
            <a:xfrm>
              <a:off x="3591" y="2977"/>
              <a:ext cx="60" cy="61"/>
            </a:xfrm>
            <a:custGeom>
              <a:avLst/>
              <a:gdLst>
                <a:gd name="T0" fmla="*/ 0 w 448"/>
                <a:gd name="T1" fmla="*/ 0 h 448"/>
                <a:gd name="T2" fmla="*/ 0 w 448"/>
                <a:gd name="T3" fmla="*/ 0 h 448"/>
                <a:gd name="T4" fmla="*/ 1 w 448"/>
                <a:gd name="T5" fmla="*/ 0 h 448"/>
                <a:gd name="T6" fmla="*/ 1 w 448"/>
                <a:gd name="T7" fmla="*/ 0 h 448"/>
                <a:gd name="T8" fmla="*/ 1 w 448"/>
                <a:gd name="T9" fmla="*/ 1 h 448"/>
                <a:gd name="T10" fmla="*/ 1 w 448"/>
                <a:gd name="T11" fmla="*/ 1 h 448"/>
                <a:gd name="T12" fmla="*/ 0 w 448"/>
                <a:gd name="T13" fmla="*/ 1 h 448"/>
                <a:gd name="T14" fmla="*/ 0 w 448"/>
                <a:gd name="T15" fmla="*/ 1 h 448"/>
                <a:gd name="T16" fmla="*/ 0 w 448"/>
                <a:gd name="T17" fmla="*/ 0 h 448"/>
                <a:gd name="T18" fmla="*/ 0 w 448"/>
                <a:gd name="T19" fmla="*/ 1 h 448"/>
                <a:gd name="T20" fmla="*/ 0 w 448"/>
                <a:gd name="T21" fmla="*/ 1 h 448"/>
                <a:gd name="T22" fmla="*/ 1 w 448"/>
                <a:gd name="T23" fmla="*/ 1 h 448"/>
                <a:gd name="T24" fmla="*/ 1 w 448"/>
                <a:gd name="T25" fmla="*/ 1 h 448"/>
                <a:gd name="T26" fmla="*/ 1 w 448"/>
                <a:gd name="T27" fmla="*/ 0 h 448"/>
                <a:gd name="T28" fmla="*/ 1 w 448"/>
                <a:gd name="T29" fmla="*/ 0 h 448"/>
                <a:gd name="T30" fmla="*/ 0 w 448"/>
                <a:gd name="T31" fmla="*/ 0 h 448"/>
                <a:gd name="T32" fmla="*/ 0 w 448"/>
                <a:gd name="T33" fmla="*/ 0 h 448"/>
                <a:gd name="T34" fmla="*/ 0 w 448"/>
                <a:gd name="T35" fmla="*/ 1 h 4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8"/>
                <a:gd name="T55" fmla="*/ 0 h 448"/>
                <a:gd name="T56" fmla="*/ 448 w 448"/>
                <a:gd name="T57" fmla="*/ 448 h 4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8" h="448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424" y="0"/>
                  </a:lnTo>
                  <a:cubicBezTo>
                    <a:pt x="438" y="0"/>
                    <a:pt x="448" y="11"/>
                    <a:pt x="448" y="24"/>
                  </a:cubicBezTo>
                  <a:lnTo>
                    <a:pt x="448" y="424"/>
                  </a:lnTo>
                  <a:cubicBezTo>
                    <a:pt x="448" y="438"/>
                    <a:pt x="438" y="448"/>
                    <a:pt x="424" y="448"/>
                  </a:cubicBezTo>
                  <a:lnTo>
                    <a:pt x="24" y="448"/>
                  </a:lnTo>
                  <a:cubicBezTo>
                    <a:pt x="11" y="448"/>
                    <a:pt x="0" y="438"/>
                    <a:pt x="0" y="424"/>
                  </a:cubicBezTo>
                  <a:lnTo>
                    <a:pt x="0" y="24"/>
                  </a:lnTo>
                  <a:close/>
                  <a:moveTo>
                    <a:pt x="48" y="424"/>
                  </a:moveTo>
                  <a:lnTo>
                    <a:pt x="24" y="400"/>
                  </a:lnTo>
                  <a:lnTo>
                    <a:pt x="424" y="400"/>
                  </a:lnTo>
                  <a:lnTo>
                    <a:pt x="400" y="424"/>
                  </a:lnTo>
                  <a:lnTo>
                    <a:pt x="400" y="24"/>
                  </a:lnTo>
                  <a:lnTo>
                    <a:pt x="424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424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1" name="Rectangle 129"/>
            <p:cNvSpPr>
              <a:spLocks noChangeArrowheads="1"/>
            </p:cNvSpPr>
            <p:nvPr/>
          </p:nvSpPr>
          <p:spPr bwMode="auto">
            <a:xfrm>
              <a:off x="3665" y="2842"/>
              <a:ext cx="914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1400" i="0" dirty="0">
                  <a:solidFill>
                    <a:srgbClr val="000000"/>
                  </a:solidFill>
                </a:rPr>
                <a:t>СО</a:t>
              </a:r>
              <a:r>
                <a:rPr lang="ru-RU" sz="1400" i="0" baseline="-25000" dirty="0">
                  <a:solidFill>
                    <a:srgbClr val="000000"/>
                  </a:solidFill>
                </a:rPr>
                <a:t>2 </a:t>
              </a:r>
              <a:r>
                <a:rPr lang="uz-Cyrl-UZ" sz="1400" i="0" dirty="0" smtClean="0">
                  <a:solidFill>
                    <a:srgbClr val="000000"/>
                  </a:solidFill>
                </a:rPr>
                <a:t>секвестрацияси учун тўловлар</a:t>
              </a:r>
              <a:endParaRPr lang="ru-RU" sz="1400" i="0" dirty="0">
                <a:solidFill>
                  <a:srgbClr val="000000"/>
                </a:solidFill>
              </a:endParaRPr>
            </a:p>
            <a:p>
              <a:r>
                <a:rPr lang="ru-RU" sz="1400" i="0" baseline="-25000" dirty="0" smtClean="0">
                  <a:solidFill>
                    <a:srgbClr val="000000"/>
                  </a:solidFill>
                </a:rPr>
                <a:t> </a:t>
              </a:r>
              <a:endParaRPr lang="de-DE" i="0" baseline="-25000" dirty="0"/>
            </a:p>
          </p:txBody>
        </p:sp>
        <p:sp>
          <p:nvSpPr>
            <p:cNvPr id="7302" name="Rectangle 130"/>
            <p:cNvSpPr>
              <a:spLocks noChangeArrowheads="1"/>
            </p:cNvSpPr>
            <p:nvPr/>
          </p:nvSpPr>
          <p:spPr bwMode="auto">
            <a:xfrm>
              <a:off x="4595" y="2981"/>
              <a:ext cx="54" cy="5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03" name="Freeform 131"/>
            <p:cNvSpPr>
              <a:spLocks noEditPoints="1"/>
            </p:cNvSpPr>
            <p:nvPr/>
          </p:nvSpPr>
          <p:spPr bwMode="auto">
            <a:xfrm>
              <a:off x="4589" y="2977"/>
              <a:ext cx="60" cy="61"/>
            </a:xfrm>
            <a:custGeom>
              <a:avLst/>
              <a:gdLst>
                <a:gd name="T0" fmla="*/ 0 w 448"/>
                <a:gd name="T1" fmla="*/ 0 h 448"/>
                <a:gd name="T2" fmla="*/ 0 w 448"/>
                <a:gd name="T3" fmla="*/ 0 h 448"/>
                <a:gd name="T4" fmla="*/ 1 w 448"/>
                <a:gd name="T5" fmla="*/ 0 h 448"/>
                <a:gd name="T6" fmla="*/ 1 w 448"/>
                <a:gd name="T7" fmla="*/ 0 h 448"/>
                <a:gd name="T8" fmla="*/ 1 w 448"/>
                <a:gd name="T9" fmla="*/ 1 h 448"/>
                <a:gd name="T10" fmla="*/ 1 w 448"/>
                <a:gd name="T11" fmla="*/ 1 h 448"/>
                <a:gd name="T12" fmla="*/ 0 w 448"/>
                <a:gd name="T13" fmla="*/ 1 h 448"/>
                <a:gd name="T14" fmla="*/ 0 w 448"/>
                <a:gd name="T15" fmla="*/ 1 h 448"/>
                <a:gd name="T16" fmla="*/ 0 w 448"/>
                <a:gd name="T17" fmla="*/ 0 h 448"/>
                <a:gd name="T18" fmla="*/ 0 w 448"/>
                <a:gd name="T19" fmla="*/ 1 h 448"/>
                <a:gd name="T20" fmla="*/ 0 w 448"/>
                <a:gd name="T21" fmla="*/ 1 h 448"/>
                <a:gd name="T22" fmla="*/ 1 w 448"/>
                <a:gd name="T23" fmla="*/ 1 h 448"/>
                <a:gd name="T24" fmla="*/ 1 w 448"/>
                <a:gd name="T25" fmla="*/ 1 h 448"/>
                <a:gd name="T26" fmla="*/ 1 w 448"/>
                <a:gd name="T27" fmla="*/ 0 h 448"/>
                <a:gd name="T28" fmla="*/ 1 w 448"/>
                <a:gd name="T29" fmla="*/ 0 h 448"/>
                <a:gd name="T30" fmla="*/ 0 w 448"/>
                <a:gd name="T31" fmla="*/ 0 h 448"/>
                <a:gd name="T32" fmla="*/ 0 w 448"/>
                <a:gd name="T33" fmla="*/ 0 h 448"/>
                <a:gd name="T34" fmla="*/ 0 w 448"/>
                <a:gd name="T35" fmla="*/ 1 h 4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8"/>
                <a:gd name="T55" fmla="*/ 0 h 448"/>
                <a:gd name="T56" fmla="*/ 448 w 448"/>
                <a:gd name="T57" fmla="*/ 448 h 4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8" h="448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424" y="0"/>
                  </a:lnTo>
                  <a:cubicBezTo>
                    <a:pt x="438" y="0"/>
                    <a:pt x="448" y="11"/>
                    <a:pt x="448" y="24"/>
                  </a:cubicBezTo>
                  <a:lnTo>
                    <a:pt x="448" y="424"/>
                  </a:lnTo>
                  <a:cubicBezTo>
                    <a:pt x="448" y="438"/>
                    <a:pt x="438" y="448"/>
                    <a:pt x="424" y="448"/>
                  </a:cubicBezTo>
                  <a:lnTo>
                    <a:pt x="24" y="448"/>
                  </a:lnTo>
                  <a:cubicBezTo>
                    <a:pt x="11" y="448"/>
                    <a:pt x="0" y="438"/>
                    <a:pt x="0" y="424"/>
                  </a:cubicBezTo>
                  <a:lnTo>
                    <a:pt x="0" y="24"/>
                  </a:lnTo>
                  <a:close/>
                  <a:moveTo>
                    <a:pt x="48" y="424"/>
                  </a:moveTo>
                  <a:lnTo>
                    <a:pt x="24" y="400"/>
                  </a:lnTo>
                  <a:lnTo>
                    <a:pt x="424" y="400"/>
                  </a:lnTo>
                  <a:lnTo>
                    <a:pt x="400" y="424"/>
                  </a:lnTo>
                  <a:lnTo>
                    <a:pt x="400" y="24"/>
                  </a:lnTo>
                  <a:lnTo>
                    <a:pt x="424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424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4" name="Rectangle 132"/>
            <p:cNvSpPr>
              <a:spLocks noChangeArrowheads="1"/>
            </p:cNvSpPr>
            <p:nvPr/>
          </p:nvSpPr>
          <p:spPr bwMode="auto">
            <a:xfrm>
              <a:off x="4694" y="2946"/>
              <a:ext cx="63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400" i="0" dirty="0" err="1" smtClean="0">
                  <a:solidFill>
                    <a:srgbClr val="000000"/>
                  </a:solidFill>
                </a:rPr>
                <a:t>Ҳаражатлар</a:t>
              </a:r>
              <a:endParaRPr lang="de-DE" i="0" dirty="0"/>
            </a:p>
          </p:txBody>
        </p:sp>
        <p:sp>
          <p:nvSpPr>
            <p:cNvPr id="7305" name="Rectangle 133"/>
            <p:cNvSpPr>
              <a:spLocks noChangeArrowheads="1"/>
            </p:cNvSpPr>
            <p:nvPr/>
          </p:nvSpPr>
          <p:spPr bwMode="auto">
            <a:xfrm>
              <a:off x="1262" y="717"/>
              <a:ext cx="125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Elaeagnus angustifolia</a:t>
              </a:r>
              <a:endParaRPr lang="de-DE" i="0"/>
            </a:p>
          </p:txBody>
        </p:sp>
        <p:sp>
          <p:nvSpPr>
            <p:cNvPr id="7306" name="Rectangle 134"/>
            <p:cNvSpPr>
              <a:spLocks noChangeArrowheads="1"/>
            </p:cNvSpPr>
            <p:nvPr/>
          </p:nvSpPr>
          <p:spPr bwMode="auto">
            <a:xfrm>
              <a:off x="2675" y="723"/>
              <a:ext cx="104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Populus euphratica</a:t>
              </a:r>
              <a:endParaRPr lang="de-DE" i="0"/>
            </a:p>
          </p:txBody>
        </p:sp>
        <p:sp>
          <p:nvSpPr>
            <p:cNvPr id="7307" name="Rectangle 135"/>
            <p:cNvSpPr>
              <a:spLocks noChangeArrowheads="1"/>
            </p:cNvSpPr>
            <p:nvPr/>
          </p:nvSpPr>
          <p:spPr bwMode="auto">
            <a:xfrm>
              <a:off x="4089" y="723"/>
              <a:ext cx="7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Ulmus pumila</a:t>
              </a:r>
              <a:endParaRPr lang="de-DE" i="0"/>
            </a:p>
          </p:txBody>
        </p:sp>
        <p:sp>
          <p:nvSpPr>
            <p:cNvPr id="7308" name="Rectangle 137"/>
            <p:cNvSpPr>
              <a:spLocks noChangeArrowheads="1"/>
            </p:cNvSpPr>
            <p:nvPr/>
          </p:nvSpPr>
          <p:spPr bwMode="auto">
            <a:xfrm>
              <a:off x="2855" y="3407"/>
              <a:ext cx="33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 i="0">
                  <a:solidFill>
                    <a:srgbClr val="000000"/>
                  </a:solidFill>
                </a:rPr>
                <a:t>Годы</a:t>
              </a:r>
              <a:endParaRPr lang="de-DE" i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83568" y="1124744"/>
            <a:ext cx="738664" cy="352048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b="1" i="0" dirty="0" err="1" smtClean="0">
                <a:latin typeface="Arial" pitchFamily="34" charset="0"/>
                <a:cs typeface="+mn-cs"/>
              </a:rPr>
              <a:t>Сарфлар</a:t>
            </a:r>
            <a:r>
              <a:rPr lang="ru-RU" b="1" i="0" dirty="0" smtClean="0">
                <a:latin typeface="Arial" pitchFamily="34" charset="0"/>
                <a:cs typeface="+mn-cs"/>
              </a:rPr>
              <a:t> </a:t>
            </a:r>
            <a:r>
              <a:rPr lang="ru-RU" b="1" i="0" dirty="0" err="1" smtClean="0">
                <a:latin typeface="Arial" pitchFamily="34" charset="0"/>
                <a:cs typeface="+mn-cs"/>
              </a:rPr>
              <a:t>ва</a:t>
            </a:r>
            <a:r>
              <a:rPr lang="ru-RU" b="1" i="0" dirty="0" smtClean="0">
                <a:latin typeface="Arial" pitchFamily="34" charset="0"/>
                <a:cs typeface="+mn-cs"/>
              </a:rPr>
              <a:t> </a:t>
            </a:r>
            <a:r>
              <a:rPr lang="ru-RU" b="1" i="0" dirty="0" err="1" smtClean="0">
                <a:latin typeface="Arial" pitchFamily="34" charset="0"/>
                <a:cs typeface="+mn-cs"/>
              </a:rPr>
              <a:t>фойдалар</a:t>
            </a:r>
            <a:r>
              <a:rPr lang="ru-RU" b="1" i="0" dirty="0" smtClean="0">
                <a:latin typeface="Arial" pitchFamily="34" charset="0"/>
                <a:cs typeface="+mn-cs"/>
              </a:rPr>
              <a:t>, </a:t>
            </a:r>
          </a:p>
          <a:p>
            <a:pPr>
              <a:defRPr/>
            </a:pPr>
            <a:r>
              <a:rPr lang="ru-RU" b="1" i="0" dirty="0" smtClean="0">
                <a:latin typeface="Arial" pitchFamily="34" charset="0"/>
                <a:cs typeface="+mn-cs"/>
              </a:rPr>
              <a:t> </a:t>
            </a:r>
            <a:r>
              <a:rPr lang="ru-RU" b="1" i="0" dirty="0">
                <a:latin typeface="Arial" pitchFamily="34" charset="0"/>
                <a:cs typeface="+mn-cs"/>
              </a:rPr>
              <a:t>Евро/ га</a:t>
            </a:r>
            <a:endParaRPr lang="de-DE" b="1" i="0" dirty="0">
              <a:latin typeface="Arial" pitchFamily="34" charset="0"/>
              <a:cs typeface="+mn-cs"/>
            </a:endParaRPr>
          </a:p>
        </p:txBody>
      </p:sp>
      <p:sp>
        <p:nvSpPr>
          <p:cNvPr id="7178" name="TextBox 55"/>
          <p:cNvSpPr txBox="1">
            <a:spLocks noChangeArrowheads="1"/>
          </p:cNvSpPr>
          <p:nvPr/>
        </p:nvSpPr>
        <p:spPr bwMode="auto">
          <a:xfrm>
            <a:off x="785813" y="6434138"/>
            <a:ext cx="7896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err="1" smtClean="0">
                <a:latin typeface="Comic Sans MS" pitchFamily="66" charset="0"/>
              </a:rPr>
              <a:t>Манба</a:t>
            </a:r>
            <a:r>
              <a:rPr lang="en-GB" sz="1400" dirty="0" smtClean="0">
                <a:latin typeface="Comic Sans MS" pitchFamily="66" charset="0"/>
              </a:rPr>
              <a:t>: </a:t>
            </a:r>
            <a:r>
              <a:rPr lang="ru-RU" sz="1400" i="0" dirty="0" err="1" smtClean="0">
                <a:latin typeface="Comic Sans MS" pitchFamily="66" charset="0"/>
              </a:rPr>
              <a:t>Ж</a:t>
            </a:r>
            <a:r>
              <a:rPr lang="ru-RU" sz="1400" i="0" dirty="0" err="1">
                <a:latin typeface="Comic Sans MS" pitchFamily="66" charset="0"/>
              </a:rPr>
              <a:t>о</a:t>
            </a:r>
            <a:r>
              <a:rPr lang="ru-RU" sz="1400" i="0" dirty="0" err="1" smtClean="0">
                <a:latin typeface="Comic Sans MS" pitchFamily="66" charset="0"/>
              </a:rPr>
              <a:t>нибеков</a:t>
            </a:r>
            <a:r>
              <a:rPr lang="ru-RU" sz="1400" i="0" dirty="0" smtClean="0">
                <a:latin typeface="Comic Sans MS" pitchFamily="66" charset="0"/>
              </a:rPr>
              <a:t> </a:t>
            </a:r>
            <a:r>
              <a:rPr lang="ru-RU" sz="1400" i="0" dirty="0" err="1" smtClean="0">
                <a:latin typeface="Comic Sans MS" pitchFamily="66" charset="0"/>
              </a:rPr>
              <a:t>ва</a:t>
            </a:r>
            <a:r>
              <a:rPr lang="ru-RU" sz="1400" i="0" dirty="0" smtClean="0">
                <a:latin typeface="Comic Sans MS" pitchFamily="66" charset="0"/>
              </a:rPr>
              <a:t> б.</a:t>
            </a:r>
            <a:r>
              <a:rPr lang="en-GB" sz="1400" i="0" dirty="0" smtClean="0">
                <a:latin typeface="Comic Sans MS" pitchFamily="66" charset="0"/>
              </a:rPr>
              <a:t>, </a:t>
            </a:r>
            <a:r>
              <a:rPr lang="ru-RU" sz="1400" i="0" dirty="0">
                <a:latin typeface="Comic Sans MS" pitchFamily="66" charset="0"/>
              </a:rPr>
              <a:t>2012. Лесная политика и экономика</a:t>
            </a:r>
            <a:endParaRPr lang="en-US" sz="1400" i="0" dirty="0">
              <a:latin typeface="Comic Sans MS" pitchFamily="66" charset="0"/>
            </a:endParaRPr>
          </a:p>
        </p:txBody>
      </p:sp>
      <p:pic>
        <p:nvPicPr>
          <p:cNvPr id="138" name="Picture 137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2075480" y="1244718"/>
            <a:ext cx="1319998" cy="1137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9" name="Picture 138" descr="npo0001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6297" y="1281232"/>
            <a:ext cx="1349563" cy="1143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0" name="Picture 139" descr="npo00010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7547" y="1269492"/>
            <a:ext cx="1402549" cy="1156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0" name="AutoShape 114"/>
          <p:cNvSpPr>
            <a:spLocks noChangeArrowheads="1"/>
          </p:cNvSpPr>
          <p:nvPr/>
        </p:nvSpPr>
        <p:spPr bwMode="auto">
          <a:xfrm>
            <a:off x="0" y="976313"/>
            <a:ext cx="2843808" cy="5000625"/>
          </a:xfrm>
          <a:prstGeom prst="roundRect">
            <a:avLst>
              <a:gd name="adj" fmla="val 1625"/>
            </a:avLst>
          </a:prstGeom>
          <a:solidFill>
            <a:schemeClr val="bg1"/>
          </a:solidFill>
          <a:ln w="127">
            <a:noFill/>
            <a:round/>
            <a:headEnd/>
            <a:tailEnd/>
          </a:ln>
        </p:spPr>
        <p:txBody>
          <a:bodyPr wrap="none" anchor="ctr"/>
          <a:lstStyle/>
          <a:p>
            <a:pPr marL="360000" lvl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uz-Cyrl-UZ" b="1" i="0" dirty="0" smtClean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Ерларнинг унумдорлигини оширади</a:t>
            </a:r>
            <a:endParaRPr lang="en-US" b="1" i="0" dirty="0" smtClean="0">
              <a:solidFill>
                <a:srgbClr val="006600"/>
              </a:solidFill>
              <a:latin typeface="Arial" pitchFamily="34" charset="0"/>
              <a:cs typeface="Times New Roman" pitchFamily="18" charset="0"/>
            </a:endParaRPr>
          </a:p>
          <a:p>
            <a:pPr marL="360000" lvl="1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b="1" i="0" dirty="0" smtClean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uz-Cyrl-UZ" b="1" i="0" dirty="0" smtClean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Кам суғоришда иложи бор</a:t>
            </a:r>
            <a:endParaRPr lang="en-US" b="1" i="0" dirty="0" smtClean="0">
              <a:solidFill>
                <a:srgbClr val="006600"/>
              </a:solidFill>
              <a:latin typeface="Arial" pitchFamily="34" charset="0"/>
              <a:cs typeface="Times New Roman" pitchFamily="18" charset="0"/>
            </a:endParaRPr>
          </a:p>
          <a:p>
            <a:pPr marL="360000" lvl="1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GB" b="1" i="0" dirty="0" smtClean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uz-Cyrl-UZ" b="1" i="0" dirty="0" smtClean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Тупроқда озуқа моддалари захирасини оширади</a:t>
            </a:r>
            <a:endParaRPr lang="ru-RU" b="1" i="0" dirty="0" smtClean="0">
              <a:solidFill>
                <a:srgbClr val="006600"/>
              </a:solidFill>
              <a:latin typeface="Arial" pitchFamily="34" charset="0"/>
              <a:cs typeface="Times New Roman" pitchFamily="18" charset="0"/>
            </a:endParaRPr>
          </a:p>
          <a:p>
            <a:pPr marL="360000" lvl="1"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GB" b="1" i="0" dirty="0" smtClean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uz-Cyrl-UZ" b="1" i="0" dirty="0" smtClean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молиявий фойда келтиради</a:t>
            </a:r>
            <a:endParaRPr lang="en-GB" b="1" i="0" dirty="0">
              <a:solidFill>
                <a:srgbClr val="0066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021388" y="1506538"/>
            <a:ext cx="2622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56325" y="1196975"/>
            <a:ext cx="2987675" cy="2786063"/>
          </a:xfrm>
          <a:prstGeom prst="rect">
            <a:avLst/>
          </a:prstGeom>
          <a:solidFill>
            <a:schemeClr val="bg1"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de-DE" sz="1900" b="1" i="0" kern="0" dirty="0">
              <a:solidFill>
                <a:srgbClr val="CC6600"/>
              </a:solidFill>
              <a:latin typeface="+mn-lt"/>
              <a:cs typeface="+mn-cs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sz="1900" b="1" i="0" kern="0" dirty="0" smtClean="0">
                <a:solidFill>
                  <a:srgbClr val="CC6600"/>
                </a:solidFill>
                <a:latin typeface="+mn-lt"/>
                <a:cs typeface="+mn-cs"/>
              </a:rPr>
              <a:t>КЕРАК: </a:t>
            </a:r>
            <a:endParaRPr lang="ru-RU" sz="1900" b="1" i="0" kern="0" dirty="0">
              <a:solidFill>
                <a:srgbClr val="CC6600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sz="1900" b="1" i="0" kern="0" dirty="0" err="1" smtClean="0">
                <a:solidFill>
                  <a:srgbClr val="CC6600"/>
                </a:solidFill>
                <a:latin typeface="+mn-lt"/>
                <a:cs typeface="+mn-cs"/>
              </a:rPr>
              <a:t>Қонунчиликни</a:t>
            </a:r>
            <a:r>
              <a:rPr lang="ru-RU" sz="1900" b="1" i="0" kern="0" dirty="0" smtClean="0">
                <a:solidFill>
                  <a:srgbClr val="CC6600"/>
                </a:solidFill>
                <a:latin typeface="+mn-lt"/>
                <a:cs typeface="+mn-cs"/>
              </a:rPr>
              <a:t> </a:t>
            </a:r>
            <a:r>
              <a:rPr lang="ru-RU" sz="1900" b="1" i="0" kern="0" dirty="0" err="1" smtClean="0">
                <a:solidFill>
                  <a:srgbClr val="CC6600"/>
                </a:solidFill>
                <a:latin typeface="+mn-lt"/>
                <a:cs typeface="+mn-cs"/>
              </a:rPr>
              <a:t>қўллаб-қувватлаш</a:t>
            </a:r>
            <a:r>
              <a:rPr lang="ru-RU" sz="1900" b="1" i="0" kern="0" dirty="0" smtClean="0">
                <a:solidFill>
                  <a:srgbClr val="CC6600"/>
                </a:solidFill>
                <a:latin typeface="+mn-lt"/>
                <a:cs typeface="+mn-cs"/>
              </a:rPr>
              <a:t>,</a:t>
            </a:r>
            <a:endParaRPr lang="de-DE" sz="1900" b="1" i="0" kern="0" dirty="0">
              <a:solidFill>
                <a:srgbClr val="CC6600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sz="1900" b="1" i="0" kern="0" dirty="0" err="1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Ўрмон</a:t>
            </a:r>
            <a:r>
              <a:rPr lang="ru-RU" sz="1900" b="1" i="0" kern="0" dirty="0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900" b="1" i="0" kern="0" dirty="0" err="1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маҳсулотларини</a:t>
            </a:r>
            <a:r>
              <a:rPr lang="ru-RU" sz="1900" b="1" i="0" kern="0" dirty="0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900" b="1" i="0" kern="0" dirty="0" err="1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сотиш</a:t>
            </a:r>
            <a:r>
              <a:rPr lang="ru-RU" sz="1900" b="1" i="0" kern="0" dirty="0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900" b="1" i="0" kern="0" dirty="0" err="1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учун</a:t>
            </a:r>
            <a:r>
              <a:rPr lang="ru-RU" sz="1900" b="1" i="0" kern="0" dirty="0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900" b="1" i="0" kern="0" dirty="0" err="1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бозор</a:t>
            </a:r>
            <a:r>
              <a:rPr lang="ru-RU" sz="1900" b="1" i="0" kern="0" dirty="0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900" b="1" i="0" kern="0" dirty="0" err="1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шароитларини</a:t>
            </a:r>
            <a:r>
              <a:rPr lang="ru-RU" sz="1900" b="1" i="0" kern="0" dirty="0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900" b="1" i="0" kern="0" dirty="0" err="1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яхшилаш</a:t>
            </a:r>
            <a:r>
              <a:rPr lang="ru-RU" sz="1900" b="1" i="0" kern="0" dirty="0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,</a:t>
            </a:r>
            <a:endParaRPr lang="de-DE" sz="1900" b="1" i="0" kern="0" dirty="0">
              <a:solidFill>
                <a:srgbClr val="CC6600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sz="1900" b="1" i="0" kern="0" dirty="0" err="1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Билим</a:t>
            </a:r>
            <a:r>
              <a:rPr lang="ru-RU" sz="1900" b="1" i="0" kern="0" dirty="0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900" b="1" i="0" kern="0" dirty="0" err="1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бериш</a:t>
            </a:r>
            <a:r>
              <a:rPr lang="ru-RU" sz="1900" b="1" i="0" kern="0" dirty="0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900" b="1" i="0" kern="0" dirty="0" err="1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ва</a:t>
            </a:r>
            <a:r>
              <a:rPr lang="ru-RU" sz="1900" b="1" i="0" kern="0" dirty="0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 тренинг </a:t>
            </a:r>
            <a:r>
              <a:rPr lang="ru-RU" sz="1900" b="1" i="0" kern="0" dirty="0" err="1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ўтказиш</a:t>
            </a:r>
            <a:r>
              <a:rPr lang="ru-RU" sz="1900" b="1" i="0" kern="0" dirty="0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900" b="1" i="0" kern="0" dirty="0" err="1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хизматини</a:t>
            </a:r>
            <a:r>
              <a:rPr lang="ru-RU" sz="1900" b="1" i="0" kern="0" dirty="0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900" b="1" i="0" kern="0" dirty="0" err="1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ташкил</a:t>
            </a:r>
            <a:r>
              <a:rPr lang="ru-RU" sz="1900" b="1" i="0" kern="0" dirty="0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900" b="1" i="0" kern="0" dirty="0" err="1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этиш</a:t>
            </a:r>
            <a:endParaRPr lang="en-US" sz="1900" b="1" i="0" kern="0" dirty="0">
              <a:solidFill>
                <a:srgbClr val="CC6600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900" b="1" i="0" kern="0" dirty="0">
              <a:latin typeface="+mn-lt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900" b="1" i="0" kern="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900" b="1" i="0" kern="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66CC"/>
              </a:buClr>
              <a:defRPr/>
            </a:pPr>
            <a:endParaRPr lang="en-US" sz="1900" b="1" i="0" kern="0" dirty="0">
              <a:latin typeface="+mn-lt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66CC"/>
              </a:buClr>
              <a:defRPr/>
            </a:pPr>
            <a:endParaRPr lang="en-US" sz="1900" b="1" i="0" kern="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66CC"/>
              </a:buClr>
              <a:buFontTx/>
              <a:buChar char="•"/>
              <a:defRPr/>
            </a:pPr>
            <a:endParaRPr lang="en-US" sz="1900" b="1" i="0" kern="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66CC"/>
              </a:buClr>
              <a:buFontTx/>
              <a:buChar char="•"/>
              <a:defRPr/>
            </a:pPr>
            <a:endParaRPr lang="en-US" sz="1900" b="1" i="0" kern="0" dirty="0">
              <a:latin typeface="+mn-lt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3366CC"/>
              </a:buClr>
              <a:defRPr/>
            </a:pPr>
            <a:endParaRPr lang="en-US" sz="1900" b="1" i="0" kern="0" dirty="0">
              <a:latin typeface="Times New Roman" pitchFamily="18" charset="0"/>
              <a:cs typeface="+mn-cs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476375" y="5802313"/>
            <a:ext cx="6264275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lnSpc>
                <a:spcPct val="130000"/>
              </a:lnSpc>
            </a:pPr>
            <a:r>
              <a:rPr lang="ru-RU" b="1" i="0" dirty="0" err="1" smtClean="0"/>
              <a:t>Ўрмонзор</a:t>
            </a:r>
            <a:r>
              <a:rPr lang="ru-RU" b="1" i="0" dirty="0" smtClean="0"/>
              <a:t> </a:t>
            </a:r>
            <a:r>
              <a:rPr lang="ru-RU" b="1" i="0" dirty="0" err="1" smtClean="0"/>
              <a:t>барпо</a:t>
            </a:r>
            <a:r>
              <a:rPr lang="ru-RU" b="1" i="0" dirty="0" smtClean="0"/>
              <a:t> </a:t>
            </a:r>
            <a:r>
              <a:rPr lang="ru-RU" b="1" i="0" dirty="0" err="1" smtClean="0"/>
              <a:t>қилиш</a:t>
            </a:r>
            <a:r>
              <a:rPr lang="ru-RU" b="1" i="0" dirty="0" smtClean="0"/>
              <a:t> </a:t>
            </a:r>
            <a:r>
              <a:rPr lang="ru-RU" b="1" i="0" dirty="0" err="1" smtClean="0"/>
              <a:t>бўйича</a:t>
            </a:r>
            <a:r>
              <a:rPr lang="ru-RU" b="1" i="0" dirty="0" smtClean="0"/>
              <a:t> </a:t>
            </a:r>
            <a:r>
              <a:rPr lang="ru-RU" b="1" i="0" dirty="0" err="1" smtClean="0"/>
              <a:t>кичик</a:t>
            </a:r>
            <a:r>
              <a:rPr lang="ru-RU" b="1" i="0" dirty="0" smtClean="0"/>
              <a:t> </a:t>
            </a:r>
            <a:r>
              <a:rPr lang="ru-RU" b="1" i="0" dirty="0" err="1" smtClean="0"/>
              <a:t>миқёсли</a:t>
            </a:r>
            <a:r>
              <a:rPr lang="ru-RU" b="1" i="0" dirty="0" smtClean="0"/>
              <a:t> </a:t>
            </a:r>
            <a:r>
              <a:rPr lang="ru-RU" b="1" i="0" dirty="0" err="1" smtClean="0"/>
              <a:t>лойиҳалар</a:t>
            </a:r>
            <a:r>
              <a:rPr lang="ru-RU" b="1" i="0" dirty="0" smtClean="0"/>
              <a:t> </a:t>
            </a:r>
            <a:r>
              <a:rPr lang="ru-RU" b="1" i="0" dirty="0" err="1" smtClean="0"/>
              <a:t>учун</a:t>
            </a:r>
            <a:r>
              <a:rPr lang="ru-RU" b="1" i="0" dirty="0" smtClean="0"/>
              <a:t> углерод </a:t>
            </a:r>
            <a:r>
              <a:rPr lang="ru-RU" b="1" i="0" dirty="0" err="1" smtClean="0"/>
              <a:t>бозорида</a:t>
            </a:r>
            <a:r>
              <a:rPr lang="ru-RU" b="1" i="0" dirty="0" smtClean="0"/>
              <a:t> </a:t>
            </a:r>
            <a:r>
              <a:rPr lang="ru-RU" b="1" i="0" dirty="0" err="1" smtClean="0"/>
              <a:t>иштирок</a:t>
            </a:r>
            <a:r>
              <a:rPr lang="ru-RU" b="1" i="0" dirty="0" smtClean="0"/>
              <a:t> </a:t>
            </a:r>
            <a:r>
              <a:rPr lang="ru-RU" b="1" i="0" dirty="0" err="1" smtClean="0"/>
              <a:t>этиш</a:t>
            </a:r>
            <a:r>
              <a:rPr lang="ru-RU" b="1" i="0" dirty="0" smtClean="0"/>
              <a:t> </a:t>
            </a:r>
            <a:r>
              <a:rPr lang="ru-RU" b="1" i="0" dirty="0" err="1" smtClean="0"/>
              <a:t>истиқболи</a:t>
            </a:r>
            <a:endParaRPr lang="en-GB" b="1" i="0" dirty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0" y="5808663"/>
            <a:ext cx="1428750" cy="1076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600"/>
          </a:p>
          <a:p>
            <a:endParaRPr lang="en-GB" sz="1600"/>
          </a:p>
          <a:p>
            <a:endParaRPr lang="en-GB" sz="1600"/>
          </a:p>
          <a:p>
            <a:endParaRPr lang="en-US" sz="1600"/>
          </a:p>
        </p:txBody>
      </p:sp>
      <p:sp>
        <p:nvSpPr>
          <p:cNvPr id="8200" name="Slide Number Placeholder 5"/>
          <p:cNvSpPr txBox="1">
            <a:spLocks/>
          </p:cNvSpPr>
          <p:nvPr/>
        </p:nvSpPr>
        <p:spPr bwMode="auto">
          <a:xfrm>
            <a:off x="8682038" y="6459538"/>
            <a:ext cx="46196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B2192854-9338-48CF-8DD2-E8710A045794}" type="slidenum">
              <a:rPr lang="ru-RU"/>
              <a:pPr/>
              <a:t>23</a:t>
            </a:fld>
            <a:endParaRPr lang="ru-RU"/>
          </a:p>
        </p:txBody>
      </p:sp>
      <p:sp>
        <p:nvSpPr>
          <p:cNvPr id="11" name="Title 6"/>
          <p:cNvSpPr txBox="1">
            <a:spLocks/>
          </p:cNvSpPr>
          <p:nvPr/>
        </p:nvSpPr>
        <p:spPr bwMode="auto">
          <a:xfrm>
            <a:off x="827088" y="115888"/>
            <a:ext cx="653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b="1" i="0" kern="0" dirty="0" smtClean="0">
                <a:latin typeface="+mj-lt"/>
                <a:cs typeface="+mn-cs"/>
              </a:rPr>
              <a:t>ТАНАЗЗУЛГА ЮЗ ТУТГАН ҲАЙДАЛАДИГАН ЕРЛАРНИ ЎРМОН МАЙДОНЛАРИГА АЙЛАНТИРИШ</a:t>
            </a:r>
            <a:endParaRPr lang="en-US" b="1" i="0" kern="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357313" y="836613"/>
            <a:ext cx="7058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0">
                <a:solidFill>
                  <a:srgbClr val="C00000"/>
                </a:solidFill>
                <a:latin typeface="Tahoma" pitchFamily="34" charset="0"/>
              </a:rPr>
              <a:t>Вид участка в марте</a:t>
            </a:r>
            <a:r>
              <a:rPr lang="en-US" sz="2800" b="1" i="0">
                <a:solidFill>
                  <a:srgbClr val="C00000"/>
                </a:solidFill>
                <a:latin typeface="Tahoma" pitchFamily="34" charset="0"/>
              </a:rPr>
              <a:t> 2004</a:t>
            </a:r>
            <a:r>
              <a:rPr lang="ru-RU" sz="2800" b="1" i="0">
                <a:solidFill>
                  <a:srgbClr val="C00000"/>
                </a:solidFill>
                <a:latin typeface="Tahoma" pitchFamily="34" charset="0"/>
              </a:rPr>
              <a:t>г.</a:t>
            </a:r>
            <a:endParaRPr lang="en-US" sz="2800" b="1" i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 bwMode="auto">
          <a:xfrm>
            <a:off x="827088" y="115888"/>
            <a:ext cx="653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b="1" i="0" kern="0" dirty="0" smtClean="0">
                <a:latin typeface="+mj-lt"/>
                <a:cs typeface="+mn-cs"/>
              </a:rPr>
              <a:t>ТАНАЗЗУЛГА ЮЗ ТУТГАН ҲАЙДАЛАДИГАН ЕРЛАРНИ ЎРМОН МАЙДОНЛАРИГА АЙЛАНТИРИШ</a:t>
            </a:r>
            <a:endParaRPr lang="en-US" b="1" i="0" kern="0" dirty="0">
              <a:latin typeface="+mj-lt"/>
              <a:cs typeface="+mn-cs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439863" y="817563"/>
            <a:ext cx="6913562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0">
                <a:solidFill>
                  <a:srgbClr val="C00000"/>
                </a:solidFill>
                <a:latin typeface="Tahoma" pitchFamily="34" charset="0"/>
              </a:rPr>
              <a:t>... в мае</a:t>
            </a:r>
            <a:r>
              <a:rPr lang="en-US" sz="2800" b="1" i="0">
                <a:solidFill>
                  <a:srgbClr val="C00000"/>
                </a:solidFill>
                <a:latin typeface="Tahoma" pitchFamily="34" charset="0"/>
              </a:rPr>
              <a:t> 2006</a:t>
            </a:r>
            <a:r>
              <a:rPr lang="ru-RU" sz="2800" b="1" i="0">
                <a:solidFill>
                  <a:srgbClr val="C00000"/>
                </a:solidFill>
                <a:latin typeface="Tahoma" pitchFamily="34" charset="0"/>
              </a:rPr>
              <a:t>г.</a:t>
            </a:r>
            <a:endParaRPr lang="en-US" sz="2800" b="1" i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438275" y="817563"/>
            <a:ext cx="6913563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0" dirty="0" smtClean="0">
                <a:solidFill>
                  <a:srgbClr val="C00000"/>
                </a:solidFill>
                <a:latin typeface="Tahoma" pitchFamily="34" charset="0"/>
              </a:rPr>
              <a:t>2008 й. </a:t>
            </a:r>
            <a:r>
              <a:rPr lang="ru-RU" sz="2800" b="1" i="0" dirty="0" err="1" smtClean="0">
                <a:solidFill>
                  <a:srgbClr val="C00000"/>
                </a:solidFill>
                <a:latin typeface="Tahoma" pitchFamily="34" charset="0"/>
              </a:rPr>
              <a:t>августида</a:t>
            </a:r>
            <a:r>
              <a:rPr lang="ru-RU" sz="2800" b="1" i="0" dirty="0" smtClean="0">
                <a:solidFill>
                  <a:srgbClr val="C00000"/>
                </a:solidFill>
                <a:latin typeface="Tahoma" pitchFamily="34" charset="0"/>
              </a:rPr>
              <a:t>…</a:t>
            </a:r>
            <a:endParaRPr lang="en-US" sz="2800" b="1" i="0" dirty="0">
              <a:solidFill>
                <a:srgbClr val="C00000"/>
              </a:solidFill>
              <a:latin typeface="Tahoma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57298"/>
            <a:ext cx="7286625" cy="5500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/>
          </p:cNvSpPr>
          <p:nvPr/>
        </p:nvSpPr>
        <p:spPr bwMode="auto">
          <a:xfrm>
            <a:off x="962025" y="115888"/>
            <a:ext cx="653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b="1" i="0" kern="0" dirty="0" smtClean="0">
                <a:latin typeface="+mj-lt"/>
                <a:cs typeface="+mn-cs"/>
              </a:rPr>
              <a:t>ТАНАЗЗУЛГА ЮЗ ТУТГАН ҲАЙДАЛАДИГАН ЕРЛАРНИ ЎРМОН МАЙДОНЛАРИГА АЙЛАНТИРИШ</a:t>
            </a:r>
            <a:endParaRPr lang="en-US" b="1" i="0" kern="0" dirty="0">
              <a:latin typeface="+mj-lt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85875" y="1433513"/>
            <a:ext cx="3357563" cy="860425"/>
          </a:xfrm>
          <a:prstGeom prst="roundRect">
            <a:avLst/>
          </a:prstGeom>
          <a:solidFill>
            <a:srgbClr val="92D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2" name="TextBox 10"/>
          <p:cNvSpPr txBox="1">
            <a:spLocks noChangeArrowheads="1"/>
          </p:cNvSpPr>
          <p:nvPr/>
        </p:nvSpPr>
        <p:spPr bwMode="auto">
          <a:xfrm>
            <a:off x="1533525" y="1354138"/>
            <a:ext cx="28940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dirty="0"/>
          </a:p>
          <a:p>
            <a:pPr algn="ctr"/>
            <a:r>
              <a:rPr lang="ru-RU" b="1" i="0" dirty="0" smtClean="0"/>
              <a:t>Агро-</a:t>
            </a:r>
            <a:r>
              <a:rPr lang="ru-RU" b="1" i="0" dirty="0" err="1" smtClean="0"/>
              <a:t>ўрмон</a:t>
            </a:r>
            <a:r>
              <a:rPr lang="ru-RU" b="1" i="0" dirty="0" smtClean="0"/>
              <a:t>-мелиорация</a:t>
            </a:r>
            <a:endParaRPr lang="en-GB" b="1" i="0" dirty="0"/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143500" y="1282700"/>
            <a:ext cx="3000375" cy="1214438"/>
          </a:xfrm>
          <a:prstGeom prst="roundRect">
            <a:avLst/>
          </a:prstGeom>
          <a:solidFill>
            <a:srgbClr val="92D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4" name="TextBox 12"/>
          <p:cNvSpPr txBox="1">
            <a:spLocks noChangeArrowheads="1"/>
          </p:cNvSpPr>
          <p:nvPr/>
        </p:nvSpPr>
        <p:spPr bwMode="auto">
          <a:xfrm>
            <a:off x="5286375" y="1139825"/>
            <a:ext cx="27638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dirty="0"/>
          </a:p>
          <a:p>
            <a:pPr algn="ctr"/>
            <a:r>
              <a:rPr lang="ru-RU" i="0" dirty="0" err="1" smtClean="0"/>
              <a:t>Тежалган</a:t>
            </a:r>
            <a:r>
              <a:rPr lang="ru-RU" i="0" dirty="0" smtClean="0"/>
              <a:t> </a:t>
            </a:r>
            <a:r>
              <a:rPr lang="ru-RU" i="0" dirty="0" err="1" smtClean="0"/>
              <a:t>ресурслар</a:t>
            </a:r>
            <a:r>
              <a:rPr lang="ru-RU" i="0" dirty="0" smtClean="0"/>
              <a:t> – </a:t>
            </a:r>
            <a:r>
              <a:rPr lang="ru-RU" i="0" dirty="0" err="1" smtClean="0"/>
              <a:t>ҳосилдор</a:t>
            </a:r>
            <a:r>
              <a:rPr lang="ru-RU" i="0" dirty="0" smtClean="0"/>
              <a:t> </a:t>
            </a:r>
            <a:r>
              <a:rPr lang="ru-RU" i="0" dirty="0" err="1" smtClean="0"/>
              <a:t>ерларга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285875" y="2706688"/>
            <a:ext cx="3357563" cy="1943100"/>
          </a:xfrm>
          <a:prstGeom prst="roundRect">
            <a:avLst/>
          </a:prstGeom>
          <a:solidFill>
            <a:srgbClr val="92D050">
              <a:alpha val="36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6" name="TextBox 14"/>
          <p:cNvSpPr txBox="1">
            <a:spLocks noChangeArrowheads="1"/>
          </p:cNvSpPr>
          <p:nvPr/>
        </p:nvSpPr>
        <p:spPr bwMode="auto">
          <a:xfrm>
            <a:off x="1471613" y="2794000"/>
            <a:ext cx="3244850" cy="206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0" dirty="0" err="1" smtClean="0"/>
              <a:t>Экотизим</a:t>
            </a:r>
            <a:r>
              <a:rPr lang="ru-RU" b="1" i="0" dirty="0" smtClean="0"/>
              <a:t> </a:t>
            </a:r>
            <a:r>
              <a:rPr lang="ru-RU" b="1" i="0" dirty="0" err="1" smtClean="0"/>
              <a:t>хизматлари</a:t>
            </a:r>
            <a:r>
              <a:rPr lang="en-GB" b="1" i="0" dirty="0" smtClean="0"/>
              <a:t>: </a:t>
            </a:r>
            <a:endParaRPr lang="en-GB" b="1" i="0" dirty="0"/>
          </a:p>
          <a:p>
            <a:pPr>
              <a:spcBef>
                <a:spcPts val="300"/>
              </a:spcBef>
              <a:buClr>
                <a:srgbClr val="008000"/>
              </a:buClr>
              <a:buFont typeface="Wingdings" pitchFamily="2" charset="2"/>
              <a:buChar char="§"/>
            </a:pPr>
            <a:r>
              <a:rPr lang="en-GB" i="0" dirty="0">
                <a:solidFill>
                  <a:srgbClr val="000000"/>
                </a:solidFill>
              </a:rPr>
              <a:t> </a:t>
            </a:r>
            <a:r>
              <a:rPr lang="uz-Cyrl-UZ" i="0" dirty="0" smtClean="0">
                <a:solidFill>
                  <a:srgbClr val="000000"/>
                </a:solidFill>
              </a:rPr>
              <a:t>Тупроқ унумдорлиги</a:t>
            </a:r>
            <a:r>
              <a:rPr lang="ru-RU" b="1" i="0" dirty="0" smtClean="0">
                <a:solidFill>
                  <a:srgbClr val="000000"/>
                </a:solidFill>
                <a:sym typeface="Symbol" pitchFamily="18" charset="2"/>
              </a:rPr>
              <a:t></a:t>
            </a:r>
            <a:endParaRPr lang="en-GB" b="1" i="0" dirty="0">
              <a:solidFill>
                <a:srgbClr val="000000"/>
              </a:solidFill>
            </a:endParaRPr>
          </a:p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en-GB" i="0" dirty="0">
                <a:solidFill>
                  <a:srgbClr val="000000"/>
                </a:solidFill>
              </a:rPr>
              <a:t> </a:t>
            </a:r>
            <a:r>
              <a:rPr lang="ru-RU" i="0" dirty="0" smtClean="0">
                <a:solidFill>
                  <a:srgbClr val="000000"/>
                </a:solidFill>
              </a:rPr>
              <a:t>СО2 </a:t>
            </a:r>
            <a:r>
              <a:rPr lang="ru-RU" i="0" dirty="0" err="1" smtClean="0">
                <a:solidFill>
                  <a:srgbClr val="000000"/>
                </a:solidFill>
              </a:rPr>
              <a:t>секвестрацияси</a:t>
            </a:r>
            <a:r>
              <a:rPr lang="ru-RU" b="1" i="0" dirty="0" smtClean="0">
                <a:solidFill>
                  <a:srgbClr val="000000"/>
                </a:solidFill>
                <a:sym typeface="Symbol" pitchFamily="18" charset="2"/>
              </a:rPr>
              <a:t></a:t>
            </a:r>
            <a:r>
              <a:rPr lang="ru-RU" i="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endParaRPr lang="ru-RU" i="0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ru-RU" i="0" dirty="0">
                <a:solidFill>
                  <a:srgbClr val="000000"/>
                </a:solidFill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</a:rPr>
              <a:t>Фойдали</a:t>
            </a:r>
            <a:r>
              <a:rPr lang="ru-RU" i="0" dirty="0" smtClean="0">
                <a:solidFill>
                  <a:srgbClr val="000000"/>
                </a:solidFill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</a:rPr>
              <a:t>маҳсулот</a:t>
            </a:r>
            <a:r>
              <a:rPr lang="ru-RU" i="0" dirty="0" smtClean="0">
                <a:solidFill>
                  <a:srgbClr val="000000"/>
                </a:solidFill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</a:rPr>
              <a:t>билан</a:t>
            </a:r>
            <a:r>
              <a:rPr lang="ru-RU" i="0" dirty="0" smtClean="0">
                <a:solidFill>
                  <a:srgbClr val="000000"/>
                </a:solidFill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</a:rPr>
              <a:t>таъминлаш</a:t>
            </a:r>
            <a:endParaRPr lang="en-GB" i="0" dirty="0">
              <a:solidFill>
                <a:srgbClr val="000000"/>
              </a:solidFill>
            </a:endParaRPr>
          </a:p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en-GB" i="0" dirty="0">
                <a:solidFill>
                  <a:srgbClr val="000000"/>
                </a:solidFill>
              </a:rPr>
              <a:t>  </a:t>
            </a:r>
            <a:r>
              <a:rPr lang="uz-Cyrl-UZ" i="0" dirty="0" smtClean="0">
                <a:solidFill>
                  <a:srgbClr val="000000"/>
                </a:solidFill>
              </a:rPr>
              <a:t>Ландшафт </a:t>
            </a:r>
            <a:r>
              <a:rPr lang="ru-RU" i="0" dirty="0" err="1" smtClean="0">
                <a:solidFill>
                  <a:srgbClr val="000000"/>
                </a:solidFill>
              </a:rPr>
              <a:t>эстетикаси</a:t>
            </a:r>
            <a:endParaRPr lang="en-GB" i="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endParaRPr lang="en-GB" i="0" dirty="0"/>
          </a:p>
        </p:txBody>
      </p:sp>
      <p:sp>
        <p:nvSpPr>
          <p:cNvPr id="16" name="Right Arrow 15"/>
          <p:cNvSpPr/>
          <p:nvPr/>
        </p:nvSpPr>
        <p:spPr>
          <a:xfrm>
            <a:off x="4791075" y="1639888"/>
            <a:ext cx="285750" cy="50006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643188" y="2366963"/>
            <a:ext cx="500062" cy="2857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2643188" y="4776788"/>
            <a:ext cx="500062" cy="2857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322388" y="5178425"/>
            <a:ext cx="3357562" cy="1058863"/>
          </a:xfrm>
          <a:prstGeom prst="roundRect">
            <a:avLst/>
          </a:prstGeom>
          <a:solidFill>
            <a:srgbClr val="92D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81" name="TextBox 19"/>
          <p:cNvSpPr txBox="1">
            <a:spLocks noChangeArrowheads="1"/>
          </p:cNvSpPr>
          <p:nvPr/>
        </p:nvSpPr>
        <p:spPr bwMode="auto">
          <a:xfrm>
            <a:off x="1417638" y="5360988"/>
            <a:ext cx="35861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0" dirty="0" err="1" smtClean="0"/>
              <a:t>Экотизимнинг</a:t>
            </a:r>
            <a:r>
              <a:rPr lang="ru-RU" b="1" i="0" dirty="0" smtClean="0"/>
              <a:t> </a:t>
            </a:r>
            <a:r>
              <a:rPr lang="ru-RU" b="1" i="0" dirty="0" err="1" smtClean="0"/>
              <a:t>қайта</a:t>
            </a:r>
            <a:r>
              <a:rPr lang="ru-RU" b="1" i="0" dirty="0" smtClean="0"/>
              <a:t> </a:t>
            </a:r>
            <a:r>
              <a:rPr lang="ru-RU" b="1" i="0" dirty="0" err="1" smtClean="0"/>
              <a:t>тикланиши</a:t>
            </a:r>
            <a:endParaRPr lang="ru-RU" b="1" i="0" dirty="0"/>
          </a:p>
          <a:p>
            <a:r>
              <a:rPr lang="ru-RU" b="1" i="0" dirty="0" err="1" smtClean="0"/>
              <a:t>Молиявий</a:t>
            </a:r>
            <a:r>
              <a:rPr lang="ru-RU" b="1" i="0" dirty="0" smtClean="0"/>
              <a:t> </a:t>
            </a:r>
            <a:r>
              <a:rPr lang="ru-RU" b="1" i="0" dirty="0" err="1" smtClean="0"/>
              <a:t>фойда</a:t>
            </a:r>
            <a:endParaRPr lang="en-GB" b="1" i="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r="40"/>
          <a:stretch>
            <a:fillRect/>
          </a:stretch>
        </p:blipFill>
        <p:spPr bwMode="auto">
          <a:xfrm>
            <a:off x="4833938" y="2703513"/>
            <a:ext cx="3698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/>
          </p:cNvSpPr>
          <p:nvPr/>
        </p:nvSpPr>
        <p:spPr bwMode="auto">
          <a:xfrm>
            <a:off x="827088" y="115888"/>
            <a:ext cx="6408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Clr>
                <a:schemeClr val="tx1"/>
              </a:buClr>
              <a:defRPr/>
            </a:pPr>
            <a:r>
              <a:rPr lang="ru-RU" sz="2000" b="1" i="0" dirty="0" smtClean="0">
                <a:latin typeface="+mj-lt"/>
                <a:cs typeface="+mn-cs"/>
              </a:rPr>
              <a:t>ТАНАЗЗУЛГА ЮЗ ТУТГАН (МАРГИНАЛ) ҲАЙДАЛАДИГАН ЕРЛАР</a:t>
            </a:r>
            <a:endParaRPr lang="de-DE" sz="2000" b="1" i="0" dirty="0">
              <a:latin typeface="+mj-lt"/>
              <a:cs typeface="+mn-cs"/>
            </a:endParaRPr>
          </a:p>
        </p:txBody>
      </p:sp>
      <p:sp>
        <p:nvSpPr>
          <p:cNvPr id="8196" name="TextBox 9"/>
          <p:cNvSpPr txBox="1">
            <a:spLocks noChangeArrowheads="1"/>
          </p:cNvSpPr>
          <p:nvPr/>
        </p:nvSpPr>
        <p:spPr bwMode="auto">
          <a:xfrm>
            <a:off x="3530600" y="5876925"/>
            <a:ext cx="4786313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0" dirty="0" err="1" smtClean="0"/>
              <a:t>Кузги</a:t>
            </a:r>
            <a:r>
              <a:rPr lang="ru-RU" sz="1600" b="1" i="0" dirty="0" smtClean="0"/>
              <a:t> </a:t>
            </a:r>
            <a:r>
              <a:rPr lang="ru-RU" sz="1600" b="1" i="0" dirty="0" err="1" smtClean="0"/>
              <a:t>буғдой</a:t>
            </a:r>
            <a:r>
              <a:rPr lang="ru-RU" sz="1600" b="1" i="0" dirty="0" smtClean="0"/>
              <a:t> </a:t>
            </a:r>
            <a:r>
              <a:rPr lang="ru-RU" sz="1600" b="1" i="0" dirty="0" err="1" smtClean="0"/>
              <a:t>учун</a:t>
            </a:r>
            <a:r>
              <a:rPr lang="ru-RU" sz="1600" b="1" i="0" dirty="0" smtClean="0"/>
              <a:t> маргинал дала </a:t>
            </a:r>
            <a:r>
              <a:rPr lang="ru-RU" sz="1600" b="1" i="0" dirty="0"/>
              <a:t>(</a:t>
            </a:r>
            <a:r>
              <a:rPr lang="ru-RU" sz="1600" b="1" i="0" dirty="0" err="1" smtClean="0"/>
              <a:t>Янгибозор</a:t>
            </a:r>
            <a:r>
              <a:rPr lang="ru-RU" sz="1600" b="1" i="0" dirty="0"/>
              <a:t>, </a:t>
            </a:r>
            <a:r>
              <a:rPr lang="ru-RU" sz="1600" b="1" i="0" dirty="0" err="1" smtClean="0"/>
              <a:t>Хоразм</a:t>
            </a:r>
            <a:r>
              <a:rPr lang="ru-RU" sz="1600" b="1" i="0" dirty="0"/>
              <a:t>)</a:t>
            </a:r>
            <a:endParaRPr lang="en-US" sz="1600" b="1" i="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91580" y="1292275"/>
            <a:ext cx="2214578" cy="3416320"/>
          </a:xfrm>
          <a:custGeom>
            <a:avLst/>
            <a:gdLst>
              <a:gd name="connsiteX0" fmla="*/ 0 w 5334000"/>
              <a:gd name="connsiteY0" fmla="*/ 0 h 2705100"/>
              <a:gd name="connsiteX1" fmla="*/ 5334000 w 5334000"/>
              <a:gd name="connsiteY1" fmla="*/ 0 h 2705100"/>
              <a:gd name="connsiteX2" fmla="*/ 5334000 w 5334000"/>
              <a:gd name="connsiteY2" fmla="*/ 2705100 h 2705100"/>
              <a:gd name="connsiteX3" fmla="*/ 0 w 5334000"/>
              <a:gd name="connsiteY3" fmla="*/ 2705100 h 2705100"/>
              <a:gd name="connsiteX4" fmla="*/ 0 w 5334000"/>
              <a:gd name="connsiteY4" fmla="*/ 0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0" h="2705100">
                <a:moveTo>
                  <a:pt x="0" y="0"/>
                </a:moveTo>
                <a:lnTo>
                  <a:pt x="5334000" y="0"/>
                </a:lnTo>
                <a:lnTo>
                  <a:pt x="5334000" y="2705100"/>
                </a:lnTo>
                <a:lnTo>
                  <a:pt x="0" y="27051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8000"/>
            </a:schemeClr>
          </a:solidFill>
          <a:ln>
            <a:solidFill>
              <a:schemeClr val="bg1"/>
            </a:solidFill>
            <a:headEnd/>
            <a:tailEnd/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de-DE" i="0" dirty="0"/>
              <a:t> </a:t>
            </a:r>
            <a:r>
              <a:rPr lang="uz-Cyrl-UZ" i="0" dirty="0" smtClean="0"/>
              <a:t>ҳали ҳам экинлар экилаяпти</a:t>
            </a:r>
            <a:endParaRPr lang="de-DE" i="0" dirty="0"/>
          </a:p>
          <a:p>
            <a:pPr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de-DE" i="0" dirty="0"/>
              <a:t>  </a:t>
            </a:r>
            <a:r>
              <a:rPr lang="uz-Cyrl-UZ" i="0" dirty="0" smtClean="0"/>
              <a:t>шудгор қилиб қўйилган ёки ташлаб қўйилган</a:t>
            </a:r>
            <a:endParaRPr lang="de-DE" i="0" dirty="0"/>
          </a:p>
          <a:p>
            <a:pPr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de-DE" i="0" dirty="0"/>
              <a:t> </a:t>
            </a:r>
            <a:r>
              <a:rPr lang="uz-Cyrl-UZ" i="0" dirty="0" smtClean="0"/>
              <a:t>табиий галофит ўсимликлар билан қопланган</a:t>
            </a:r>
            <a:endParaRPr lang="en-US" i="0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 r="18" b="11"/>
          <a:stretch>
            <a:fillRect/>
          </a:stretch>
        </p:blipFill>
        <p:spPr bwMode="auto">
          <a:xfrm>
            <a:off x="3460603" y="1214422"/>
            <a:ext cx="5143536" cy="4440007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85786" y="1285860"/>
            <a:ext cx="2214578" cy="3365024"/>
          </a:xfrm>
          <a:custGeom>
            <a:avLst/>
            <a:gdLst>
              <a:gd name="connsiteX0" fmla="*/ 0 w 5334000"/>
              <a:gd name="connsiteY0" fmla="*/ 0 h 2705100"/>
              <a:gd name="connsiteX1" fmla="*/ 5334000 w 5334000"/>
              <a:gd name="connsiteY1" fmla="*/ 0 h 2705100"/>
              <a:gd name="connsiteX2" fmla="*/ 5334000 w 5334000"/>
              <a:gd name="connsiteY2" fmla="*/ 2705100 h 2705100"/>
              <a:gd name="connsiteX3" fmla="*/ 0 w 5334000"/>
              <a:gd name="connsiteY3" fmla="*/ 2705100 h 2705100"/>
              <a:gd name="connsiteX4" fmla="*/ 0 w 5334000"/>
              <a:gd name="connsiteY4" fmla="*/ 0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0" h="2705100">
                <a:moveTo>
                  <a:pt x="0" y="0"/>
                </a:moveTo>
                <a:lnTo>
                  <a:pt x="5334000" y="0"/>
                </a:lnTo>
                <a:lnTo>
                  <a:pt x="5334000" y="2705100"/>
                </a:lnTo>
                <a:lnTo>
                  <a:pt x="0" y="27051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8000"/>
            </a:schemeClr>
          </a:solidFill>
          <a:ln>
            <a:solidFill>
              <a:schemeClr val="bg1"/>
            </a:solidFill>
            <a:headEnd/>
            <a:tailEnd/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de-DE" i="0" dirty="0"/>
              <a:t> </a:t>
            </a:r>
            <a:r>
              <a:rPr lang="uz-Cyrl-UZ" i="0" dirty="0"/>
              <a:t>ҳали ҳам экинлар экилаяпти</a:t>
            </a:r>
            <a:endParaRPr lang="de-DE" i="0" dirty="0"/>
          </a:p>
          <a:p>
            <a:pPr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de-DE" i="0" dirty="0"/>
              <a:t>  </a:t>
            </a:r>
            <a:r>
              <a:rPr lang="uz-Cyrl-UZ" i="0" dirty="0"/>
              <a:t>шудгор қилиб қўйилган ёки ташлаб қўйилган</a:t>
            </a:r>
            <a:endParaRPr lang="de-DE" i="0" dirty="0"/>
          </a:p>
          <a:p>
            <a:pPr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de-DE" i="0" dirty="0"/>
              <a:t> </a:t>
            </a:r>
            <a:r>
              <a:rPr lang="uz-Cyrl-UZ" i="0" dirty="0"/>
              <a:t>табиий галофит ўсимликлар билан қопланган</a:t>
            </a:r>
            <a:endParaRPr lang="en-US" i="0" dirty="0"/>
          </a:p>
        </p:txBody>
      </p:sp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3500438" y="5876925"/>
            <a:ext cx="4786312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 i="0"/>
              <a:t>Marginalized wheat field, Yangibazar, Khorezm</a:t>
            </a:r>
            <a:endParaRPr lang="en-US" sz="1600" b="1" i="0"/>
          </a:p>
        </p:txBody>
      </p: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3500438" y="5929313"/>
            <a:ext cx="5286375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0" dirty="0" err="1" smtClean="0"/>
              <a:t>Кучли</a:t>
            </a:r>
            <a:r>
              <a:rPr lang="ru-RU" sz="1600" b="1" i="0" dirty="0" smtClean="0"/>
              <a:t> </a:t>
            </a:r>
            <a:r>
              <a:rPr lang="ru-RU" sz="1600" b="1" i="0" dirty="0" err="1" smtClean="0"/>
              <a:t>шўрланган</a:t>
            </a:r>
            <a:r>
              <a:rPr lang="ru-RU" sz="1600" b="1" i="0" dirty="0" smtClean="0"/>
              <a:t>, </a:t>
            </a:r>
            <a:r>
              <a:rPr lang="ru-RU" sz="1600" b="1" i="0" dirty="0" err="1" smtClean="0"/>
              <a:t>ташландиқ</a:t>
            </a:r>
            <a:r>
              <a:rPr lang="ru-RU" sz="1600" b="1" i="0" dirty="0" smtClean="0"/>
              <a:t> дала</a:t>
            </a:r>
            <a:endParaRPr lang="ru-RU" sz="1600" b="1" i="0" dirty="0"/>
          </a:p>
          <a:p>
            <a:r>
              <a:rPr lang="ru-RU" sz="1600" b="1" i="0" dirty="0"/>
              <a:t>(Хива, </a:t>
            </a:r>
            <a:r>
              <a:rPr lang="ru-RU" sz="1600" b="1" i="0" dirty="0" err="1" smtClean="0"/>
              <a:t>Хоразм</a:t>
            </a:r>
            <a:r>
              <a:rPr lang="ru-RU" sz="1600" b="1" i="0" dirty="0"/>
              <a:t>)</a:t>
            </a:r>
            <a:endParaRPr lang="en-US" sz="1600" b="1" i="0" dirty="0"/>
          </a:p>
        </p:txBody>
      </p:sp>
      <p:sp>
        <p:nvSpPr>
          <p:cNvPr id="10" name="Title 6"/>
          <p:cNvSpPr txBox="1">
            <a:spLocks/>
          </p:cNvSpPr>
          <p:nvPr/>
        </p:nvSpPr>
        <p:spPr bwMode="auto">
          <a:xfrm>
            <a:off x="827088" y="115888"/>
            <a:ext cx="6408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Clr>
                <a:schemeClr val="tx1"/>
              </a:buClr>
              <a:defRPr/>
            </a:pPr>
            <a:r>
              <a:rPr lang="ru-RU" sz="2000" b="1" i="0" dirty="0"/>
              <a:t>ТАНАЗЗУЛГА ЮЗ ТУТГАН (МАРГИНАЛ) ҲАЙДАЛАДИГАН ЕРЛАР</a:t>
            </a:r>
            <a:endParaRPr lang="de-DE" sz="2000" b="1" i="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7009" y="548680"/>
            <a:ext cx="6183463" cy="53578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9"/>
          <p:cNvSpPr txBox="1">
            <a:spLocks noChangeArrowheads="1"/>
          </p:cNvSpPr>
          <p:nvPr/>
        </p:nvSpPr>
        <p:spPr bwMode="auto">
          <a:xfrm>
            <a:off x="3311525" y="5842000"/>
            <a:ext cx="5357813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0" dirty="0" err="1" smtClean="0"/>
              <a:t>Дарахтзорга</a:t>
            </a:r>
            <a:r>
              <a:rPr lang="ru-RU" sz="1600" b="1" i="0" dirty="0" smtClean="0"/>
              <a:t> </a:t>
            </a:r>
            <a:r>
              <a:rPr lang="ru-RU" sz="1600" b="1" i="0" dirty="0" err="1" smtClean="0"/>
              <a:t>айлантириш</a:t>
            </a:r>
            <a:r>
              <a:rPr lang="ru-RU" sz="1600" b="1" i="0" dirty="0" smtClean="0"/>
              <a:t> </a:t>
            </a:r>
            <a:r>
              <a:rPr lang="ru-RU" sz="1600" b="1" i="0" dirty="0" err="1" smtClean="0"/>
              <a:t>бўйича</a:t>
            </a:r>
            <a:r>
              <a:rPr lang="ru-RU" sz="1600" b="1" i="0" dirty="0" smtClean="0"/>
              <a:t> </a:t>
            </a:r>
            <a:r>
              <a:rPr lang="ru-RU" sz="1600" b="1" i="0" dirty="0" err="1" smtClean="0"/>
              <a:t>тажриба</a:t>
            </a:r>
            <a:r>
              <a:rPr lang="de-DE" sz="1600" b="1" i="0" dirty="0" smtClean="0"/>
              <a:t>: 2003</a:t>
            </a:r>
            <a:r>
              <a:rPr lang="ru-RU" sz="1600" b="1" i="0" dirty="0" smtClean="0"/>
              <a:t>й.</a:t>
            </a:r>
            <a:r>
              <a:rPr lang="de-DE" sz="1600" b="1" i="0" dirty="0" smtClean="0"/>
              <a:t>-</a:t>
            </a:r>
            <a:r>
              <a:rPr lang="uz-Cyrl-UZ" sz="1600" b="1" i="0" dirty="0" smtClean="0"/>
              <a:t>бугунги кунгача, 2 га майдонли </a:t>
            </a:r>
            <a:r>
              <a:rPr lang="ru-RU" sz="1600" b="1" i="0" dirty="0" smtClean="0"/>
              <a:t>плантация </a:t>
            </a:r>
            <a:r>
              <a:rPr lang="ru-RU" sz="1600" b="1" i="0" dirty="0"/>
              <a:t>(</a:t>
            </a:r>
            <a:r>
              <a:rPr lang="ru-RU" sz="1600" b="1" i="0" dirty="0" err="1" smtClean="0"/>
              <a:t>Янгибозор</a:t>
            </a:r>
            <a:r>
              <a:rPr lang="ru-RU" sz="1600" b="1" i="0" dirty="0"/>
              <a:t>, </a:t>
            </a:r>
            <a:r>
              <a:rPr lang="ru-RU" sz="1600" b="1" i="0" dirty="0" err="1" smtClean="0"/>
              <a:t>Хоразм</a:t>
            </a:r>
            <a:r>
              <a:rPr lang="ru-RU" sz="1600" b="1" i="0" dirty="0"/>
              <a:t>)</a:t>
            </a:r>
            <a:endParaRPr lang="en-US" sz="1600" b="1" i="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85786" y="1285860"/>
            <a:ext cx="2214578" cy="3365024"/>
          </a:xfrm>
          <a:custGeom>
            <a:avLst/>
            <a:gdLst>
              <a:gd name="connsiteX0" fmla="*/ 0 w 5334000"/>
              <a:gd name="connsiteY0" fmla="*/ 0 h 2705100"/>
              <a:gd name="connsiteX1" fmla="*/ 5334000 w 5334000"/>
              <a:gd name="connsiteY1" fmla="*/ 0 h 2705100"/>
              <a:gd name="connsiteX2" fmla="*/ 5334000 w 5334000"/>
              <a:gd name="connsiteY2" fmla="*/ 2705100 h 2705100"/>
              <a:gd name="connsiteX3" fmla="*/ 0 w 5334000"/>
              <a:gd name="connsiteY3" fmla="*/ 2705100 h 2705100"/>
              <a:gd name="connsiteX4" fmla="*/ 0 w 5334000"/>
              <a:gd name="connsiteY4" fmla="*/ 0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0" h="2705100">
                <a:moveTo>
                  <a:pt x="0" y="0"/>
                </a:moveTo>
                <a:lnTo>
                  <a:pt x="5334000" y="0"/>
                </a:lnTo>
                <a:lnTo>
                  <a:pt x="5334000" y="2705100"/>
                </a:lnTo>
                <a:lnTo>
                  <a:pt x="0" y="27051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8000"/>
            </a:schemeClr>
          </a:solidFill>
          <a:ln>
            <a:solidFill>
              <a:schemeClr val="bg1"/>
            </a:solidFill>
            <a:headEnd/>
            <a:tailEnd/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de-DE" i="0" dirty="0"/>
              <a:t>  </a:t>
            </a:r>
            <a:r>
              <a:rPr lang="uz-Cyrl-UZ" i="0" dirty="0"/>
              <a:t>ҳали ҳам экинлар экилаяпти</a:t>
            </a:r>
            <a:endParaRPr lang="de-DE" i="0" dirty="0"/>
          </a:p>
          <a:p>
            <a:pPr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de-DE" i="0" dirty="0"/>
              <a:t>  </a:t>
            </a:r>
            <a:r>
              <a:rPr lang="uz-Cyrl-UZ" i="0" dirty="0"/>
              <a:t>шудгор қилиб қўйилган ёки ташлаб қўйилган</a:t>
            </a:r>
            <a:endParaRPr lang="de-DE" i="0" dirty="0"/>
          </a:p>
          <a:p>
            <a:pPr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de-DE" i="0" dirty="0"/>
              <a:t> </a:t>
            </a:r>
            <a:r>
              <a:rPr lang="uz-Cyrl-UZ" i="0" dirty="0"/>
              <a:t>табиий галофит ўсимликлар билан қопланган</a:t>
            </a:r>
            <a:endParaRPr lang="en-US" i="0" dirty="0"/>
          </a:p>
        </p:txBody>
      </p:sp>
      <p:sp>
        <p:nvSpPr>
          <p:cNvPr id="10" name="Title 6"/>
          <p:cNvSpPr txBox="1">
            <a:spLocks/>
          </p:cNvSpPr>
          <p:nvPr/>
        </p:nvSpPr>
        <p:spPr bwMode="auto">
          <a:xfrm>
            <a:off x="827088" y="115888"/>
            <a:ext cx="6408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Clr>
                <a:schemeClr val="tx1"/>
              </a:buClr>
              <a:defRPr/>
            </a:pPr>
            <a:r>
              <a:rPr lang="ru-RU" sz="2000" b="1" i="0" dirty="0"/>
              <a:t>ТАНАЗЗУЛГА ЮЗ ТУТГАН (МАРГИНАЛ) ҲАЙДАЛАДИГАН ЕРЛАР</a:t>
            </a:r>
            <a:endParaRPr lang="de-DE" sz="2000" b="1" i="0" dirty="0"/>
          </a:p>
        </p:txBody>
      </p:sp>
      <p:pic>
        <p:nvPicPr>
          <p:cNvPr id="5" name="Picture 4" descr="npo0000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908720"/>
            <a:ext cx="571504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765175"/>
            <a:ext cx="657225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6"/>
          <p:cNvSpPr>
            <a:spLocks noChangeArrowheads="1"/>
          </p:cNvSpPr>
          <p:nvPr/>
        </p:nvSpPr>
        <p:spPr bwMode="auto">
          <a:xfrm>
            <a:off x="684213" y="6608763"/>
            <a:ext cx="7643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omic Sans MS" pitchFamily="66" charset="0"/>
              </a:rPr>
              <a:t>Источник</a:t>
            </a:r>
            <a:r>
              <a:rPr lang="en-GB" sz="1200">
                <a:latin typeface="Comic Sans MS" pitchFamily="66" charset="0"/>
              </a:rPr>
              <a:t>: </a:t>
            </a:r>
            <a:r>
              <a:rPr lang="ru-RU" sz="1200" i="0">
                <a:latin typeface="Comic Sans MS" pitchFamily="66" charset="0"/>
              </a:rPr>
              <a:t>Материалы для фермеров, подготовленные проектом ЦЭФ/ЮНЕСКО</a:t>
            </a:r>
            <a:endParaRPr lang="en-US" sz="1200" i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650" y="87313"/>
            <a:ext cx="678656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0" kern="0" dirty="0" smtClean="0">
                <a:latin typeface="+mj-lt"/>
                <a:cs typeface="+mn-cs"/>
              </a:rPr>
              <a:t>МОС КЕЛАДИГАН ДАРАХТ ТУРЛАРИ </a:t>
            </a:r>
            <a:endParaRPr lang="en-US" sz="2000" b="1" i="0" kern="0" dirty="0">
              <a:latin typeface="+mj-lt"/>
              <a:cs typeface="+mn-cs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755650" y="6189663"/>
            <a:ext cx="8280400" cy="307777"/>
          </a:xfrm>
          <a:prstGeom prst="rect">
            <a:avLst/>
          </a:prstGeom>
          <a:solidFill>
            <a:srgbClr val="92D050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 i="0" dirty="0" smtClean="0"/>
              <a:t>15</a:t>
            </a:r>
            <a:r>
              <a:rPr lang="uz-Cyrl-UZ" sz="1400" b="1" i="0" dirty="0" smtClean="0"/>
              <a:t> та дарахт тури бир қатор мезонлар йиғиндисига кўра сараланди</a:t>
            </a:r>
            <a:endParaRPr lang="en-US" sz="1400" b="1" i="0" dirty="0"/>
          </a:p>
        </p:txBody>
      </p:sp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5724525" y="2863850"/>
            <a:ext cx="259238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/>
              <a:t>Атмосфера </a:t>
            </a:r>
            <a:r>
              <a:rPr lang="ru-RU" sz="1200" dirty="0" err="1" smtClean="0"/>
              <a:t>азотини</a:t>
            </a:r>
            <a:r>
              <a:rPr lang="ru-RU" sz="1200" dirty="0" smtClean="0"/>
              <a:t> </a:t>
            </a:r>
            <a:r>
              <a:rPr lang="ru-RU" sz="1200" dirty="0" err="1" smtClean="0"/>
              <a:t>ушлаб</a:t>
            </a:r>
            <a:r>
              <a:rPr lang="ru-RU" sz="1200" dirty="0" smtClean="0"/>
              <a:t> </a:t>
            </a:r>
            <a:r>
              <a:rPr lang="ru-RU" sz="1200" dirty="0" err="1" smtClean="0"/>
              <a:t>қолиши</a:t>
            </a:r>
            <a:endParaRPr lang="de-DE" sz="1200" dirty="0"/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5867400" y="5013325"/>
            <a:ext cx="2592388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err="1" smtClean="0"/>
              <a:t>Юқори</a:t>
            </a:r>
            <a:r>
              <a:rPr lang="ru-RU" sz="1200" dirty="0" smtClean="0"/>
              <a:t> </a:t>
            </a:r>
            <a:r>
              <a:rPr lang="ru-RU" sz="1200" dirty="0" err="1" smtClean="0"/>
              <a:t>суръатларда</a:t>
            </a:r>
            <a:r>
              <a:rPr lang="ru-RU" sz="1200" dirty="0" smtClean="0"/>
              <a:t> </a:t>
            </a:r>
            <a:r>
              <a:rPr lang="ru-RU" sz="1200" dirty="0" err="1" smtClean="0"/>
              <a:t>ўсиши</a:t>
            </a:r>
            <a:endParaRPr lang="de-DE" sz="1200" dirty="0"/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5076825" y="5816600"/>
            <a:ext cx="25908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err="1" smtClean="0"/>
              <a:t>Маҳаллий</a:t>
            </a:r>
            <a:r>
              <a:rPr lang="ru-RU" sz="1200" dirty="0" smtClean="0"/>
              <a:t> </a:t>
            </a:r>
            <a:r>
              <a:rPr lang="ru-RU" sz="1200" dirty="0" err="1" smtClean="0"/>
              <a:t>келиб</a:t>
            </a:r>
            <a:r>
              <a:rPr lang="ru-RU" sz="1200" dirty="0" smtClean="0"/>
              <a:t> </a:t>
            </a:r>
            <a:r>
              <a:rPr lang="ru-RU" sz="1200" dirty="0" err="1" smtClean="0"/>
              <a:t>чиқиши</a:t>
            </a:r>
            <a:endParaRPr lang="de-DE" sz="1200" dirty="0"/>
          </a:p>
        </p:txBody>
      </p:sp>
      <p:sp>
        <p:nvSpPr>
          <p:cNvPr id="11273" name="TextBox 12"/>
          <p:cNvSpPr txBox="1">
            <a:spLocks noChangeArrowheads="1"/>
          </p:cNvSpPr>
          <p:nvPr/>
        </p:nvSpPr>
        <p:spPr bwMode="auto">
          <a:xfrm>
            <a:off x="1403350" y="4895850"/>
            <a:ext cx="1800225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z-Cyrl-UZ" sz="1200" dirty="0" smtClean="0"/>
              <a:t>Шўрга чидамлиги</a:t>
            </a:r>
            <a:endParaRPr lang="de-DE" sz="1200" dirty="0"/>
          </a:p>
        </p:txBody>
      </p:sp>
      <p:sp>
        <p:nvSpPr>
          <p:cNvPr id="11274" name="TextBox 13"/>
          <p:cNvSpPr txBox="1">
            <a:spLocks noChangeArrowheads="1"/>
          </p:cNvSpPr>
          <p:nvPr/>
        </p:nvSpPr>
        <p:spPr bwMode="auto">
          <a:xfrm>
            <a:off x="3203575" y="2319338"/>
            <a:ext cx="237648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 smtClean="0"/>
              <a:t>Тез </a:t>
            </a:r>
            <a:r>
              <a:rPr lang="ru-RU" sz="1200" dirty="0" err="1" smtClean="0"/>
              <a:t>илдиз</a:t>
            </a:r>
            <a:r>
              <a:rPr lang="ru-RU" sz="1200" dirty="0" smtClean="0"/>
              <a:t> </a:t>
            </a:r>
            <a:r>
              <a:rPr lang="ru-RU" sz="1200" dirty="0" err="1" smtClean="0"/>
              <a:t>отиши</a:t>
            </a:r>
            <a:endParaRPr lang="ru-RU" sz="1200" dirty="0"/>
          </a:p>
          <a:p>
            <a:pPr algn="ctr"/>
            <a:endParaRPr lang="de-DE" sz="1200" dirty="0"/>
          </a:p>
        </p:txBody>
      </p:sp>
      <p:sp>
        <p:nvSpPr>
          <p:cNvPr id="11275" name="TextBox 14"/>
          <p:cNvSpPr txBox="1">
            <a:spLocks noChangeArrowheads="1"/>
          </p:cNvSpPr>
          <p:nvPr/>
        </p:nvSpPr>
        <p:spPr bwMode="auto">
          <a:xfrm>
            <a:off x="1576388" y="735013"/>
            <a:ext cx="191611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err="1" smtClean="0"/>
              <a:t>Маҳсулотнинг</a:t>
            </a:r>
            <a:r>
              <a:rPr lang="ru-RU" sz="1200" dirty="0" smtClean="0"/>
              <a:t> </a:t>
            </a:r>
            <a:r>
              <a:rPr lang="ru-RU" sz="1200" dirty="0" err="1" smtClean="0"/>
              <a:t>хилма-хиллиги</a:t>
            </a:r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5"/>
          <p:cNvSpPr txBox="1">
            <a:spLocks noChangeArrowheads="1"/>
          </p:cNvSpPr>
          <p:nvPr/>
        </p:nvSpPr>
        <p:spPr bwMode="auto">
          <a:xfrm>
            <a:off x="609600" y="928688"/>
            <a:ext cx="8534400" cy="50783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</a:rPr>
              <a:t>Elaeagnus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angustifolia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i="0" dirty="0">
                <a:latin typeface="Times New Roman" pitchFamily="18" charset="0"/>
              </a:rPr>
              <a:t>L.</a:t>
            </a:r>
            <a:r>
              <a:rPr lang="en-US" b="1" dirty="0">
                <a:latin typeface="Times New Roman" pitchFamily="18" charset="0"/>
              </a:rPr>
              <a:t>       </a:t>
            </a:r>
            <a:r>
              <a:rPr lang="en-US" b="1" dirty="0" err="1">
                <a:latin typeface="Times New Roman" pitchFamily="18" charset="0"/>
              </a:rPr>
              <a:t>Populus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euphratica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i="0" dirty="0" err="1">
                <a:latin typeface="Times New Roman" pitchFamily="18" charset="0"/>
              </a:rPr>
              <a:t>Oliv</a:t>
            </a:r>
            <a:r>
              <a:rPr lang="en-US" b="1" i="0" dirty="0">
                <a:latin typeface="Times New Roman" pitchFamily="18" charset="0"/>
              </a:rPr>
              <a:t>.</a:t>
            </a:r>
            <a:r>
              <a:rPr lang="en-US" b="1" dirty="0">
                <a:latin typeface="Times New Roman" pitchFamily="18" charset="0"/>
              </a:rPr>
              <a:t>             </a:t>
            </a:r>
            <a:r>
              <a:rPr lang="en-US" b="1" dirty="0" err="1">
                <a:latin typeface="Times New Roman" pitchFamily="18" charset="0"/>
              </a:rPr>
              <a:t>Ulmus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pumila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i="0" dirty="0">
                <a:latin typeface="Times New Roman" pitchFamily="18" charset="0"/>
              </a:rPr>
              <a:t>L.                  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de-DE" b="1" i="0" dirty="0" smtClean="0">
                <a:latin typeface="Times New Roman" pitchFamily="18" charset="0"/>
              </a:rPr>
              <a:t>(</a:t>
            </a:r>
            <a:r>
              <a:rPr lang="uz-Cyrl-UZ" b="1" i="0" dirty="0" smtClean="0">
                <a:latin typeface="Times New Roman" pitchFamily="18" charset="0"/>
              </a:rPr>
              <a:t>Чўзинчоқ баргли жийда</a:t>
            </a:r>
            <a:r>
              <a:rPr lang="en-GB" b="1" i="0" dirty="0" smtClean="0">
                <a:latin typeface="Times New Roman" pitchFamily="18" charset="0"/>
              </a:rPr>
              <a:t>)    </a:t>
            </a:r>
            <a:r>
              <a:rPr lang="uz-Cyrl-UZ" b="1" i="0" dirty="0" smtClean="0">
                <a:latin typeface="Times New Roman" pitchFamily="18" charset="0"/>
              </a:rPr>
              <a:t> (Турли баргли терак)    </a:t>
            </a:r>
            <a:r>
              <a:rPr lang="en-GB" b="1" i="0" dirty="0" smtClean="0">
                <a:latin typeface="Times New Roman" pitchFamily="18" charset="0"/>
              </a:rPr>
              <a:t>        (</a:t>
            </a:r>
            <a:r>
              <a:rPr lang="uz-Cyrl-UZ" b="1" i="0" dirty="0" smtClean="0">
                <a:latin typeface="Times New Roman" pitchFamily="18" charset="0"/>
              </a:rPr>
              <a:t>Пастак қайрағоч)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7" name="Rectangle 515"/>
          <p:cNvSpPr txBox="1">
            <a:spLocks noChangeArrowheads="1"/>
          </p:cNvSpPr>
          <p:nvPr/>
        </p:nvSpPr>
        <p:spPr>
          <a:xfrm>
            <a:off x="682625" y="14288"/>
            <a:ext cx="7634288" cy="71437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ru-RU" sz="2000" b="1" i="0" dirty="0" smtClean="0">
                <a:latin typeface="+mj-lt"/>
                <a:ea typeface="+mj-ea"/>
                <a:cs typeface="+mj-cs"/>
              </a:rPr>
              <a:t>ТАНЛАБ ОЛИНГАН ДАРАХТ ТУРЛАРИ</a:t>
            </a:r>
            <a:endParaRPr lang="en-US" sz="2000" b="1" i="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176194" y="1589101"/>
            <a:ext cx="2714625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2" descr="npo000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194" y="3933057"/>
            <a:ext cx="2714625" cy="261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1500188"/>
            <a:ext cx="2857500" cy="49291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500174"/>
            <a:ext cx="285750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 descr="npo0001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1412776"/>
            <a:ext cx="2857500" cy="504056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484784"/>
            <a:ext cx="285750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1" descr="npo0001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791" y="3929036"/>
            <a:ext cx="28575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116013" y="765175"/>
            <a:ext cx="6965950" cy="4953000"/>
            <a:chOff x="567" y="567"/>
            <a:chExt cx="10969" cy="7800"/>
          </a:xfrm>
        </p:grpSpPr>
        <p:grpSp>
          <p:nvGrpSpPr>
            <p:cNvPr id="3" name="Группа 292"/>
            <p:cNvGrpSpPr>
              <a:grpSpLocks/>
            </p:cNvGrpSpPr>
            <p:nvPr/>
          </p:nvGrpSpPr>
          <p:grpSpPr bwMode="auto">
            <a:xfrm>
              <a:off x="9848" y="1478"/>
              <a:ext cx="1688" cy="5388"/>
              <a:chOff x="-6" y="0"/>
              <a:chExt cx="10910" cy="33982"/>
            </a:xfrm>
          </p:grpSpPr>
          <p:sp>
            <p:nvSpPr>
              <p:cNvPr id="3106" name="Надпись 2"/>
              <p:cNvSpPr txBox="1">
                <a:spLocks noChangeArrowheads="1"/>
              </p:cNvSpPr>
              <p:nvPr/>
            </p:nvSpPr>
            <p:spPr bwMode="auto">
              <a:xfrm>
                <a:off x="87" y="0"/>
                <a:ext cx="6331" cy="2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10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SOM</a:t>
                </a:r>
                <a:endParaRPr lang="en-US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107" name="Надпись 2"/>
              <p:cNvSpPr txBox="1">
                <a:spLocks noChangeArrowheads="1"/>
              </p:cNvSpPr>
              <p:nvPr/>
            </p:nvSpPr>
            <p:spPr bwMode="auto">
              <a:xfrm>
                <a:off x="87" y="4441"/>
                <a:ext cx="6331" cy="2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10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Soil C</a:t>
                </a:r>
                <a:endParaRPr lang="en-US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108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8878"/>
                <a:ext cx="10903" cy="40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10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Soil salinity</a:t>
                </a:r>
                <a:endParaRPr lang="en-US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109" name="Надпись 2"/>
              <p:cNvSpPr txBox="1">
                <a:spLocks noChangeArrowheads="1"/>
              </p:cNvSpPr>
              <p:nvPr/>
            </p:nvSpPr>
            <p:spPr bwMode="auto">
              <a:xfrm>
                <a:off x="-6" y="12883"/>
                <a:ext cx="10909" cy="5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10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Groundwater salinity</a:t>
                </a:r>
                <a:endParaRPr lang="en-US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110" name="Надпись 2"/>
              <p:cNvSpPr txBox="1">
                <a:spLocks noChangeArrowheads="1"/>
              </p:cNvSpPr>
              <p:nvPr/>
            </p:nvSpPr>
            <p:spPr bwMode="auto">
              <a:xfrm>
                <a:off x="345" y="17932"/>
                <a:ext cx="10554" cy="5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10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Groundwater sevel</a:t>
                </a:r>
                <a:endParaRPr lang="en-US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111" name="Надпись 2"/>
              <p:cNvSpPr txBox="1">
                <a:spLocks noChangeArrowheads="1"/>
              </p:cNvSpPr>
              <p:nvPr/>
            </p:nvSpPr>
            <p:spPr bwMode="auto">
              <a:xfrm>
                <a:off x="87" y="29086"/>
                <a:ext cx="9975" cy="4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10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Irrigation water supply</a:t>
                </a:r>
                <a:endParaRPr lang="en-US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567" y="567"/>
              <a:ext cx="10239" cy="7800"/>
              <a:chOff x="567" y="567"/>
              <a:chExt cx="10239" cy="7800"/>
            </a:xfrm>
          </p:grpSpPr>
          <p:grpSp>
            <p:nvGrpSpPr>
              <p:cNvPr id="5" name="Группа 296"/>
              <p:cNvGrpSpPr>
                <a:grpSpLocks/>
              </p:cNvGrpSpPr>
              <p:nvPr/>
            </p:nvGrpSpPr>
            <p:grpSpPr bwMode="auto">
              <a:xfrm>
                <a:off x="1052" y="857"/>
                <a:ext cx="9754" cy="6683"/>
                <a:chOff x="0" y="0"/>
                <a:chExt cx="63050" cy="42149"/>
              </a:xfrm>
            </p:grpSpPr>
            <p:grpSp>
              <p:nvGrpSpPr>
                <p:cNvPr id="6" name="Группа 29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1697" cy="41017"/>
                  <a:chOff x="0" y="0"/>
                  <a:chExt cx="61697" cy="41017"/>
                </a:xfrm>
              </p:grpSpPr>
              <p:grpSp>
                <p:nvGrpSpPr>
                  <p:cNvPr id="7" name="Группа 13"/>
                  <p:cNvGrpSpPr>
                    <a:grpSpLocks/>
                  </p:cNvGrpSpPr>
                  <p:nvPr/>
                </p:nvGrpSpPr>
                <p:grpSpPr bwMode="auto">
                  <a:xfrm>
                    <a:off x="0" y="38404"/>
                    <a:ext cx="61697" cy="1829"/>
                    <a:chOff x="0" y="0"/>
                    <a:chExt cx="61697" cy="1828"/>
                  </a:xfrm>
                </p:grpSpPr>
                <p:sp>
                  <p:nvSpPr>
                    <p:cNvPr id="3100" name="Прямая соединительная линия 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0" y="783"/>
                      <a:ext cx="61697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stealth" w="med" len="med"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1" name="Прямая соединительная линия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189" y="0"/>
                      <a:ext cx="0" cy="182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2" name="Прямая соединительная линия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248" y="0"/>
                      <a:ext cx="0" cy="182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3" name="Прямая соединительная линия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353" y="0"/>
                      <a:ext cx="0" cy="182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4" name="Прямая соединительная линия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500" y="0"/>
                      <a:ext cx="0" cy="182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5" name="Прямая соединительная линия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734" y="0"/>
                      <a:ext cx="0" cy="182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099" name="Прямая соединительная линия 15"/>
                  <p:cNvSpPr>
                    <a:spLocks noChangeShapeType="1"/>
                  </p:cNvSpPr>
                  <p:nvPr/>
                </p:nvSpPr>
                <p:spPr bwMode="auto">
                  <a:xfrm>
                    <a:off x="1828" y="0"/>
                    <a:ext cx="0" cy="4101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stealth" w="lg" len="lg"/>
                    <a:tailEnd type="none" w="lg" len="lg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97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59914" y="38753"/>
                  <a:ext cx="3136" cy="33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t</a:t>
                  </a:r>
                  <a:endParaRPr lang="en-US">
                    <a:ea typeface="Calibri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" name="Группа 295"/>
              <p:cNvGrpSpPr>
                <a:grpSpLocks/>
              </p:cNvGrpSpPr>
              <p:nvPr/>
            </p:nvGrpSpPr>
            <p:grpSpPr bwMode="auto">
              <a:xfrm>
                <a:off x="567" y="567"/>
                <a:ext cx="485" cy="6532"/>
                <a:chOff x="0" y="0"/>
                <a:chExt cx="3135" cy="41196"/>
              </a:xfrm>
            </p:grpSpPr>
            <p:sp>
              <p:nvSpPr>
                <p:cNvPr id="3093" name="Прямая соединительная линия 5"/>
                <p:cNvSpPr>
                  <a:spLocks noChangeShapeType="1"/>
                </p:cNvSpPr>
                <p:nvPr/>
              </p:nvSpPr>
              <p:spPr bwMode="auto">
                <a:xfrm>
                  <a:off x="3135" y="1828"/>
                  <a:ext cx="0" cy="3936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stealth" w="med" len="med"/>
                  <a:tailEnd type="stealth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4" name="Надпись 2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2003" y="2351"/>
                  <a:ext cx="7489" cy="2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110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increase</a:t>
                  </a:r>
                  <a:endParaRPr lang="en-US">
                    <a:ea typeface="Calibri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3095" name="Надпись 2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2352" y="35967"/>
                  <a:ext cx="7489" cy="27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110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decrease</a:t>
                  </a:r>
                  <a:endParaRPr lang="en-US">
                    <a:ea typeface="Calibri" pitchFamily="34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080" name="Надпись 2"/>
              <p:cNvSpPr txBox="1">
                <a:spLocks noChangeArrowheads="1"/>
              </p:cNvSpPr>
              <p:nvPr/>
            </p:nvSpPr>
            <p:spPr bwMode="auto">
              <a:xfrm>
                <a:off x="931" y="7443"/>
                <a:ext cx="9753" cy="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0" hangingPunct="0"/>
                <a:r>
                  <a:rPr lang="en-US" sz="1200" b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Potential short- and long-term soil and water benefits predicted after a conversion to tree plantation under a short-term rotation strategy (adapted after Khamzina et</a:t>
                </a:r>
                <a:r>
                  <a:rPr lang="en-US" sz="1400" b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1200" b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al. 2012)</a:t>
                </a:r>
                <a:endParaRPr lang="en-US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081" name="Полилиния 23"/>
              <p:cNvSpPr>
                <a:spLocks/>
              </p:cNvSpPr>
              <p:nvPr/>
            </p:nvSpPr>
            <p:spPr bwMode="auto">
              <a:xfrm>
                <a:off x="1321" y="3747"/>
                <a:ext cx="8645" cy="2921"/>
              </a:xfrm>
              <a:custGeom>
                <a:avLst/>
                <a:gdLst>
                  <a:gd name="T0" fmla="*/ 0 w 5588406"/>
                  <a:gd name="T1" fmla="*/ 0 h 1842347"/>
                  <a:gd name="T2" fmla="*/ 1 w 5588406"/>
                  <a:gd name="T3" fmla="*/ 3 h 1842347"/>
                  <a:gd name="T4" fmla="*/ 5 w 5588406"/>
                  <a:gd name="T5" fmla="*/ 2 h 1842347"/>
                  <a:gd name="T6" fmla="*/ 7 w 5588406"/>
                  <a:gd name="T7" fmla="*/ 5 h 1842347"/>
                  <a:gd name="T8" fmla="*/ 13 w 5588406"/>
                  <a:gd name="T9" fmla="*/ 5 h 18423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88406"/>
                  <a:gd name="T16" fmla="*/ 0 h 1842347"/>
                  <a:gd name="T17" fmla="*/ 5588406 w 5588406"/>
                  <a:gd name="T18" fmla="*/ 1842347 h 18423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88406" h="1842347">
                    <a:moveTo>
                      <a:pt x="0" y="0"/>
                    </a:moveTo>
                    <a:lnTo>
                      <a:pt x="525142" y="1009784"/>
                    </a:lnTo>
                    <a:lnTo>
                      <a:pt x="2180793" y="989148"/>
                    </a:lnTo>
                    <a:lnTo>
                      <a:pt x="2754627" y="1842347"/>
                    </a:lnTo>
                    <a:lnTo>
                      <a:pt x="5588406" y="1842347"/>
                    </a:ln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grpSp>
            <p:nvGrpSpPr>
              <p:cNvPr id="9" name="Group 6"/>
              <p:cNvGrpSpPr>
                <a:grpSpLocks/>
              </p:cNvGrpSpPr>
              <p:nvPr/>
            </p:nvGrpSpPr>
            <p:grpSpPr bwMode="auto">
              <a:xfrm>
                <a:off x="1245" y="1318"/>
                <a:ext cx="8760" cy="3233"/>
                <a:chOff x="1245" y="1318"/>
                <a:chExt cx="8760" cy="3233"/>
              </a:xfrm>
            </p:grpSpPr>
            <p:sp>
              <p:nvSpPr>
                <p:cNvPr id="3086" name="Прямая соединительная линия 16"/>
                <p:cNvSpPr>
                  <a:spLocks noChangeShapeType="1"/>
                </p:cNvSpPr>
                <p:nvPr/>
              </p:nvSpPr>
              <p:spPr bwMode="auto">
                <a:xfrm flipV="1">
                  <a:off x="1321" y="2383"/>
                  <a:ext cx="8636" cy="1356"/>
                </a:xfrm>
                <a:prstGeom prst="line">
                  <a:avLst/>
                </a:prstGeom>
                <a:noFill/>
                <a:ln w="38100">
                  <a:solidFill>
                    <a:srgbClr val="D9959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7" name="Прямая соединительная линия 18"/>
                <p:cNvSpPr>
                  <a:spLocks noChangeShapeType="1"/>
                </p:cNvSpPr>
                <p:nvPr/>
              </p:nvSpPr>
              <p:spPr bwMode="auto">
                <a:xfrm>
                  <a:off x="1321" y="3738"/>
                  <a:ext cx="8636" cy="0"/>
                </a:xfrm>
                <a:prstGeom prst="line">
                  <a:avLst/>
                </a:prstGeom>
                <a:noFill/>
                <a:ln w="38100">
                  <a:solidFill>
                    <a:srgbClr val="E36C0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" name="Полилиния 21"/>
                <p:cNvSpPr>
                  <a:spLocks/>
                </p:cNvSpPr>
                <p:nvPr/>
              </p:nvSpPr>
              <p:spPr bwMode="auto">
                <a:xfrm>
                  <a:off x="1339" y="3747"/>
                  <a:ext cx="8666" cy="804"/>
                </a:xfrm>
                <a:custGeom>
                  <a:avLst/>
                  <a:gdLst>
                    <a:gd name="T0" fmla="*/ 0 w 5601903"/>
                    <a:gd name="T1" fmla="*/ 0 h 507280"/>
                    <a:gd name="T2" fmla="*/ 6 w 5601903"/>
                    <a:gd name="T3" fmla="*/ 1 h 507280"/>
                    <a:gd name="T4" fmla="*/ 13 w 5601903"/>
                    <a:gd name="T5" fmla="*/ 1 h 507280"/>
                    <a:gd name="T6" fmla="*/ 0 60000 65536"/>
                    <a:gd name="T7" fmla="*/ 0 60000 65536"/>
                    <a:gd name="T8" fmla="*/ 0 60000 65536"/>
                    <a:gd name="T9" fmla="*/ 0 w 5601903"/>
                    <a:gd name="T10" fmla="*/ 0 h 507280"/>
                    <a:gd name="T11" fmla="*/ 5601903 w 5601903"/>
                    <a:gd name="T12" fmla="*/ 507280 h 5072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601903" h="507280">
                      <a:moveTo>
                        <a:pt x="0" y="0"/>
                      </a:moveTo>
                      <a:lnTo>
                        <a:pt x="2562334" y="302113"/>
                      </a:lnTo>
                      <a:lnTo>
                        <a:pt x="5601903" y="507280"/>
                      </a:lnTo>
                    </a:path>
                  </a:pathLst>
                </a:custGeom>
                <a:noFill/>
                <a:ln w="38100">
                  <a:solidFill>
                    <a:srgbClr val="31849B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grpSp>
              <p:nvGrpSpPr>
                <p:cNvPr id="10" name="Group 8"/>
                <p:cNvGrpSpPr>
                  <a:grpSpLocks/>
                </p:cNvGrpSpPr>
                <p:nvPr/>
              </p:nvGrpSpPr>
              <p:grpSpPr bwMode="auto">
                <a:xfrm>
                  <a:off x="1245" y="1318"/>
                  <a:ext cx="8712" cy="2438"/>
                  <a:chOff x="1245" y="1318"/>
                  <a:chExt cx="8712" cy="2438"/>
                </a:xfrm>
              </p:grpSpPr>
              <p:sp>
                <p:nvSpPr>
                  <p:cNvPr id="3091" name="Прямая соединительная линия 17"/>
                  <p:cNvSpPr>
                    <a:spLocks/>
                  </p:cNvSpPr>
                  <p:nvPr/>
                </p:nvSpPr>
                <p:spPr bwMode="auto">
                  <a:xfrm>
                    <a:off x="1325" y="1440"/>
                    <a:ext cx="8632" cy="2316"/>
                  </a:xfrm>
                  <a:custGeom>
                    <a:avLst/>
                    <a:gdLst>
                      <a:gd name="T0" fmla="*/ 0 w 8632"/>
                      <a:gd name="T1" fmla="*/ 0 h 2316"/>
                      <a:gd name="T2" fmla="*/ 11 w 8632"/>
                      <a:gd name="T3" fmla="*/ 2316 h 2316"/>
                      <a:gd name="T4" fmla="*/ 8632 w 8632"/>
                      <a:gd name="T5" fmla="*/ 1635 h 2316"/>
                      <a:gd name="T6" fmla="*/ 0 60000 65536"/>
                      <a:gd name="T7" fmla="*/ 0 60000 65536"/>
                      <a:gd name="T8" fmla="*/ 0 60000 65536"/>
                      <a:gd name="T9" fmla="*/ 0 w 8632"/>
                      <a:gd name="T10" fmla="*/ 0 h 2316"/>
                      <a:gd name="T11" fmla="*/ 8632 w 8632"/>
                      <a:gd name="T12" fmla="*/ 2316 h 231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632" h="2316">
                        <a:moveTo>
                          <a:pt x="0" y="0"/>
                        </a:moveTo>
                        <a:lnTo>
                          <a:pt x="11" y="2316"/>
                        </a:lnTo>
                        <a:lnTo>
                          <a:pt x="8632" y="1635"/>
                        </a:lnTo>
                      </a:path>
                    </a:pathLst>
                  </a:custGeom>
                  <a:noFill/>
                  <a:ln w="38100">
                    <a:solidFill>
                      <a:srgbClr val="76923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2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245" y="1318"/>
                    <a:ext cx="160" cy="160"/>
                  </a:xfrm>
                  <a:prstGeom prst="rect">
                    <a:avLst/>
                  </a:prstGeom>
                  <a:solidFill>
                    <a:srgbClr val="76923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90" name="Полилиния 22"/>
                <p:cNvSpPr>
                  <a:spLocks/>
                </p:cNvSpPr>
                <p:nvPr/>
              </p:nvSpPr>
              <p:spPr bwMode="auto">
                <a:xfrm>
                  <a:off x="1321" y="1672"/>
                  <a:ext cx="8636" cy="2068"/>
                </a:xfrm>
                <a:custGeom>
                  <a:avLst/>
                  <a:gdLst>
                    <a:gd name="T0" fmla="*/ 0 w 5582851"/>
                    <a:gd name="T1" fmla="*/ 3 h 1304501"/>
                    <a:gd name="T2" fmla="*/ 6 w 5582851"/>
                    <a:gd name="T3" fmla="*/ 3 h 1304501"/>
                    <a:gd name="T4" fmla="*/ 13 w 5582851"/>
                    <a:gd name="T5" fmla="*/ 0 h 1304501"/>
                    <a:gd name="T6" fmla="*/ 0 60000 65536"/>
                    <a:gd name="T7" fmla="*/ 0 60000 65536"/>
                    <a:gd name="T8" fmla="*/ 0 60000 65536"/>
                    <a:gd name="T9" fmla="*/ 0 w 5582851"/>
                    <a:gd name="T10" fmla="*/ 0 h 1304501"/>
                    <a:gd name="T11" fmla="*/ 5582851 w 5582851"/>
                    <a:gd name="T12" fmla="*/ 1304501 h 13045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582851" h="1304501">
                      <a:moveTo>
                        <a:pt x="0" y="1304501"/>
                      </a:moveTo>
                      <a:lnTo>
                        <a:pt x="2465618" y="1252815"/>
                      </a:lnTo>
                      <a:lnTo>
                        <a:pt x="5582851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"/>
              <p:cNvGrpSpPr>
                <a:grpSpLocks/>
              </p:cNvGrpSpPr>
              <p:nvPr/>
            </p:nvGrpSpPr>
            <p:grpSpPr bwMode="auto">
              <a:xfrm>
                <a:off x="789" y="2636"/>
                <a:ext cx="1703" cy="1053"/>
                <a:chOff x="789" y="2636"/>
                <a:chExt cx="1703" cy="1053"/>
              </a:xfrm>
            </p:grpSpPr>
            <p:sp>
              <p:nvSpPr>
                <p:cNvPr id="3084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89" y="2636"/>
                  <a:ext cx="1703" cy="77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BFBFB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110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at the onset of the conversion</a:t>
                  </a:r>
                  <a:endParaRPr lang="en-US">
                    <a:ea typeface="Calibri" pitchFamily="34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3085" name="Прямая со стрелкой 29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9" y="3407"/>
                  <a:ext cx="486" cy="282"/>
                </a:xfrm>
                <a:prstGeom prst="straightConnector1">
                  <a:avLst/>
                </a:prstGeom>
                <a:noFill/>
                <a:ln w="9525">
                  <a:solidFill>
                    <a:srgbClr val="A5A5A5"/>
                  </a:solidFill>
                  <a:miter lim="800000"/>
                  <a:headEnd/>
                  <a:tailEnd type="stealth" w="sm" len="lg"/>
                </a:ln>
              </p:spPr>
            </p:cxn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Wendy2">
  <a:themeElements>
    <a:clrScheme name="Wendy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ndy2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ndy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ndy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ndy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ndy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ndy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ndy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ndy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ndy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ndy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ndy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ndy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ndy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endy2">
  <a:themeElements>
    <a:clrScheme name="Wendy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ndy2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ndy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ndy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ndy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ndy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ndy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ndy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ndy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ndy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ndy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ndy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ndy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ndy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4139</Words>
  <Application>Microsoft Office PowerPoint</Application>
  <PresentationFormat>On-screen Show (4:3)</PresentationFormat>
  <Paragraphs>389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Wendy2</vt:lpstr>
      <vt:lpstr>1_Wendy2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ТУПРОҚ УНУМДОРЛИГИНИНГ ЎСИШИ: АТМОСФЕРА АЗОТИНИНГ УШЛАБ ҚОЛИНИШИ</vt:lpstr>
      <vt:lpstr>Slide 17</vt:lpstr>
      <vt:lpstr>Slide 18</vt:lpstr>
      <vt:lpstr>ЁҚИЛҒИБОП ЁҒОЧ БИЛАН ТАЪМИНЛАШ  (ЎРМОНЗОР БАРПО ҚИЛИШНИНГ 5-ЙИЛИ; 1 ГЕКТАРГА 2300  ТА ДАРАХТ)</vt:lpstr>
      <vt:lpstr>БАРГЛИ ОЗУҚА БИЛАН ТАЪМИНЛАШ: БАРГЛАРДА ПРОТЕИН КОНЦЕНТРАЦИЯСИ </vt:lpstr>
      <vt:lpstr>Slide 21</vt:lpstr>
      <vt:lpstr>Slide 22</vt:lpstr>
      <vt:lpstr>Slide 23</vt:lpstr>
      <vt:lpstr>Slide 24</vt:lpstr>
    </vt:vector>
  </TitlesOfParts>
  <Company>@home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Constantine Stanishevsky</dc:creator>
  <cp:lastModifiedBy>makhsad.bauetdinov</cp:lastModifiedBy>
  <cp:revision>696</cp:revision>
  <cp:lastPrinted>2011-07-13T15:39:49Z</cp:lastPrinted>
  <dcterms:created xsi:type="dcterms:W3CDTF">2006-01-07T23:15:53Z</dcterms:created>
  <dcterms:modified xsi:type="dcterms:W3CDTF">2013-09-19T13:36:49Z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2920344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