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39"/>
  </p:notesMasterIdLst>
  <p:sldIdLst>
    <p:sldId id="494" r:id="rId2"/>
    <p:sldId id="433" r:id="rId3"/>
    <p:sldId id="503" r:id="rId4"/>
    <p:sldId id="504" r:id="rId5"/>
    <p:sldId id="502" r:id="rId6"/>
    <p:sldId id="501" r:id="rId7"/>
    <p:sldId id="444" r:id="rId8"/>
    <p:sldId id="500" r:id="rId9"/>
    <p:sldId id="499" r:id="rId10"/>
    <p:sldId id="498" r:id="rId11"/>
    <p:sldId id="497" r:id="rId12"/>
    <p:sldId id="496" r:id="rId13"/>
    <p:sldId id="495" r:id="rId14"/>
    <p:sldId id="515" r:id="rId15"/>
    <p:sldId id="514" r:id="rId16"/>
    <p:sldId id="465" r:id="rId17"/>
    <p:sldId id="512" r:id="rId18"/>
    <p:sldId id="511" r:id="rId19"/>
    <p:sldId id="509" r:id="rId20"/>
    <p:sldId id="521" r:id="rId21"/>
    <p:sldId id="520" r:id="rId22"/>
    <p:sldId id="519" r:id="rId23"/>
    <p:sldId id="518" r:id="rId24"/>
    <p:sldId id="510" r:id="rId25"/>
    <p:sldId id="507" r:id="rId26"/>
    <p:sldId id="525" r:id="rId27"/>
    <p:sldId id="516" r:id="rId28"/>
    <p:sldId id="517" r:id="rId29"/>
    <p:sldId id="524" r:id="rId30"/>
    <p:sldId id="523" r:id="rId31"/>
    <p:sldId id="522" r:id="rId32"/>
    <p:sldId id="526" r:id="rId33"/>
    <p:sldId id="527" r:id="rId34"/>
    <p:sldId id="530" r:id="rId35"/>
    <p:sldId id="529" r:id="rId36"/>
    <p:sldId id="493" r:id="rId37"/>
    <p:sldId id="52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CC3300"/>
    <a:srgbClr val="A50021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576" autoAdjust="0"/>
  </p:normalViewPr>
  <p:slideViewPr>
    <p:cSldViewPr>
      <p:cViewPr>
        <p:scale>
          <a:sx n="66" d="100"/>
          <a:sy n="66" d="100"/>
        </p:scale>
        <p:origin x="-221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E0F8D3-118F-4004-80B3-ECA32DAD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6F8C6A-7809-47C4-84C6-DD812B22C5C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4E3402-465D-4E47-B3AD-5B33D21BE2F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26E86-98F2-4237-9AE1-B5C229CFE95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23C8D1-F664-46CA-B804-58978BF3F17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19DE8A-6E76-40FB-83B1-AB2C789332A3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F6C5E4-7A16-412F-9235-113FC8B8CBBE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CBBFCE-9CC7-4E3B-9203-471167A2D6D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4F763-C0F6-45FF-AA51-DF80C605F5A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1EBCF6-FFE9-4DD2-AA9D-45123A9A4466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3B6ACC-CBF0-45F3-B580-6320DA5138B6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1543DE-2E0B-4AEF-B2F8-2406BE8C0BEC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031BFF-9DBC-4137-96E9-5C235B6E026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07D79F-A24F-47D0-BE91-9458E837DF1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93A4B2-313C-49B0-B3E8-9AED15EAF66B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D6E31F-7E95-4377-9264-2FA7FF13DB6E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E58378-10F4-43A7-9DF9-A470FB4F3E71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3D9FC3-D473-4015-8CCD-70B96A9AFDB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B28BDF-7798-4868-B2F7-34F85D1020AD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214D9-CB1F-49EC-9C91-7279F0291E8F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13F30D-40D7-4464-B545-8F771AE2CE6B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87E594-07DA-4FB7-8560-DA95E1326B25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EEA64F-5307-49E4-B476-CD46F9AA142D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8D656B-3CFF-4A94-AA5F-693D128216F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1C7DDC-6362-4B1C-AF8F-2C3F7A4EA797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016913-8950-4EFB-AD3B-83E6B1FBB0E2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181A67-CACB-4D1F-B98F-6302AF63E3D9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B8CCD-CA3F-4546-BEC6-2DDFCDFEB7AF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49F5E7-1105-4256-BEC3-1D9C598B10C6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C7D2C2-07B5-4F9D-A147-C340D1329291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9CB373-10F2-47B5-9D2A-E794A6982875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09C06E-2FF5-4F0F-B7C3-A2E6627EC7E1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038F30-20AF-40C8-BC21-3397779CF1A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21EE87-2F32-4183-AEFA-B5A6FFF3A02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100D90-A2DF-455B-B314-07A0B88F8B66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DB669-1697-4F0E-AB0D-2D6DC7ABF5A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7E6805-7274-4E53-B185-C3C826353A3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96060E-411D-493E-B909-A40ADCBE8F33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A368-17E1-410D-B9DB-E8C8AB7E1B3E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1B6C-6BE6-4F65-B909-A372C20D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4224-E2C1-476B-8D33-4025EF10C769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9633-9498-432C-9C0E-4B7529400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42E1C-4A18-4736-876E-32BD95E482CC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B7B8-1D64-4C60-8FF8-A9CCCCCEC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8B0D-BDEA-488A-A57C-D69070A615B7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B9FB-CE64-4C08-89C5-4FFB7B043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452F-AA41-42A1-8DF2-FA17AF14603A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D672-F2B7-4849-BBFA-89207428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EDE2-B8A0-4845-B2E0-17AA5FE8949B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23EE9-2035-4EAD-8646-B26A374E7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E0E2-F595-4F74-98D9-8400BCF3F53F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9359-0B7C-4E03-BCB1-64DFFA6B9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FAEF-4C2D-49A5-8E3F-DDB8FC47FCC3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E5A2-49EB-4542-86D7-58144AFAE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FC20-5F57-476C-BFE6-BC8588505A55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E294-A2DE-4C20-BEB8-A6FBDD4D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7F07-490E-4DED-A28A-666148778267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32778-73E2-49A7-9BFF-8B4FA28A9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9AAB-B395-4CB9-A96F-7A13F81A6549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87B2-9FE3-4B99-9BF9-6C1C6B4D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58E0BBB-D9E8-4D02-AF1A-C5E6EC2DE30D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607838-C110-4D75-966B-1F25BCFDB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rass.uz/" TargetMode="External"/><Relationship Id="rId4" Type="http://schemas.openxmlformats.org/officeDocument/2006/relationships/hyperlink" Target="mailto:kkrass@y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BB0FBD-8E98-4293-88F5-A0F47CFF2892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2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054" name="Picture 5" descr="laser&amp;farmers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2209800"/>
            <a:ext cx="3619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las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6300" y="2209800"/>
            <a:ext cx="3695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762000" y="1581150"/>
            <a:ext cx="807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000" i="1">
                <a:solidFill>
                  <a:srgbClr val="0000FF"/>
                </a:solidFill>
                <a:latin typeface="Times New Roman" pitchFamily="18" charset="0"/>
              </a:rPr>
              <a:t>ЕРЛАРНИ ЛАЗЕР НИВЕЛИРИДА ТЕКИСЛАШ ТЕХНОЛОГИЯСИ</a:t>
            </a:r>
            <a:r>
              <a:rPr lang="en-US" sz="2000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2000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7" name="Прямоугольник 1"/>
          <p:cNvSpPr>
            <a:spLocks noChangeArrowheads="1"/>
          </p:cNvSpPr>
          <p:nvPr/>
        </p:nvSpPr>
        <p:spPr bwMode="auto">
          <a:xfrm>
            <a:off x="914400" y="5540375"/>
            <a:ext cx="7696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>
                <a:solidFill>
                  <a:srgbClr val="0000FF"/>
                </a:solidFill>
              </a:rPr>
              <a:t>қ/х.ф.н. О.Эгамбердиев, </a:t>
            </a:r>
            <a:endParaRPr 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uz-Cyrl-UZ">
                <a:solidFill>
                  <a:srgbClr val="0000FF"/>
                </a:solidFill>
              </a:rPr>
              <a:t>Ургенч Давлат Университети, Хоразм Агромаслаҳат маркази (</a:t>
            </a:r>
            <a:r>
              <a:rPr lang="en-US">
                <a:solidFill>
                  <a:srgbClr val="0000FF"/>
                </a:solidFill>
              </a:rPr>
              <a:t>KRASS)</a:t>
            </a:r>
            <a:endParaRPr lang="uz-Cyrl-UZ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301EEF-1BC7-47BA-80AA-FE2508DD8133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68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 t="54338" r="50781"/>
          <a:stretch>
            <a:fillRect/>
          </a:stretch>
        </p:blipFill>
        <p:spPr bwMode="auto">
          <a:xfrm>
            <a:off x="4724400" y="25146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25146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33400" y="1524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400" b="1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Дала майдон нотекислигидан келиб чиқадиган баъзи салбий оқибатлар</a:t>
            </a:r>
            <a:endParaRPr lang="ru-RU" sz="2400" b="1" i="1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0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Тупроқ шўрланиши</a:t>
            </a:r>
            <a:endParaRPr lang="ru-RU" sz="200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96E93C-A41A-4220-A515-42A95CB7A5B4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292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12294" name="Picture 5" descr="DSC066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558" name="Group 6"/>
          <p:cNvGraphicFramePr>
            <a:graphicFrameLocks noGrp="1"/>
          </p:cNvGraphicFramePr>
          <p:nvPr/>
        </p:nvGraphicFramePr>
        <p:xfrm>
          <a:off x="609600" y="2333625"/>
          <a:ext cx="8229600" cy="4448176"/>
        </p:xfrm>
        <a:graphic>
          <a:graphicData uri="http://schemas.openxmlformats.org/drawingml/2006/table">
            <a:tbl>
              <a:tblPr/>
              <a:tblGrid>
                <a:gridCol w="476250"/>
                <a:gridCol w="1276350"/>
                <a:gridCol w="1447800"/>
                <a:gridCol w="2209800"/>
                <a:gridCol w="2819400"/>
              </a:tblGrid>
              <a:tr h="170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Дала майдони рельефи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uz-Cyrl-U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ориш сувининг орти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 сарфи 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uz-Cyrl-U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Суғориш суви орқали шўрланишнинг келиб чиқиши (0.5 г/л)</a:t>
                      </a:r>
                      <a:endParaRPr kumimoji="0" lang="uz-Cyrl-U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Ортиқча суғориш орқали е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ости суви к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тарилиши (тупр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ғ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кг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кг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кг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кг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uz-Cyrl-U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кг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9" name="Rectangle 50"/>
          <p:cNvSpPr>
            <a:spLocks noChangeArrowheads="1"/>
          </p:cNvSpPr>
          <p:nvPr/>
        </p:nvSpPr>
        <p:spPr bwMode="auto">
          <a:xfrm>
            <a:off x="457200" y="14478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Дала нотекислигидан келиб чиқадиган ортиқча сув тақсимоти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65078A-6044-42E5-893A-45E4C6DA8AF5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316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33400" y="13716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z-Cyrl-UZ" sz="24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Қишлоқ хўжалигини барқарор ривожлантиришда янги инновацион технологиялардан фойдаланиш. </a:t>
            </a:r>
          </a:p>
          <a:p>
            <a:pPr algn="ctr"/>
            <a:endParaRPr lang="uz-Cyrl-UZ" sz="240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uz-Cyrl-UZ" sz="2400" b="1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Ерларни лазер нивелирида текислаш</a:t>
            </a:r>
            <a:r>
              <a:rPr lang="uz-Cyrl-UZ" sz="24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240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319" name="Picture 6" descr="laser&amp;farmers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0480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0480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501B40-85D6-49E9-9DD2-CFBC30FFBDA2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34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838200" y="3529013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z-Cyrl-UZ" sz="24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Бу дала майдони юзасидаги энг паст ва баланд жойлар фарқи 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1-3</a:t>
            </a:r>
            <a:r>
              <a:rPr lang="uz-Cyrl-UZ" sz="24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см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.</a:t>
            </a:r>
            <a:r>
              <a:rPr lang="uz-Cyrl-UZ" sz="24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дан ошмайдиган даражада, </a:t>
            </a:r>
            <a:r>
              <a:rPr lang="uz-Cyrl-UZ" sz="24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махсус лазер жиҳозли қурилмаларида текислаш</a:t>
            </a:r>
            <a:r>
              <a:rPr lang="uz-Cyrl-UZ" sz="24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усули тушунилади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914400" y="1660525"/>
            <a:ext cx="757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000" b="1" i="1">
                <a:solidFill>
                  <a:schemeClr val="accent2"/>
                </a:solidFill>
                <a:cs typeface="Arial" pitchFamily="34" charset="0"/>
              </a:rPr>
              <a:t>Ерларни лазер нивелирида текислаш ўзи нима?</a:t>
            </a:r>
            <a:r>
              <a:rPr lang="ru-RU" sz="2000" b="1">
                <a:solidFill>
                  <a:schemeClr val="accent2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26DBCE-41FD-4B4C-BD89-182C845A68F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364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15366" name="Picture 5" descr="Copy of DSC000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43434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DSC000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4343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DSC000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43434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Laser_UZ_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" y="12954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48B198-F419-41C0-A045-41A7EFB44B7C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88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533400" y="1752600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С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уғориш суви сарфи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20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5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%га тежа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ди;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Сувдан фойдаланиш самарадорлиги 30 </a:t>
            </a:r>
            <a:r>
              <a:rPr lang="uz-Cyrl-UZ">
                <a:solidFill>
                  <a:schemeClr val="accent2"/>
                </a:solidFill>
                <a:cs typeface="Arial" pitchFamily="34" charset="0"/>
              </a:rPr>
              <a:t>-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40%га ортади;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Суғориш суви орқали ортиқча туз келишининг олди олинади;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Суғоришга кетадиган вақт, ишчи кучи ва энергия тежалади;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Дала майдони экинлар бир текис унувчанликга эга бўлади; 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Экинлар бир хил меъёрда озиқа моддалар ва намлик билан             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таъминланади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Бегона ўтлар миқдори 10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-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15 %га кама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я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ди;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Қишлоқ хўжалигида 1 гектар майдонда қўшимча 5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-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7 ц ҳосил о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ишга эришилади; 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Қўшимча олинган ҳосил хўжаликни қўшимча иқтисодий даромат манъбаига олиб келади;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Албатта, қўшимча олинган ҳосил ҳисобига маҳсулотни экспорт қилиш салоҳияти янада ортади;   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Энг асосийси, ерга ишлов бериш тўғри олиб борилса дала майдони 3-5 йилда қайта текисланади.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04800" y="1295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4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Лазер нивелирида текислашнинг афзалликлари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31BE02-4FAD-490F-9C81-365EFC5C653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8600" y="1006475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</a:t>
            </a:r>
            <a:r>
              <a:rPr lang="uz-Cyrl-UZ" sz="24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азер нивелирида текислашни қандай дала майдонда қўллаш мумкин?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609600" y="1812925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азер нивелирида текислаш фермерларнинг имкониятларига қараб 10 гектарли дала майдонларда  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Лазер нивелирида текислаш даланинг намлиги ҳаддан ташқари юқори бўлган ботқоқ  ёки тошлоқ тупроқлардан ташқари барча тупроқларда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  </a:t>
            </a:r>
          </a:p>
        </p:txBody>
      </p:sp>
      <p:pic>
        <p:nvPicPr>
          <p:cNvPr id="17413" name="Picture 4" descr="DSC098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DSC0006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4290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Расмларни О.Эгамбердиев тайёрлаган</a:t>
            </a:r>
            <a:endParaRPr lang="ru-RU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416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0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61F13-A198-43CD-BE40-9296C6E814F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436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71500" y="18288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Тупроқ намлиги юқори бўлмаслиги;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Дала майдони ўсимлик қолдиқларидан тозаланган;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Дала чуқур ҳайдалиб, текисланган;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Экинларни экиш ва суғориш йўналишлари аниқланган.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  </a:t>
            </a:r>
          </a:p>
        </p:txBody>
      </p:sp>
      <p:pic>
        <p:nvPicPr>
          <p:cNvPr id="18439" name="Picture 6" descr="DSC089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32766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 descr="DSC096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3276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 descr="DSC000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2200" y="32766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-76200" y="1281113"/>
            <a:ext cx="9144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200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Лазер нивелирида текислашдан олдинги тайёргарлик ишлари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6BB309-46CE-4386-822F-8E077C18E30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381000" y="21336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Лазер нивелири ва қўшимча ишчи қурилмаларни текшириш;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Дала майдон томонлари узунлигини ўлчаш;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Дала майдон топографик ҳолатини аниқлаш; </a:t>
            </a: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Текислаш ишларини олиб бориш (қиялик 1-5 % ёки абсолют 0%);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Текислаш ишлари тугаганидан кейин далани қайта топографик текшириш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19463" name="Picture 6" descr="DSC00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419100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DSC000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41910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DSC000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4191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228600" y="1584325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000" b="1" i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Лазер нивелирида текислашда амалга ошириладиган ишлар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9B592A-883A-46DB-B403-4D6BC4829C1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84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graphicFrame>
        <p:nvGraphicFramePr>
          <p:cNvPr id="559287" name="Group 183"/>
          <p:cNvGraphicFramePr>
            <a:graphicFrameLocks noGrp="1"/>
          </p:cNvGraphicFramePr>
          <p:nvPr/>
        </p:nvGraphicFramePr>
        <p:xfrm>
          <a:off x="304800" y="2060575"/>
          <a:ext cx="8458200" cy="4614866"/>
        </p:xfrm>
        <a:graphic>
          <a:graphicData uri="http://schemas.openxmlformats.org/drawingml/2006/table">
            <a:tbl>
              <a:tblPr/>
              <a:tblGrid>
                <a:gridCol w="865188"/>
                <a:gridCol w="576262"/>
                <a:gridCol w="558800"/>
                <a:gridCol w="612775"/>
                <a:gridCol w="557213"/>
                <a:gridCol w="628650"/>
                <a:gridCol w="555625"/>
                <a:gridCol w="636587"/>
                <a:gridCol w="609600"/>
                <a:gridCol w="576263"/>
                <a:gridCol w="633412"/>
                <a:gridCol w="673100"/>
                <a:gridCol w="974725"/>
              </a:tblGrid>
              <a:tr h="57911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0-200</a:t>
                      </a:r>
                      <a:r>
                        <a:rPr kumimoji="0" lang="uz-Cyrl-U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ўртача </a:t>
                      </a:r>
                      <a:endParaRPr kumimoji="0" lang="uz-Cyrl-U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</a:t>
                      </a:r>
                      <a:r>
                        <a:rPr kumimoji="0" lang="uz-Cyrl-U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</a:t>
                      </a:r>
                      <a:endParaRPr kumimoji="0" lang="uz-Cyrl-U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160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7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269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290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278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21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21">
                <a:tc gridSpan="1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Дала майдони бўйича ўртача кўрсаткич </a:t>
                      </a:r>
                      <a:endParaRPr kumimoji="0" lang="uz-Cyrl-U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280</a:t>
                      </a:r>
                      <a:r>
                        <a:rPr kumimoji="0" lang="uz-Cyrl-U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 см</a:t>
                      </a:r>
                      <a:endParaRPr kumimoji="0" lang="uz-Cyrl-U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62" name="Text Box 181"/>
          <p:cNvSpPr txBox="1">
            <a:spLocks noChangeArrowheads="1"/>
          </p:cNvSpPr>
          <p:nvPr/>
        </p:nvSpPr>
        <p:spPr bwMode="auto">
          <a:xfrm>
            <a:off x="1752600" y="1447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400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Дала майдони топографик кўриниши </a:t>
            </a:r>
            <a:endParaRPr lang="ru-RU" sz="2400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ACF2EE-7EF9-4722-9EE8-46B5EDFCB61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6" name="Picture 6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1181100" y="1752600"/>
            <a:ext cx="72771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z-Cyrl-UZ" sz="2400" dirty="0">
                <a:solidFill>
                  <a:srgbClr val="0000FF"/>
                </a:solidFill>
                <a:latin typeface="Times New Roman" pitchFamily="18" charset="0"/>
              </a:rPr>
              <a:t>СУҒОРМА ДЕҲҚОНЧИЛИКДАГИ ИННОВАЦИОН ТЕХНОЛОГИЯЛАР</a:t>
            </a:r>
            <a:endParaRPr lang="uz-Cyrl-UZ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defRPr/>
            </a:pPr>
            <a:endParaRPr lang="uz-Cyrl-UZ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i="1" dirty="0" err="1">
                <a:solidFill>
                  <a:srgbClr val="0000FF"/>
                </a:solidFill>
                <a:latin typeface="Times New Roman" pitchFamily="18" charset="0"/>
              </a:rPr>
              <a:t>Ерларни</a:t>
            </a: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</a:rPr>
              <a:t> лазер </a:t>
            </a:r>
            <a:r>
              <a:rPr lang="ru-RU" sz="2400" i="1" dirty="0" err="1">
                <a:solidFill>
                  <a:srgbClr val="0000FF"/>
                </a:solidFill>
                <a:latin typeface="Times New Roman" pitchFamily="18" charset="0"/>
              </a:rPr>
              <a:t>нивелири</a:t>
            </a: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Times New Roman" pitchFamily="18" charset="0"/>
              </a:rPr>
              <a:t>ёрдамида</a:t>
            </a: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00FF"/>
                </a:solidFill>
                <a:latin typeface="Times New Roman" pitchFamily="18" charset="0"/>
              </a:rPr>
              <a:t>текислаш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sz="24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z-Cyrl-UZ" sz="2000" b="1" dirty="0">
                <a:solidFill>
                  <a:srgbClr val="0000FF"/>
                </a:solidFill>
                <a:latin typeface="Times New Roman" pitchFamily="18" charset="0"/>
              </a:rPr>
              <a:t>Ерларни анъанавий усулда текислашнинг афзаллик ва камчиликлари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z-Cyrl-UZ" sz="2000" b="1" dirty="0">
                <a:solidFill>
                  <a:srgbClr val="0000FF"/>
                </a:solidFill>
                <a:latin typeface="Times New Roman" pitchFamily="18" charset="0"/>
              </a:rPr>
              <a:t>Ерларни лазер нивелирида текислаш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z-Cyrl-UZ" sz="2000" b="1" dirty="0">
                <a:solidFill>
                  <a:srgbClr val="0000FF"/>
                </a:solidFill>
                <a:latin typeface="Times New Roman" pitchFamily="18" charset="0"/>
              </a:rPr>
              <a:t>Лазер нивелирида текислаш ускунасининг ишлаш принциплари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z-Cyrl-UZ" sz="2000" b="1" dirty="0">
                <a:solidFill>
                  <a:srgbClr val="0000FF"/>
                </a:solidFill>
                <a:latin typeface="Times New Roman" pitchFamily="18" charset="0"/>
              </a:rPr>
              <a:t>Далани лазер нивелирида текислашга тайёрлаш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z-Cyrl-UZ" sz="2000" b="1" dirty="0">
                <a:solidFill>
                  <a:srgbClr val="0000FF"/>
                </a:solidFill>
                <a:latin typeface="Times New Roman" pitchFamily="18" charset="0"/>
              </a:rPr>
              <a:t>Лазер нивелири ёрдамида далани топография қилиш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uz-Cyrl-UZ" sz="2000" b="1" dirty="0">
                <a:solidFill>
                  <a:srgbClr val="0000FF"/>
                </a:solidFill>
                <a:latin typeface="Times New Roman" pitchFamily="18" charset="0"/>
              </a:rPr>
              <a:t>Далани лазер нивелирида текислаш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AB62A6-A20A-4B3F-91FF-B7EAB689F4BF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532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2534" name="Picture 5" descr="DSC048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319213"/>
            <a:ext cx="82296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905000" y="1371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400">
                <a:solidFill>
                  <a:schemeClr val="bg1"/>
                </a:solidFill>
                <a:cs typeface="Arial" pitchFamily="34" charset="0"/>
              </a:rPr>
              <a:t>Лазер нивелирида текислаш жараёни </a:t>
            </a:r>
            <a:endParaRPr lang="ru-RU" sz="24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2822FF-D919-4DBE-9BDF-70C2D0283735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556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3558" name="Picture 5" descr="Picture 0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66800" y="12954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1905000" y="1447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400">
                <a:solidFill>
                  <a:schemeClr val="bg1"/>
                </a:solidFill>
                <a:cs typeface="Arial" pitchFamily="34" charset="0"/>
              </a:rPr>
              <a:t>Лазер нивелирида текислаш жараёни </a:t>
            </a:r>
            <a:endParaRPr lang="ru-RU" sz="24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0E4FF5-5781-4CB7-8B5E-1C09BE649042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458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4582" name="Picture 6" descr="DSC050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12954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62000" y="5715000"/>
            <a:ext cx="556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000">
                <a:solidFill>
                  <a:schemeClr val="bg1"/>
                </a:solidFill>
                <a:cs typeface="Arial" pitchFamily="34" charset="0"/>
              </a:rPr>
              <a:t>Урганч тумани А.Темур СФУ дала майдони</a:t>
            </a:r>
            <a:endParaRPr lang="ru-RU" sz="2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38200" y="4175125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0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ЛАЗЕР НИВЕЛИРИДА ТЕКИСЛАНГАН ДАЛА МАЙДОН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69AF5F-DFAE-4889-9AFD-D5FD1223A931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604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5606" name="Picture 5" descr="DSC048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12954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90600" y="32004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0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ЛАЗЕР НИВЕЛИРИДА ТЕКИСЛАНГАН ДАЛА МАЙДОН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19200" y="5334000"/>
            <a:ext cx="601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000">
                <a:solidFill>
                  <a:schemeClr val="bg1"/>
                </a:solidFill>
                <a:cs typeface="Arial" pitchFamily="34" charset="0"/>
              </a:rPr>
              <a:t>Қўшкупир тумани Аширмат СФУ дала майдони</a:t>
            </a:r>
            <a:endParaRPr lang="ru-RU" sz="20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36CDC3-FAAD-4241-8109-E75A24EF47EF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6628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533400" y="1355725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Лазер нивелири ёрдамида текисланган дала майдонида сув ва бошқа озуқа моддаларнинг бир хил тақсимланиши боис, барча турдаги экинларнинг яхши ривожланиши учун имконият яратилади. 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3" y="2590800"/>
            <a:ext cx="25733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2590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0" y="2590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" y="44958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635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24200" y="44958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636" name="Picture 11" descr="DSC072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0" y="4495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298291-8459-4751-821E-6F78FAEAA529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2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7654" name="Picture 5" descr="DSC055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1600200"/>
            <a:ext cx="716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371600" y="59436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Урганч тумани “Одилбек” ф/х даласи, 2007й. шоли</a:t>
            </a:r>
            <a:endParaRPr lang="ru-RU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219200" y="17526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000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Лазер нивелирида текислангандан кейинги суғориш</a:t>
            </a:r>
            <a:endParaRPr lang="ru-RU" sz="2000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3C60C6-6BB9-49AD-B869-5E0D3C919000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676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8678" name="Picture 5" descr="DSC056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1981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19200" y="1447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400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Суғоришдан кейин уруғ униб чиқиши</a:t>
            </a:r>
            <a:endParaRPr lang="ru-RU" sz="2400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71600" y="6186488"/>
            <a:ext cx="685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Урганч тумани “Одилбек” ф/х даласи, 2007й. шоли</a:t>
            </a:r>
            <a:endParaRPr lang="ru-RU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952274-1DA0-486C-A631-5635EB1FC8B0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2969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70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29702" name="Picture 5" descr="DSC046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550988"/>
            <a:ext cx="44958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609600" y="54102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Урганч тумани “Одилбек” ф/х даласи, 2007й (чапда шоли, 50ц/га), 2009й (ўнгда ғўза, 29ц/га).</a:t>
            </a:r>
            <a:endParaRPr lang="ru-RU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9704" name="Picture 8" descr="DSC000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1547813"/>
            <a:ext cx="44196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828800" y="4724400"/>
            <a:ext cx="566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z-Cyrl-UZ" sz="1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ЛАЗЕР НИВЕЛИРИДА ТЕКИСЛАНГАН ДАЛА МАЙДОН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37B599-A91F-4EFA-9DB8-4A813003753B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24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30726" name="Picture 5" descr="DSC088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6764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DSC0896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16764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905000" y="3429000"/>
            <a:ext cx="566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z-Cyrl-UZ" sz="1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ЛАЗЕР НИВЕЛИРИДА ТЕКИСЛАНГАН ДАЛА МАЙДОН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609600" y="57912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0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Урганч тумани “Махмуда” ф/х даласи, 2008й буғдой, 60ц/га</a:t>
            </a:r>
            <a:endParaRPr lang="ru-RU" sz="200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7F53DF-89BF-4279-B64E-0A97877E1299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1747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748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31750" name="Picture 5" descr="DSC086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33400" y="53340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Хазорасп тумани, Питнак қишлоғи лазер нивелирида текисланган (чап) ва текисланмаган (ўнг) далада шўр ювиш.</a:t>
            </a:r>
            <a:endParaRPr lang="ru-RU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752" name="Picture 7" descr="DSC086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2954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429613-C151-4738-8517-237583388D31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812800" y="2057400"/>
            <a:ext cx="7620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uz-Cyrl-UZ" sz="24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Суғорма деҳқончиликда қишлоқ хўжалик экинларини яхши етиштириш, суғориш суви, ўғитлардан самарали фойдаланиш, энергия ресурслар сарфини тежаш, экинлардан юқори ва сифатли ҳосил олиш каби жараёнлар </a:t>
            </a:r>
            <a:r>
              <a:rPr lang="uz-Cyrl-UZ" sz="2400" i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дала майдони текислигига</a:t>
            </a:r>
            <a:r>
              <a:rPr lang="uz-Cyrl-UZ" sz="24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жуда боғлиқ бўлади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240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90E219-F9EA-4A13-B511-4263EB92E5D0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772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32774" name="Picture 5" descr="DSC090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6764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DSC090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1676400"/>
            <a:ext cx="441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533400" y="5638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Хазорасп тумани, Питнак қишлоғи лазер нивелирида текисланган (чапда) ва текисланмаган дала (ўнгда) </a:t>
            </a:r>
            <a:endParaRPr lang="ru-RU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3EFF9C-37C5-4ED3-85FA-D86B41DD4C61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796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33798" name="Picture 5" descr="DSC007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6764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6" descr="DSC094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16764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b="1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Хазорасп тумани, Питнак қишлоқ “Жаҳонгир Эгам Олим” ф/х даласи, 2008й (чапда ғўза, 30ц/га), 2009й (ўнгда кузги буғдой, 60ц/га)</a:t>
            </a:r>
            <a:endParaRPr lang="ru-RU" b="1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2055813" y="4495800"/>
            <a:ext cx="551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z-Cyrl-UZ" sz="16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ЛАЗЕР НИВЕЛИРИДА ТЕКИСЛАНГАН ДАЛА МАЙДОН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27745B-0899-408F-A589-62F5D5DE14E8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482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graphicFrame>
        <p:nvGraphicFramePr>
          <p:cNvPr id="594345" name="Group 425"/>
          <p:cNvGraphicFramePr>
            <a:graphicFrameLocks noGrp="1"/>
          </p:cNvGraphicFramePr>
          <p:nvPr/>
        </p:nvGraphicFramePr>
        <p:xfrm>
          <a:off x="914400" y="2071688"/>
          <a:ext cx="7543800" cy="3962400"/>
        </p:xfrm>
        <a:graphic>
          <a:graphicData uri="http://schemas.openxmlformats.org/drawingml/2006/table">
            <a:tbl>
              <a:tblPr/>
              <a:tblGrid>
                <a:gridCol w="3551238"/>
                <a:gridCol w="954087"/>
                <a:gridCol w="835025"/>
                <a:gridCol w="1103313"/>
                <a:gridCol w="1100137"/>
              </a:tblGrid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Кўрсаткичлар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Оддий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усул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Лазер нивелири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текислаш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усули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йил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йил 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йил 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Тадбирлар сони, 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дона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Механизация харажатлари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595,2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649,7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532,1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Ишчи кучи харажатлари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Суғориш харажатлари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 (насос)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Бошқа харажатлар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572,1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 харажатлар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1 371,3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1 443,1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1 325,5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1 325,5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Сув сарфи, 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r>
                        <a:rPr kumimoji="0" lang="uz-Cyrl-UZ" sz="1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10 000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8 000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8 000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8 000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Ҳосилдорлик,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ц/га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Даромад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1 508,5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1 659,3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1 659,3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1 659,3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Фойда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137,2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216,2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333,8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333,8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Рентабеллик, 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4904" name="Rectangle 423"/>
          <p:cNvSpPr>
            <a:spLocks noChangeArrowheads="1"/>
          </p:cNvSpPr>
          <p:nvPr/>
        </p:nvSpPr>
        <p:spPr bwMode="auto">
          <a:xfrm>
            <a:off x="457200" y="1158875"/>
            <a:ext cx="8153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400" b="1">
                <a:solidFill>
                  <a:srgbClr val="0000FF"/>
                </a:solidFill>
                <a:latin typeface="Times New Roman" pitchFamily="18" charset="0"/>
              </a:rPr>
              <a:t>Ерларни лазер нивелирида текислашнинг </a:t>
            </a:r>
          </a:p>
          <a:p>
            <a:pPr algn="ctr"/>
            <a:r>
              <a:rPr lang="uz-Cyrl-UZ" sz="2400" b="1">
                <a:solidFill>
                  <a:srgbClr val="0000FF"/>
                </a:solidFill>
                <a:latin typeface="Times New Roman" pitchFamily="18" charset="0"/>
              </a:rPr>
              <a:t>иқтисодий самарадорлиги (ғўза,2010й.)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E4B837-0620-42DD-B892-AD8BD58035E0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35843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5844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graphicFrame>
        <p:nvGraphicFramePr>
          <p:cNvPr id="596427" name="Group 459"/>
          <p:cNvGraphicFramePr>
            <a:graphicFrameLocks noGrp="1"/>
          </p:cNvGraphicFramePr>
          <p:nvPr/>
        </p:nvGraphicFramePr>
        <p:xfrm>
          <a:off x="533400" y="2019300"/>
          <a:ext cx="7848600" cy="4175214"/>
        </p:xfrm>
        <a:graphic>
          <a:graphicData uri="http://schemas.openxmlformats.org/drawingml/2006/table">
            <a:tbl>
              <a:tblPr/>
              <a:tblGrid>
                <a:gridCol w="2933700"/>
                <a:gridCol w="1100138"/>
                <a:gridCol w="1522412"/>
                <a:gridCol w="1147763"/>
                <a:gridCol w="1144587"/>
              </a:tblGrid>
              <a:tr h="304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Кўрсаткичлар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Оддий  усул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Лазер нивелири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текислаш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усули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йил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йил 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йил 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Тадбирлар сони, 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дона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Механизация харажатлари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Ишчи кучи харажатлари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Суғориш харажатлари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Бошқа харажатлар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 харажатлар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1 131,3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1 013,7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1 013,7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Сув сарфи, 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uz-Cyrl-UZ" sz="1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5 7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Ҳосилдорлик,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ц/га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Даромад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1 260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1 386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1 386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Фойда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минг сўм</a:t>
                      </a: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169,7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254,7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372,3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Рентабеллик, </a:t>
                      </a:r>
                      <a:r>
                        <a:rPr kumimoji="0" lang="uz-Cyrl-U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uz-Cyrl-U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uz-Cyrl-U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8001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5928" name="Rectangle 458"/>
          <p:cNvSpPr>
            <a:spLocks noChangeArrowheads="1"/>
          </p:cNvSpPr>
          <p:nvPr/>
        </p:nvSpPr>
        <p:spPr bwMode="auto">
          <a:xfrm>
            <a:off x="457200" y="1158875"/>
            <a:ext cx="8153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400" b="1">
                <a:solidFill>
                  <a:srgbClr val="0000FF"/>
                </a:solidFill>
                <a:latin typeface="Times New Roman" pitchFamily="18" charset="0"/>
              </a:rPr>
              <a:t>Ерларни лазер нивелирида текислашнинг </a:t>
            </a:r>
          </a:p>
          <a:p>
            <a:pPr algn="ctr"/>
            <a:r>
              <a:rPr lang="uz-Cyrl-UZ" sz="2400" b="1">
                <a:solidFill>
                  <a:srgbClr val="0000FF"/>
                </a:solidFill>
                <a:latin typeface="Times New Roman" pitchFamily="18" charset="0"/>
              </a:rPr>
              <a:t>иқтисодий самарадорлиги (кузги буғдой, 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801742-8275-4438-8121-43FDE4E9D0FD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36867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6868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graphicFrame>
        <p:nvGraphicFramePr>
          <p:cNvPr id="602289" name="Group 177"/>
          <p:cNvGraphicFramePr>
            <a:graphicFrameLocks noGrp="1"/>
          </p:cNvGraphicFramePr>
          <p:nvPr/>
        </p:nvGraphicFramePr>
        <p:xfrm>
          <a:off x="762000" y="2362200"/>
          <a:ext cx="7924800" cy="2925880"/>
        </p:xfrm>
        <a:graphic>
          <a:graphicData uri="http://schemas.openxmlformats.org/drawingml/2006/table">
            <a:tbl>
              <a:tblPr/>
              <a:tblGrid>
                <a:gridCol w="2590800"/>
                <a:gridCol w="1447800"/>
                <a:gridCol w="1317625"/>
                <a:gridCol w="1266825"/>
                <a:gridCol w="1301750"/>
              </a:tblGrid>
              <a:tr h="1462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Молиялаштириш манбаи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Ускуна баҳоси, 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йил </a:t>
                      </a: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фоизи б-н) </a:t>
                      </a:r>
                      <a:r>
                        <a:rPr kumimoji="0" lang="uz-Cyrl-U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минг сўм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Ортиқча фойда: 1 га учун,               </a:t>
                      </a:r>
                      <a:r>
                        <a:rPr kumimoji="0" lang="uz-Cyrl-U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минг сўм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Зарурий ер майдони – 1 йилда, </a:t>
                      </a:r>
                      <a:r>
                        <a:rPr kumimoji="0" lang="uz-Cyrl-U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Зарурий ер майдони –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йилда, </a:t>
                      </a:r>
                      <a:r>
                        <a:rPr kumimoji="0" lang="uz-Cyrl-U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га*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 маблағи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18633,9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Имтиёзли кредит, 5%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19565,6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Лизинг, 14%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21242,6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Имтиёзсиз  кредит, 16%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21615,3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8" name="Rectangle 170"/>
          <p:cNvSpPr>
            <a:spLocks noChangeArrowheads="1"/>
          </p:cNvSpPr>
          <p:nvPr/>
        </p:nvSpPr>
        <p:spPr bwMode="auto">
          <a:xfrm>
            <a:off x="914400" y="1600200"/>
            <a:ext cx="7391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b="1">
                <a:solidFill>
                  <a:srgbClr val="0000FF"/>
                </a:solidFill>
              </a:rPr>
              <a:t>Лазер нивелири ёрдамида текислаш ускунаси қийматини қопланиши (ғўза)</a:t>
            </a:r>
            <a:r>
              <a:rPr lang="uz-Cyrl-UZ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6909" name="Rectangle 175"/>
          <p:cNvSpPr>
            <a:spLocks noChangeArrowheads="1"/>
          </p:cNvSpPr>
          <p:nvPr/>
        </p:nvSpPr>
        <p:spPr bwMode="auto">
          <a:xfrm>
            <a:off x="762000" y="5624513"/>
            <a:ext cx="81534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-800100" algn="l"/>
              </a:tabLst>
            </a:pPr>
            <a:r>
              <a:rPr lang="uz-Cyrl-UZ" sz="1400">
                <a:solidFill>
                  <a:srgbClr val="0000FF"/>
                </a:solidFill>
              </a:rPr>
              <a:t>*ҳосилдорлик ошиши ҳисобига 3 йиллик ортиқча олинган фойда 472,3 минг сўмни ташкил қилади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E088DA-11B0-461B-8AD5-BCCFD2D0185A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37891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892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graphicFrame>
        <p:nvGraphicFramePr>
          <p:cNvPr id="600235" name="Group 171"/>
          <p:cNvGraphicFramePr>
            <a:graphicFrameLocks noGrp="1"/>
          </p:cNvGraphicFramePr>
          <p:nvPr/>
        </p:nvGraphicFramePr>
        <p:xfrm>
          <a:off x="381000" y="2790825"/>
          <a:ext cx="8534400" cy="2925880"/>
        </p:xfrm>
        <a:graphic>
          <a:graphicData uri="http://schemas.openxmlformats.org/drawingml/2006/table">
            <a:tbl>
              <a:tblPr/>
              <a:tblGrid>
                <a:gridCol w="2667000"/>
                <a:gridCol w="1466850"/>
                <a:gridCol w="1631950"/>
                <a:gridCol w="1433513"/>
                <a:gridCol w="1335087"/>
              </a:tblGrid>
              <a:tr h="1462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Молиялаштириш манбаи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Ускуна баҳоси, (1 йил фоизи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б-н) минг сўм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Ортиқча фойда: 1 га,  минг сўм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Зарурий ер майдони –              1 йилда, га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Зарурий ер майдони – 3 йилда, га*</a:t>
                      </a:r>
                      <a:endParaRPr kumimoji="0" lang="uz-Cyrl-U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Ўз маблағи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18633,9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Имтиёзли кредит, 5%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19565,6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Лизинг, 14%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21242,6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6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Имтиёзсиз кредит, 16%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21615,3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uz-Cyrl-U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2" name="Rectangle 172"/>
          <p:cNvSpPr>
            <a:spLocks noChangeArrowheads="1"/>
          </p:cNvSpPr>
          <p:nvPr/>
        </p:nvSpPr>
        <p:spPr bwMode="auto">
          <a:xfrm>
            <a:off x="914400" y="1600200"/>
            <a:ext cx="7391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b="1">
                <a:solidFill>
                  <a:srgbClr val="0000FF"/>
                </a:solidFill>
              </a:rPr>
              <a:t>Лазер нивелири ёрдамида текислаш ускунаси қийматини қопланиши (кузги буғдой)</a:t>
            </a:r>
            <a:r>
              <a:rPr lang="uz-Cyrl-UZ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7933" name="Rectangle 173"/>
          <p:cNvSpPr>
            <a:spLocks noChangeArrowheads="1"/>
          </p:cNvSpPr>
          <p:nvPr/>
        </p:nvSpPr>
        <p:spPr bwMode="auto">
          <a:xfrm>
            <a:off x="533400" y="5853113"/>
            <a:ext cx="80010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z-Cyrl-UZ" sz="1400">
                <a:solidFill>
                  <a:srgbClr val="0000FF"/>
                </a:solidFill>
              </a:rPr>
              <a:t>*ҳосилдорлик ошиши ҳисобига 3 йиллик ортиқча олинган фойда 490,3  минг сўмни ташкил қилади</a:t>
            </a:r>
            <a:r>
              <a:rPr lang="ru-RU" sz="14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6518AA-E295-4A1C-9CA7-7789A14C14C2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8916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38918" name="Content Placeholder 3" descr="still_fermer_picrute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2089150"/>
            <a:ext cx="6553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762000" y="1595438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z-Cyrl-UZ" sz="2400" dirty="0">
                <a:solidFill>
                  <a:srgbClr val="0000FF"/>
                </a:solidFill>
                <a:latin typeface="Times New Roman" pitchFamily="18" charset="0"/>
              </a:rPr>
              <a:t>КАМ СУВ, ЮҚОРИ ҲОСИЛ ВА ҚЎШИМЧА ДАРОМАТ!</a:t>
            </a:r>
            <a:endParaRPr lang="uz-Cyrl-UZ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6F068D-E2FA-4A75-B586-911E7411E266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3993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939925" y="4343400"/>
            <a:ext cx="5897563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z-Cyrl-UZ" b="1">
                <a:solidFill>
                  <a:srgbClr val="0000FF"/>
                </a:solidFill>
              </a:rPr>
              <a:t>Хоразм Агромаслаҳат Маркази - KRASS:</a:t>
            </a:r>
            <a:endParaRPr lang="ru-RU">
              <a:solidFill>
                <a:srgbClr val="0000FF"/>
              </a:solidFill>
            </a:endParaRPr>
          </a:p>
          <a:p>
            <a:r>
              <a:rPr lang="uz-Cyrl-UZ">
                <a:solidFill>
                  <a:srgbClr val="0000FF"/>
                </a:solidFill>
              </a:rPr>
              <a:t>Хамид Олимжон кўчаси, 14-уй, Урганч шаҳри, 220100</a:t>
            </a:r>
            <a:endParaRPr lang="ru-RU">
              <a:solidFill>
                <a:srgbClr val="0000FF"/>
              </a:solidFill>
            </a:endParaRPr>
          </a:p>
          <a:p>
            <a:r>
              <a:rPr lang="uz-Cyrl-UZ">
                <a:solidFill>
                  <a:srgbClr val="0000FF"/>
                </a:solidFill>
              </a:rPr>
              <a:t>Урганч Давлат университети</a:t>
            </a:r>
            <a:endParaRPr lang="ru-RU">
              <a:solidFill>
                <a:srgbClr val="0000FF"/>
              </a:solidFill>
            </a:endParaRPr>
          </a:p>
          <a:p>
            <a:r>
              <a:rPr lang="uz-Cyrl-UZ">
                <a:solidFill>
                  <a:srgbClr val="0000FF"/>
                </a:solidFill>
              </a:rPr>
              <a:t>Тел: 998 62 224 34 13; Факс: 998 62 224 33 47</a:t>
            </a:r>
            <a:endParaRPr lang="ru-RU">
              <a:solidFill>
                <a:srgbClr val="0000FF"/>
              </a:solidFill>
            </a:endParaRPr>
          </a:p>
          <a:p>
            <a:r>
              <a:rPr lang="uz-Cyrl-UZ">
                <a:solidFill>
                  <a:srgbClr val="0000FF"/>
                </a:solidFill>
              </a:rPr>
              <a:t>Электрон манзил: </a:t>
            </a:r>
            <a:r>
              <a:rPr lang="uz-Cyrl-UZ" u="sng">
                <a:solidFill>
                  <a:srgbClr val="0000FF"/>
                </a:solidFill>
                <a:hlinkClick r:id="rId4"/>
              </a:rPr>
              <a:t>kkrass@ymail.com</a:t>
            </a:r>
            <a:r>
              <a:rPr lang="ru-RU">
                <a:solidFill>
                  <a:srgbClr val="0000FF"/>
                </a:solidFill>
              </a:rPr>
              <a:t>; </a:t>
            </a:r>
            <a:endParaRPr lang="uz-Cyrl-UZ">
              <a:solidFill>
                <a:srgbClr val="0000FF"/>
              </a:solidFill>
            </a:endParaRPr>
          </a:p>
          <a:p>
            <a:r>
              <a:rPr lang="uz-Cyrl-UZ">
                <a:solidFill>
                  <a:srgbClr val="0000FF"/>
                </a:solidFill>
              </a:rPr>
              <a:t>Ташкилот веб-саҳифаси: </a:t>
            </a:r>
            <a:r>
              <a:rPr lang="en-GB">
                <a:solidFill>
                  <a:srgbClr val="0000FF"/>
                </a:solidFill>
                <a:hlinkClick r:id="rId5"/>
              </a:rPr>
              <a:t>www</a:t>
            </a:r>
            <a:r>
              <a:rPr lang="ru-RU">
                <a:solidFill>
                  <a:srgbClr val="0000FF"/>
                </a:solidFill>
                <a:hlinkClick r:id="rId5"/>
              </a:rPr>
              <a:t>.</a:t>
            </a:r>
            <a:r>
              <a:rPr lang="en-GB">
                <a:solidFill>
                  <a:srgbClr val="0000FF"/>
                </a:solidFill>
                <a:hlinkClick r:id="rId5"/>
              </a:rPr>
              <a:t>krass</a:t>
            </a:r>
            <a:r>
              <a:rPr lang="ru-RU">
                <a:solidFill>
                  <a:srgbClr val="0000FF"/>
                </a:solidFill>
                <a:hlinkClick r:id="rId5"/>
              </a:rPr>
              <a:t>.</a:t>
            </a:r>
            <a:r>
              <a:rPr lang="en-GB">
                <a:solidFill>
                  <a:srgbClr val="0000FF"/>
                </a:solidFill>
                <a:hlinkClick r:id="rId5"/>
              </a:rPr>
              <a:t>uz</a:t>
            </a:r>
            <a:endParaRPr lang="en-GB">
              <a:solidFill>
                <a:srgbClr val="0000FF"/>
              </a:solidFill>
            </a:endParaRP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484313" y="24177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3200" b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Эътиборингиз учун рахмат! 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3E5D0E-BF81-4B90-BF42-79F4F289A04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24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71513" y="1446213"/>
            <a:ext cx="807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400" b="1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Қишлоқ хўжалигидаги агротехник тадбирлар</a:t>
            </a:r>
            <a:endParaRPr lang="ru-RU" sz="2400" b="1" i="1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22860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5" cstate="email">
            <a:lum contrast="12000"/>
          </a:blip>
          <a:srcRect r="52019" b="54083"/>
          <a:stretch>
            <a:fillRect/>
          </a:stretch>
        </p:blipFill>
        <p:spPr bwMode="auto">
          <a:xfrm>
            <a:off x="533400" y="2286000"/>
            <a:ext cx="39608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2AB07C-0557-442C-90D5-16718740858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48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6150" name="Picture 5" descr="DSC000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2308225"/>
            <a:ext cx="40386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835025" y="1522413"/>
            <a:ext cx="7480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uz-Cyrl-UZ" sz="2400" b="1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Қишлоқ хўжалигида ерларни оддий усулда текислаш</a:t>
            </a:r>
            <a:endParaRPr lang="ru-RU" sz="2400" b="1" i="1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152" name="Picture 7" descr="DSC000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22860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8AF915-6EFA-486A-BE75-7E8A71529FB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2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7174" name="Picture 5" descr="DSC00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23622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81000" y="1554163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z-Cyrl-UZ" sz="2400" b="1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Оддий усулда текисланган дала майдон кўриниши</a:t>
            </a:r>
            <a:endParaRPr lang="ru-RU" sz="2400" b="1" i="1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176" name="Picture 7" descr="Picture 0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23622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46A7FE-871C-48E1-B77C-64C87AECA2BA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196" name="Picture 4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286000"/>
            <a:ext cx="3810000" cy="3429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2286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600" y="1462088"/>
            <a:ext cx="7848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400" b="1">
                <a:solidFill>
                  <a:srgbClr val="0000FF"/>
                </a:solidFill>
                <a:latin typeface="Times New Roman" pitchFamily="18" charset="0"/>
              </a:rPr>
              <a:t>Экинларни суғориш ва суғориш самарадорлиги</a:t>
            </a:r>
            <a:endParaRPr lang="ru-RU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848C92-0FD0-424F-8478-75B259C305A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20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9222" name="Picture 5" descr="DSC004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278063"/>
            <a:ext cx="42672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400" b="1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Дала майдон нотекислигидан келиб чиқадиган баъзи салбий оқибатлар</a:t>
            </a:r>
            <a:endParaRPr lang="ru-RU" sz="2400" b="1" i="1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685800" y="5715000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z-Cyrl-UZ" sz="20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Қишлоқ хўжалик экинларининг унувчанлиги</a:t>
            </a:r>
            <a:endParaRPr lang="ru-RU" sz="200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9225" name="Picture 8" descr="Image-02светIRA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2278063"/>
            <a:ext cx="4038600" cy="33607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FD159F-D0DA-4212-8F79-60DE5EA12ED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990600" y="1219200"/>
            <a:ext cx="7467600" cy="0"/>
          </a:xfrm>
          <a:prstGeom prst="line">
            <a:avLst/>
          </a:prstGeom>
          <a:noFill/>
          <a:ln w="635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44" name="Picture 3" descr="KRASS_logo_simp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7750" y="152400"/>
            <a:ext cx="1847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895600" y="152400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Хоразм Агромасла</a:t>
            </a:r>
            <a:r>
              <a:rPr lang="uz-Cyrl-UZ" sz="2200" b="1">
                <a:latin typeface="Times New Roman" pitchFamily="18" charset="0"/>
                <a:ea typeface="Cambria" pitchFamily="18" charset="0"/>
                <a:cs typeface="Arial" pitchFamily="34" charset="0"/>
              </a:rPr>
              <a:t>ҳ</a:t>
            </a:r>
            <a:r>
              <a:rPr lang="ru-RU" sz="2200" b="1">
                <a:latin typeface="Times New Roman" pitchFamily="18" charset="0"/>
              </a:rPr>
              <a:t>ат Маркази 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ru-RU" sz="2200" b="1">
                <a:latin typeface="Times New Roman" pitchFamily="18" charset="0"/>
              </a:rPr>
              <a:t>Хорезмский Агро-Консультативный центр</a:t>
            </a:r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Khorezm Rural Advisory Support Service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 l="52361" t="53491"/>
          <a:stretch>
            <a:fillRect/>
          </a:stretch>
        </p:blipFill>
        <p:spPr bwMode="auto">
          <a:xfrm>
            <a:off x="457200" y="2514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400" b="1" i="1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Дала майдон нотекислигидан келиб чиқадиган баъзи салбий оқибатлар</a:t>
            </a:r>
            <a:endParaRPr lang="ru-RU" sz="2400" b="1" i="1">
              <a:solidFill>
                <a:srgbClr val="0033CC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219200" y="60198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0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Суғориш сувларининг дала бўйлаб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uz-Cyrl-UZ" sz="20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тақсимланиши</a:t>
            </a:r>
            <a:endParaRPr lang="ru-RU" sz="200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4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25146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1927</Words>
  <Application>Microsoft Office PowerPoint</Application>
  <PresentationFormat>On-screen Show (4:3)</PresentationFormat>
  <Paragraphs>616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ZEF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OYBEK</dc:creator>
  <cp:lastModifiedBy>makhsad.bauetdinov</cp:lastModifiedBy>
  <cp:revision>464</cp:revision>
  <dcterms:created xsi:type="dcterms:W3CDTF">2006-02-22T03:38:23Z</dcterms:created>
  <dcterms:modified xsi:type="dcterms:W3CDTF">2013-09-19T09:57:46Z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4610668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