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9"/>
  </p:notesMasterIdLst>
  <p:sldIdLst>
    <p:sldId id="256" r:id="rId2"/>
    <p:sldId id="310" r:id="rId3"/>
    <p:sldId id="333" r:id="rId4"/>
    <p:sldId id="334" r:id="rId5"/>
    <p:sldId id="311" r:id="rId6"/>
    <p:sldId id="314" r:id="rId7"/>
    <p:sldId id="315" r:id="rId8"/>
    <p:sldId id="316" r:id="rId9"/>
    <p:sldId id="317" r:id="rId10"/>
    <p:sldId id="338" r:id="rId11"/>
    <p:sldId id="336" r:id="rId12"/>
    <p:sldId id="337" r:id="rId13"/>
    <p:sldId id="339" r:id="rId14"/>
    <p:sldId id="340" r:id="rId15"/>
    <p:sldId id="341" r:id="rId16"/>
    <p:sldId id="342" r:id="rId17"/>
    <p:sldId id="343" r:id="rId18"/>
    <p:sldId id="344" r:id="rId19"/>
    <p:sldId id="345" r:id="rId20"/>
    <p:sldId id="348" r:id="rId21"/>
    <p:sldId id="346" r:id="rId22"/>
    <p:sldId id="349" r:id="rId23"/>
    <p:sldId id="347" r:id="rId24"/>
    <p:sldId id="350" r:id="rId25"/>
    <p:sldId id="352" r:id="rId26"/>
    <p:sldId id="355" r:id="rId27"/>
    <p:sldId id="278" r:id="rId28"/>
  </p:sldIdLst>
  <p:sldSz cx="9144000" cy="6858000" type="screen4x3"/>
  <p:notesSz cx="6761163" cy="9931400"/>
  <p:defaultTextStyle>
    <a:defPPr>
      <a:defRPr lang="en-US"/>
    </a:defPPr>
    <a:lvl1pPr algn="just" rtl="0" fontAlgn="base">
      <a:spcBef>
        <a:spcPct val="0"/>
      </a:spcBef>
      <a:spcAft>
        <a:spcPct val="0"/>
      </a:spcAft>
      <a:buClr>
        <a:schemeClr val="tx2"/>
      </a:buClr>
      <a:defRPr sz="1600" b="1" kern="1200">
        <a:solidFill>
          <a:schemeClr val="tx1"/>
        </a:solidFill>
        <a:latin typeface="Arial" charset="0"/>
        <a:ea typeface="+mn-ea"/>
        <a:cs typeface="+mn-cs"/>
      </a:defRPr>
    </a:lvl1pPr>
    <a:lvl2pPr marL="457200" algn="just" rtl="0" fontAlgn="base">
      <a:spcBef>
        <a:spcPct val="0"/>
      </a:spcBef>
      <a:spcAft>
        <a:spcPct val="0"/>
      </a:spcAft>
      <a:buClr>
        <a:schemeClr val="tx2"/>
      </a:buClr>
      <a:defRPr sz="1600" b="1" kern="1200">
        <a:solidFill>
          <a:schemeClr val="tx1"/>
        </a:solidFill>
        <a:latin typeface="Arial" charset="0"/>
        <a:ea typeface="+mn-ea"/>
        <a:cs typeface="+mn-cs"/>
      </a:defRPr>
    </a:lvl2pPr>
    <a:lvl3pPr marL="914400" algn="just" rtl="0" fontAlgn="base">
      <a:spcBef>
        <a:spcPct val="0"/>
      </a:spcBef>
      <a:spcAft>
        <a:spcPct val="0"/>
      </a:spcAft>
      <a:buClr>
        <a:schemeClr val="tx2"/>
      </a:buClr>
      <a:defRPr sz="1600" b="1" kern="1200">
        <a:solidFill>
          <a:schemeClr val="tx1"/>
        </a:solidFill>
        <a:latin typeface="Arial" charset="0"/>
        <a:ea typeface="+mn-ea"/>
        <a:cs typeface="+mn-cs"/>
      </a:defRPr>
    </a:lvl3pPr>
    <a:lvl4pPr marL="1371600" algn="just" rtl="0" fontAlgn="base">
      <a:spcBef>
        <a:spcPct val="0"/>
      </a:spcBef>
      <a:spcAft>
        <a:spcPct val="0"/>
      </a:spcAft>
      <a:buClr>
        <a:schemeClr val="tx2"/>
      </a:buClr>
      <a:defRPr sz="1600" b="1" kern="1200">
        <a:solidFill>
          <a:schemeClr val="tx1"/>
        </a:solidFill>
        <a:latin typeface="Arial" charset="0"/>
        <a:ea typeface="+mn-ea"/>
        <a:cs typeface="+mn-cs"/>
      </a:defRPr>
    </a:lvl4pPr>
    <a:lvl5pPr marL="1828800" algn="just" rtl="0" fontAlgn="base">
      <a:spcBef>
        <a:spcPct val="0"/>
      </a:spcBef>
      <a:spcAft>
        <a:spcPct val="0"/>
      </a:spcAft>
      <a:buClr>
        <a:schemeClr val="tx2"/>
      </a:buClr>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58" autoAdjust="0"/>
  </p:normalViewPr>
  <p:slideViewPr>
    <p:cSldViewPr>
      <p:cViewPr varScale="1">
        <p:scale>
          <a:sx n="107" d="100"/>
          <a:sy n="107" d="100"/>
        </p:scale>
        <p:origin x="-1092" y="-108"/>
      </p:cViewPr>
      <p:guideLst>
        <p:guide orient="horz" pos="2160"/>
        <p:guide pos="2880"/>
      </p:guideLst>
    </p:cSldViewPr>
  </p:slideViewPr>
  <p:outlineViewPr>
    <p:cViewPr>
      <p:scale>
        <a:sx n="33" d="100"/>
        <a:sy n="33" d="100"/>
      </p:scale>
      <p:origin x="0" y="4158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defRPr sz="1200" b="0"/>
            </a:lvl1pPr>
          </a:lstStyle>
          <a:p>
            <a:pPr>
              <a:defRPr/>
            </a:pPr>
            <a:endParaRPr lang="ru-RU"/>
          </a:p>
        </p:txBody>
      </p:sp>
      <p:sp>
        <p:nvSpPr>
          <p:cNvPr id="306179" name="Rectangle 3"/>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defRPr sz="1200" b="0"/>
            </a:lvl1pPr>
          </a:lstStyle>
          <a:p>
            <a:pPr>
              <a:defRPr/>
            </a:pPr>
            <a:endParaRPr lang="ru-RU"/>
          </a:p>
        </p:txBody>
      </p:sp>
      <p:sp>
        <p:nvSpPr>
          <p:cNvPr id="27652" name="Rectangle 4"/>
          <p:cNvSpPr>
            <a:spLocks noGrp="1" noRot="1" noChangeAspect="1" noChangeArrowheads="1" noTextEdit="1"/>
          </p:cNvSpPr>
          <p:nvPr>
            <p:ph type="sldImg" idx="2"/>
          </p:nvPr>
        </p:nvSpPr>
        <p:spPr bwMode="auto">
          <a:xfrm>
            <a:off x="898525" y="744538"/>
            <a:ext cx="4965700" cy="3724275"/>
          </a:xfrm>
          <a:prstGeom prst="rect">
            <a:avLst/>
          </a:prstGeom>
          <a:noFill/>
          <a:ln w="9525">
            <a:solidFill>
              <a:srgbClr val="000000"/>
            </a:solidFill>
            <a:miter lim="800000"/>
            <a:headEnd/>
            <a:tailEnd/>
          </a:ln>
        </p:spPr>
      </p:sp>
      <p:sp>
        <p:nvSpPr>
          <p:cNvPr id="306181" name="Rectangle 5"/>
          <p:cNvSpPr>
            <a:spLocks noGrp="1" noChangeArrowheads="1"/>
          </p:cNvSpPr>
          <p:nvPr>
            <p:ph type="body" sz="quarter" idx="3"/>
          </p:nvPr>
        </p:nvSpPr>
        <p:spPr bwMode="auto">
          <a:xfrm>
            <a:off x="676275" y="4718050"/>
            <a:ext cx="5408613"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6182" name="Rectangle 6"/>
          <p:cNvSpPr>
            <a:spLocks noGrp="1" noChangeArrowheads="1"/>
          </p:cNvSpPr>
          <p:nvPr>
            <p:ph type="ftr" sz="quarter" idx="4"/>
          </p:nvPr>
        </p:nvSpPr>
        <p:spPr bwMode="auto">
          <a:xfrm>
            <a:off x="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Tx/>
              <a:defRPr sz="1200" b="0"/>
            </a:lvl1pPr>
          </a:lstStyle>
          <a:p>
            <a:pPr>
              <a:defRPr/>
            </a:pPr>
            <a:endParaRPr lang="ru-RU"/>
          </a:p>
        </p:txBody>
      </p:sp>
      <p:sp>
        <p:nvSpPr>
          <p:cNvPr id="306183" name="Rectangle 7"/>
          <p:cNvSpPr>
            <a:spLocks noGrp="1" noChangeArrowheads="1"/>
          </p:cNvSpPr>
          <p:nvPr>
            <p:ph type="sldNum" sz="quarter" idx="5"/>
          </p:nvPr>
        </p:nvSpPr>
        <p:spPr bwMode="auto">
          <a:xfrm>
            <a:off x="382905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defRPr sz="1200" b="0"/>
            </a:lvl1pPr>
          </a:lstStyle>
          <a:p>
            <a:pPr>
              <a:defRPr/>
            </a:pPr>
            <a:fld id="{30485F49-BAE3-4963-A950-1262BFF0258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69EC4E5-BB00-4DB5-928C-F5578631336E}" type="slidenum">
              <a:rPr lang="ru-RU" smtClean="0"/>
              <a:pPr/>
              <a:t>1</a:t>
            </a:fld>
            <a:endParaRPr 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0485F49-BAE3-4963-A950-1262BFF02588}" type="slidenum">
              <a:rPr lang="ru-RU" smtClean="0"/>
              <a:pPr>
                <a:defRPr/>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0485F49-BAE3-4963-A950-1262BFF02588}" type="slidenum">
              <a:rPr lang="ru-RU" smtClean="0"/>
              <a:pPr>
                <a:defRPr/>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0485F49-BAE3-4963-A950-1262BFF02588}" type="slidenum">
              <a:rPr lang="ru-RU" smtClean="0"/>
              <a:pPr>
                <a:defRPr/>
              </a:pPr>
              <a:t>22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478AA4F-14B2-4194-BA07-BA776ACC1D52}" type="slidenum">
              <a:rPr lang="ru-RU" smtClean="0"/>
              <a:pPr/>
              <a:t>27</a:t>
            </a:fld>
            <a:endParaRPr lang="ru-R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ru-RU"/>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a:p>
          </p:txBody>
        </p:sp>
      </p:grpSp>
      <p:sp>
        <p:nvSpPr>
          <p:cNvPr id="233494" name="Rectangle 22"/>
          <p:cNvSpPr>
            <a:spLocks noGrp="1" noChangeArrowheads="1"/>
          </p:cNvSpPr>
          <p:nvPr>
            <p:ph type="ctrTitle" sz="quarter"/>
          </p:nvPr>
        </p:nvSpPr>
        <p:spPr>
          <a:xfrm>
            <a:off x="457200" y="1447800"/>
            <a:ext cx="8229600" cy="1736725"/>
          </a:xfrm>
        </p:spPr>
        <p:txBody>
          <a:bodyPr/>
          <a:lstStyle>
            <a:lvl1pPr>
              <a:defRPr sz="5400"/>
            </a:lvl1pPr>
          </a:lstStyle>
          <a:p>
            <a:r>
              <a:rPr lang="ru-RU"/>
              <a:t>Образец заголовка</a:t>
            </a:r>
          </a:p>
        </p:txBody>
      </p:sp>
      <p:sp>
        <p:nvSpPr>
          <p:cNvPr id="2334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a:t>Образец подзаголовка</a:t>
            </a:r>
          </a:p>
        </p:txBody>
      </p:sp>
      <p:sp>
        <p:nvSpPr>
          <p:cNvPr id="24" name="Rectangle 24"/>
          <p:cNvSpPr>
            <a:spLocks noGrp="1" noChangeArrowheads="1"/>
          </p:cNvSpPr>
          <p:nvPr>
            <p:ph type="dt" sz="quarter" idx="10"/>
          </p:nvPr>
        </p:nvSpPr>
        <p:spPr/>
        <p:txBody>
          <a:bodyPr/>
          <a:lstStyle>
            <a:lvl1pPr>
              <a:defRPr/>
            </a:lvl1pPr>
          </a:lstStyle>
          <a:p>
            <a:pPr>
              <a:defRPr/>
            </a:pPr>
            <a:endParaRPr lang="ru-RU"/>
          </a:p>
        </p:txBody>
      </p:sp>
      <p:sp>
        <p:nvSpPr>
          <p:cNvPr id="25" name="Rectangle 25"/>
          <p:cNvSpPr>
            <a:spLocks noGrp="1" noChangeArrowheads="1"/>
          </p:cNvSpPr>
          <p:nvPr>
            <p:ph type="sldNum" sz="quarter" idx="11"/>
          </p:nvPr>
        </p:nvSpPr>
        <p:spPr/>
        <p:txBody>
          <a:bodyPr/>
          <a:lstStyle>
            <a:lvl1pPr>
              <a:defRPr/>
            </a:lvl1pPr>
          </a:lstStyle>
          <a:p>
            <a:pPr>
              <a:defRPr/>
            </a:pPr>
            <a:fld id="{27503849-769D-4AFA-8F4B-70A40286C5E2}" type="slidenum">
              <a:rPr lang="ru-RU"/>
              <a:pPr>
                <a:defRPr/>
              </a:pPr>
              <a:t>‹#›</a:t>
            </a:fld>
            <a:endParaRPr lang="ru-RU"/>
          </a:p>
        </p:txBody>
      </p:sp>
      <p:sp>
        <p:nvSpPr>
          <p:cNvPr id="26" name="Rectangle 26"/>
          <p:cNvSpPr>
            <a:spLocks noGrp="1" noChangeArrowheads="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088BAC59-1EA0-4FCE-B4B6-849FCFA3964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A0E3A65C-0A42-44D9-9FA9-396A757F453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97C58AFD-4114-46AE-A56A-86DD79824D0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92D1536B-DEE8-4CEB-A1A6-DCDBF001246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4BA1D4F1-298C-4543-BABF-6DDB3A699E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004D2D92-B019-4671-A9E3-06C8B64D775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D0B7B6EF-1882-4315-8D51-F98CA13B1E3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9AB5ACD8-9DE2-47E9-980A-466AD99EB03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4BA9E1AA-D482-43C6-A90E-F6B567CC1CF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EB80EACF-00A0-4488-B9E4-0D63A070592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p>
        </p:txBody>
      </p:sp>
      <p:sp>
        <p:nvSpPr>
          <p:cNvPr id="3" name="Rectangle 25"/>
          <p:cNvSpPr>
            <a:spLocks noGrp="1" noChangeArrowheads="1"/>
          </p:cNvSpPr>
          <p:nvPr>
            <p:ph type="ftr" sz="quarter" idx="11"/>
          </p:nvPr>
        </p:nvSpPr>
        <p:spPr>
          <a:ln/>
        </p:spPr>
        <p:txBody>
          <a:bodyPr/>
          <a:lstStyle>
            <a:lvl1pPr>
              <a:defRPr/>
            </a:lvl1pPr>
          </a:lstStyle>
          <a:p>
            <a:pPr>
              <a:defRPr/>
            </a:pPr>
            <a:endParaRPr lang="ru-RU"/>
          </a:p>
        </p:txBody>
      </p:sp>
      <p:sp>
        <p:nvSpPr>
          <p:cNvPr id="4" name="Rectangle 26"/>
          <p:cNvSpPr>
            <a:spLocks noGrp="1" noChangeArrowheads="1"/>
          </p:cNvSpPr>
          <p:nvPr>
            <p:ph type="sldNum" sz="quarter" idx="12"/>
          </p:nvPr>
        </p:nvSpPr>
        <p:spPr>
          <a:ln/>
        </p:spPr>
        <p:txBody>
          <a:bodyPr/>
          <a:lstStyle>
            <a:lvl1pPr>
              <a:defRPr/>
            </a:lvl1pPr>
          </a:lstStyle>
          <a:p>
            <a:pPr>
              <a:defRPr/>
            </a:pPr>
            <a:fld id="{982E44BD-D63F-4634-8D1C-DB1FA21CFE8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6E73A9F4-8CD0-4853-A918-D8F7B9A1F56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837637C3-A5BE-4DCB-B61C-8D94091979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23245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23245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23245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a:p>
        </p:txBody>
      </p:sp>
      <p:grpSp>
        <p:nvGrpSpPr>
          <p:cNvPr id="1028" name="Group 6"/>
          <p:cNvGrpSpPr>
            <a:grpSpLocks/>
          </p:cNvGrpSpPr>
          <p:nvPr/>
        </p:nvGrpSpPr>
        <p:grpSpPr bwMode="auto">
          <a:xfrm>
            <a:off x="0" y="6019800"/>
            <a:ext cx="7848600" cy="857250"/>
            <a:chOff x="0" y="3792"/>
            <a:chExt cx="4944" cy="540"/>
          </a:xfrm>
        </p:grpSpPr>
        <p:sp>
          <p:nvSpPr>
            <p:cNvPr id="23245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42" name="Group 8"/>
            <p:cNvGrpSpPr>
              <a:grpSpLocks/>
            </p:cNvGrpSpPr>
            <p:nvPr userDrawn="1"/>
          </p:nvGrpSpPr>
          <p:grpSpPr bwMode="auto">
            <a:xfrm>
              <a:off x="2486" y="3792"/>
              <a:ext cx="2458" cy="540"/>
              <a:chOff x="2486" y="3792"/>
              <a:chExt cx="2458" cy="540"/>
            </a:xfrm>
          </p:grpSpPr>
          <p:sp>
            <p:nvSpPr>
              <p:cNvPr id="23245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ru-RU"/>
              </a:p>
            </p:txBody>
          </p:sp>
          <p:sp>
            <p:nvSpPr>
              <p:cNvPr id="23245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23245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a:p>
            </p:txBody>
          </p:sp>
          <p:sp>
            <p:nvSpPr>
              <p:cNvPr id="23246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a:p>
            </p:txBody>
          </p:sp>
          <p:sp>
            <p:nvSpPr>
              <p:cNvPr id="23246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a:p>
            </p:txBody>
          </p:sp>
        </p:grpSp>
        <p:sp>
          <p:nvSpPr>
            <p:cNvPr id="23246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029" name="Group 15"/>
          <p:cNvGrpSpPr>
            <a:grpSpLocks/>
          </p:cNvGrpSpPr>
          <p:nvPr/>
        </p:nvGrpSpPr>
        <p:grpSpPr bwMode="auto">
          <a:xfrm>
            <a:off x="627063" y="6021388"/>
            <a:ext cx="5684837" cy="849312"/>
            <a:chOff x="395" y="3793"/>
            <a:chExt cx="3581" cy="535"/>
          </a:xfrm>
        </p:grpSpPr>
        <p:sp>
          <p:nvSpPr>
            <p:cNvPr id="23246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a:p>
          </p:txBody>
        </p:sp>
        <p:sp>
          <p:nvSpPr>
            <p:cNvPr id="23246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a:p>
          </p:txBody>
        </p:sp>
        <p:sp>
          <p:nvSpPr>
            <p:cNvPr id="23246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a:p>
          </p:txBody>
        </p:sp>
        <p:sp>
          <p:nvSpPr>
            <p:cNvPr id="23246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a:p>
          </p:txBody>
        </p:sp>
        <p:sp>
          <p:nvSpPr>
            <p:cNvPr id="23246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a:p>
          </p:txBody>
        </p:sp>
        <p:sp>
          <p:nvSpPr>
            <p:cNvPr id="23246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a:p>
          </p:txBody>
        </p:sp>
      </p:grpSp>
      <p:sp>
        <p:nvSpPr>
          <p:cNvPr id="23247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3247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Tx/>
              <a:defRPr sz="1200" b="0">
                <a:effectLst>
                  <a:outerShdw blurRad="38100" dist="38100" dir="2700000" algn="tl">
                    <a:srgbClr val="000000"/>
                  </a:outerShdw>
                </a:effectLst>
              </a:defRPr>
            </a:lvl1pPr>
          </a:lstStyle>
          <a:p>
            <a:pPr>
              <a:defRPr/>
            </a:pPr>
            <a:endParaRPr lang="ru-RU"/>
          </a:p>
        </p:txBody>
      </p:sp>
      <p:sp>
        <p:nvSpPr>
          <p:cNvPr id="23247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ClrTx/>
              <a:defRPr sz="1200" b="0">
                <a:effectLst>
                  <a:outerShdw blurRad="38100" dist="38100" dir="2700000" algn="tl">
                    <a:srgbClr val="000000"/>
                  </a:outerShdw>
                </a:effectLst>
              </a:defRPr>
            </a:lvl1pPr>
          </a:lstStyle>
          <a:p>
            <a:pPr>
              <a:defRPr/>
            </a:pPr>
            <a:endParaRPr lang="ru-RU"/>
          </a:p>
        </p:txBody>
      </p:sp>
      <p:sp>
        <p:nvSpPr>
          <p:cNvPr id="23247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defRPr sz="1200" b="0">
                <a:effectLst>
                  <a:outerShdw blurRad="38100" dist="38100" dir="2700000" algn="tl">
                    <a:srgbClr val="000000"/>
                  </a:outerShdw>
                </a:effectLst>
              </a:defRPr>
            </a:lvl1pPr>
          </a:lstStyle>
          <a:p>
            <a:pPr>
              <a:defRPr/>
            </a:pPr>
            <a:fld id="{E8A6C5FF-585E-4EB7-A100-F2FE6FB2E3E4}"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66"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arget="../media/image46.jpeg" Type="http://schemas.openxmlformats.org/officeDocument/2006/relationships/image"/><Relationship Id="rId7" Target="../media/image50.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49.jpeg" Type="http://schemas.openxmlformats.org/officeDocument/2006/relationships/image"/><Relationship Id="rId5" Target="../media/image48.jpeg" Type="http://schemas.openxmlformats.org/officeDocument/2006/relationships/image"/><Relationship Id="rId4" Target="../media/image47.jpeg" Type="http://schemas.openxmlformats.org/officeDocument/2006/relationships/image"/></Relationships>
</file>

<file path=ppt/slides/_rels/slide23.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55.jpeg" Type="http://schemas.openxmlformats.org/officeDocument/2006/relationships/image"/><Relationship Id="rId2" Target="../notesSlides/notesSlide5.xml" Type="http://schemas.openxmlformats.org/officeDocument/2006/relationships/notesSlide"/><Relationship Id="rId1" Target="../slideLayouts/slideLayout13.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_0133.jpg"/>
          <p:cNvPicPr>
            <a:picLocks noChangeAspect="1"/>
          </p:cNvPicPr>
          <p:nvPr/>
        </p:nvPicPr>
        <p:blipFill>
          <a:blip r:embed="rId3" cstate="email">
            <a:lum contrast="20000"/>
          </a:blip>
          <a:stretch>
            <a:fillRect/>
          </a:stretch>
        </p:blipFill>
        <p:spPr>
          <a:xfrm>
            <a:off x="0" y="-243408"/>
            <a:ext cx="9144000" cy="6744194"/>
          </a:xfrm>
          <a:prstGeom prst="rect">
            <a:avLst/>
          </a:prstGeom>
        </p:spPr>
      </p:pic>
      <p:sp>
        <p:nvSpPr>
          <p:cNvPr id="86018" name="Rectangle 2"/>
          <p:cNvSpPr>
            <a:spLocks noGrp="1" noChangeArrowheads="1"/>
          </p:cNvSpPr>
          <p:nvPr>
            <p:ph type="ctrTitle"/>
          </p:nvPr>
        </p:nvSpPr>
        <p:spPr>
          <a:xfrm>
            <a:off x="428596" y="-428652"/>
            <a:ext cx="8229600" cy="4145684"/>
          </a:xfrm>
          <a:solidFill>
            <a:schemeClr val="tx1">
              <a:alpha val="58000"/>
            </a:schemeClr>
          </a:solidFill>
        </p:spPr>
        <p:txBody>
          <a:bodyPr/>
          <a:lstStyle/>
          <a:p>
            <a:r>
              <a:rPr lang="ru-RU" sz="4400" dirty="0" err="1" smtClean="0">
                <a:solidFill>
                  <a:srgbClr val="FF0000"/>
                </a:solidFill>
              </a:rPr>
              <a:t>Писта</a:t>
            </a:r>
            <a:r>
              <a:rPr lang="ru-RU" sz="4400" dirty="0" smtClean="0">
                <a:solidFill>
                  <a:srgbClr val="FF0000"/>
                </a:solidFill>
              </a:rPr>
              <a:t> </a:t>
            </a:r>
            <a:r>
              <a:rPr lang="ru-RU" sz="4400" dirty="0" err="1" smtClean="0">
                <a:solidFill>
                  <a:srgbClr val="FF0000"/>
                </a:solidFill>
              </a:rPr>
              <a:t>плантациялари</a:t>
            </a:r>
            <a:r>
              <a:rPr lang="ru-RU" sz="4400" dirty="0" smtClean="0">
                <a:solidFill>
                  <a:srgbClr val="FF0000"/>
                </a:solidFill>
              </a:rPr>
              <a:t>  – </a:t>
            </a:r>
            <a:r>
              <a:rPr lang="ru-RU" sz="4400" dirty="0" err="1" smtClean="0">
                <a:solidFill>
                  <a:srgbClr val="FF0000"/>
                </a:solidFill>
              </a:rPr>
              <a:t>Ўзбекистоннинг</a:t>
            </a:r>
            <a:r>
              <a:rPr lang="ru-RU" sz="4400" dirty="0" smtClean="0">
                <a:solidFill>
                  <a:srgbClr val="FF0000"/>
                </a:solidFill>
              </a:rPr>
              <a:t> </a:t>
            </a:r>
            <a:r>
              <a:rPr lang="ru-RU" sz="4400" dirty="0" err="1" smtClean="0">
                <a:solidFill>
                  <a:srgbClr val="FF0000"/>
                </a:solidFill>
              </a:rPr>
              <a:t>қурғоқчил тоғ олди</a:t>
            </a:r>
            <a:r>
              <a:rPr lang="ru-RU" sz="4400" dirty="0" smtClean="0">
                <a:solidFill>
                  <a:srgbClr val="FF0000"/>
                </a:solidFill>
              </a:rPr>
              <a:t> </a:t>
            </a:r>
            <a:r>
              <a:rPr lang="ru-RU" sz="4400" dirty="0" err="1" smtClean="0">
                <a:solidFill>
                  <a:srgbClr val="FF0000"/>
                </a:solidFill>
              </a:rPr>
              <a:t>ҳудудларида ердан</a:t>
            </a:r>
            <a:r>
              <a:rPr lang="ru-RU" sz="4400" dirty="0" smtClean="0">
                <a:solidFill>
                  <a:srgbClr val="FF0000"/>
                </a:solidFill>
              </a:rPr>
              <a:t> </a:t>
            </a:r>
            <a:r>
              <a:rPr lang="ru-RU" sz="4400" dirty="0" err="1" smtClean="0">
                <a:solidFill>
                  <a:srgbClr val="FF0000"/>
                </a:solidFill>
              </a:rPr>
              <a:t>самарали</a:t>
            </a:r>
            <a:r>
              <a:rPr lang="ru-RU" sz="4400" dirty="0" smtClean="0">
                <a:solidFill>
                  <a:srgbClr val="FF0000"/>
                </a:solidFill>
              </a:rPr>
              <a:t> </a:t>
            </a:r>
            <a:r>
              <a:rPr lang="ru-RU" sz="4400" dirty="0" err="1" smtClean="0">
                <a:solidFill>
                  <a:srgbClr val="FF0000"/>
                </a:solidFill>
              </a:rPr>
              <a:t>фойдаланиш</a:t>
            </a:r>
            <a:r>
              <a:rPr lang="ru-RU" sz="4400" dirty="0" smtClean="0">
                <a:solidFill>
                  <a:srgbClr val="FF0000"/>
                </a:solidFill>
              </a:rPr>
              <a:t> </a:t>
            </a:r>
            <a:r>
              <a:rPr lang="ru-RU" sz="4400" dirty="0" err="1" smtClean="0">
                <a:solidFill>
                  <a:srgbClr val="FF0000"/>
                </a:solidFill>
              </a:rPr>
              <a:t>бўйича</a:t>
            </a:r>
            <a:r>
              <a:rPr lang="ru-RU" sz="4400" dirty="0" smtClean="0">
                <a:solidFill>
                  <a:srgbClr val="FF0000"/>
                </a:solidFill>
              </a:rPr>
              <a:t>  </a:t>
            </a:r>
            <a:r>
              <a:rPr lang="ru-RU" sz="4400" dirty="0" err="1" smtClean="0">
                <a:solidFill>
                  <a:srgbClr val="FF0000"/>
                </a:solidFill>
              </a:rPr>
              <a:t>янги</a:t>
            </a:r>
            <a:r>
              <a:rPr lang="ru-RU" sz="4400" dirty="0" smtClean="0">
                <a:solidFill>
                  <a:srgbClr val="FF0000"/>
                </a:solidFill>
              </a:rPr>
              <a:t> </a:t>
            </a:r>
            <a:r>
              <a:rPr lang="ru-RU" sz="4400" dirty="0" err="1" smtClean="0">
                <a:solidFill>
                  <a:srgbClr val="FF0000"/>
                </a:solidFill>
              </a:rPr>
              <a:t>усул</a:t>
            </a:r>
            <a:r>
              <a:rPr lang="ru-RU" sz="4400" dirty="0" smtClean="0">
                <a:solidFill>
                  <a:srgbClr val="FF0000"/>
                </a:solidFill>
              </a:rPr>
              <a:t>  </a:t>
            </a:r>
            <a:endParaRPr lang="ru-RU" sz="4400" dirty="0">
              <a:solidFill>
                <a:srgbClr val="FF0000"/>
              </a:solidFill>
              <a:latin typeface="Times New Roman" pitchFamily="18" charset="0"/>
              <a:cs typeface="Times New Roman" pitchFamily="18" charset="0"/>
            </a:endParaRPr>
          </a:p>
        </p:txBody>
      </p:sp>
      <p:sp>
        <p:nvSpPr>
          <p:cNvPr id="86019" name="Rectangle 3"/>
          <p:cNvSpPr>
            <a:spLocks noGrp="1" noChangeArrowheads="1"/>
          </p:cNvSpPr>
          <p:nvPr>
            <p:ph type="subTitle" idx="1"/>
          </p:nvPr>
        </p:nvSpPr>
        <p:spPr>
          <a:xfrm>
            <a:off x="3500430" y="4929198"/>
            <a:ext cx="2714644" cy="1643088"/>
          </a:xfrm>
          <a:solidFill>
            <a:schemeClr val="tx1">
              <a:alpha val="60000"/>
            </a:schemeClr>
          </a:solidFill>
        </p:spPr>
        <p:txBody>
          <a:bodyPr/>
          <a:lstStyle/>
          <a:p>
            <a:pPr eaLnBrk="1" hangingPunct="1">
              <a:lnSpc>
                <a:spcPct val="90000"/>
              </a:lnSpc>
              <a:defRPr/>
            </a:pPr>
            <a:r>
              <a:rPr lang="ru-RU" sz="2400" b="1" dirty="0" err="1" smtClean="0">
                <a:solidFill>
                  <a:srgbClr val="FF0000"/>
                </a:solidFill>
              </a:rPr>
              <a:t>Е.К.Ботман</a:t>
            </a:r>
            <a:r>
              <a:rPr lang="ru-RU" sz="2400" b="1" dirty="0" smtClean="0">
                <a:solidFill>
                  <a:srgbClr val="FF0000"/>
                </a:solidFill>
              </a:rPr>
              <a:t>, </a:t>
            </a:r>
          </a:p>
          <a:p>
            <a:pPr eaLnBrk="1" hangingPunct="1">
              <a:lnSpc>
                <a:spcPct val="90000"/>
              </a:lnSpc>
              <a:defRPr/>
            </a:pPr>
            <a:r>
              <a:rPr lang="ru-RU" sz="2400" b="1" dirty="0" smtClean="0">
                <a:solidFill>
                  <a:srgbClr val="FF0000"/>
                </a:solidFill>
              </a:rPr>
              <a:t>Г.М.Чернова</a:t>
            </a:r>
          </a:p>
          <a:p>
            <a:pPr eaLnBrk="1" hangingPunct="1">
              <a:lnSpc>
                <a:spcPct val="90000"/>
              </a:lnSpc>
              <a:defRPr/>
            </a:pPr>
            <a:r>
              <a:rPr lang="ru-RU" sz="2400" b="1" dirty="0" err="1" smtClean="0">
                <a:solidFill>
                  <a:srgbClr val="FF0000"/>
                </a:solidFill>
              </a:rPr>
              <a:t>Л.В.Николяи</a:t>
            </a:r>
            <a:endParaRPr lang="ru-RU" sz="2400" b="1" dirty="0" smtClean="0">
              <a:solidFill>
                <a:srgbClr val="FF0000"/>
              </a:solidFill>
            </a:endParaRPr>
          </a:p>
          <a:p>
            <a:pPr eaLnBrk="1" hangingPunct="1">
              <a:lnSpc>
                <a:spcPct val="90000"/>
              </a:lnSpc>
              <a:defRPr/>
            </a:pPr>
            <a:r>
              <a:rPr lang="ru-RU" sz="2400" b="1" dirty="0" err="1" smtClean="0">
                <a:solidFill>
                  <a:srgbClr val="FF0000"/>
                </a:solidFill>
              </a:rPr>
              <a:t>Т.Э.Туляганов</a:t>
            </a:r>
            <a:endParaRPr lang="ru-RU" sz="2400" b="1" dirty="0" smtClean="0">
              <a:solidFill>
                <a:srgbClr val="FF0000"/>
              </a:solidFill>
            </a:endParaRPr>
          </a:p>
          <a:p>
            <a:pPr eaLnBrk="1" hangingPunct="1">
              <a:lnSpc>
                <a:spcPct val="90000"/>
              </a:lnSpc>
              <a:defRPr/>
            </a:pPr>
            <a:endParaRPr lang="ru-RU" sz="2400" b="1" dirty="0" smtClean="0">
              <a:solidFill>
                <a:srgbClr val="FF0000"/>
              </a:solidFill>
            </a:endParaRPr>
          </a:p>
        </p:txBody>
      </p:sp>
      <p:sp>
        <p:nvSpPr>
          <p:cNvPr id="4" name="Номер слайда 3"/>
          <p:cNvSpPr>
            <a:spLocks noGrp="1"/>
          </p:cNvSpPr>
          <p:nvPr>
            <p:ph type="sldNum" sz="quarter" idx="11"/>
          </p:nvPr>
        </p:nvSpPr>
        <p:spPr/>
        <p:txBody>
          <a:bodyPr/>
          <a:lstStyle/>
          <a:p>
            <a:pPr>
              <a:defRPr/>
            </a:pPr>
            <a:fld id="{89989561-1D64-49E9-9974-FB80EFB02643}" type="slidenum">
              <a:rPr lang="ru-RU" smtClean="0"/>
              <a:pPr>
                <a:defRPr/>
              </a:pPr>
              <a:t>1</a:t>
            </a:fld>
            <a:endParaRPr lang="ru-RU"/>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a:solidFill>
            <a:schemeClr val="tx1">
              <a:alpha val="82000"/>
            </a:schemeClr>
          </a:solidFill>
        </p:spPr>
        <p:txBody>
          <a:bodyPr/>
          <a:lstStyle/>
          <a:p>
            <a:r>
              <a:rPr lang="ru-RU" sz="2400" b="1" dirty="0" err="1" smtClean="0">
                <a:solidFill>
                  <a:srgbClr val="FF0000"/>
                </a:solidFill>
                <a:effectLst/>
                <a:latin typeface="Times New Roman" pitchFamily="18" charset="0"/>
                <a:cs typeface="Times New Roman" pitchFamily="18" charset="0"/>
              </a:rPr>
              <a:t>Ўзбекистонда</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пистазорларнинг</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саноат</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плантацияларини</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яратиш</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қуйидаги жойларда</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истиқболли ҳисобланади:</a:t>
            </a:r>
            <a:r>
              <a:rPr lang="ru-RU" sz="2400" b="1" dirty="0" smtClean="0">
                <a:solidFill>
                  <a:srgbClr val="FF0000"/>
                </a:solidFill>
                <a:effectLst/>
                <a:latin typeface="Times New Roman" pitchFamily="18" charset="0"/>
                <a:cs typeface="Times New Roman" pitchFamily="18" charset="0"/>
              </a:rPr>
              <a:t>  </a:t>
            </a:r>
            <a:endParaRPr lang="ru-RU" sz="2400" b="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0" y="1428736"/>
            <a:ext cx="9144000" cy="4929222"/>
          </a:xfrm>
          <a:solidFill>
            <a:schemeClr val="tx1">
              <a:alpha val="76000"/>
            </a:schemeClr>
          </a:solidFill>
        </p:spPr>
        <p:txBody>
          <a:bodyPr/>
          <a:lstStyle/>
          <a:p>
            <a:pPr lvl="0"/>
            <a:r>
              <a:rPr lang="ru-RU" sz="2000" b="1" dirty="0" err="1" smtClean="0">
                <a:solidFill>
                  <a:srgbClr val="000000"/>
                </a:solidFill>
                <a:latin typeface="Times New Roman" pitchFamily="18" charset="0"/>
                <a:cs typeface="Times New Roman" pitchFamily="18" charset="0"/>
              </a:rPr>
              <a:t>Чотқол, Ғиссор, Боботоғ, Нурота</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Зарафшон</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ва</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бошқа тоғ тизмаларининг</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лалми</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тоғ олди</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ерларида</a:t>
            </a:r>
            <a:r>
              <a:rPr lang="ru-RU" sz="2000" b="1" dirty="0" smtClean="0">
                <a:solidFill>
                  <a:srgbClr val="000000"/>
                </a:solidFill>
                <a:latin typeface="Times New Roman" pitchFamily="18" charset="0"/>
                <a:cs typeface="Times New Roman" pitchFamily="18" charset="0"/>
              </a:rPr>
              <a:t>;</a:t>
            </a:r>
          </a:p>
          <a:p>
            <a:pPr lvl="0"/>
            <a:endParaRPr lang="ru-RU" sz="2000" b="1" dirty="0" smtClean="0">
              <a:solidFill>
                <a:srgbClr val="000000"/>
              </a:solidFill>
              <a:latin typeface="Times New Roman" pitchFamily="18" charset="0"/>
              <a:cs typeface="Times New Roman" pitchFamily="18" charset="0"/>
            </a:endParaRPr>
          </a:p>
          <a:p>
            <a:pPr lvl="0"/>
            <a:endParaRPr lang="en-US" sz="2000" b="1" dirty="0" smtClean="0">
              <a:solidFill>
                <a:srgbClr val="000000"/>
              </a:solidFill>
              <a:latin typeface="Times New Roman" pitchFamily="18" charset="0"/>
              <a:cs typeface="Times New Roman" pitchFamily="18" charset="0"/>
            </a:endParaRPr>
          </a:p>
          <a:p>
            <a:pPr lvl="0"/>
            <a:r>
              <a:rPr lang="ru-RU" sz="2000" b="1" dirty="0" err="1" smtClean="0">
                <a:solidFill>
                  <a:srgbClr val="000000"/>
                </a:solidFill>
                <a:latin typeface="Times New Roman" pitchFamily="18" charset="0"/>
                <a:cs typeface="Times New Roman" pitchFamily="18" charset="0"/>
              </a:rPr>
              <a:t>ёғингарчиликларнинг ўртача</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йиллик</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миқдори  </a:t>
            </a:r>
            <a:r>
              <a:rPr lang="ru-RU" sz="2000" b="1" dirty="0" smtClean="0">
                <a:solidFill>
                  <a:srgbClr val="000000"/>
                </a:solidFill>
                <a:latin typeface="Times New Roman" pitchFamily="18" charset="0"/>
                <a:cs typeface="Times New Roman" pitchFamily="18" charset="0"/>
              </a:rPr>
              <a:t>300-350 мм дан </a:t>
            </a:r>
            <a:r>
              <a:rPr lang="ru-RU" sz="2000" b="1" dirty="0" err="1" smtClean="0">
                <a:solidFill>
                  <a:srgbClr val="000000"/>
                </a:solidFill>
                <a:latin typeface="Times New Roman" pitchFamily="18" charset="0"/>
                <a:cs typeface="Times New Roman" pitchFamily="18" charset="0"/>
              </a:rPr>
              <a:t>кам</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эмас</a:t>
            </a:r>
            <a:r>
              <a:rPr lang="ru-RU" sz="2000" b="1" dirty="0" smtClean="0">
                <a:solidFill>
                  <a:srgbClr val="000000"/>
                </a:solidFill>
                <a:latin typeface="Times New Roman" pitchFamily="18" charset="0"/>
                <a:cs typeface="Times New Roman" pitchFamily="18" charset="0"/>
              </a:rPr>
              <a:t>;</a:t>
            </a:r>
          </a:p>
          <a:p>
            <a:pPr lvl="0"/>
            <a:endParaRPr lang="en-US" sz="2000" b="1" dirty="0" smtClean="0">
              <a:solidFill>
                <a:srgbClr val="000000"/>
              </a:solidFill>
              <a:latin typeface="Times New Roman" pitchFamily="18" charset="0"/>
              <a:cs typeface="Times New Roman" pitchFamily="18" charset="0"/>
            </a:endParaRPr>
          </a:p>
          <a:p>
            <a:pPr lvl="0"/>
            <a:r>
              <a:rPr lang="ru-RU" sz="2000" b="1" dirty="0" err="1" smtClean="0">
                <a:solidFill>
                  <a:srgbClr val="000000"/>
                </a:solidFill>
                <a:latin typeface="Times New Roman" pitchFamily="18" charset="0"/>
                <a:cs typeface="Times New Roman" pitchFamily="18" charset="0"/>
              </a:rPr>
              <a:t>ижобий</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ҳароратнинг йиллик</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суммаси</a:t>
            </a:r>
            <a:r>
              <a:rPr lang="ru-RU" sz="2000" b="1" dirty="0" smtClean="0">
                <a:solidFill>
                  <a:srgbClr val="000000"/>
                </a:solidFill>
                <a:latin typeface="Times New Roman" pitchFamily="18" charset="0"/>
                <a:cs typeface="Times New Roman" pitchFamily="18" charset="0"/>
              </a:rPr>
              <a:t>   3500</a:t>
            </a:r>
            <a:r>
              <a:rPr lang="ru-RU" sz="2000" b="1" baseline="30000" dirty="0" smtClean="0">
                <a:solidFill>
                  <a:srgbClr val="000000"/>
                </a:solidFill>
                <a:latin typeface="Times New Roman" pitchFamily="18" charset="0"/>
                <a:cs typeface="Times New Roman" pitchFamily="18" charset="0"/>
              </a:rPr>
              <a:t>◦</a:t>
            </a:r>
            <a:r>
              <a:rPr lang="ru-RU" sz="2000" b="1" dirty="0" smtClean="0">
                <a:solidFill>
                  <a:srgbClr val="000000"/>
                </a:solidFill>
                <a:latin typeface="Times New Roman" pitchFamily="18" charset="0"/>
                <a:cs typeface="Times New Roman" pitchFamily="18" charset="0"/>
              </a:rPr>
              <a:t>  дан паст </a:t>
            </a:r>
            <a:r>
              <a:rPr lang="ru-RU" sz="2000" b="1" dirty="0" err="1" smtClean="0">
                <a:solidFill>
                  <a:srgbClr val="000000"/>
                </a:solidFill>
                <a:latin typeface="Times New Roman" pitchFamily="18" charset="0"/>
                <a:cs typeface="Times New Roman" pitchFamily="18" charset="0"/>
              </a:rPr>
              <a:t>эмас</a:t>
            </a:r>
            <a:r>
              <a:rPr lang="ru-RU" sz="2000" b="1" dirty="0" smtClean="0">
                <a:solidFill>
                  <a:srgbClr val="000000"/>
                </a:solidFill>
                <a:latin typeface="Times New Roman" pitchFamily="18" charset="0"/>
                <a:cs typeface="Times New Roman" pitchFamily="18" charset="0"/>
              </a:rPr>
              <a:t>;</a:t>
            </a:r>
          </a:p>
          <a:p>
            <a:pPr lvl="0"/>
            <a:r>
              <a:rPr lang="ru-RU" sz="2000" b="1" dirty="0" smtClean="0">
                <a:solidFill>
                  <a:srgbClr val="000000"/>
                </a:solidFill>
                <a:latin typeface="Times New Roman" pitchFamily="18" charset="0"/>
                <a:cs typeface="Times New Roman" pitchFamily="18" charset="0"/>
              </a:rPr>
              <a:t> </a:t>
            </a:r>
            <a:endParaRPr lang="en-US" sz="2000" b="1" dirty="0" smtClean="0">
              <a:solidFill>
                <a:srgbClr val="000000"/>
              </a:solidFill>
              <a:latin typeface="Times New Roman" pitchFamily="18" charset="0"/>
              <a:cs typeface="Times New Roman" pitchFamily="18" charset="0"/>
            </a:endParaRPr>
          </a:p>
          <a:p>
            <a:pPr lvl="0"/>
            <a:r>
              <a:rPr lang="ru-RU" sz="2000" b="1" dirty="0" err="1" smtClean="0">
                <a:solidFill>
                  <a:srgbClr val="000000"/>
                </a:solidFill>
                <a:latin typeface="Times New Roman" pitchFamily="18" charset="0"/>
                <a:cs typeface="Times New Roman" pitchFamily="18" charset="0"/>
              </a:rPr>
              <a:t>денгиз</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сатҳидан баландлиги</a:t>
            </a:r>
            <a:r>
              <a:rPr lang="ru-RU" sz="2000" b="1" dirty="0" smtClean="0">
                <a:solidFill>
                  <a:srgbClr val="000000"/>
                </a:solidFill>
                <a:latin typeface="Times New Roman" pitchFamily="18" charset="0"/>
                <a:cs typeface="Times New Roman" pitchFamily="18" charset="0"/>
              </a:rPr>
              <a:t>   600 дан  1300 м. </a:t>
            </a:r>
            <a:r>
              <a:rPr lang="ru-RU" sz="2000" b="1" dirty="0" err="1" smtClean="0">
                <a:solidFill>
                  <a:srgbClr val="000000"/>
                </a:solidFill>
                <a:latin typeface="Times New Roman" pitchFamily="18" charset="0"/>
                <a:cs typeface="Times New Roman" pitchFamily="18" charset="0"/>
              </a:rPr>
              <a:t>гача</a:t>
            </a:r>
            <a:r>
              <a:rPr lang="ru-RU" sz="2000" b="1" dirty="0" smtClean="0">
                <a:solidFill>
                  <a:srgbClr val="000000"/>
                </a:solidFill>
                <a:latin typeface="Times New Roman" pitchFamily="18" charset="0"/>
                <a:cs typeface="Times New Roman" pitchFamily="18" charset="0"/>
              </a:rPr>
              <a:t>;</a:t>
            </a:r>
          </a:p>
          <a:p>
            <a:pPr lvl="0"/>
            <a:endParaRPr lang="en-US" sz="2000" b="1" dirty="0" smtClean="0">
              <a:solidFill>
                <a:srgbClr val="000000"/>
              </a:solidFill>
              <a:latin typeface="Times New Roman" pitchFamily="18" charset="0"/>
              <a:cs typeface="Times New Roman" pitchFamily="18" charset="0"/>
            </a:endParaRPr>
          </a:p>
          <a:p>
            <a:pPr lvl="0"/>
            <a:r>
              <a:rPr lang="ru-RU" sz="2000" b="1" dirty="0" smtClean="0">
                <a:solidFill>
                  <a:srgbClr val="000000"/>
                </a:solidFill>
                <a:latin typeface="Times New Roman" pitchFamily="18" charset="0"/>
                <a:cs typeface="Times New Roman" pitchFamily="18" charset="0"/>
              </a:rPr>
              <a:t>д.с.б. 600 м  дан паст </a:t>
            </a:r>
            <a:r>
              <a:rPr lang="ru-RU" sz="2000" b="1" dirty="0" err="1" smtClean="0">
                <a:solidFill>
                  <a:srgbClr val="000000"/>
                </a:solidFill>
                <a:latin typeface="Times New Roman" pitchFamily="18" charset="0"/>
                <a:cs typeface="Times New Roman" pitchFamily="18" charset="0"/>
              </a:rPr>
              <a:t>участкаларда</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қўшимча суғориш талаб</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қилинади</a:t>
            </a:r>
            <a:r>
              <a:rPr lang="ru-RU" sz="2000" b="1" dirty="0" smtClean="0">
                <a:solidFill>
                  <a:srgbClr val="000000"/>
                </a:solidFill>
                <a:latin typeface="Times New Roman" pitchFamily="18" charset="0"/>
                <a:cs typeface="Times New Roman" pitchFamily="18" charset="0"/>
              </a:rPr>
              <a:t>;</a:t>
            </a:r>
          </a:p>
          <a:p>
            <a:pPr lvl="0"/>
            <a:endParaRPr lang="en-US" sz="2000" b="1" dirty="0" smtClean="0">
              <a:solidFill>
                <a:srgbClr val="000000"/>
              </a:solidFill>
              <a:latin typeface="Times New Roman" pitchFamily="18" charset="0"/>
              <a:cs typeface="Times New Roman" pitchFamily="18" charset="0"/>
            </a:endParaRPr>
          </a:p>
          <a:p>
            <a:pPr lvl="0"/>
            <a:r>
              <a:rPr lang="ru-RU" sz="2000" b="1" dirty="0" smtClean="0">
                <a:solidFill>
                  <a:srgbClr val="000000"/>
                </a:solidFill>
                <a:latin typeface="Times New Roman" pitchFamily="18" charset="0"/>
                <a:cs typeface="Times New Roman" pitchFamily="18" charset="0"/>
              </a:rPr>
              <a:t>д.с.б.  1300 м </a:t>
            </a:r>
            <a:r>
              <a:rPr lang="ru-RU" sz="2000" b="1" dirty="0" err="1" smtClean="0">
                <a:solidFill>
                  <a:srgbClr val="000000"/>
                </a:solidFill>
                <a:latin typeface="Times New Roman" pitchFamily="18" charset="0"/>
                <a:cs typeface="Times New Roman" pitchFamily="18" charset="0"/>
              </a:rPr>
              <a:t>бўлган</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участкаларда</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ўсади</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аммо</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ҳосил бериши</a:t>
            </a:r>
            <a:r>
              <a:rPr lang="ru-RU" sz="2000" b="1" dirty="0" smtClean="0">
                <a:solidFill>
                  <a:srgbClr val="000000"/>
                </a:solidFill>
                <a:latin typeface="Times New Roman" pitchFamily="18" charset="0"/>
                <a:cs typeface="Times New Roman" pitchFamily="18" charset="0"/>
              </a:rPr>
              <a:t> </a:t>
            </a:r>
            <a:r>
              <a:rPr lang="ru-RU" sz="2000" b="1" dirty="0" err="1" smtClean="0">
                <a:solidFill>
                  <a:srgbClr val="000000"/>
                </a:solidFill>
                <a:latin typeface="Times New Roman" pitchFamily="18" charset="0"/>
                <a:cs typeface="Times New Roman" pitchFamily="18" charset="0"/>
              </a:rPr>
              <a:t>ёмонлашади</a:t>
            </a:r>
            <a:r>
              <a:rPr lang="ru-RU" sz="2000" b="1" dirty="0" smtClean="0">
                <a:solidFill>
                  <a:srgbClr val="000000"/>
                </a:solidFill>
                <a:latin typeface="Times New Roman" pitchFamily="18" charset="0"/>
                <a:cs typeface="Times New Roman" pitchFamily="18" charset="0"/>
              </a:rPr>
              <a:t>.  </a:t>
            </a:r>
            <a:endParaRPr lang="en-US" sz="2000" b="1" dirty="0" smtClean="0">
              <a:solidFill>
                <a:srgbClr val="000000"/>
              </a:solidFill>
              <a:latin typeface="Times New Roman" pitchFamily="18" charset="0"/>
              <a:cs typeface="Times New Roman" pitchFamily="18" charset="0"/>
            </a:endParaRPr>
          </a:p>
          <a:p>
            <a:pPr>
              <a:buNone/>
            </a:pPr>
            <a:endParaRPr lang="ru-RU" sz="20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2918"/>
          </a:xfrm>
          <a:solidFill>
            <a:schemeClr val="tx1">
              <a:alpha val="81000"/>
            </a:schemeClr>
          </a:solidFill>
        </p:spPr>
        <p:txBody>
          <a:bodyPr/>
          <a:lstStyle/>
          <a:p>
            <a:r>
              <a:rPr b="1" dirty="0" err="1" lang="ru-RU" smtClean="0" sz="2400">
                <a:solidFill>
                  <a:srgbClr val="FF0000"/>
                </a:solidFill>
                <a:effectLst/>
                <a:latin charset="0" pitchFamily="18" typeface="Times New Roman"/>
                <a:cs charset="0" pitchFamily="18" typeface="Times New Roman"/>
              </a:rPr>
              <a:t>Писта</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ниҳоятда даромадли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фойдали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экин</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бўлиши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мумкин</a:t>
            </a:r>
            <a:r>
              <a:rPr b="1" dirty="0" lang="ru-RU" smtClean="0" sz="2400">
                <a:solidFill>
                  <a:srgbClr val="FF0000"/>
                </a:solidFill>
                <a:effectLst/>
                <a:latin charset="0" pitchFamily="18" typeface="Times New Roman"/>
                <a:cs charset="0" pitchFamily="18" typeface="Times New Roman"/>
              </a:rPr>
              <a:t>.</a:t>
            </a:r>
            <a:endParaRPr b="1" dirty="0" lang="ru-RU" sz="2400">
              <a:solidFill>
                <a:srgbClr val="FF0000"/>
              </a:solidFill>
              <a:effectLst/>
              <a:latin charset="0" pitchFamily="18" typeface="Times New Roman"/>
              <a:cs charset="0" pitchFamily="18" typeface="Times New Roman"/>
            </a:endParaRPr>
          </a:p>
        </p:txBody>
      </p:sp>
      <p:pic>
        <p:nvPicPr>
          <p:cNvPr id="1026" name="Рисунок 9"/>
          <p:cNvPicPr>
            <a:picLocks noChangeArrowheads="1" noChangeAspect="1"/>
          </p:cNvPicPr>
          <p:nvPr/>
        </p:nvPicPr>
        <p:blipFill>
          <a:blip cstate="print" r:embed="rId2"/>
          <a:srcRect b="92"/>
          <a:stretch>
            <a:fillRect/>
          </a:stretch>
        </p:blipFill>
        <p:spPr bwMode="auto">
          <a:xfrm>
            <a:off x="121663" y="3181350"/>
            <a:ext cx="8982203" cy="2747980"/>
          </a:xfrm>
          <a:prstGeom prst="rect">
            <a:avLst/>
          </a:prstGeom>
          <a:noFill/>
          <a:ln w="9525">
            <a:noFill/>
            <a:miter lim="800000"/>
            <a:headEnd/>
            <a:tailEnd/>
          </a:ln>
        </p:spPr>
      </p:pic>
      <p:sp>
        <p:nvSpPr>
          <p:cNvPr id="5" name="TextBox 4"/>
          <p:cNvSpPr txBox="1"/>
          <p:nvPr/>
        </p:nvSpPr>
        <p:spPr>
          <a:xfrm>
            <a:off x="785786" y="2786058"/>
            <a:ext cx="8001056" cy="338554"/>
          </a:xfrm>
          <a:prstGeom prst="rect">
            <a:avLst/>
          </a:prstGeom>
          <a:solidFill>
            <a:schemeClr val="tx1"/>
          </a:solidFill>
        </p:spPr>
        <p:txBody>
          <a:bodyPr rtlCol="0" wrap="square">
            <a:spAutoFit/>
          </a:bodyPr>
          <a:lstStyle/>
          <a:p>
            <a:pPr algn="ctr"/>
            <a:r>
              <a:rPr dirty="0" err="1" lang="ru-RU" smtClean="0">
                <a:solidFill>
                  <a:srgbClr val="000000"/>
                </a:solidFill>
                <a:latin charset="0" pitchFamily="18" typeface="Times New Roman"/>
                <a:cs charset="0" pitchFamily="18" typeface="Times New Roman"/>
              </a:rPr>
              <a:t>Жадвал</a:t>
            </a:r>
            <a:r>
              <a:rPr dirty="0" lang="ru-RU" smtClean="0">
                <a:solidFill>
                  <a:srgbClr val="000000"/>
                </a:solidFill>
                <a:latin charset="0" pitchFamily="18" typeface="Times New Roman"/>
                <a:cs charset="0" pitchFamily="18" typeface="Times New Roman"/>
              </a:rPr>
              <a:t>  – 2008 </a:t>
            </a:r>
            <a:r>
              <a:rPr dirty="0" err="1" lang="ru-RU" smtClean="0">
                <a:solidFill>
                  <a:srgbClr val="000000"/>
                </a:solidFill>
                <a:latin charset="0" pitchFamily="18" typeface="Times New Roman"/>
                <a:cs charset="0" pitchFamily="18" typeface="Times New Roman"/>
              </a:rPr>
              <a:t>йилда</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писта</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етиштириш</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бўйича</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дунёнинг</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етакчи</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мамлакатлари</a:t>
            </a:r>
            <a:endParaRPr dirty="0" lang="ru-RU">
              <a:solidFill>
                <a:srgbClr val="000000"/>
              </a:solidFill>
              <a:latin charset="0" pitchFamily="18" typeface="Times New Roman"/>
              <a:cs charset="0" pitchFamily="18" typeface="Times New Roman"/>
            </a:endParaRPr>
          </a:p>
        </p:txBody>
      </p:sp>
      <p:sp>
        <p:nvSpPr>
          <p:cNvPr id="6" name="TextBox 5"/>
          <p:cNvSpPr txBox="1"/>
          <p:nvPr/>
        </p:nvSpPr>
        <p:spPr>
          <a:xfrm>
            <a:off x="0" y="714356"/>
            <a:ext cx="9144000" cy="2031325"/>
          </a:xfrm>
          <a:prstGeom prst="rect">
            <a:avLst/>
          </a:prstGeom>
          <a:solidFill>
            <a:schemeClr val="tx1">
              <a:alpha val="80000"/>
            </a:schemeClr>
          </a:solidFill>
        </p:spPr>
        <p:txBody>
          <a:bodyPr rtlCol="0" wrap="square">
            <a:spAutoFit/>
          </a:bodyPr>
          <a:lstStyle/>
          <a:p>
            <a:r>
              <a:rPr dirty="0" err="1" lang="ru-RU" smtClean="0" sz="1800">
                <a:solidFill>
                  <a:srgbClr val="000000"/>
                </a:solidFill>
                <a:latin charset="0" pitchFamily="18" typeface="Times New Roman"/>
                <a:cs charset="0" pitchFamily="18" typeface="Times New Roman"/>
              </a:rPr>
              <a:t>Эрон</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масалан</a:t>
            </a:r>
            <a:r>
              <a:rPr dirty="0" lang="ru-RU" smtClean="0" sz="1800">
                <a:solidFill>
                  <a:srgbClr val="000000"/>
                </a:solidFill>
                <a:latin charset="0" pitchFamily="18" typeface="Times New Roman"/>
                <a:cs charset="0" pitchFamily="18" typeface="Times New Roman"/>
              </a:rPr>
              <a:t>  2008 </a:t>
            </a:r>
            <a:r>
              <a:rPr dirty="0" err="1" lang="ru-RU" smtClean="0" sz="1800">
                <a:solidFill>
                  <a:srgbClr val="000000"/>
                </a:solidFill>
                <a:latin charset="0" pitchFamily="18" typeface="Times New Roman"/>
                <a:cs charset="0" pitchFamily="18" typeface="Times New Roman"/>
              </a:rPr>
              <a:t>йилда</a:t>
            </a:r>
            <a:r>
              <a:rPr dirty="0" lang="ru-RU" smtClean="0" sz="1800">
                <a:solidFill>
                  <a:srgbClr val="000000"/>
                </a:solidFill>
                <a:latin charset="0" pitchFamily="18" typeface="Times New Roman"/>
                <a:cs charset="0" pitchFamily="18" typeface="Times New Roman"/>
              </a:rPr>
              <a:t>  192 </a:t>
            </a:r>
            <a:r>
              <a:rPr dirty="0" err="1" lang="ru-RU" smtClean="0" sz="1800">
                <a:solidFill>
                  <a:srgbClr val="000000"/>
                </a:solidFill>
                <a:latin charset="0" pitchFamily="18" typeface="Times New Roman"/>
                <a:cs charset="0" pitchFamily="18" typeface="Times New Roman"/>
              </a:rPr>
              <a:t>минг</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тоннадан</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зиёд</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писта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йиққан</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ва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бунинг</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эвазига</a:t>
            </a:r>
            <a:r>
              <a:rPr dirty="0" lang="ru-RU" smtClean="0" sz="1800">
                <a:solidFill>
                  <a:srgbClr val="000000"/>
                </a:solidFill>
                <a:latin charset="0" pitchFamily="18" typeface="Times New Roman"/>
                <a:cs charset="0" pitchFamily="18" typeface="Times New Roman"/>
              </a:rPr>
              <a:t>  635 миллион доллар </a:t>
            </a:r>
            <a:r>
              <a:rPr dirty="0" err="1" lang="ru-RU" smtClean="0" sz="1800">
                <a:solidFill>
                  <a:srgbClr val="000000"/>
                </a:solidFill>
                <a:latin charset="0" pitchFamily="18" typeface="Times New Roman"/>
                <a:cs charset="0" pitchFamily="18" typeface="Times New Roman"/>
              </a:rPr>
              <a:t>даромад</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олган</a:t>
            </a:r>
            <a:r>
              <a:rPr dirty="0" lang="ru-RU" smtClean="0" sz="1800">
                <a:solidFill>
                  <a:srgbClr val="000000"/>
                </a:solidFill>
                <a:latin charset="0" pitchFamily="18" typeface="Times New Roman"/>
                <a:cs charset="0" pitchFamily="18" typeface="Times New Roman"/>
              </a:rPr>
              <a:t>!   </a:t>
            </a:r>
            <a:endParaRPr dirty="0" lang="en-US"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r>
              <a:rPr dirty="0" lang="ru-RU" smtClean="0" sz="1800">
                <a:solidFill>
                  <a:srgbClr val="000000"/>
                </a:solidFill>
                <a:latin charset="0" pitchFamily="18" typeface="Times New Roman"/>
                <a:cs charset="0" pitchFamily="18" typeface="Times New Roman"/>
              </a:rPr>
              <a:t>Уни </a:t>
            </a:r>
            <a:r>
              <a:rPr dirty="0" err="1" lang="ru-RU" smtClean="0" sz="1800">
                <a:solidFill>
                  <a:srgbClr val="000000"/>
                </a:solidFill>
                <a:latin charset="0" pitchFamily="18" typeface="Times New Roman"/>
                <a:cs charset="0" pitchFamily="18" typeface="Times New Roman"/>
              </a:rPr>
              <a:t>ҳатто Африкада</a:t>
            </a:r>
            <a:r>
              <a:rPr dirty="0" lang="ru-RU" smtClean="0" sz="1800">
                <a:solidFill>
                  <a:srgbClr val="000000"/>
                </a:solidFill>
                <a:latin charset="0" pitchFamily="18" typeface="Times New Roman"/>
                <a:cs charset="0" pitchFamily="18" typeface="Times New Roman"/>
              </a:rPr>
              <a:t> (Кот </a:t>
            </a:r>
            <a:r>
              <a:rPr dirty="0" err="1" lang="ru-RU" smtClean="0" sz="1800">
                <a:solidFill>
                  <a:srgbClr val="000000"/>
                </a:solidFill>
                <a:latin charset="0" pitchFamily="18" typeface="Times New Roman"/>
                <a:cs charset="0" pitchFamily="18" typeface="Times New Roman"/>
              </a:rPr>
              <a:t>д</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Ивуар</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ва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олис</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Австралияда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ҳам етиштириш</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бошланган</a:t>
            </a:r>
            <a:r>
              <a:rPr dirty="0" lang="ru-RU" smtClean="0" sz="1800">
                <a:solidFill>
                  <a:srgbClr val="000000"/>
                </a:solidFill>
                <a:latin charset="0" pitchFamily="18" typeface="Times New Roman"/>
                <a:cs charset="0" pitchFamily="18" typeface="Times New Roman"/>
              </a:rPr>
              <a:t>.</a:t>
            </a:r>
            <a:endParaRPr dirty="0" lang="en-US"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r>
              <a:rPr dirty="0" err="1" lang="ru-RU" smtClean="0" sz="1800">
                <a:solidFill>
                  <a:srgbClr val="000000"/>
                </a:solidFill>
                <a:latin charset="0" pitchFamily="18" typeface="Times New Roman"/>
                <a:cs charset="0" pitchFamily="18" typeface="Times New Roman"/>
              </a:rPr>
              <a:t>Ўзбекистон</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ҳам  </a:t>
            </a:r>
            <a:r>
              <a:rPr dirty="0" lang="ru-RU" smtClean="0" sz="1800">
                <a:solidFill>
                  <a:srgbClr val="000000"/>
                </a:solidFill>
                <a:latin charset="0" pitchFamily="18" typeface="Times New Roman"/>
                <a:cs charset="0" pitchFamily="18" typeface="Times New Roman"/>
              </a:rPr>
              <a:t>2008 </a:t>
            </a:r>
            <a:r>
              <a:rPr dirty="0" err="1" lang="ru-RU" smtClean="0" sz="1800">
                <a:solidFill>
                  <a:srgbClr val="000000"/>
                </a:solidFill>
                <a:latin charset="0" pitchFamily="18" typeface="Times New Roman"/>
                <a:cs charset="0" pitchFamily="18" typeface="Times New Roman"/>
              </a:rPr>
              <a:t>йилда</a:t>
            </a:r>
            <a:r>
              <a:rPr dirty="0" lang="ru-RU" smtClean="0" sz="1800">
                <a:solidFill>
                  <a:srgbClr val="000000"/>
                </a:solidFill>
                <a:latin charset="0" pitchFamily="18" typeface="Times New Roman"/>
                <a:cs charset="0" pitchFamily="18" typeface="Times New Roman"/>
              </a:rPr>
              <a:t>  200 тонна </a:t>
            </a:r>
            <a:r>
              <a:rPr dirty="0" err="1" lang="ru-RU" smtClean="0" sz="1800">
                <a:solidFill>
                  <a:srgbClr val="000000"/>
                </a:solidFill>
                <a:latin charset="0" pitchFamily="18" typeface="Times New Roman"/>
                <a:cs charset="0" pitchFamily="18" typeface="Times New Roman"/>
              </a:rPr>
              <a:t>писта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йиққан  </a:t>
            </a:r>
            <a:r>
              <a:rPr dirty="0" lang="ru-RU" smtClean="0" sz="1800">
                <a:solidFill>
                  <a:srgbClr val="000000"/>
                </a:solidFill>
                <a:latin charset="0" pitchFamily="18" typeface="Times New Roman"/>
                <a:cs charset="0" pitchFamily="18" typeface="Times New Roman"/>
              </a:rPr>
              <a:t>(700 </a:t>
            </a:r>
            <a:r>
              <a:rPr dirty="0" err="1" lang="ru-RU" smtClean="0" sz="1800">
                <a:solidFill>
                  <a:srgbClr val="000000"/>
                </a:solidFill>
                <a:latin charset="0" pitchFamily="18" typeface="Times New Roman"/>
                <a:cs charset="0" pitchFamily="18" typeface="Times New Roman"/>
              </a:rPr>
              <a:t>минг</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долларга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сотилган</a:t>
            </a:r>
            <a:r>
              <a:rPr dirty="0" lang="ru-RU" smtClean="0" sz="1800">
                <a:solidFill>
                  <a:srgbClr val="000000"/>
                </a:solidFill>
                <a:latin charset="0" pitchFamily="18" typeface="Times New Roman"/>
                <a:cs charset="0" pitchFamily="18" typeface="Times New Roman"/>
              </a:rPr>
              <a:t>). </a:t>
            </a:r>
            <a:endParaRPr dirty="0" lang="ru-RU" sz="1800">
              <a:solidFill>
                <a:srgbClr val="000000"/>
              </a:solidFill>
              <a:latin charset="0" pitchFamily="18" typeface="Times New Roman"/>
              <a:cs charset="0" pitchFamily="18" typeface="Times New Roman"/>
            </a:endParaRPr>
          </a:p>
        </p:txBody>
      </p:sp>
      <p:sp>
        <p:nvSpPr>
          <p:cNvPr id="7" name="TextBox 6"/>
          <p:cNvSpPr txBox="1"/>
          <p:nvPr/>
        </p:nvSpPr>
        <p:spPr>
          <a:xfrm>
            <a:off x="142844" y="6357958"/>
            <a:ext cx="9001156" cy="461665"/>
          </a:xfrm>
          <a:prstGeom prst="rect">
            <a:avLst/>
          </a:prstGeom>
          <a:solidFill>
            <a:schemeClr val="tx1"/>
          </a:solidFill>
        </p:spPr>
        <p:txBody>
          <a:bodyPr rtlCol="0" wrap="square">
            <a:spAutoFit/>
          </a:bodyPr>
          <a:lstStyle/>
          <a:p>
            <a:pPr algn="ctr"/>
            <a:r>
              <a:rPr dirty="0" err="1" lang="ru-RU" smtClean="0" sz="2400">
                <a:solidFill>
                  <a:srgbClr val="FF0000"/>
                </a:solidFill>
                <a:latin charset="0" pitchFamily="18" typeface="Times New Roman"/>
                <a:cs charset="0" pitchFamily="18" typeface="Times New Roman"/>
              </a:rPr>
              <a:t>Биз</a:t>
            </a:r>
            <a:r>
              <a:rPr dirty="0" lang="ru-RU" smtClean="0" sz="2400">
                <a:solidFill>
                  <a:srgbClr val="FF0000"/>
                </a:solidFill>
                <a:latin charset="0" pitchFamily="18" typeface="Times New Roman"/>
                <a:cs charset="0" pitchFamily="18" typeface="Times New Roman"/>
              </a:rPr>
              <a:t>, </a:t>
            </a:r>
            <a:r>
              <a:rPr dirty="0" err="1" lang="ru-RU" smtClean="0" sz="2400">
                <a:solidFill>
                  <a:srgbClr val="FF0000"/>
                </a:solidFill>
                <a:latin charset="0" pitchFamily="18" typeface="Times New Roman"/>
                <a:cs charset="0" pitchFamily="18" typeface="Times New Roman"/>
              </a:rPr>
              <a:t>афсуски</a:t>
            </a:r>
            <a:r>
              <a:rPr dirty="0" lang="ru-RU" smtClean="0" sz="2400">
                <a:solidFill>
                  <a:srgbClr val="FF0000"/>
                </a:solidFill>
                <a:latin charset="0" pitchFamily="18" typeface="Times New Roman"/>
                <a:cs charset="0" pitchFamily="18" typeface="Times New Roman"/>
              </a:rPr>
              <a:t>, </a:t>
            </a:r>
            <a:r>
              <a:rPr dirty="0" err="1" lang="ru-RU" smtClean="0" sz="2400">
                <a:solidFill>
                  <a:srgbClr val="FF0000"/>
                </a:solidFill>
                <a:latin charset="0" pitchFamily="18" typeface="Times New Roman"/>
                <a:cs charset="0" pitchFamily="18" typeface="Times New Roman"/>
              </a:rPr>
              <a:t>қўлимиздаги бойликни</a:t>
            </a:r>
            <a:r>
              <a:rPr dirty="0" lang="ru-RU" smtClean="0" sz="2400">
                <a:solidFill>
                  <a:srgbClr val="FF0000"/>
                </a:solidFill>
                <a:latin charset="0" pitchFamily="18" typeface="Times New Roman"/>
                <a:cs charset="0" pitchFamily="18" typeface="Times New Roman"/>
              </a:rPr>
              <a:t> </a:t>
            </a:r>
            <a:r>
              <a:rPr dirty="0" err="1" lang="ru-RU" smtClean="0" sz="2400">
                <a:solidFill>
                  <a:srgbClr val="FF0000"/>
                </a:solidFill>
                <a:latin charset="0" pitchFamily="18" typeface="Times New Roman"/>
                <a:cs charset="0" pitchFamily="18" typeface="Times New Roman"/>
              </a:rPr>
              <a:t>қадрламаймиз.</a:t>
            </a:r>
            <a:r>
              <a:rPr dirty="0" lang="ru-RU" smtClean="0" sz="2400">
                <a:solidFill>
                  <a:srgbClr val="FF0000"/>
                </a:solidFill>
                <a:latin charset="0" pitchFamily="18" typeface="Times New Roman"/>
                <a:cs charset="0" pitchFamily="18" typeface="Times New Roman"/>
              </a:rPr>
              <a:t> </a:t>
            </a:r>
            <a:endParaRPr dirty="0" lang="en-US" smtClean="0" sz="2400">
              <a:solidFill>
                <a:srgbClr val="FF0000"/>
              </a:solidFill>
              <a:latin charset="0" pitchFamily="18" typeface="Times New Roman"/>
              <a:cs charset="0" pitchFamily="18" typeface="Times New Roman"/>
            </a:endParaRPr>
          </a:p>
        </p:txBody>
      </p:sp>
    </p:spTree>
  </p:cSld>
  <p:clrMapOvr>
    <a:masterClrMapping/>
  </p:clrMapOvr>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643710"/>
          </a:xfrm>
          <a:solidFill>
            <a:schemeClr val="tx1">
              <a:alpha val="74000"/>
            </a:schemeClr>
          </a:solidFill>
        </p:spPr>
        <p:txBody>
          <a:bodyPr/>
          <a:lstStyle/>
          <a:p>
            <a:pPr algn="ctr">
              <a:buNone/>
            </a:pPr>
            <a:r>
              <a:rPr lang="en-GB" sz="1800" b="1" dirty="0" smtClean="0">
                <a:solidFill>
                  <a:srgbClr val="00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Айни </a:t>
            </a:r>
            <a:r>
              <a:rPr lang="ru-RU" sz="2400" b="1" dirty="0" err="1" smtClean="0">
                <a:solidFill>
                  <a:srgbClr val="FF0000"/>
                </a:solidFill>
                <a:latin typeface="Times New Roman" pitchFamily="18" charset="0"/>
                <a:cs typeface="Times New Roman" pitchFamily="18" charset="0"/>
              </a:rPr>
              <a:t>пайтда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бизда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фаолиятнинг</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ушбу</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турини</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ривожлантириш</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учун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барча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имкониятлар</a:t>
            </a:r>
            <a:r>
              <a:rPr lang="ru-RU" sz="2400" b="1" dirty="0" smtClean="0">
                <a:solidFill>
                  <a:srgbClr val="FF0000"/>
                </a:solidFill>
                <a:latin typeface="Times New Roman" pitchFamily="18" charset="0"/>
                <a:cs typeface="Times New Roman" pitchFamily="18" charset="0"/>
              </a:rPr>
              <a:t>  бор.  </a:t>
            </a:r>
          </a:p>
          <a:p>
            <a:pPr algn="ctr">
              <a:buNone/>
            </a:pPr>
            <a:endParaRPr lang="en-US" sz="2400" dirty="0" smtClean="0">
              <a:solidFill>
                <a:srgbClr val="FF0000"/>
              </a:solidFill>
              <a:latin typeface="Times New Roman" pitchFamily="18" charset="0"/>
              <a:cs typeface="Times New Roman" pitchFamily="18" charset="0"/>
            </a:endParaRPr>
          </a:p>
          <a:p>
            <a:pPr lvl="0">
              <a:buNone/>
            </a:pPr>
            <a:endParaRPr lang="ru-RU" sz="14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400" b="1" dirty="0" err="1" smtClean="0">
                <a:solidFill>
                  <a:srgbClr val="000000"/>
                </a:solidFill>
                <a:latin typeface="Times New Roman" pitchFamily="18" charset="0"/>
                <a:cs typeface="Times New Roman" pitchFamily="18" charset="0"/>
              </a:rPr>
              <a:t>Адирларда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катта</a:t>
            </a:r>
            <a:r>
              <a:rPr lang="ru-RU" sz="1400" b="1" dirty="0" smtClean="0">
                <a:solidFill>
                  <a:srgbClr val="000000"/>
                </a:solidFill>
                <a:latin typeface="Times New Roman" pitchFamily="18" charset="0"/>
                <a:cs typeface="Times New Roman" pitchFamily="18" charset="0"/>
              </a:rPr>
              <a:t> ер </a:t>
            </a:r>
            <a:r>
              <a:rPr lang="ru-RU" sz="1400" b="1" dirty="0" err="1" smtClean="0">
                <a:solidFill>
                  <a:srgbClr val="000000"/>
                </a:solidFill>
                <a:latin typeface="Times New Roman" pitchFamily="18" charset="0"/>
                <a:cs typeface="Times New Roman" pitchFamily="18" charset="0"/>
              </a:rPr>
              <a:t>майдонлари</a:t>
            </a:r>
            <a:r>
              <a:rPr lang="ru-RU" sz="1400" b="1" dirty="0" smtClean="0">
                <a:solidFill>
                  <a:srgbClr val="000000"/>
                </a:solidFill>
                <a:latin typeface="Times New Roman" pitchFamily="18" charset="0"/>
                <a:cs typeface="Times New Roman" pitchFamily="18" charset="0"/>
              </a:rPr>
              <a:t> бор, улар </a:t>
            </a:r>
            <a:r>
              <a:rPr lang="ru-RU" sz="1400" b="1" dirty="0" err="1" smtClean="0">
                <a:solidFill>
                  <a:srgbClr val="000000"/>
                </a:solidFill>
                <a:latin typeface="Times New Roman" pitchFamily="18" charset="0"/>
                <a:cs typeface="Times New Roman" pitchFamily="18" charset="0"/>
              </a:rPr>
              <a:t>етарли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даражада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самарали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ва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барқарор фойдаланилмайди</a:t>
            </a:r>
            <a:r>
              <a:rPr lang="ru-RU" sz="1400" b="1" dirty="0" smtClean="0">
                <a:solidFill>
                  <a:srgbClr val="000000"/>
                </a:solidFill>
                <a:latin typeface="Times New Roman" pitchFamily="18" charset="0"/>
                <a:cs typeface="Times New Roman" pitchFamily="18" charset="0"/>
              </a:rPr>
              <a:t>; </a:t>
            </a:r>
          </a:p>
          <a:p>
            <a:pPr lvl="0">
              <a:buNone/>
            </a:pPr>
            <a:r>
              <a:rPr lang="ru-RU" sz="1400" b="1" dirty="0" smtClean="0">
                <a:solidFill>
                  <a:srgbClr val="000000"/>
                </a:solidFill>
                <a:latin typeface="Times New Roman" pitchFamily="18" charset="0"/>
                <a:cs typeface="Times New Roman" pitchFamily="18" charset="0"/>
              </a:rPr>
              <a:t> </a:t>
            </a:r>
            <a:endParaRPr lang="en-US" sz="14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400" b="1" dirty="0" err="1" smtClean="0">
                <a:solidFill>
                  <a:srgbClr val="000000"/>
                </a:solidFill>
                <a:latin typeface="Times New Roman" pitchFamily="18" charset="0"/>
                <a:cs typeface="Times New Roman" pitchFamily="18" charset="0"/>
              </a:rPr>
              <a:t>МБваШХ</a:t>
            </a:r>
            <a:r>
              <a:rPr lang="ru-RU" sz="1400" b="1" dirty="0" smtClean="0">
                <a:solidFill>
                  <a:srgbClr val="000000"/>
                </a:solidFill>
                <a:latin typeface="Times New Roman" pitchFamily="18" charset="0"/>
                <a:cs typeface="Times New Roman" pitchFamily="18" charset="0"/>
              </a:rPr>
              <a:t> РИИМ </a:t>
            </a:r>
            <a:r>
              <a:rPr lang="ru-RU" sz="1400" b="1" dirty="0" err="1" smtClean="0">
                <a:solidFill>
                  <a:srgbClr val="000000"/>
                </a:solidFill>
                <a:latin typeface="Times New Roman" pitchFamily="18" charset="0"/>
                <a:cs typeface="Times New Roman" pitchFamily="18" charset="0"/>
              </a:rPr>
              <a:t>нинг</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Ғаллаорол таянч</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пунктида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писта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навлари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ва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шаклларининг</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коллекцияси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мавжуд</a:t>
            </a:r>
            <a:r>
              <a:rPr lang="ru-RU" sz="1400" b="1" dirty="0" smtClean="0">
                <a:solidFill>
                  <a:srgbClr val="000000"/>
                </a:solidFill>
                <a:latin typeface="Times New Roman" pitchFamily="18" charset="0"/>
                <a:cs typeface="Times New Roman" pitchFamily="18" charset="0"/>
              </a:rPr>
              <a:t> (30 га </a:t>
            </a:r>
            <a:r>
              <a:rPr lang="ru-RU" sz="1400" b="1" dirty="0" err="1" smtClean="0">
                <a:solidFill>
                  <a:srgbClr val="000000"/>
                </a:solidFill>
                <a:latin typeface="Times New Roman" pitchFamily="18" charset="0"/>
                <a:cs typeface="Times New Roman" pitchFamily="18" charset="0"/>
              </a:rPr>
              <a:t>яқин нав</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ва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шакл</a:t>
            </a:r>
            <a:r>
              <a:rPr lang="ru-RU" sz="1400" b="1" dirty="0" smtClean="0">
                <a:solidFill>
                  <a:srgbClr val="000000"/>
                </a:solidFill>
                <a:latin typeface="Times New Roman" pitchFamily="18" charset="0"/>
                <a:cs typeface="Times New Roman" pitchFamily="18" charset="0"/>
              </a:rPr>
              <a:t>);  </a:t>
            </a:r>
            <a:endParaRPr lang="en-US" sz="1400" b="1" dirty="0" smtClean="0">
              <a:solidFill>
                <a:srgbClr val="000000"/>
              </a:solidFill>
              <a:latin typeface="Times New Roman" pitchFamily="18" charset="0"/>
              <a:cs typeface="Times New Roman" pitchFamily="18" charset="0"/>
            </a:endParaRPr>
          </a:p>
          <a:p>
            <a:pPr lvl="0">
              <a:buNone/>
            </a:pPr>
            <a:endParaRPr lang="ru-RU" sz="14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400" b="1" dirty="0" err="1" smtClean="0">
                <a:solidFill>
                  <a:srgbClr val="000000"/>
                </a:solidFill>
                <a:latin typeface="Times New Roman" pitchFamily="18" charset="0"/>
                <a:cs typeface="Times New Roman" pitchFamily="18" charset="0"/>
              </a:rPr>
              <a:t>бу</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ерда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улардан</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айримларининг</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оналик</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плантацияси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яъни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пайвандлаш</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учун</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қаламчалар манбаи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яратилган</a:t>
            </a:r>
            <a:r>
              <a:rPr lang="ru-RU" sz="1400" b="1" dirty="0" smtClean="0">
                <a:solidFill>
                  <a:srgbClr val="000000"/>
                </a:solidFill>
                <a:latin typeface="Times New Roman" pitchFamily="18" charset="0"/>
                <a:cs typeface="Times New Roman" pitchFamily="18" charset="0"/>
              </a:rPr>
              <a:t>;</a:t>
            </a:r>
            <a:endParaRPr lang="en-US" sz="1400" b="1" dirty="0" smtClean="0">
              <a:solidFill>
                <a:srgbClr val="000000"/>
              </a:solidFill>
              <a:latin typeface="Times New Roman" pitchFamily="18" charset="0"/>
              <a:cs typeface="Times New Roman" pitchFamily="18" charset="0"/>
            </a:endParaRPr>
          </a:p>
          <a:p>
            <a:pPr lvl="0">
              <a:buNone/>
            </a:pPr>
            <a:endParaRPr lang="ru-RU" sz="14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400" b="1" dirty="0" err="1" smtClean="0">
                <a:solidFill>
                  <a:srgbClr val="000000"/>
                </a:solidFill>
                <a:latin typeface="Times New Roman" pitchFamily="18" charset="0"/>
                <a:cs typeface="Times New Roman" pitchFamily="18" charset="0"/>
              </a:rPr>
              <a:t>пистазорлар</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плантациясини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яратиш</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технологияси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уларни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пайвандлаш</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ва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парваршлар</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технологияси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мавжуд</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катта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ёшли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кам</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самарали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экинларни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парваршлаш</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технологиялари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мавжуд</a:t>
            </a:r>
            <a:r>
              <a:rPr lang="ru-RU" sz="1400" b="1" dirty="0" smtClean="0">
                <a:solidFill>
                  <a:srgbClr val="000000"/>
                </a:solidFill>
                <a:latin typeface="Times New Roman" pitchFamily="18" charset="0"/>
                <a:cs typeface="Times New Roman" pitchFamily="18" charset="0"/>
              </a:rPr>
              <a:t>;  </a:t>
            </a:r>
            <a:endParaRPr lang="en-US" sz="1400" b="1" dirty="0" smtClean="0">
              <a:solidFill>
                <a:srgbClr val="000000"/>
              </a:solidFill>
              <a:latin typeface="Times New Roman" pitchFamily="18" charset="0"/>
              <a:cs typeface="Times New Roman" pitchFamily="18" charset="0"/>
            </a:endParaRPr>
          </a:p>
          <a:p>
            <a:pPr lvl="0"/>
            <a:endParaRPr lang="ru-RU" sz="14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400" b="1" dirty="0" err="1" smtClean="0">
                <a:solidFill>
                  <a:srgbClr val="000000"/>
                </a:solidFill>
                <a:latin typeface="Times New Roman" pitchFamily="18" charset="0"/>
                <a:cs typeface="Times New Roman" pitchFamily="18" charset="0"/>
              </a:rPr>
              <a:t>иқтисодчиларнинг ҳисоб-китобларига кўра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навли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писта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дарахтларини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етиштириш</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лалми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деҳқончилик ёки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чорвачиликка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қараганда анча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даромадли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соҳа;</a:t>
            </a:r>
            <a:r>
              <a:rPr lang="ru-RU" sz="1400" b="1" dirty="0" smtClean="0">
                <a:solidFill>
                  <a:srgbClr val="000000"/>
                </a:solidFill>
                <a:latin typeface="Times New Roman" pitchFamily="18" charset="0"/>
                <a:cs typeface="Times New Roman" pitchFamily="18" charset="0"/>
              </a:rPr>
              <a:t>   </a:t>
            </a:r>
            <a:endParaRPr lang="en-US" sz="1400" b="1" dirty="0" smtClean="0">
              <a:solidFill>
                <a:srgbClr val="000000"/>
              </a:solidFill>
              <a:latin typeface="Times New Roman" pitchFamily="18" charset="0"/>
              <a:cs typeface="Times New Roman" pitchFamily="18" charset="0"/>
            </a:endParaRPr>
          </a:p>
          <a:p>
            <a:pPr lvl="0"/>
            <a:endParaRPr lang="ru-RU" sz="14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400" b="1" dirty="0" err="1" smtClean="0">
                <a:solidFill>
                  <a:srgbClr val="000000"/>
                </a:solidFill>
                <a:latin typeface="Times New Roman" pitchFamily="18" charset="0"/>
                <a:cs typeface="Times New Roman" pitchFamily="18" charset="0"/>
              </a:rPr>
              <a:t>ва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ниҳоят, биз</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сизга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ўз</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билимларимиз</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ва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технологияларимизни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тақдим қилмоқчимиз, </a:t>
            </a:r>
            <a:r>
              <a:rPr lang="ru-RU" sz="1400" b="1" dirty="0" smtClean="0">
                <a:solidFill>
                  <a:srgbClr val="000000"/>
                </a:solidFill>
                <a:latin typeface="Times New Roman" pitchFamily="18" charset="0"/>
                <a:cs typeface="Times New Roman" pitchFamily="18" charset="0"/>
              </a:rPr>
              <a:t>зеро сиз </a:t>
            </a:r>
            <a:r>
              <a:rPr lang="ru-RU" sz="1400" b="1" dirty="0" err="1" smtClean="0">
                <a:solidFill>
                  <a:srgbClr val="000000"/>
                </a:solidFill>
                <a:latin typeface="Times New Roman" pitchFamily="18" charset="0"/>
                <a:cs typeface="Times New Roman" pitchFamily="18" charset="0"/>
              </a:rPr>
              <a:t>билан</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бирга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писта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дарахтини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мамлакатимиз</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учун</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ва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фермерларимиз</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фойдасига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стратегик</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экинга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айлантирайлик</a:t>
            </a:r>
            <a:r>
              <a:rPr lang="ru-RU" sz="1400" b="1" dirty="0" smtClean="0">
                <a:solidFill>
                  <a:srgbClr val="000000"/>
                </a:solidFill>
                <a:latin typeface="Times New Roman" pitchFamily="18" charset="0"/>
                <a:cs typeface="Times New Roman" pitchFamily="18" charset="0"/>
              </a:rPr>
              <a:t>, токи улар </a:t>
            </a:r>
            <a:r>
              <a:rPr lang="ru-RU" sz="1400" b="1" dirty="0" err="1" smtClean="0">
                <a:solidFill>
                  <a:srgbClr val="000000"/>
                </a:solidFill>
                <a:latin typeface="Times New Roman" pitchFamily="18" charset="0"/>
                <a:cs typeface="Times New Roman" pitchFamily="18" charset="0"/>
              </a:rPr>
              <a:t>мустақил равишда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ўз</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фаровонлигини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ошира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олсин</a:t>
            </a:r>
            <a:r>
              <a:rPr lang="ru-RU" sz="1400" b="1" dirty="0" smtClean="0">
                <a:solidFill>
                  <a:srgbClr val="000000"/>
                </a:solidFill>
                <a:latin typeface="Times New Roman" pitchFamily="18" charset="0"/>
                <a:cs typeface="Times New Roman" pitchFamily="18" charset="0"/>
              </a:rPr>
              <a:t>;   </a:t>
            </a:r>
            <a:endParaRPr lang="en-US" sz="1400" b="1" dirty="0" smtClean="0">
              <a:solidFill>
                <a:srgbClr val="000000"/>
              </a:solidFill>
              <a:latin typeface="Times New Roman" pitchFamily="18" charset="0"/>
              <a:cs typeface="Times New Roman" pitchFamily="18" charset="0"/>
            </a:endParaRPr>
          </a:p>
          <a:p>
            <a:endParaRPr lang="ru-RU" sz="1400" b="1" dirty="0" smtClean="0">
              <a:solidFill>
                <a:srgbClr val="000000"/>
              </a:solidFill>
              <a:latin typeface="Times New Roman" pitchFamily="18" charset="0"/>
              <a:cs typeface="Times New Roman" pitchFamily="18" charset="0"/>
            </a:endParaRPr>
          </a:p>
          <a:p>
            <a:pPr>
              <a:buFont typeface="Wingdings" pitchFamily="2" charset="2"/>
              <a:buChar char="Ø"/>
            </a:pPr>
            <a:r>
              <a:rPr lang="ru-RU" sz="1400" b="1" dirty="0" err="1" smtClean="0">
                <a:solidFill>
                  <a:srgbClr val="000000"/>
                </a:solidFill>
                <a:latin typeface="Times New Roman" pitchFamily="18" charset="0"/>
                <a:cs typeface="Times New Roman" pitchFamily="18" charset="0"/>
              </a:rPr>
              <a:t>бундан</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ташқари, пистазорлар</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плантацияларининг</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яратилиши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ерларнинг</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ҳолатини, ушбу</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жой</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экологиясини</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жиддий</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равишда</a:t>
            </a:r>
            <a:r>
              <a:rPr lang="ru-RU" sz="1400" b="1" dirty="0" smtClean="0">
                <a:solidFill>
                  <a:srgbClr val="000000"/>
                </a:solidFill>
                <a:latin typeface="Times New Roman" pitchFamily="18" charset="0"/>
                <a:cs typeface="Times New Roman" pitchFamily="18" charset="0"/>
              </a:rPr>
              <a:t> </a:t>
            </a:r>
            <a:r>
              <a:rPr lang="ru-RU" sz="1400" b="1" dirty="0" err="1" smtClean="0">
                <a:solidFill>
                  <a:srgbClr val="000000"/>
                </a:solidFill>
                <a:latin typeface="Times New Roman" pitchFamily="18" charset="0"/>
                <a:cs typeface="Times New Roman" pitchFamily="18" charset="0"/>
              </a:rPr>
              <a:t>яхшилайди</a:t>
            </a:r>
            <a:r>
              <a:rPr lang="ru-RU" sz="1400" b="1" dirty="0" smtClean="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a:solidFill>
            <a:schemeClr val="tx1">
              <a:alpha val="78000"/>
            </a:schemeClr>
          </a:solidFill>
        </p:spPr>
        <p:txBody>
          <a:bodyPr/>
          <a:lstStyle/>
          <a:p>
            <a:r>
              <a:rPr lang="ru-RU" sz="2800" b="1" dirty="0" smtClean="0">
                <a:solidFill>
                  <a:srgbClr val="FF0000"/>
                </a:solidFill>
                <a:effectLst/>
                <a:latin typeface="Times New Roman" pitchFamily="18" charset="0"/>
                <a:cs typeface="Times New Roman" pitchFamily="18" charset="0"/>
              </a:rPr>
              <a:t>Навли </a:t>
            </a:r>
            <a:r>
              <a:rPr lang="ru-RU" sz="2800" b="1" dirty="0" err="1" smtClean="0">
                <a:solidFill>
                  <a:srgbClr val="FF0000"/>
                </a:solidFill>
                <a:effectLst/>
                <a:latin typeface="Times New Roman" pitchFamily="18" charset="0"/>
                <a:cs typeface="Times New Roman" pitchFamily="18" charset="0"/>
              </a:rPr>
              <a:t>пистазорлар</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плантацияларини</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яратиш</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технологияси</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бўйича</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қисқача маълумот</a:t>
            </a:r>
            <a:r>
              <a:rPr lang="ru-RU" sz="2800" b="1" dirty="0" smtClean="0">
                <a:solidFill>
                  <a:srgbClr val="FF0000"/>
                </a:solidFill>
                <a:effectLst/>
                <a:latin typeface="Times New Roman" pitchFamily="18" charset="0"/>
                <a:cs typeface="Times New Roman" pitchFamily="18" charset="0"/>
              </a:rPr>
              <a:t>  </a:t>
            </a:r>
            <a:endParaRPr lang="ru-RU" sz="2800" b="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0" y="4000480"/>
            <a:ext cx="9144000" cy="2643230"/>
          </a:xfrm>
          <a:solidFill>
            <a:schemeClr val="tx1">
              <a:alpha val="83000"/>
            </a:schemeClr>
          </a:solidFill>
        </p:spPr>
        <p:txBody>
          <a:bodyPr/>
          <a:lstStyle/>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ижобий</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ҳароратнинг йиллик</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суммаси</a:t>
            </a:r>
            <a:r>
              <a:rPr lang="ru-RU" sz="1800" b="1" dirty="0" smtClean="0">
                <a:solidFill>
                  <a:srgbClr val="000000"/>
                </a:solidFill>
                <a:latin typeface="Times New Roman" pitchFamily="18" charset="0"/>
                <a:cs typeface="Times New Roman" pitchFamily="18" charset="0"/>
              </a:rPr>
              <a:t> 3500</a:t>
            </a:r>
            <a:r>
              <a:rPr lang="ru-RU" sz="1800" b="1" baseline="30000" dirty="0" smtClean="0">
                <a:solidFill>
                  <a:srgbClr val="000000"/>
                </a:solidFill>
                <a:latin typeface="Times New Roman" pitchFamily="18" charset="0"/>
                <a:cs typeface="Times New Roman" pitchFamily="18" charset="0"/>
              </a:rPr>
              <a:t>◦  </a:t>
            </a:r>
            <a:r>
              <a:rPr lang="ru-RU" sz="1800" b="1" dirty="0" smtClean="0">
                <a:solidFill>
                  <a:srgbClr val="000000"/>
                </a:solidFill>
                <a:latin typeface="Times New Roman" pitchFamily="18" charset="0"/>
                <a:cs typeface="Times New Roman" pitchFamily="18" charset="0"/>
              </a:rPr>
              <a:t>дан паст </a:t>
            </a:r>
            <a:r>
              <a:rPr lang="ru-RU" sz="1800" b="1" dirty="0" err="1" smtClean="0">
                <a:solidFill>
                  <a:srgbClr val="000000"/>
                </a:solidFill>
                <a:latin typeface="Times New Roman" pitchFamily="18" charset="0"/>
                <a:cs typeface="Times New Roman" pitchFamily="18" charset="0"/>
              </a:rPr>
              <a:t>эмас</a:t>
            </a:r>
            <a:r>
              <a:rPr lang="ru-RU" sz="1800" b="1" dirty="0" smtClean="0">
                <a:solidFill>
                  <a:srgbClr val="000000"/>
                </a:solidFill>
                <a:latin typeface="Times New Roman" pitchFamily="18" charset="0"/>
                <a:cs typeface="Times New Roman" pitchFamily="18" charset="0"/>
              </a:rPr>
              <a:t>; </a:t>
            </a:r>
            <a:endParaRPr lang="en-US" sz="1800" dirty="0" smtClean="0">
              <a:solidFill>
                <a:srgbClr val="000000"/>
              </a:solidFill>
              <a:latin typeface="Times New Roman" pitchFamily="18" charset="0"/>
              <a:cs typeface="Times New Roman" pitchFamily="18" charset="0"/>
            </a:endParaRPr>
          </a:p>
          <a:p>
            <a:pPr lvl="0"/>
            <a:endParaRPr lang="ru-RU"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денгиз</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сатҳидан баландлиги</a:t>
            </a:r>
            <a:r>
              <a:rPr lang="ru-RU" sz="1800" b="1" dirty="0" smtClean="0">
                <a:solidFill>
                  <a:srgbClr val="000000"/>
                </a:solidFill>
                <a:latin typeface="Times New Roman" pitchFamily="18" charset="0"/>
                <a:cs typeface="Times New Roman" pitchFamily="18" charset="0"/>
              </a:rPr>
              <a:t>  600 м.дан   1300 </a:t>
            </a:r>
            <a:r>
              <a:rPr lang="ru-RU" sz="1800" b="1" dirty="0" err="1" smtClean="0">
                <a:solidFill>
                  <a:srgbClr val="000000"/>
                </a:solidFill>
                <a:latin typeface="Times New Roman" pitchFamily="18" charset="0"/>
                <a:cs typeface="Times New Roman" pitchFamily="18" charset="0"/>
              </a:rPr>
              <a:t>м.гача</a:t>
            </a:r>
            <a:r>
              <a:rPr lang="ru-RU" sz="1800" b="1" dirty="0" smtClean="0">
                <a:solidFill>
                  <a:srgbClr val="000000"/>
                </a:solidFill>
                <a:latin typeface="Times New Roman" pitchFamily="18" charset="0"/>
                <a:cs typeface="Times New Roman" pitchFamily="18" charset="0"/>
              </a:rPr>
              <a:t>;</a:t>
            </a:r>
            <a:endParaRPr lang="en-US" sz="1800" dirty="0" smtClean="0">
              <a:solidFill>
                <a:srgbClr val="000000"/>
              </a:solidFill>
              <a:latin typeface="Times New Roman" pitchFamily="18" charset="0"/>
              <a:cs typeface="Times New Roman" pitchFamily="18" charset="0"/>
            </a:endParaRPr>
          </a:p>
          <a:p>
            <a:pPr lvl="0"/>
            <a:endParaRPr lang="ru-RU"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денгиз</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сатҳидан  </a:t>
            </a:r>
            <a:r>
              <a:rPr lang="ru-RU" sz="1800" b="1" dirty="0" smtClean="0">
                <a:solidFill>
                  <a:srgbClr val="000000"/>
                </a:solidFill>
                <a:latin typeface="Times New Roman" pitchFamily="18" charset="0"/>
                <a:cs typeface="Times New Roman" pitchFamily="18" charset="0"/>
              </a:rPr>
              <a:t>600 м дан паст </a:t>
            </a:r>
            <a:r>
              <a:rPr lang="ru-RU" sz="1800" b="1" dirty="0" err="1" smtClean="0">
                <a:solidFill>
                  <a:srgbClr val="000000"/>
                </a:solidFill>
                <a:latin typeface="Times New Roman" pitchFamily="18" charset="0"/>
                <a:cs typeface="Times New Roman" pitchFamily="18" charset="0"/>
              </a:rPr>
              <a:t>участкаларда</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қўшимча суғориш талаб</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қилинади</a:t>
            </a:r>
            <a:r>
              <a:rPr lang="ru-RU" sz="1800" b="1" dirty="0" smtClean="0">
                <a:solidFill>
                  <a:srgbClr val="000000"/>
                </a:solidFill>
                <a:latin typeface="Times New Roman" pitchFamily="18" charset="0"/>
                <a:cs typeface="Times New Roman" pitchFamily="18" charset="0"/>
              </a:rPr>
              <a:t>;</a:t>
            </a:r>
            <a:endParaRPr lang="en-US" sz="1800" dirty="0" smtClean="0">
              <a:solidFill>
                <a:srgbClr val="000000"/>
              </a:solidFill>
              <a:latin typeface="Times New Roman" pitchFamily="18" charset="0"/>
              <a:cs typeface="Times New Roman" pitchFamily="18" charset="0"/>
            </a:endParaRPr>
          </a:p>
          <a:p>
            <a:pPr lvl="0"/>
            <a:endParaRPr lang="ru-RU"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денгиз</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сатҳидан  </a:t>
            </a:r>
            <a:r>
              <a:rPr lang="ru-RU" sz="1800" b="1" dirty="0" smtClean="0">
                <a:solidFill>
                  <a:srgbClr val="000000"/>
                </a:solidFill>
                <a:latin typeface="Times New Roman" pitchFamily="18" charset="0"/>
                <a:cs typeface="Times New Roman" pitchFamily="18" charset="0"/>
              </a:rPr>
              <a:t>1300 м дан баланд  </a:t>
            </a:r>
            <a:r>
              <a:rPr lang="ru-RU" sz="1800" b="1" dirty="0" err="1" smtClean="0">
                <a:solidFill>
                  <a:srgbClr val="000000"/>
                </a:solidFill>
                <a:latin typeface="Times New Roman" pitchFamily="18" charset="0"/>
                <a:cs typeface="Times New Roman" pitchFamily="18" charset="0"/>
              </a:rPr>
              <a:t>участкаларда</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писта</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дарахти</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ўсади</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аммо</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ҳосилдорлиги ёмонлашади</a:t>
            </a:r>
            <a:r>
              <a:rPr lang="ru-RU" sz="1800" b="1" dirty="0" smtClean="0">
                <a:solidFill>
                  <a:srgbClr val="000000"/>
                </a:solidFill>
                <a:latin typeface="Times New Roman" pitchFamily="18" charset="0"/>
                <a:cs typeface="Times New Roman" pitchFamily="18" charset="0"/>
              </a:rPr>
              <a:t>.</a:t>
            </a:r>
            <a:endParaRPr lang="ru-RU" sz="1800" b="1" dirty="0">
              <a:solidFill>
                <a:srgbClr val="000000"/>
              </a:solidFill>
              <a:latin typeface="Times New Roman" pitchFamily="18" charset="0"/>
              <a:cs typeface="Times New Roman" pitchFamily="18" charset="0"/>
            </a:endParaRPr>
          </a:p>
        </p:txBody>
      </p:sp>
      <p:sp>
        <p:nvSpPr>
          <p:cNvPr id="4" name="Заголовок 1"/>
          <p:cNvSpPr txBox="1">
            <a:spLocks/>
          </p:cNvSpPr>
          <p:nvPr/>
        </p:nvSpPr>
        <p:spPr bwMode="auto">
          <a:xfrm>
            <a:off x="914400" y="857232"/>
            <a:ext cx="8229600" cy="857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pic>
        <p:nvPicPr>
          <p:cNvPr id="1026" name="Picture 2" descr="IMG_7078"/>
          <p:cNvPicPr>
            <a:picLocks noChangeAspect="1" noChangeArrowheads="1"/>
          </p:cNvPicPr>
          <p:nvPr/>
        </p:nvPicPr>
        <p:blipFill>
          <a:blip r:embed="rId2" cstate="print"/>
          <a:srcRect/>
          <a:stretch>
            <a:fillRect/>
          </a:stretch>
        </p:blipFill>
        <p:spPr bwMode="auto">
          <a:xfrm>
            <a:off x="4781301" y="1071546"/>
            <a:ext cx="4362699" cy="2928958"/>
          </a:xfrm>
          <a:prstGeom prst="rect">
            <a:avLst/>
          </a:prstGeom>
          <a:noFill/>
        </p:spPr>
      </p:pic>
      <p:sp>
        <p:nvSpPr>
          <p:cNvPr id="6" name="TextBox 5"/>
          <p:cNvSpPr txBox="1"/>
          <p:nvPr/>
        </p:nvSpPr>
        <p:spPr>
          <a:xfrm>
            <a:off x="142844" y="1214422"/>
            <a:ext cx="4572032" cy="2400657"/>
          </a:xfrm>
          <a:prstGeom prst="rect">
            <a:avLst/>
          </a:prstGeom>
          <a:solidFill>
            <a:schemeClr val="tx1">
              <a:alpha val="78000"/>
            </a:schemeClr>
          </a:solidFill>
        </p:spPr>
        <p:txBody>
          <a:bodyPr wrap="square" rtlCol="0">
            <a:spAutoFit/>
          </a:bodyPr>
          <a:lstStyle/>
          <a:p>
            <a:pPr algn="ctr"/>
            <a:r>
              <a:rPr lang="ru-RU" sz="2400" dirty="0" smtClean="0">
                <a:solidFill>
                  <a:srgbClr val="FF3300"/>
                </a:solidFill>
                <a:latin typeface="Times New Roman" pitchFamily="18" charset="0"/>
                <a:cs typeface="Times New Roman" pitchFamily="18" charset="0"/>
              </a:rPr>
              <a:t>1. –  </a:t>
            </a:r>
            <a:r>
              <a:rPr lang="ru-RU" sz="2400" dirty="0" err="1" smtClean="0">
                <a:solidFill>
                  <a:srgbClr val="FF3300"/>
                </a:solidFill>
                <a:latin typeface="Times New Roman" pitchFamily="18" charset="0"/>
                <a:cs typeface="Times New Roman" pitchFamily="18" charset="0"/>
              </a:rPr>
              <a:t>Участкани</a:t>
            </a:r>
            <a:r>
              <a:rPr lang="ru-RU" sz="2400" dirty="0" smtClean="0">
                <a:solidFill>
                  <a:srgbClr val="FF3300"/>
                </a:solidFill>
                <a:latin typeface="Times New Roman" pitchFamily="18" charset="0"/>
                <a:cs typeface="Times New Roman" pitchFamily="18" charset="0"/>
              </a:rPr>
              <a:t> </a:t>
            </a:r>
            <a:r>
              <a:rPr lang="ru-RU" sz="2400" dirty="0" err="1" smtClean="0">
                <a:solidFill>
                  <a:srgbClr val="FF3300"/>
                </a:solidFill>
                <a:latin typeface="Times New Roman" pitchFamily="18" charset="0"/>
                <a:cs typeface="Times New Roman" pitchFamily="18" charset="0"/>
              </a:rPr>
              <a:t>танлаш</a:t>
            </a:r>
            <a:r>
              <a:rPr lang="ru-RU" sz="2400" dirty="0" smtClean="0">
                <a:solidFill>
                  <a:srgbClr val="FF3300"/>
                </a:solidFill>
                <a:latin typeface="Times New Roman" pitchFamily="18" charset="0"/>
                <a:cs typeface="Times New Roman" pitchFamily="18" charset="0"/>
              </a:rPr>
              <a:t> </a:t>
            </a:r>
            <a:endParaRPr lang="en-US" sz="2400" dirty="0" smtClean="0">
              <a:solidFill>
                <a:srgbClr val="FF3300"/>
              </a:solidFill>
              <a:latin typeface="Times New Roman" pitchFamily="18" charset="0"/>
              <a:cs typeface="Times New Roman" pitchFamily="18" charset="0"/>
            </a:endParaRPr>
          </a:p>
          <a:p>
            <a:pPr lvl="0">
              <a:buFont typeface="Arial" pitchFamily="34" charset="0"/>
              <a:buChar char="•"/>
            </a:pPr>
            <a:endParaRPr lang="ru-RU" sz="1800"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dirty="0" err="1" smtClean="0">
                <a:solidFill>
                  <a:srgbClr val="000000"/>
                </a:solidFill>
                <a:latin typeface="Times New Roman" pitchFamily="18" charset="0"/>
                <a:cs typeface="Times New Roman" pitchFamily="18" charset="0"/>
              </a:rPr>
              <a:t>Чотқол, Ғиссор, Боботоғ, Нурота</a:t>
            </a:r>
            <a:r>
              <a:rPr lang="ru-RU" sz="1800" dirty="0" smtClean="0">
                <a:solidFill>
                  <a:srgbClr val="000000"/>
                </a:solidFill>
                <a:latin typeface="Times New Roman" pitchFamily="18" charset="0"/>
                <a:cs typeface="Times New Roman" pitchFamily="18" charset="0"/>
              </a:rPr>
              <a:t>, Зарафшан </a:t>
            </a:r>
            <a:r>
              <a:rPr lang="ru-RU" sz="1800" dirty="0" err="1" smtClean="0">
                <a:solidFill>
                  <a:srgbClr val="000000"/>
                </a:solidFill>
                <a:latin typeface="Times New Roman" pitchFamily="18" charset="0"/>
                <a:cs typeface="Times New Roman" pitchFamily="18" charset="0"/>
              </a:rPr>
              <a:t>ва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бошқа тизмаларнинг</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лалми</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тоғ олди</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ерлари</a:t>
            </a:r>
            <a:r>
              <a:rPr lang="ru-RU" sz="1800" dirty="0" smtClean="0">
                <a:solidFill>
                  <a:srgbClr val="000000"/>
                </a:solidFill>
                <a:latin typeface="Times New Roman" pitchFamily="18" charset="0"/>
                <a:cs typeface="Times New Roman" pitchFamily="18" charset="0"/>
              </a:rPr>
              <a:t>;</a:t>
            </a:r>
          </a:p>
          <a:p>
            <a:pPr lvl="0"/>
            <a:endParaRPr lang="en-US" sz="1800"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dirty="0" err="1" smtClean="0">
                <a:solidFill>
                  <a:srgbClr val="000000"/>
                </a:solidFill>
                <a:latin typeface="Times New Roman" pitchFamily="18" charset="0"/>
                <a:cs typeface="Times New Roman" pitchFamily="18" charset="0"/>
              </a:rPr>
              <a:t>ёғинларнинг ўртача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йиллик</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миқдори </a:t>
            </a:r>
            <a:r>
              <a:rPr lang="ru-RU" sz="1800" dirty="0" smtClean="0">
                <a:solidFill>
                  <a:srgbClr val="000000"/>
                </a:solidFill>
                <a:latin typeface="Times New Roman" pitchFamily="18" charset="0"/>
                <a:cs typeface="Times New Roman" pitchFamily="18" charset="0"/>
              </a:rPr>
              <a:t>300-350 мм дан </a:t>
            </a:r>
            <a:r>
              <a:rPr lang="ru-RU" sz="1800" dirty="0" err="1" smtClean="0">
                <a:solidFill>
                  <a:srgbClr val="000000"/>
                </a:solidFill>
                <a:latin typeface="Times New Roman" pitchFamily="18" charset="0"/>
                <a:cs typeface="Times New Roman" pitchFamily="18" charset="0"/>
              </a:rPr>
              <a:t>кам</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эмас</a:t>
            </a:r>
            <a:r>
              <a:rPr lang="ru-RU" sz="1800" dirty="0" smtClean="0">
                <a:solidFill>
                  <a:srgbClr val="000000"/>
                </a:solidFill>
                <a:latin typeface="Times New Roman" pitchFamily="18" charset="0"/>
                <a:cs typeface="Times New Roman" pitchFamily="18" charset="0"/>
              </a:rPr>
              <a:t>; </a:t>
            </a:r>
            <a:endParaRPr lang="ru-RU" sz="18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56"/>
          </a:xfrm>
          <a:solidFill>
            <a:schemeClr val="tx1">
              <a:alpha val="81000"/>
            </a:schemeClr>
          </a:solidFill>
        </p:spPr>
        <p:txBody>
          <a:bodyPr/>
          <a:lstStyle/>
          <a:p>
            <a:pPr lvl="1"/>
            <a:r>
              <a:rPr b="1" dirty="0" lang="ru-RU" smtClean="0" sz="2800">
                <a:solidFill>
                  <a:srgbClr val="FF3300"/>
                </a:solidFill>
                <a:effectLst/>
                <a:latin charset="0" pitchFamily="18" typeface="Times New Roman"/>
                <a:cs charset="0" pitchFamily="18" typeface="Times New Roman"/>
              </a:rPr>
              <a:t>2. </a:t>
            </a:r>
            <a:r>
              <a:rPr b="1" dirty="0" err="1" lang="ru-RU" smtClean="0" sz="2800">
                <a:solidFill>
                  <a:srgbClr val="FF3300"/>
                </a:solidFill>
                <a:effectLst/>
                <a:latin charset="0" pitchFamily="18" typeface="Times New Roman"/>
                <a:cs charset="0" pitchFamily="18" typeface="Times New Roman"/>
              </a:rPr>
              <a:t>Участкани</a:t>
            </a:r>
            <a:r>
              <a:rPr b="1" dirty="0" lang="ru-RU" smtClean="0" sz="2800">
                <a:solidFill>
                  <a:srgbClr val="FF3300"/>
                </a:solidFill>
                <a:effectLst/>
                <a:latin charset="0" pitchFamily="18" typeface="Times New Roman"/>
                <a:cs charset="0" pitchFamily="18" typeface="Times New Roman"/>
              </a:rPr>
              <a:t> </a:t>
            </a:r>
            <a:r>
              <a:rPr b="1" dirty="0" err="1" lang="ru-RU" smtClean="0" sz="2800">
                <a:solidFill>
                  <a:srgbClr val="FF3300"/>
                </a:solidFill>
                <a:effectLst/>
                <a:latin charset="0" pitchFamily="18" typeface="Times New Roman"/>
                <a:cs charset="0" pitchFamily="18" typeface="Times New Roman"/>
              </a:rPr>
              <a:t>чегаралаш</a:t>
            </a:r>
            <a:r>
              <a:rPr b="1" dirty="0" lang="ru-RU" smtClean="0" sz="2800">
                <a:solidFill>
                  <a:srgbClr val="FF3300"/>
                </a:solidFill>
                <a:effectLst/>
                <a:latin charset="0" pitchFamily="18" typeface="Times New Roman"/>
                <a:cs charset="0" pitchFamily="18" typeface="Times New Roman"/>
              </a:rPr>
              <a:t> </a:t>
            </a:r>
            <a:endParaRPr dirty="0" lang="ru-RU" sz="2800">
              <a:effectLst/>
              <a:latin charset="0" pitchFamily="18" typeface="Times New Roman"/>
              <a:cs charset="0" pitchFamily="18" typeface="Times New Roman"/>
            </a:endParaRPr>
          </a:p>
        </p:txBody>
      </p:sp>
      <p:pic>
        <p:nvPicPr>
          <p:cNvPr descr="DSC02903" id="2050" name="Рисунок 7"/>
          <p:cNvPicPr>
            <a:picLocks noChangeArrowheads="1" noChangeAspect="1"/>
          </p:cNvPicPr>
          <p:nvPr/>
        </p:nvPicPr>
        <p:blipFill>
          <a:blip cstate="print" r:embed="rId3">
            <a:lum contrast="20000"/>
          </a:blip>
          <a:srcRect/>
          <a:stretch>
            <a:fillRect/>
          </a:stretch>
        </p:blipFill>
        <p:spPr bwMode="auto">
          <a:xfrm>
            <a:off x="0" y="1000108"/>
            <a:ext cx="3071834" cy="2499509"/>
          </a:xfrm>
          <a:prstGeom prst="rect">
            <a:avLst/>
          </a:prstGeom>
          <a:noFill/>
        </p:spPr>
      </p:pic>
      <p:pic>
        <p:nvPicPr>
          <p:cNvPr descr="IMG_8419" id="2051" name="Рисунок 10"/>
          <p:cNvPicPr>
            <a:picLocks noChangeArrowheads="1" noChangeAspect="1"/>
          </p:cNvPicPr>
          <p:nvPr/>
        </p:nvPicPr>
        <p:blipFill>
          <a:blip cstate="print" r:embed="rId4"/>
          <a:srcRect b="74" r="40"/>
          <a:stretch>
            <a:fillRect/>
          </a:stretch>
        </p:blipFill>
        <p:spPr bwMode="auto">
          <a:xfrm>
            <a:off x="6222987" y="1285860"/>
            <a:ext cx="2921013" cy="2214578"/>
          </a:xfrm>
          <a:prstGeom prst="rect">
            <a:avLst/>
          </a:prstGeom>
          <a:noFill/>
        </p:spPr>
      </p:pic>
      <p:pic>
        <p:nvPicPr>
          <p:cNvPr descr="IMG_1012" id="2052" name="Рисунок 9"/>
          <p:cNvPicPr>
            <a:picLocks noChangeArrowheads="1" noChangeAspect="1"/>
          </p:cNvPicPr>
          <p:nvPr/>
        </p:nvPicPr>
        <p:blipFill>
          <a:blip cstate="print" r:embed="rId5"/>
          <a:srcRect b="14" r="39"/>
          <a:stretch>
            <a:fillRect/>
          </a:stretch>
        </p:blipFill>
        <p:spPr bwMode="auto">
          <a:xfrm>
            <a:off x="3099203" y="1142984"/>
            <a:ext cx="3162844" cy="2286016"/>
          </a:xfrm>
          <a:prstGeom prst="rect">
            <a:avLst/>
          </a:prstGeom>
          <a:noFill/>
        </p:spPr>
      </p:pic>
      <p:pic>
        <p:nvPicPr>
          <p:cNvPr descr="DSC05315" id="2053" name="Рисунок 5"/>
          <p:cNvPicPr>
            <a:picLocks noChangeArrowheads="1" noChangeAspect="1"/>
          </p:cNvPicPr>
          <p:nvPr/>
        </p:nvPicPr>
        <p:blipFill>
          <a:blip cstate="print" r:embed="rId6"/>
          <a:srcRect/>
          <a:stretch>
            <a:fillRect/>
          </a:stretch>
        </p:blipFill>
        <p:spPr bwMode="auto">
          <a:xfrm>
            <a:off x="0" y="4000504"/>
            <a:ext cx="2914650" cy="2179638"/>
          </a:xfrm>
          <a:prstGeom prst="rect">
            <a:avLst/>
          </a:prstGeom>
          <a:noFill/>
        </p:spPr>
      </p:pic>
      <p:pic>
        <p:nvPicPr>
          <p:cNvPr descr="DSC05894" id="2054" name="Рисунок 6"/>
          <p:cNvPicPr>
            <a:picLocks noChangeArrowheads="1" noChangeAspect="1"/>
          </p:cNvPicPr>
          <p:nvPr/>
        </p:nvPicPr>
        <p:blipFill>
          <a:blip cstate="print" r:embed="rId7"/>
          <a:stretch>
            <a:fillRect/>
          </a:stretch>
        </p:blipFill>
        <p:spPr bwMode="auto">
          <a:xfrm>
            <a:off x="2915816" y="4149080"/>
            <a:ext cx="2886075" cy="2198687"/>
          </a:xfrm>
          <a:prstGeom prst="rect">
            <a:avLst/>
          </a:prstGeom>
          <a:noFill/>
        </p:spPr>
      </p:pic>
      <p:pic>
        <p:nvPicPr>
          <p:cNvPr descr="фото 6 061" id="2055" name="Picture 7"/>
          <p:cNvPicPr>
            <a:picLocks noChangeArrowheads="1" noChangeAspect="1"/>
          </p:cNvPicPr>
          <p:nvPr/>
        </p:nvPicPr>
        <p:blipFill>
          <a:blip cstate="print" r:embed="rId8"/>
          <a:srcRect/>
          <a:stretch>
            <a:fillRect/>
          </a:stretch>
        </p:blipFill>
        <p:spPr bwMode="auto">
          <a:xfrm>
            <a:off x="6000760" y="3933056"/>
            <a:ext cx="2882900" cy="2376264"/>
          </a:xfrm>
          <a:prstGeom prst="rect">
            <a:avLst/>
          </a:prstGeom>
          <a:noFill/>
        </p:spPr>
      </p:pic>
      <p:cxnSp>
        <p:nvCxnSpPr>
          <p:cNvPr id="2056" name="AutoShape 8"/>
          <p:cNvCxnSpPr>
            <a:cxnSpLocks noChangeShapeType="1"/>
          </p:cNvCxnSpPr>
          <p:nvPr/>
        </p:nvCxnSpPr>
        <p:spPr bwMode="auto">
          <a:xfrm>
            <a:off x="3143240" y="4214818"/>
            <a:ext cx="2771773" cy="2160586"/>
          </a:xfrm>
          <a:prstGeom prst="straightConnector1">
            <a:avLst/>
          </a:prstGeom>
          <a:noFill/>
          <a:ln w="28575">
            <a:solidFill>
              <a:srgbClr val="FF0000"/>
            </a:solidFill>
            <a:round/>
            <a:headEnd/>
            <a:tailEnd/>
          </a:ln>
        </p:spPr>
      </p:cxnSp>
      <p:cxnSp>
        <p:nvCxnSpPr>
          <p:cNvPr id="2057" name="AutoShape 9"/>
          <p:cNvCxnSpPr>
            <a:cxnSpLocks noChangeShapeType="1"/>
          </p:cNvCxnSpPr>
          <p:nvPr/>
        </p:nvCxnSpPr>
        <p:spPr bwMode="auto">
          <a:xfrm flipV="1" rot="10800000">
            <a:off x="3071804" y="4143380"/>
            <a:ext cx="2786081" cy="2160586"/>
          </a:xfrm>
          <a:prstGeom prst="straightConnector1">
            <a:avLst/>
          </a:prstGeom>
          <a:noFill/>
          <a:ln w="28575">
            <a:solidFill>
              <a:srgbClr val="FF0000"/>
            </a:solidFill>
            <a:round/>
            <a:headEnd/>
            <a:tailEnd/>
          </a:ln>
        </p:spPr>
      </p:cxnSp>
      <p:sp>
        <p:nvSpPr>
          <p:cNvPr id="14" name="TextBox 13"/>
          <p:cNvSpPr txBox="1"/>
          <p:nvPr/>
        </p:nvSpPr>
        <p:spPr>
          <a:xfrm>
            <a:off x="0" y="3501008"/>
            <a:ext cx="9144000" cy="338554"/>
          </a:xfrm>
          <a:prstGeom prst="rect">
            <a:avLst/>
          </a:prstGeom>
          <a:solidFill>
            <a:schemeClr val="tx1">
              <a:alpha val="87000"/>
            </a:schemeClr>
          </a:solidFill>
        </p:spPr>
        <p:txBody>
          <a:bodyPr rtlCol="0" wrap="square">
            <a:spAutoFit/>
          </a:bodyPr>
          <a:lstStyle/>
          <a:p>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Устунларга</a:t>
            </a:r>
            <a:r>
              <a:rPr dirty="0" lang="ru-RU" smtClean="0">
                <a:solidFill>
                  <a:srgbClr val="000000"/>
                </a:solidFill>
                <a:latin charset="0" pitchFamily="18" typeface="Times New Roman"/>
                <a:cs charset="0" pitchFamily="18" typeface="Times New Roman"/>
              </a:rPr>
              <a:t> сим </a:t>
            </a:r>
            <a:r>
              <a:rPr dirty="0" err="1" lang="ru-RU" smtClean="0">
                <a:solidFill>
                  <a:srgbClr val="000000"/>
                </a:solidFill>
                <a:latin charset="0" pitchFamily="18" typeface="Times New Roman"/>
                <a:cs charset="0" pitchFamily="18" typeface="Times New Roman"/>
              </a:rPr>
              <a:t>тортиш</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Тош</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девор</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Лой</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девор</a:t>
            </a:r>
            <a:endParaRPr dirty="0" lang="ru-RU">
              <a:solidFill>
                <a:srgbClr val="000000"/>
              </a:solidFill>
              <a:latin charset="0" pitchFamily="18" typeface="Times New Roman"/>
              <a:cs charset="0" pitchFamily="18" typeface="Times New Roman"/>
            </a:endParaRPr>
          </a:p>
        </p:txBody>
      </p:sp>
      <p:sp>
        <p:nvSpPr>
          <p:cNvPr id="15" name="TextBox 14"/>
          <p:cNvSpPr txBox="1"/>
          <p:nvPr/>
        </p:nvSpPr>
        <p:spPr>
          <a:xfrm>
            <a:off x="0" y="6309319"/>
            <a:ext cx="9144000" cy="338554"/>
          </a:xfrm>
          <a:prstGeom prst="rect">
            <a:avLst/>
          </a:prstGeom>
          <a:solidFill>
            <a:schemeClr val="tx1">
              <a:alpha val="83000"/>
            </a:schemeClr>
          </a:solidFill>
        </p:spPr>
        <p:txBody>
          <a:bodyPr rtlCol="0" wrap="square">
            <a:spAutoFit/>
          </a:bodyPr>
          <a:lstStyle/>
          <a:p>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Брустверли</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хандақ           Буни</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қилиш мумкин</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эмас</a:t>
            </a:r>
            <a:r>
              <a:rPr dirty="0" lang="ru-RU" smtClean="0">
                <a:solidFill>
                  <a:srgbClr val="000000"/>
                </a:solidFill>
                <a:latin charset="0" pitchFamily="18" typeface="Times New Roman"/>
                <a:cs charset="0" pitchFamily="18" typeface="Times New Roman"/>
              </a:rPr>
              <a:t>      </a:t>
            </a:r>
            <a:r>
              <a:rPr dirty="0" err="1" lang="ru-RU" smtClean="0" sz="1400">
                <a:solidFill>
                  <a:srgbClr val="000000"/>
                </a:solidFill>
                <a:latin charset="0" pitchFamily="18" typeface="Times New Roman"/>
                <a:cs charset="0" pitchFamily="18" typeface="Times New Roman"/>
              </a:rPr>
              <a:t>Бу</a:t>
            </a:r>
            <a:r>
              <a:rPr dirty="0" lang="ru-RU" smtClean="0" sz="1400">
                <a:solidFill>
                  <a:srgbClr val="000000"/>
                </a:solidFill>
                <a:latin charset="0" pitchFamily="18" typeface="Times New Roman"/>
                <a:cs charset="0" pitchFamily="18" typeface="Times New Roman"/>
              </a:rPr>
              <a:t> </a:t>
            </a:r>
            <a:r>
              <a:rPr dirty="0" err="1" lang="ru-RU" smtClean="0" sz="1400">
                <a:solidFill>
                  <a:srgbClr val="000000"/>
                </a:solidFill>
                <a:latin charset="0" pitchFamily="18" typeface="Times New Roman"/>
                <a:cs charset="0" pitchFamily="18" typeface="Times New Roman"/>
              </a:rPr>
              <a:t>нималарга</a:t>
            </a:r>
            <a:r>
              <a:rPr dirty="0" lang="ru-RU" smtClean="0" sz="1400">
                <a:solidFill>
                  <a:srgbClr val="000000"/>
                </a:solidFill>
                <a:latin charset="0" pitchFamily="18" typeface="Times New Roman"/>
                <a:cs charset="0" pitchFamily="18" typeface="Times New Roman"/>
              </a:rPr>
              <a:t> </a:t>
            </a:r>
            <a:r>
              <a:rPr dirty="0" err="1" lang="ru-RU" smtClean="0" sz="1400">
                <a:solidFill>
                  <a:srgbClr val="000000"/>
                </a:solidFill>
                <a:latin charset="0" pitchFamily="18" typeface="Times New Roman"/>
                <a:cs charset="0" pitchFamily="18" typeface="Times New Roman"/>
              </a:rPr>
              <a:t>олиб</a:t>
            </a:r>
            <a:r>
              <a:rPr dirty="0" lang="ru-RU" smtClean="0" sz="1400">
                <a:solidFill>
                  <a:srgbClr val="000000"/>
                </a:solidFill>
                <a:latin charset="0" pitchFamily="18" typeface="Times New Roman"/>
                <a:cs charset="0" pitchFamily="18" typeface="Times New Roman"/>
              </a:rPr>
              <a:t> </a:t>
            </a:r>
            <a:r>
              <a:rPr dirty="0" err="1" lang="ru-RU" smtClean="0" sz="1400">
                <a:solidFill>
                  <a:srgbClr val="000000"/>
                </a:solidFill>
                <a:latin charset="0" pitchFamily="18" typeface="Times New Roman"/>
                <a:cs charset="0" pitchFamily="18" typeface="Times New Roman"/>
              </a:rPr>
              <a:t>келиши</a:t>
            </a:r>
            <a:r>
              <a:rPr dirty="0" lang="ru-RU" smtClean="0" sz="1400">
                <a:solidFill>
                  <a:srgbClr val="000000"/>
                </a:solidFill>
                <a:latin charset="0" pitchFamily="18" typeface="Times New Roman"/>
                <a:cs charset="0" pitchFamily="18" typeface="Times New Roman"/>
              </a:rPr>
              <a:t>  </a:t>
            </a:r>
            <a:r>
              <a:rPr dirty="0" err="1" lang="ru-RU" smtClean="0" sz="1400">
                <a:solidFill>
                  <a:srgbClr val="000000"/>
                </a:solidFill>
                <a:latin charset="0" pitchFamily="18" typeface="Times New Roman"/>
                <a:cs charset="0" pitchFamily="18" typeface="Times New Roman"/>
              </a:rPr>
              <a:t>мумкин</a:t>
            </a:r>
            <a:endParaRPr dirty="0" lang="ru-RU">
              <a:solidFill>
                <a:srgbClr val="000000"/>
              </a:solidFill>
              <a:latin charset="0" pitchFamily="18" typeface="Times New Roman"/>
              <a:cs charset="0" pitchFamily="18" typeface="Times New Roman"/>
            </a:endParaRPr>
          </a:p>
        </p:txBody>
      </p:sp>
    </p:spTree>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01156" cy="428604"/>
          </a:xfrm>
          <a:solidFill>
            <a:schemeClr val="tx1">
              <a:alpha val="78000"/>
            </a:schemeClr>
          </a:solidFill>
        </p:spPr>
        <p:txBody>
          <a:bodyPr/>
          <a:lstStyle/>
          <a:p>
            <a:r>
              <a:rPr lang="ru-RU" sz="2400" b="1" dirty="0" smtClean="0">
                <a:solidFill>
                  <a:srgbClr val="FF3300"/>
                </a:solidFill>
                <a:effectLst/>
                <a:latin typeface="Times New Roman" pitchFamily="18" charset="0"/>
                <a:cs typeface="Times New Roman" pitchFamily="18" charset="0"/>
              </a:rPr>
              <a:t>3. </a:t>
            </a:r>
            <a:r>
              <a:rPr lang="ru-RU" sz="2400" b="1" dirty="0" err="1" smtClean="0">
                <a:solidFill>
                  <a:srgbClr val="FF3300"/>
                </a:solidFill>
                <a:effectLst/>
                <a:latin typeface="Times New Roman" pitchFamily="18" charset="0"/>
                <a:cs typeface="Times New Roman" pitchFamily="18" charset="0"/>
              </a:rPr>
              <a:t>Худудни</a:t>
            </a:r>
            <a:r>
              <a:rPr lang="ru-RU" sz="2400" b="1" dirty="0" smtClean="0">
                <a:solidFill>
                  <a:srgbClr val="FF3300"/>
                </a:solidFill>
                <a:effectLst/>
                <a:latin typeface="Times New Roman" pitchFamily="18" charset="0"/>
                <a:cs typeface="Times New Roman" pitchFamily="18" charset="0"/>
              </a:rPr>
              <a:t> </a:t>
            </a:r>
            <a:r>
              <a:rPr lang="ru-RU" sz="2400" b="1" dirty="0" err="1" smtClean="0">
                <a:solidFill>
                  <a:srgbClr val="FF3300"/>
                </a:solidFill>
                <a:effectLst/>
                <a:latin typeface="Times New Roman" pitchFamily="18" charset="0"/>
                <a:cs typeface="Times New Roman" pitchFamily="18" charset="0"/>
              </a:rPr>
              <a:t>эрозияга</a:t>
            </a:r>
            <a:r>
              <a:rPr lang="ru-RU" sz="2400" b="1" dirty="0" smtClean="0">
                <a:solidFill>
                  <a:srgbClr val="FF3300"/>
                </a:solidFill>
                <a:effectLst/>
                <a:latin typeface="Times New Roman" pitchFamily="18" charset="0"/>
                <a:cs typeface="Times New Roman" pitchFamily="18" charset="0"/>
              </a:rPr>
              <a:t> </a:t>
            </a:r>
            <a:r>
              <a:rPr lang="ru-RU" sz="2400" b="1" dirty="0" err="1" smtClean="0">
                <a:solidFill>
                  <a:srgbClr val="FF3300"/>
                </a:solidFill>
                <a:effectLst/>
                <a:latin typeface="Times New Roman" pitchFamily="18" charset="0"/>
                <a:cs typeface="Times New Roman" pitchFamily="18" charset="0"/>
              </a:rPr>
              <a:t>қарши ташкил</a:t>
            </a:r>
            <a:r>
              <a:rPr lang="ru-RU" sz="2400" b="1" dirty="0" smtClean="0">
                <a:solidFill>
                  <a:srgbClr val="FF3300"/>
                </a:solidFill>
                <a:effectLst/>
                <a:latin typeface="Times New Roman" pitchFamily="18" charset="0"/>
                <a:cs typeface="Times New Roman" pitchFamily="18" charset="0"/>
              </a:rPr>
              <a:t> </a:t>
            </a:r>
            <a:r>
              <a:rPr lang="ru-RU" sz="2400" b="1" dirty="0" err="1" smtClean="0">
                <a:solidFill>
                  <a:srgbClr val="FF3300"/>
                </a:solidFill>
                <a:effectLst/>
                <a:latin typeface="Times New Roman" pitchFamily="18" charset="0"/>
                <a:cs typeface="Times New Roman" pitchFamily="18" charset="0"/>
              </a:rPr>
              <a:t>қилиш</a:t>
            </a:r>
            <a:endParaRPr lang="ru-RU" sz="2400" dirty="0">
              <a:solidFill>
                <a:srgbClr val="FF3300"/>
              </a:solidFill>
              <a:effectLst/>
              <a:latin typeface="Times New Roman" pitchFamily="18" charset="0"/>
              <a:cs typeface="Times New Roman" pitchFamily="18" charset="0"/>
            </a:endParaRPr>
          </a:p>
        </p:txBody>
      </p:sp>
      <p:pic>
        <p:nvPicPr>
          <p:cNvPr id="3074" name="Рисунок 1" descr="Галяарал"/>
          <p:cNvPicPr>
            <a:picLocks noChangeAspect="1" noChangeArrowheads="1"/>
          </p:cNvPicPr>
          <p:nvPr/>
        </p:nvPicPr>
        <p:blipFill>
          <a:blip r:embed="rId2" cstate="print">
            <a:lum contrast="20000"/>
          </a:blip>
          <a:srcRect/>
          <a:stretch>
            <a:fillRect/>
          </a:stretch>
        </p:blipFill>
        <p:spPr bwMode="auto">
          <a:xfrm>
            <a:off x="2428861" y="642918"/>
            <a:ext cx="6500826" cy="4762682"/>
          </a:xfrm>
          <a:prstGeom prst="rect">
            <a:avLst/>
          </a:prstGeom>
          <a:noFill/>
          <a:ln w="9525">
            <a:noFill/>
            <a:miter lim="800000"/>
            <a:headEnd/>
            <a:tailEnd/>
          </a:ln>
        </p:spPr>
      </p:pic>
      <p:sp>
        <p:nvSpPr>
          <p:cNvPr id="5" name="TextBox 4"/>
          <p:cNvSpPr txBox="1"/>
          <p:nvPr/>
        </p:nvSpPr>
        <p:spPr>
          <a:xfrm>
            <a:off x="0" y="714356"/>
            <a:ext cx="2357422" cy="3570208"/>
          </a:xfrm>
          <a:prstGeom prst="rect">
            <a:avLst/>
          </a:prstGeom>
          <a:solidFill>
            <a:schemeClr val="tx1">
              <a:alpha val="78000"/>
            </a:schemeClr>
          </a:solidFill>
        </p:spPr>
        <p:txBody>
          <a:bodyPr wrap="square" rtlCol="0">
            <a:spAutoFit/>
          </a:bodyPr>
          <a:lstStyle/>
          <a:p>
            <a:pPr algn="l"/>
            <a:r>
              <a:rPr lang="ru-RU" sz="1400" dirty="0" err="1" smtClean="0">
                <a:solidFill>
                  <a:srgbClr val="000000"/>
                </a:solidFill>
                <a:latin typeface="Times New Roman" pitchFamily="18" charset="0"/>
                <a:cs typeface="Times New Roman" pitchFamily="18" charset="0"/>
              </a:rPr>
              <a:t>Жойлар</a:t>
            </a:r>
            <a:r>
              <a:rPr lang="ru-RU" sz="1400" dirty="0" smtClean="0">
                <a:solidFill>
                  <a:srgbClr val="000000"/>
                </a:solidFill>
                <a:latin typeface="Times New Roman" pitchFamily="18" charset="0"/>
                <a:cs typeface="Times New Roman" pitchFamily="18" charset="0"/>
              </a:rPr>
              <a:t> </a:t>
            </a:r>
            <a:r>
              <a:rPr lang="ru-RU" sz="1400" dirty="0" err="1" smtClean="0">
                <a:solidFill>
                  <a:srgbClr val="000000"/>
                </a:solidFill>
                <a:latin typeface="Times New Roman" pitchFamily="18" charset="0"/>
                <a:cs typeface="Times New Roman" pitchFamily="18" charset="0"/>
              </a:rPr>
              <a:t>учун</a:t>
            </a:r>
            <a:r>
              <a:rPr lang="ru-RU" sz="1400" dirty="0" smtClean="0">
                <a:solidFill>
                  <a:srgbClr val="000000"/>
                </a:solidFill>
                <a:latin typeface="Times New Roman" pitchFamily="18" charset="0"/>
                <a:cs typeface="Times New Roman" pitchFamily="18" charset="0"/>
              </a:rPr>
              <a:t> </a:t>
            </a:r>
            <a:r>
              <a:rPr lang="ru-RU" sz="1400" dirty="0" err="1" smtClean="0">
                <a:solidFill>
                  <a:srgbClr val="000000"/>
                </a:solidFill>
                <a:latin typeface="Times New Roman" pitchFamily="18" charset="0"/>
                <a:cs typeface="Times New Roman" pitchFamily="18" charset="0"/>
              </a:rPr>
              <a:t>мезонлар</a:t>
            </a:r>
            <a:r>
              <a:rPr lang="ru-RU" sz="1400" dirty="0" smtClean="0">
                <a:solidFill>
                  <a:srgbClr val="000000"/>
                </a:solidFill>
                <a:latin typeface="Times New Roman" pitchFamily="18" charset="0"/>
                <a:cs typeface="Times New Roman" pitchFamily="18" charset="0"/>
              </a:rPr>
              <a:t>:</a:t>
            </a:r>
          </a:p>
          <a:p>
            <a:pPr algn="l"/>
            <a:endParaRPr lang="en-US" sz="1400" dirty="0" smtClean="0">
              <a:solidFill>
                <a:srgbClr val="000000"/>
              </a:solidFill>
              <a:latin typeface="Times New Roman" pitchFamily="18" charset="0"/>
              <a:cs typeface="Times New Roman" pitchFamily="18" charset="0"/>
            </a:endParaRPr>
          </a:p>
          <a:p>
            <a:pPr lvl="0" algn="l">
              <a:buFont typeface="Wingdings" pitchFamily="2" charset="2"/>
              <a:buChar char="Ø"/>
            </a:pPr>
            <a:r>
              <a:rPr lang="ru-RU" sz="1400" dirty="0" smtClean="0">
                <a:solidFill>
                  <a:srgbClr val="000000"/>
                </a:solidFill>
                <a:latin typeface="Times New Roman" pitchFamily="18" charset="0"/>
                <a:cs typeface="Times New Roman" pitchFamily="18" charset="0"/>
              </a:rPr>
              <a:t>5 </a:t>
            </a:r>
            <a:r>
              <a:rPr lang="ru-RU" sz="1400" dirty="0" err="1" smtClean="0">
                <a:solidFill>
                  <a:srgbClr val="000000"/>
                </a:solidFill>
                <a:latin typeface="Times New Roman" pitchFamily="18" charset="0"/>
                <a:cs typeface="Times New Roman" pitchFamily="18" charset="0"/>
              </a:rPr>
              <a:t>гектардан</a:t>
            </a:r>
            <a:r>
              <a:rPr lang="ru-RU" sz="1400" dirty="0" smtClean="0">
                <a:solidFill>
                  <a:srgbClr val="000000"/>
                </a:solidFill>
                <a:latin typeface="Times New Roman" pitchFamily="18" charset="0"/>
                <a:cs typeface="Times New Roman" pitchFamily="18" charset="0"/>
              </a:rPr>
              <a:t> </a:t>
            </a:r>
            <a:r>
              <a:rPr lang="ru-RU" sz="1400" dirty="0" err="1" smtClean="0">
                <a:solidFill>
                  <a:srgbClr val="000000"/>
                </a:solidFill>
                <a:latin typeface="Times New Roman" pitchFamily="18" charset="0"/>
                <a:cs typeface="Times New Roman" pitchFamily="18" charset="0"/>
              </a:rPr>
              <a:t>кўп</a:t>
            </a:r>
            <a:r>
              <a:rPr lang="ru-RU" sz="1400" dirty="0" smtClean="0">
                <a:solidFill>
                  <a:srgbClr val="000000"/>
                </a:solidFill>
                <a:latin typeface="Times New Roman" pitchFamily="18" charset="0"/>
                <a:cs typeface="Times New Roman" pitchFamily="18" charset="0"/>
              </a:rPr>
              <a:t> </a:t>
            </a:r>
            <a:r>
              <a:rPr lang="ru-RU" sz="1400" dirty="0" err="1" smtClean="0">
                <a:solidFill>
                  <a:srgbClr val="000000"/>
                </a:solidFill>
                <a:latin typeface="Times New Roman" pitchFamily="18" charset="0"/>
                <a:cs typeface="Times New Roman" pitchFamily="18" charset="0"/>
              </a:rPr>
              <a:t>эмас</a:t>
            </a:r>
            <a:r>
              <a:rPr lang="ru-RU" sz="1400" dirty="0" smtClean="0">
                <a:solidFill>
                  <a:srgbClr val="000000"/>
                </a:solidFill>
                <a:latin typeface="Times New Roman" pitchFamily="18" charset="0"/>
                <a:cs typeface="Times New Roman" pitchFamily="18" charset="0"/>
              </a:rPr>
              <a:t>;</a:t>
            </a:r>
          </a:p>
          <a:p>
            <a:pPr lvl="0" algn="l"/>
            <a:endParaRPr lang="en-US" sz="1400" dirty="0" smtClean="0">
              <a:solidFill>
                <a:srgbClr val="000000"/>
              </a:solidFill>
              <a:latin typeface="Times New Roman" pitchFamily="18" charset="0"/>
              <a:cs typeface="Times New Roman" pitchFamily="18" charset="0"/>
            </a:endParaRPr>
          </a:p>
          <a:p>
            <a:pPr lvl="0" algn="l">
              <a:buFont typeface="Wingdings" pitchFamily="2" charset="2"/>
              <a:buChar char="Ø"/>
            </a:pPr>
            <a:r>
              <a:rPr lang="ru-RU" sz="1400" dirty="0" err="1" smtClean="0">
                <a:solidFill>
                  <a:srgbClr val="000000"/>
                </a:solidFill>
                <a:latin typeface="Times New Roman" pitchFamily="18" charset="0"/>
                <a:cs typeface="Times New Roman" pitchFamily="18" charset="0"/>
              </a:rPr>
              <a:t>Жойнинг</a:t>
            </a:r>
            <a:r>
              <a:rPr lang="ru-RU" sz="1400" dirty="0" smtClean="0">
                <a:solidFill>
                  <a:srgbClr val="000000"/>
                </a:solidFill>
                <a:latin typeface="Times New Roman" pitchFamily="18" charset="0"/>
                <a:cs typeface="Times New Roman" pitchFamily="18" charset="0"/>
              </a:rPr>
              <a:t> </a:t>
            </a:r>
            <a:r>
              <a:rPr lang="ru-RU" sz="1400" dirty="0" err="1" smtClean="0">
                <a:solidFill>
                  <a:srgbClr val="000000"/>
                </a:solidFill>
                <a:latin typeface="Times New Roman" pitchFamily="18" charset="0"/>
                <a:cs typeface="Times New Roman" pitchFamily="18" charset="0"/>
              </a:rPr>
              <a:t>рельефи</a:t>
            </a:r>
            <a:r>
              <a:rPr lang="ru-RU" sz="1400" dirty="0" smtClean="0">
                <a:solidFill>
                  <a:srgbClr val="000000"/>
                </a:solidFill>
                <a:latin typeface="Times New Roman" pitchFamily="18" charset="0"/>
                <a:cs typeface="Times New Roman" pitchFamily="18" charset="0"/>
              </a:rPr>
              <a:t>;</a:t>
            </a:r>
          </a:p>
          <a:p>
            <a:pPr lvl="0" algn="l"/>
            <a:endParaRPr lang="en-US" sz="1400" dirty="0" smtClean="0">
              <a:solidFill>
                <a:srgbClr val="000000"/>
              </a:solidFill>
              <a:latin typeface="Times New Roman" pitchFamily="18" charset="0"/>
              <a:cs typeface="Times New Roman" pitchFamily="18" charset="0"/>
            </a:endParaRPr>
          </a:p>
          <a:p>
            <a:pPr lvl="0" algn="l">
              <a:buFont typeface="Wingdings" pitchFamily="2" charset="2"/>
              <a:buChar char="Ø"/>
            </a:pPr>
            <a:r>
              <a:rPr lang="ru-RU" sz="1400" dirty="0" err="1" smtClean="0">
                <a:solidFill>
                  <a:srgbClr val="000000"/>
                </a:solidFill>
                <a:latin typeface="Times New Roman" pitchFamily="18" charset="0"/>
                <a:cs typeface="Times New Roman" pitchFamily="18" charset="0"/>
              </a:rPr>
              <a:t>Қияликнинг тиклиги</a:t>
            </a:r>
            <a:r>
              <a:rPr lang="ru-RU" sz="1400" dirty="0" smtClean="0">
                <a:solidFill>
                  <a:srgbClr val="000000"/>
                </a:solidFill>
                <a:latin typeface="Times New Roman" pitchFamily="18" charset="0"/>
                <a:cs typeface="Times New Roman" pitchFamily="18" charset="0"/>
              </a:rPr>
              <a:t> :</a:t>
            </a:r>
          </a:p>
          <a:p>
            <a:pPr lvl="0" algn="l"/>
            <a:r>
              <a:rPr lang="ru-RU" sz="1400" dirty="0" smtClean="0">
                <a:solidFill>
                  <a:srgbClr val="000000"/>
                </a:solidFill>
                <a:latin typeface="Times New Roman" pitchFamily="18" charset="0"/>
                <a:cs typeface="Times New Roman" pitchFamily="18" charset="0"/>
              </a:rPr>
              <a:t> –  3-5</a:t>
            </a:r>
            <a:r>
              <a:rPr lang="ru-RU" sz="1400" baseline="30000" dirty="0" smtClean="0">
                <a:solidFill>
                  <a:srgbClr val="000000"/>
                </a:solidFill>
                <a:latin typeface="Times New Roman" pitchFamily="18" charset="0"/>
                <a:cs typeface="Times New Roman" pitchFamily="18" charset="0"/>
              </a:rPr>
              <a:t>о </a:t>
            </a:r>
          </a:p>
          <a:p>
            <a:pPr lvl="0" algn="l">
              <a:buFontTx/>
              <a:buChar char="-"/>
            </a:pPr>
            <a:r>
              <a:rPr lang="ru-RU" sz="1400" dirty="0" smtClean="0">
                <a:solidFill>
                  <a:srgbClr val="000000"/>
                </a:solidFill>
                <a:latin typeface="Times New Roman" pitchFamily="18" charset="0"/>
                <a:cs typeface="Times New Roman" pitchFamily="18" charset="0"/>
              </a:rPr>
              <a:t>15 </a:t>
            </a:r>
            <a:r>
              <a:rPr lang="ru-RU" sz="1400" baseline="30000" dirty="0" smtClean="0">
                <a:solidFill>
                  <a:srgbClr val="000000"/>
                </a:solidFill>
                <a:latin typeface="Times New Roman" pitchFamily="18" charset="0"/>
                <a:cs typeface="Times New Roman" pitchFamily="18" charset="0"/>
              </a:rPr>
              <a:t>о </a:t>
            </a:r>
            <a:r>
              <a:rPr lang="ru-RU" sz="1400" dirty="0" err="1" smtClean="0">
                <a:solidFill>
                  <a:srgbClr val="000000"/>
                </a:solidFill>
                <a:latin typeface="Times New Roman" pitchFamily="18" charset="0"/>
                <a:cs typeface="Times New Roman" pitchFamily="18" charset="0"/>
              </a:rPr>
              <a:t>гача</a:t>
            </a:r>
            <a:endParaRPr lang="ru-RU" sz="1400" dirty="0" smtClean="0">
              <a:solidFill>
                <a:srgbClr val="000000"/>
              </a:solidFill>
              <a:latin typeface="Times New Roman" pitchFamily="18" charset="0"/>
              <a:cs typeface="Times New Roman" pitchFamily="18" charset="0"/>
            </a:endParaRPr>
          </a:p>
          <a:p>
            <a:pPr lvl="0" algn="l">
              <a:buFontTx/>
              <a:buChar char="-"/>
            </a:pPr>
            <a:r>
              <a:rPr lang="ru-RU" sz="1400" dirty="0" smtClean="0">
                <a:solidFill>
                  <a:srgbClr val="000000"/>
                </a:solidFill>
                <a:latin typeface="Times New Roman" pitchFamily="18" charset="0"/>
                <a:cs typeface="Times New Roman" pitchFamily="18" charset="0"/>
              </a:rPr>
              <a:t>12-35</a:t>
            </a:r>
            <a:r>
              <a:rPr lang="ru-RU" sz="1400" baseline="30000" dirty="0" smtClean="0">
                <a:solidFill>
                  <a:srgbClr val="000000"/>
                </a:solidFill>
                <a:latin typeface="Times New Roman" pitchFamily="18" charset="0"/>
                <a:cs typeface="Times New Roman" pitchFamily="18" charset="0"/>
              </a:rPr>
              <a:t>о</a:t>
            </a:r>
          </a:p>
          <a:p>
            <a:pPr lvl="0" algn="l">
              <a:buFontTx/>
              <a:buChar char="-"/>
            </a:pPr>
            <a:endParaRPr lang="ru-RU" sz="1400" baseline="30000" dirty="0" smtClean="0">
              <a:solidFill>
                <a:srgbClr val="000000"/>
              </a:solidFill>
              <a:latin typeface="Times New Roman" pitchFamily="18" charset="0"/>
              <a:cs typeface="Times New Roman" pitchFamily="18" charset="0"/>
            </a:endParaRPr>
          </a:p>
          <a:p>
            <a:pPr lvl="0" algn="l">
              <a:buFontTx/>
              <a:buChar char="-"/>
            </a:pPr>
            <a:endParaRPr lang="ru-RU" sz="1400" baseline="30000" dirty="0" smtClean="0">
              <a:solidFill>
                <a:srgbClr val="000000"/>
              </a:solidFill>
              <a:latin typeface="Times New Roman" pitchFamily="18" charset="0"/>
              <a:cs typeface="Times New Roman" pitchFamily="18" charset="0"/>
            </a:endParaRPr>
          </a:p>
          <a:p>
            <a:pPr lvl="0" algn="l">
              <a:buFontTx/>
              <a:buChar char="-"/>
            </a:pPr>
            <a:endParaRPr lang="ru-RU" sz="1400" baseline="30000" dirty="0" smtClean="0">
              <a:solidFill>
                <a:srgbClr val="000000"/>
              </a:solidFill>
              <a:latin typeface="Times New Roman" pitchFamily="18" charset="0"/>
              <a:cs typeface="Times New Roman" pitchFamily="18" charset="0"/>
            </a:endParaRPr>
          </a:p>
          <a:p>
            <a:pPr lvl="0" algn="l">
              <a:buFontTx/>
              <a:buChar char="-"/>
            </a:pPr>
            <a:endParaRPr lang="ru-RU" sz="1400" baseline="30000" dirty="0" smtClean="0">
              <a:solidFill>
                <a:srgbClr val="000000"/>
              </a:solidFill>
              <a:latin typeface="Times New Roman" pitchFamily="18" charset="0"/>
              <a:cs typeface="Times New Roman" pitchFamily="18" charset="0"/>
            </a:endParaRPr>
          </a:p>
          <a:p>
            <a:pPr lvl="0" algn="l">
              <a:buFontTx/>
              <a:buChar char="-"/>
            </a:pPr>
            <a:endParaRPr lang="ru-RU" sz="1400" baseline="30000" dirty="0" smtClean="0">
              <a:solidFill>
                <a:srgbClr val="000000"/>
              </a:solidFill>
              <a:latin typeface="Times New Roman" pitchFamily="18" charset="0"/>
              <a:cs typeface="Times New Roman" pitchFamily="18" charset="0"/>
            </a:endParaRPr>
          </a:p>
          <a:p>
            <a:pPr lvl="0" algn="l"/>
            <a:r>
              <a:rPr lang="ru-RU" sz="1400" dirty="0" smtClean="0">
                <a:solidFill>
                  <a:srgbClr val="000000"/>
                </a:solidFill>
                <a:latin typeface="Times New Roman" pitchFamily="18" charset="0"/>
                <a:cs typeface="Times New Roman" pitchFamily="18" charset="0"/>
              </a:rPr>
              <a:t>30</a:t>
            </a:r>
            <a:r>
              <a:rPr lang="ru-RU" sz="1400" baseline="30000" dirty="0" smtClean="0">
                <a:solidFill>
                  <a:srgbClr val="000000"/>
                </a:solidFill>
                <a:latin typeface="Times New Roman" pitchFamily="18" charset="0"/>
                <a:cs typeface="Times New Roman" pitchFamily="18" charset="0"/>
              </a:rPr>
              <a:t>о </a:t>
            </a:r>
            <a:r>
              <a:rPr lang="ru-RU" sz="1400" dirty="0" smtClean="0">
                <a:solidFill>
                  <a:srgbClr val="000000"/>
                </a:solidFill>
                <a:latin typeface="Times New Roman" pitchFamily="18" charset="0"/>
                <a:cs typeface="Times New Roman" pitchFamily="18" charset="0"/>
              </a:rPr>
              <a:t>дан </a:t>
            </a:r>
            <a:r>
              <a:rPr lang="ru-RU" sz="1400" dirty="0" err="1" smtClean="0">
                <a:solidFill>
                  <a:srgbClr val="000000"/>
                </a:solidFill>
                <a:latin typeface="Times New Roman" pitchFamily="18" charset="0"/>
                <a:cs typeface="Times New Roman" pitchFamily="18" charset="0"/>
              </a:rPr>
              <a:t>юқори</a:t>
            </a:r>
            <a:r>
              <a:rPr lang="ru-RU" sz="1400" dirty="0" smtClean="0">
                <a:solidFill>
                  <a:srgbClr val="000000"/>
                </a:solidFill>
                <a:latin typeface="Times New Roman" pitchFamily="18" charset="0"/>
                <a:cs typeface="Times New Roman" pitchFamily="18" charset="0"/>
              </a:rPr>
              <a:t>  </a:t>
            </a:r>
            <a:endParaRPr lang="en-US" sz="1400" dirty="0" smtClean="0">
              <a:solidFill>
                <a:srgbClr val="000000"/>
              </a:solidFill>
              <a:latin typeface="Times New Roman" pitchFamily="18" charset="0"/>
              <a:cs typeface="Times New Roman" pitchFamily="18" charset="0"/>
            </a:endParaRPr>
          </a:p>
          <a:p>
            <a:pPr algn="l">
              <a:buFont typeface="Wingdings" pitchFamily="2" charset="2"/>
              <a:buChar char="Ø"/>
            </a:pPr>
            <a:r>
              <a:rPr lang="ru-RU" sz="1400" dirty="0" err="1" smtClean="0">
                <a:solidFill>
                  <a:srgbClr val="000000"/>
                </a:solidFill>
                <a:latin typeface="Times New Roman" pitchFamily="18" charset="0"/>
                <a:cs typeface="Times New Roman" pitchFamily="18" charset="0"/>
              </a:rPr>
              <a:t>киялик</a:t>
            </a:r>
            <a:r>
              <a:rPr lang="ru-RU" sz="1400" dirty="0" smtClean="0">
                <a:solidFill>
                  <a:srgbClr val="000000"/>
                </a:solidFill>
                <a:latin typeface="Times New Roman" pitchFamily="18" charset="0"/>
                <a:cs typeface="Times New Roman" pitchFamily="18" charset="0"/>
              </a:rPr>
              <a:t> </a:t>
            </a:r>
            <a:r>
              <a:rPr lang="ru-RU" sz="1400" dirty="0" err="1" smtClean="0">
                <a:solidFill>
                  <a:srgbClr val="000000"/>
                </a:solidFill>
                <a:latin typeface="Times New Roman" pitchFamily="18" charset="0"/>
                <a:cs typeface="Times New Roman" pitchFamily="18" charset="0"/>
              </a:rPr>
              <a:t>экспозицияс</a:t>
            </a:r>
            <a:r>
              <a:rPr lang="ru-RU" dirty="0" err="1" smtClean="0">
                <a:solidFill>
                  <a:srgbClr val="000000"/>
                </a:solidFill>
                <a:latin typeface="Times New Roman" pitchFamily="18" charset="0"/>
                <a:cs typeface="Times New Roman" pitchFamily="18" charset="0"/>
              </a:rPr>
              <a:t>и</a:t>
            </a:r>
            <a:r>
              <a:rPr lang="ru-RU"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pPr algn="l"/>
            <a:endParaRPr lang="ru-RU" sz="1400" baseline="30000" dirty="0">
              <a:solidFill>
                <a:srgbClr val="000000"/>
              </a:solidFill>
              <a:latin typeface="Times New Roman" pitchFamily="18" charset="0"/>
              <a:cs typeface="Times New Roman" pitchFamily="18" charset="0"/>
            </a:endParaRPr>
          </a:p>
        </p:txBody>
      </p:sp>
      <p:sp>
        <p:nvSpPr>
          <p:cNvPr id="6" name="TextBox 5"/>
          <p:cNvSpPr txBox="1"/>
          <p:nvPr/>
        </p:nvSpPr>
        <p:spPr>
          <a:xfrm>
            <a:off x="214282" y="5857892"/>
            <a:ext cx="8929718" cy="584775"/>
          </a:xfrm>
          <a:prstGeom prst="rect">
            <a:avLst/>
          </a:prstGeom>
          <a:solidFill>
            <a:schemeClr val="tx1">
              <a:alpha val="77000"/>
            </a:schemeClr>
          </a:solidFill>
        </p:spPr>
        <p:txBody>
          <a:bodyPr wrap="square" rtlCol="0">
            <a:spAutoFit/>
          </a:bodyPr>
          <a:lstStyle/>
          <a:p>
            <a:pPr>
              <a:buFont typeface="Wingdings" pitchFamily="2" charset="2"/>
              <a:buChar char="Ø"/>
            </a:pPr>
            <a:r>
              <a:rPr lang="ru-RU" dirty="0" err="1" smtClean="0">
                <a:solidFill>
                  <a:srgbClr val="000000"/>
                </a:solidFill>
                <a:latin typeface="Times New Roman" pitchFamily="18" charset="0"/>
                <a:cs typeface="Times New Roman" pitchFamily="18" charset="0"/>
              </a:rPr>
              <a:t>Йўл</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тармоғининг яратилиши</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Чегералар</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бўйича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минераллашган</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полосаларни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яратиш</a:t>
            </a:r>
            <a:endParaRPr lang="ru-RU" dirty="0">
              <a:solidFill>
                <a:srgbClr val="000000"/>
              </a:solidFill>
              <a:latin typeface="Times New Roman" pitchFamily="18" charset="0"/>
              <a:cs typeface="Times New Roman" pitchFamily="18" charset="0"/>
            </a:endParaRPr>
          </a:p>
        </p:txBody>
      </p:sp>
      <p:sp>
        <p:nvSpPr>
          <p:cNvPr id="3075" name="Text Box 3"/>
          <p:cNvSpPr txBox="1">
            <a:spLocks noChangeArrowheads="1"/>
          </p:cNvSpPr>
          <p:nvPr/>
        </p:nvSpPr>
        <p:spPr bwMode="auto">
          <a:xfrm>
            <a:off x="2357422" y="3000372"/>
            <a:ext cx="447675" cy="762000"/>
          </a:xfrm>
          <a:prstGeom prst="rect">
            <a:avLst/>
          </a:prstGeom>
          <a:solidFill>
            <a:srgbClr val="FFFFFF">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rgbClr val="FFFFFF"/>
                </a:solidFill>
                <a:effectLst/>
                <a:latin typeface="Calibri"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rPr>
              <a:t>7</a:t>
            </a:r>
            <a:r>
              <a:rPr kumimoji="0" lang="ru-RU" sz="1100" b="0" i="0" u="none" strike="noStrike" cap="none" normalizeH="0" baseline="0" dirty="0" smtClean="0">
                <a:ln>
                  <a:noFill/>
                </a:ln>
                <a:solidFill>
                  <a:srgbClr val="FFFFFF"/>
                </a:solidFill>
                <a:effectLst/>
                <a:latin typeface="Calibri" pitchFamily="34" charset="0"/>
              </a:rPr>
              <a:t> га</a:t>
            </a:r>
            <a:endParaRPr kumimoji="0" lang="ru-RU" sz="1800" b="0" i="0" u="none" strike="noStrike" cap="none" normalizeH="0" baseline="0" dirty="0" smtClean="0">
              <a:ln>
                <a:noFill/>
              </a:ln>
              <a:solidFill>
                <a:schemeClr val="tx1"/>
              </a:solidFill>
              <a:effectLst/>
              <a:latin typeface="Arial" pitchFamily="34" charset="0"/>
            </a:endParaRPr>
          </a:p>
        </p:txBody>
      </p:sp>
      <p:sp>
        <p:nvSpPr>
          <p:cNvPr id="3079" name="Text Box 7"/>
          <p:cNvSpPr txBox="1">
            <a:spLocks noChangeArrowheads="1"/>
          </p:cNvSpPr>
          <p:nvPr/>
        </p:nvSpPr>
        <p:spPr bwMode="auto">
          <a:xfrm>
            <a:off x="3357554" y="642918"/>
            <a:ext cx="544512" cy="674687"/>
          </a:xfrm>
          <a:prstGeom prst="rect">
            <a:avLst/>
          </a:prstGeom>
          <a:solidFill>
            <a:srgbClr val="FFFFFF">
              <a:alpha val="28999"/>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smtClean="0">
                <a:ln>
                  <a:noFill/>
                </a:ln>
                <a:solidFill>
                  <a:srgbClr val="FFFFFF"/>
                </a:solidFill>
                <a:effectLst/>
                <a:latin typeface="Calibri"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smtClean="0">
                <a:ln>
                  <a:noFill/>
                </a:ln>
                <a:solidFill>
                  <a:srgbClr val="FFFFFF"/>
                </a:solidFill>
                <a:effectLst/>
                <a:latin typeface="Calibri" pitchFamily="34" charset="0"/>
              </a:rPr>
              <a:t>0,6 га </a:t>
            </a:r>
            <a:endParaRPr kumimoji="0" lang="ru-RU" sz="1800" i="0" u="none" strike="noStrike" cap="none" normalizeH="0" baseline="0" smtClean="0">
              <a:ln>
                <a:noFill/>
              </a:ln>
              <a:solidFill>
                <a:schemeClr val="tx1"/>
              </a:solidFill>
              <a:effectLst/>
              <a:latin typeface="Arial" pitchFamily="34" charset="0"/>
            </a:endParaRPr>
          </a:p>
        </p:txBody>
      </p:sp>
      <p:sp>
        <p:nvSpPr>
          <p:cNvPr id="3080" name="Text Box 8"/>
          <p:cNvSpPr txBox="1">
            <a:spLocks noChangeArrowheads="1"/>
          </p:cNvSpPr>
          <p:nvPr/>
        </p:nvSpPr>
        <p:spPr bwMode="auto">
          <a:xfrm>
            <a:off x="4643438" y="1142984"/>
            <a:ext cx="739775" cy="730250"/>
          </a:xfrm>
          <a:prstGeom prst="rect">
            <a:avLst/>
          </a:prstGeom>
          <a:solidFill>
            <a:srgbClr val="FFFFFF">
              <a:alpha val="27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rgbClr val="FFFFFF"/>
                </a:solidFill>
                <a:effectLst/>
                <a:latin typeface="Calibri" pitchFamily="34" charset="0"/>
              </a:rPr>
              <a:t>№3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dirty="0" smtClean="0">
                <a:ln>
                  <a:noFill/>
                </a:ln>
                <a:solidFill>
                  <a:srgbClr val="FFFFFF"/>
                </a:solidFill>
                <a:effectLst/>
                <a:latin typeface="Calibri" pitchFamily="34" charset="0"/>
              </a:rPr>
              <a:t>1,5</a:t>
            </a:r>
            <a:r>
              <a:rPr kumimoji="0" lang="ru-RU" sz="1100" b="0" i="0" u="none" strike="noStrike" cap="none" normalizeH="0" baseline="0" dirty="0" smtClean="0">
                <a:ln>
                  <a:noFill/>
                </a:ln>
                <a:solidFill>
                  <a:srgbClr val="FFFFFF"/>
                </a:solidFill>
                <a:effectLst/>
                <a:latin typeface="Calibri" pitchFamily="34" charset="0"/>
              </a:rPr>
              <a:t> га</a:t>
            </a:r>
            <a:endParaRPr kumimoji="0" lang="ru-RU" sz="1800" b="0" i="0" u="none" strike="noStrike" cap="none" normalizeH="0" baseline="0" dirty="0" smtClean="0">
              <a:ln>
                <a:noFill/>
              </a:ln>
              <a:solidFill>
                <a:schemeClr val="tx1"/>
              </a:solidFill>
              <a:effectLst/>
              <a:latin typeface="Arial" pitchFamily="34" charset="0"/>
            </a:endParaRPr>
          </a:p>
        </p:txBody>
      </p:sp>
      <p:sp>
        <p:nvSpPr>
          <p:cNvPr id="3081" name="Text Box 9"/>
          <p:cNvSpPr txBox="1">
            <a:spLocks noChangeArrowheads="1"/>
          </p:cNvSpPr>
          <p:nvPr/>
        </p:nvSpPr>
        <p:spPr bwMode="auto">
          <a:xfrm>
            <a:off x="3357554" y="2928934"/>
            <a:ext cx="619125" cy="576263"/>
          </a:xfrm>
          <a:prstGeom prst="rect">
            <a:avLst/>
          </a:prstGeom>
          <a:solidFill>
            <a:srgbClr val="FFFFFF">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smtClean="0">
                <a:ln>
                  <a:noFill/>
                </a:ln>
                <a:solidFill>
                  <a:srgbClr val="FFFFFF"/>
                </a:solidFill>
                <a:effectLst/>
                <a:latin typeface="Calibri" pitchFamily="34" charset="0"/>
              </a:rPr>
              <a:t>№4</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smtClean="0">
                <a:ln>
                  <a:noFill/>
                </a:ln>
                <a:solidFill>
                  <a:srgbClr val="FFFFFF"/>
                </a:solidFill>
                <a:effectLst/>
                <a:latin typeface="Calibri" pitchFamily="34" charset="0"/>
              </a:rPr>
              <a:t>5,4 га</a:t>
            </a:r>
            <a:endParaRPr kumimoji="0" lang="ru-RU" sz="1800" i="0" u="none" strike="noStrike" cap="none" normalizeH="0" baseline="0" smtClean="0">
              <a:ln>
                <a:noFill/>
              </a:ln>
              <a:solidFill>
                <a:schemeClr val="tx1"/>
              </a:solidFill>
              <a:effectLst/>
              <a:latin typeface="Arial" pitchFamily="34" charset="0"/>
            </a:endParaRPr>
          </a:p>
        </p:txBody>
      </p:sp>
      <p:sp>
        <p:nvSpPr>
          <p:cNvPr id="3082" name="Text Box 10"/>
          <p:cNvSpPr txBox="1">
            <a:spLocks noChangeArrowheads="1"/>
          </p:cNvSpPr>
          <p:nvPr/>
        </p:nvSpPr>
        <p:spPr bwMode="auto">
          <a:xfrm>
            <a:off x="4929190" y="2857496"/>
            <a:ext cx="620713" cy="696912"/>
          </a:xfrm>
          <a:prstGeom prst="rect">
            <a:avLst/>
          </a:prstGeom>
          <a:solidFill>
            <a:srgbClr val="FFFFFF">
              <a:alpha val="27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FFFFFF"/>
                </a:solidFill>
                <a:effectLst/>
                <a:latin typeface="Calibri" pitchFamily="34" charset="0"/>
              </a:rPr>
              <a:t>№5</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rgbClr val="FFFFFF"/>
                </a:solidFill>
                <a:effectLst/>
                <a:latin typeface="Calibri" pitchFamily="34" charset="0"/>
              </a:rPr>
              <a:t>8,1 га</a:t>
            </a:r>
            <a:endParaRPr kumimoji="0" lang="ru-RU" sz="1800" b="0" i="0" u="none" strike="noStrike" cap="none" normalizeH="0" baseline="0" dirty="0" smtClean="0">
              <a:ln>
                <a:noFill/>
              </a:ln>
              <a:solidFill>
                <a:schemeClr val="tx1"/>
              </a:solidFill>
              <a:effectLst/>
              <a:latin typeface="Arial" pitchFamily="34" charset="0"/>
            </a:endParaRPr>
          </a:p>
        </p:txBody>
      </p:sp>
      <p:sp>
        <p:nvSpPr>
          <p:cNvPr id="3083" name="Text Box 11"/>
          <p:cNvSpPr txBox="1">
            <a:spLocks noChangeArrowheads="1"/>
          </p:cNvSpPr>
          <p:nvPr/>
        </p:nvSpPr>
        <p:spPr bwMode="auto">
          <a:xfrm>
            <a:off x="6643702" y="2357430"/>
            <a:ext cx="544512" cy="696913"/>
          </a:xfrm>
          <a:prstGeom prst="rect">
            <a:avLst/>
          </a:prstGeom>
          <a:solidFill>
            <a:srgbClr val="FFFFFF">
              <a:alpha val="25999"/>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dirty="0" smtClean="0">
                <a:ln>
                  <a:noFill/>
                </a:ln>
                <a:solidFill>
                  <a:srgbClr val="FFFFFF"/>
                </a:solidFill>
                <a:effectLst/>
                <a:latin typeface="Calibri" pitchFamily="34" charset="0"/>
              </a:rPr>
              <a:t>№6</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dirty="0" smtClean="0">
                <a:ln>
                  <a:noFill/>
                </a:ln>
                <a:solidFill>
                  <a:srgbClr val="FFFFFF"/>
                </a:solidFill>
                <a:effectLst/>
                <a:latin typeface="Calibri" pitchFamily="34" charset="0"/>
              </a:rPr>
              <a:t>2,8 га</a:t>
            </a:r>
            <a:endParaRPr kumimoji="0" lang="ru-RU" sz="1800" i="0" u="none" strike="noStrike" cap="none" normalizeH="0" baseline="0" dirty="0" smtClean="0">
              <a:ln>
                <a:noFill/>
              </a:ln>
              <a:solidFill>
                <a:schemeClr val="tx1"/>
              </a:solidFill>
              <a:effectLst/>
              <a:latin typeface="Arial" pitchFamily="34" charset="0"/>
            </a:endParaRPr>
          </a:p>
        </p:txBody>
      </p:sp>
      <p:sp>
        <p:nvSpPr>
          <p:cNvPr id="3084" name="Text Box 12"/>
          <p:cNvSpPr txBox="1">
            <a:spLocks noChangeArrowheads="1"/>
          </p:cNvSpPr>
          <p:nvPr/>
        </p:nvSpPr>
        <p:spPr bwMode="auto">
          <a:xfrm>
            <a:off x="6572264" y="3929066"/>
            <a:ext cx="544512" cy="577850"/>
          </a:xfrm>
          <a:prstGeom prst="rect">
            <a:avLst/>
          </a:prstGeom>
          <a:solidFill>
            <a:srgbClr val="FFFFFF">
              <a:alpha val="28999"/>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smtClean="0">
                <a:ln>
                  <a:noFill/>
                </a:ln>
                <a:solidFill>
                  <a:srgbClr val="FFFFFF"/>
                </a:solidFill>
                <a:effectLst/>
                <a:latin typeface="Calibri" pitchFamily="34" charset="0"/>
              </a:rPr>
              <a:t>№7</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i="0" u="none" strike="noStrike" cap="none" normalizeH="0" baseline="0" smtClean="0">
                <a:ln>
                  <a:noFill/>
                </a:ln>
                <a:solidFill>
                  <a:srgbClr val="FFFFFF"/>
                </a:solidFill>
                <a:effectLst/>
                <a:latin typeface="Calibri" pitchFamily="34" charset="0"/>
              </a:rPr>
              <a:t>1,3 га</a:t>
            </a:r>
            <a:endParaRPr kumimoji="0" lang="ru-RU" sz="1800" i="0" u="none" strike="noStrike" cap="none" normalizeH="0" baseline="0" smtClean="0">
              <a:ln>
                <a:noFill/>
              </a:ln>
              <a:solidFill>
                <a:schemeClr val="tx1"/>
              </a:solidFill>
              <a:effectLst/>
              <a:latin typeface="Arial" pitchFamily="34" charset="0"/>
            </a:endParaRPr>
          </a:p>
        </p:txBody>
      </p:sp>
      <p:sp>
        <p:nvSpPr>
          <p:cNvPr id="3085" name="Text Box 13"/>
          <p:cNvSpPr txBox="1">
            <a:spLocks noChangeArrowheads="1"/>
          </p:cNvSpPr>
          <p:nvPr/>
        </p:nvSpPr>
        <p:spPr bwMode="auto">
          <a:xfrm>
            <a:off x="8215338" y="2428868"/>
            <a:ext cx="436562" cy="665162"/>
          </a:xfrm>
          <a:prstGeom prst="rect">
            <a:avLst/>
          </a:prstGeom>
          <a:solidFill>
            <a:srgbClr val="FFFFFF">
              <a:alpha val="28999"/>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rgbClr val="FFFFFF"/>
                </a:solidFill>
                <a:effectLst/>
                <a:latin typeface="Calibri" pitchFamily="34" charset="0"/>
              </a:rPr>
              <a:t>№8</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rgbClr val="FFFFFF"/>
                </a:solidFill>
                <a:effectLst/>
                <a:latin typeface="Calibri" pitchFamily="34" charset="0"/>
              </a:rPr>
              <a:t>3 га</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28604"/>
          </a:xfrm>
          <a:solidFill>
            <a:schemeClr val="tx1">
              <a:alpha val="78000"/>
            </a:schemeClr>
          </a:solidFill>
        </p:spPr>
        <p:txBody>
          <a:bodyPr/>
          <a:lstStyle/>
          <a:p>
            <a:r>
              <a:rPr lang="ru-RU" sz="2400" b="1" dirty="0" smtClean="0">
                <a:solidFill>
                  <a:srgbClr val="FF3300"/>
                </a:solidFill>
                <a:effectLst/>
                <a:latin typeface="Times New Roman" pitchFamily="18" charset="0"/>
                <a:cs typeface="Times New Roman" pitchFamily="18" charset="0"/>
              </a:rPr>
              <a:t>4. </a:t>
            </a:r>
            <a:r>
              <a:rPr lang="ru-RU" sz="2400" b="1" dirty="0" err="1" smtClean="0">
                <a:solidFill>
                  <a:srgbClr val="FF3300"/>
                </a:solidFill>
                <a:effectLst/>
                <a:latin typeface="Times New Roman" pitchFamily="18" charset="0"/>
                <a:cs typeface="Times New Roman" pitchFamily="18" charset="0"/>
              </a:rPr>
              <a:t>Тупроқни тайёрлаш</a:t>
            </a:r>
            <a:r>
              <a:rPr lang="ru-RU" sz="2400" b="1" dirty="0" smtClean="0">
                <a:solidFill>
                  <a:srgbClr val="FF3300"/>
                </a:solidFill>
                <a:effectLst/>
                <a:latin typeface="Times New Roman" pitchFamily="18" charset="0"/>
                <a:cs typeface="Times New Roman" pitchFamily="18" charset="0"/>
              </a:rPr>
              <a:t> </a:t>
            </a:r>
            <a:endParaRPr lang="ru-RU" sz="2400" b="1" dirty="0">
              <a:solidFill>
                <a:srgbClr val="FF3300"/>
              </a:solidFill>
              <a:effectLst/>
              <a:latin typeface="Times New Roman" pitchFamily="18" charset="0"/>
              <a:cs typeface="Times New Roman" pitchFamily="18" charset="0"/>
            </a:endParaRPr>
          </a:p>
        </p:txBody>
      </p:sp>
      <p:pic>
        <p:nvPicPr>
          <p:cNvPr id="4098" name="Рисунок 11" descr="DSC05313"/>
          <p:cNvPicPr>
            <a:picLocks noChangeAspect="1" noChangeArrowheads="1"/>
          </p:cNvPicPr>
          <p:nvPr/>
        </p:nvPicPr>
        <p:blipFill>
          <a:blip r:embed="rId2" cstate="print"/>
          <a:srcRect/>
          <a:stretch>
            <a:fillRect/>
          </a:stretch>
        </p:blipFill>
        <p:spPr bwMode="auto">
          <a:xfrm>
            <a:off x="357158" y="571480"/>
            <a:ext cx="2357454" cy="1764810"/>
          </a:xfrm>
          <a:prstGeom prst="rect">
            <a:avLst/>
          </a:prstGeom>
          <a:noFill/>
        </p:spPr>
      </p:pic>
      <p:pic>
        <p:nvPicPr>
          <p:cNvPr id="4099" name="Picture 3" descr="IMG_7925"/>
          <p:cNvPicPr>
            <a:picLocks noChangeAspect="1" noChangeArrowheads="1"/>
          </p:cNvPicPr>
          <p:nvPr/>
        </p:nvPicPr>
        <p:blipFill>
          <a:blip r:embed="rId3" cstate="print"/>
          <a:srcRect/>
          <a:stretch>
            <a:fillRect/>
          </a:stretch>
        </p:blipFill>
        <p:spPr bwMode="auto">
          <a:xfrm>
            <a:off x="214282" y="2428868"/>
            <a:ext cx="2470874" cy="1643074"/>
          </a:xfrm>
          <a:prstGeom prst="rect">
            <a:avLst/>
          </a:prstGeom>
          <a:noFill/>
        </p:spPr>
      </p:pic>
      <p:pic>
        <p:nvPicPr>
          <p:cNvPr id="4100" name="Picture 4" descr="Изображение 043"/>
          <p:cNvPicPr>
            <a:picLocks noChangeAspect="1" noChangeArrowheads="1"/>
          </p:cNvPicPr>
          <p:nvPr/>
        </p:nvPicPr>
        <p:blipFill>
          <a:blip r:embed="rId4" cstate="print"/>
          <a:srcRect/>
          <a:stretch>
            <a:fillRect/>
          </a:stretch>
        </p:blipFill>
        <p:spPr bwMode="auto">
          <a:xfrm>
            <a:off x="285720" y="4214818"/>
            <a:ext cx="2314806" cy="928694"/>
          </a:xfrm>
          <a:prstGeom prst="rect">
            <a:avLst/>
          </a:prstGeom>
          <a:noFill/>
        </p:spPr>
      </p:pic>
      <p:pic>
        <p:nvPicPr>
          <p:cNvPr id="4101" name="Picture 5" descr="Изображение 043"/>
          <p:cNvPicPr>
            <a:picLocks noChangeAspect="1" noChangeArrowheads="1"/>
          </p:cNvPicPr>
          <p:nvPr/>
        </p:nvPicPr>
        <p:blipFill>
          <a:blip r:embed="rId5" cstate="print"/>
          <a:srcRect/>
          <a:stretch>
            <a:fillRect/>
          </a:stretch>
        </p:blipFill>
        <p:spPr bwMode="auto">
          <a:xfrm>
            <a:off x="214282" y="5232601"/>
            <a:ext cx="2071702" cy="1625399"/>
          </a:xfrm>
          <a:prstGeom prst="rect">
            <a:avLst/>
          </a:prstGeom>
          <a:noFill/>
        </p:spPr>
      </p:pic>
      <p:sp>
        <p:nvSpPr>
          <p:cNvPr id="8" name="TextBox 7"/>
          <p:cNvSpPr txBox="1"/>
          <p:nvPr/>
        </p:nvSpPr>
        <p:spPr>
          <a:xfrm>
            <a:off x="2786050" y="1428736"/>
            <a:ext cx="6357950" cy="4985980"/>
          </a:xfrm>
          <a:prstGeom prst="rect">
            <a:avLst/>
          </a:prstGeom>
          <a:solidFill>
            <a:schemeClr val="tx1">
              <a:alpha val="82000"/>
            </a:schemeClr>
          </a:solidFill>
        </p:spPr>
        <p:txBody>
          <a:bodyPr wrap="square" rtlCol="0">
            <a:spAutoFit/>
          </a:bodyPr>
          <a:lstStyle/>
          <a:p>
            <a:pPr lvl="0">
              <a:buFont typeface="Wingdings" pitchFamily="2" charset="2"/>
              <a:buChar char="Ø"/>
            </a:pPr>
            <a:r>
              <a:rPr lang="ru-RU" sz="2000" dirty="0" err="1" smtClean="0">
                <a:solidFill>
                  <a:srgbClr val="000000"/>
                </a:solidFill>
                <a:latin typeface="Times New Roman" pitchFamily="18" charset="0"/>
                <a:cs typeface="Times New Roman" pitchFamily="18" charset="0"/>
              </a:rPr>
              <a:t>Қияликнинг тиклиги</a:t>
            </a:r>
            <a:r>
              <a:rPr lang="ru-RU" sz="2000" dirty="0" smtClean="0">
                <a:solidFill>
                  <a:srgbClr val="000000"/>
                </a:solidFill>
                <a:latin typeface="Times New Roman" pitchFamily="18" charset="0"/>
                <a:cs typeface="Times New Roman" pitchFamily="18" charset="0"/>
              </a:rPr>
              <a:t> –  3-5</a:t>
            </a:r>
            <a:r>
              <a:rPr lang="ru-RU" sz="2000" baseline="30000" dirty="0" smtClean="0">
                <a:solidFill>
                  <a:srgbClr val="000000"/>
                </a:solidFill>
                <a:latin typeface="Times New Roman" pitchFamily="18" charset="0"/>
                <a:cs typeface="Times New Roman" pitchFamily="18" charset="0"/>
              </a:rPr>
              <a:t>о   - </a:t>
            </a:r>
            <a:r>
              <a:rPr lang="ru-RU" sz="2000" dirty="0" err="1" smtClean="0">
                <a:solidFill>
                  <a:srgbClr val="000000"/>
                </a:solidFill>
                <a:latin typeface="Times New Roman" pitchFamily="18" charset="0"/>
                <a:cs typeface="Times New Roman" pitchFamily="18" charset="0"/>
              </a:rPr>
              <a:t>гача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ялпи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шудгор</a:t>
            </a:r>
            <a:r>
              <a:rPr lang="ru-RU" sz="2000" dirty="0" smtClean="0">
                <a:solidFill>
                  <a:srgbClr val="000000"/>
                </a:solidFill>
                <a:latin typeface="Times New Roman" pitchFamily="18" charset="0"/>
                <a:cs typeface="Times New Roman" pitchFamily="18" charset="0"/>
              </a:rPr>
              <a:t> </a:t>
            </a:r>
          </a:p>
          <a:p>
            <a:pPr lvl="0">
              <a:buFont typeface="Arial" pitchFamily="34" charset="0"/>
              <a:buChar char="•"/>
            </a:pPr>
            <a:endParaRPr lang="ru-RU" sz="2000" dirty="0" smtClean="0">
              <a:solidFill>
                <a:srgbClr val="000000"/>
              </a:solidFill>
              <a:latin typeface="Times New Roman" pitchFamily="18" charset="0"/>
              <a:cs typeface="Times New Roman" pitchFamily="18" charset="0"/>
            </a:endParaRPr>
          </a:p>
          <a:p>
            <a:pPr lvl="0"/>
            <a:endParaRPr lang="ru-RU" sz="2000" dirty="0" smtClean="0">
              <a:solidFill>
                <a:srgbClr val="000000"/>
              </a:solidFill>
              <a:latin typeface="Times New Roman" pitchFamily="18" charset="0"/>
              <a:cs typeface="Times New Roman" pitchFamily="18" charset="0"/>
            </a:endParaRPr>
          </a:p>
          <a:p>
            <a:pPr lvl="0"/>
            <a:endParaRPr lang="en-US" sz="2000" dirty="0" smtClean="0">
              <a:solidFill>
                <a:srgbClr val="000000"/>
              </a:solidFill>
              <a:latin typeface="Times New Roman" pitchFamily="18" charset="0"/>
              <a:cs typeface="Times New Roman" pitchFamily="18" charset="0"/>
            </a:endParaRPr>
          </a:p>
          <a:p>
            <a:pPr lvl="0">
              <a:buFont typeface="Wingdings" pitchFamily="2" charset="2"/>
              <a:buChar char="Ø"/>
            </a:pPr>
            <a:r>
              <a:rPr lang="ru-RU" sz="2000" dirty="0" smtClean="0">
                <a:solidFill>
                  <a:srgbClr val="000000"/>
                </a:solidFill>
                <a:latin typeface="Times New Roman" pitchFamily="18" charset="0"/>
                <a:cs typeface="Times New Roman" pitchFamily="18" charset="0"/>
              </a:rPr>
              <a:t> 15 </a:t>
            </a:r>
            <a:r>
              <a:rPr lang="ru-RU" sz="2000" baseline="30000" dirty="0" smtClean="0">
                <a:solidFill>
                  <a:srgbClr val="000000"/>
                </a:solidFill>
                <a:latin typeface="Times New Roman" pitchFamily="18" charset="0"/>
                <a:cs typeface="Times New Roman" pitchFamily="18" charset="0"/>
              </a:rPr>
              <a:t>о – </a:t>
            </a:r>
            <a:r>
              <a:rPr lang="ru-RU" sz="2000" dirty="0" err="1" smtClean="0">
                <a:solidFill>
                  <a:srgbClr val="000000"/>
                </a:solidFill>
                <a:latin typeface="Times New Roman" pitchFamily="18" charset="0"/>
                <a:cs typeface="Times New Roman" pitchFamily="18" charset="0"/>
              </a:rPr>
              <a:t>полосали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шудгор</a:t>
            </a:r>
            <a:r>
              <a:rPr lang="ru-RU" sz="2000" dirty="0" smtClean="0">
                <a:solidFill>
                  <a:srgbClr val="000000"/>
                </a:solidFill>
                <a:latin typeface="Times New Roman" pitchFamily="18" charset="0"/>
                <a:cs typeface="Times New Roman" pitchFamily="18" charset="0"/>
              </a:rPr>
              <a:t> </a:t>
            </a:r>
            <a:r>
              <a:rPr lang="ru-RU" sz="2000" baseline="30000" dirty="0" smtClean="0">
                <a:solidFill>
                  <a:srgbClr val="000000"/>
                </a:solidFill>
                <a:latin typeface="Times New Roman" pitchFamily="18" charset="0"/>
                <a:cs typeface="Times New Roman" pitchFamily="18" charset="0"/>
              </a:rPr>
              <a:t>	</a:t>
            </a:r>
          </a:p>
          <a:p>
            <a:pPr lvl="0">
              <a:buFont typeface="Arial" pitchFamily="34" charset="0"/>
              <a:buChar char="•"/>
            </a:pPr>
            <a:endParaRPr lang="ru-RU" sz="2000" dirty="0" smtClean="0">
              <a:solidFill>
                <a:srgbClr val="000000"/>
              </a:solidFill>
              <a:latin typeface="Times New Roman" pitchFamily="18" charset="0"/>
              <a:cs typeface="Times New Roman" pitchFamily="18" charset="0"/>
            </a:endParaRPr>
          </a:p>
          <a:p>
            <a:pPr lvl="0">
              <a:buFont typeface="Wingdings" pitchFamily="2" charset="2"/>
              <a:buChar char="Ø"/>
            </a:pPr>
            <a:r>
              <a:rPr lang="ru-RU" sz="2000" dirty="0" smtClean="0">
                <a:solidFill>
                  <a:srgbClr val="000000"/>
                </a:solidFill>
                <a:latin typeface="Times New Roman" pitchFamily="18" charset="0"/>
                <a:cs typeface="Times New Roman" pitchFamily="18" charset="0"/>
              </a:rPr>
              <a:t>12-35</a:t>
            </a:r>
            <a:r>
              <a:rPr lang="ru-RU" sz="2000" baseline="30000" dirty="0" smtClean="0">
                <a:solidFill>
                  <a:srgbClr val="000000"/>
                </a:solidFill>
                <a:latin typeface="Times New Roman" pitchFamily="18" charset="0"/>
                <a:cs typeface="Times New Roman" pitchFamily="18" charset="0"/>
              </a:rPr>
              <a:t>о </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поғона-поғона қилиш</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pPr lvl="0">
              <a:buFont typeface="Arial" pitchFamily="34" charset="0"/>
              <a:buChar char="•"/>
            </a:pPr>
            <a:endParaRPr lang="ru-RU" sz="2000" dirty="0" smtClean="0">
              <a:solidFill>
                <a:srgbClr val="000000"/>
              </a:solidFill>
              <a:latin typeface="Times New Roman" pitchFamily="18" charset="0"/>
              <a:cs typeface="Times New Roman" pitchFamily="18" charset="0"/>
            </a:endParaRPr>
          </a:p>
          <a:p>
            <a:pPr lvl="0">
              <a:buFont typeface="Wingdings" pitchFamily="2" charset="2"/>
              <a:buChar char="Ø"/>
            </a:pPr>
            <a:r>
              <a:rPr lang="ru-RU" sz="2000" dirty="0" smtClean="0">
                <a:solidFill>
                  <a:srgbClr val="000000"/>
                </a:solidFill>
                <a:latin typeface="Times New Roman" pitchFamily="18" charset="0"/>
                <a:cs typeface="Times New Roman" pitchFamily="18" charset="0"/>
              </a:rPr>
              <a:t>до 15</a:t>
            </a:r>
            <a:r>
              <a:rPr lang="ru-RU" sz="2000" baseline="30000" dirty="0" smtClean="0">
                <a:solidFill>
                  <a:srgbClr val="000000"/>
                </a:solidFill>
                <a:latin typeface="Times New Roman" pitchFamily="18" charset="0"/>
                <a:cs typeface="Times New Roman" pitchFamily="18" charset="0"/>
              </a:rPr>
              <a:t>о </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шудгорлаб</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поғона-поғона қилиш</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pPr lvl="0">
              <a:buFont typeface="Arial" pitchFamily="34" charset="0"/>
              <a:buChar char="•"/>
            </a:pPr>
            <a:endParaRPr lang="ru-RU" sz="2000" dirty="0" smtClean="0">
              <a:solidFill>
                <a:srgbClr val="000000"/>
              </a:solidFill>
              <a:latin typeface="Times New Roman" pitchFamily="18" charset="0"/>
              <a:cs typeface="Times New Roman" pitchFamily="18" charset="0"/>
            </a:endParaRPr>
          </a:p>
          <a:p>
            <a:pPr lvl="0">
              <a:buFont typeface="Wingdings" pitchFamily="2" charset="2"/>
              <a:buChar char="Ø"/>
            </a:pPr>
            <a:r>
              <a:rPr lang="ru-RU" sz="2000" dirty="0" smtClean="0">
                <a:solidFill>
                  <a:srgbClr val="000000"/>
                </a:solidFill>
                <a:latin typeface="Times New Roman" pitchFamily="18" charset="0"/>
                <a:cs typeface="Times New Roman" pitchFamily="18" charset="0"/>
              </a:rPr>
              <a:t>до 35</a:t>
            </a:r>
            <a:r>
              <a:rPr lang="ru-RU" sz="2000" baseline="30000" dirty="0" smtClean="0">
                <a:solidFill>
                  <a:srgbClr val="000000"/>
                </a:solidFill>
                <a:latin typeface="Times New Roman" pitchFamily="18" charset="0"/>
                <a:cs typeface="Times New Roman" pitchFamily="18" charset="0"/>
              </a:rPr>
              <a:t>о</a:t>
            </a:r>
            <a:r>
              <a:rPr lang="ru-RU" sz="2000" dirty="0" smtClean="0">
                <a:solidFill>
                  <a:srgbClr val="000000"/>
                </a:solidFill>
                <a:latin typeface="Times New Roman" pitchFamily="18" charset="0"/>
                <a:cs typeface="Times New Roman" pitchFamily="18" charset="0"/>
              </a:rPr>
              <a:t> – </a:t>
            </a:r>
            <a:r>
              <a:rPr lang="ru-RU" sz="2000" dirty="0" err="1" smtClean="0">
                <a:solidFill>
                  <a:srgbClr val="000000"/>
                </a:solidFill>
                <a:latin typeface="Times New Roman" pitchFamily="18" charset="0"/>
                <a:cs typeface="Times New Roman" pitchFamily="18" charset="0"/>
              </a:rPr>
              <a:t>ўйиладиган-уюладиган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террасалар</a:t>
            </a:r>
            <a:endParaRPr lang="ru-RU" sz="2000" dirty="0" smtClean="0">
              <a:solidFill>
                <a:srgbClr val="000000"/>
              </a:solidFill>
              <a:latin typeface="Times New Roman" pitchFamily="18" charset="0"/>
              <a:cs typeface="Times New Roman" pitchFamily="18" charset="0"/>
            </a:endParaRPr>
          </a:p>
          <a:p>
            <a:pPr lvl="0">
              <a:buFont typeface="Arial" pitchFamily="34" charset="0"/>
              <a:buChar char="•"/>
            </a:pPr>
            <a:endParaRPr lang="en-US" sz="2000" dirty="0" smtClean="0">
              <a:solidFill>
                <a:srgbClr val="000000"/>
              </a:solidFill>
              <a:latin typeface="Times New Roman" pitchFamily="18" charset="0"/>
              <a:cs typeface="Times New Roman" pitchFamily="18" charset="0"/>
            </a:endParaRPr>
          </a:p>
          <a:p>
            <a:pPr lvl="0">
              <a:buFont typeface="Arial" pitchFamily="34" charset="0"/>
              <a:buChar char="•"/>
            </a:pPr>
            <a:endParaRPr lang="ru-RU" sz="2000" dirty="0" smtClean="0">
              <a:solidFill>
                <a:srgbClr val="000000"/>
              </a:solidFill>
              <a:latin typeface="Times New Roman" pitchFamily="18" charset="0"/>
              <a:cs typeface="Times New Roman" pitchFamily="18" charset="0"/>
            </a:endParaRPr>
          </a:p>
          <a:p>
            <a:pPr lvl="0">
              <a:buFont typeface="Arial" pitchFamily="34" charset="0"/>
              <a:buChar char="•"/>
            </a:pPr>
            <a:endParaRPr lang="ru-RU" sz="2000" dirty="0" smtClean="0">
              <a:solidFill>
                <a:srgbClr val="000000"/>
              </a:solidFill>
              <a:latin typeface="Times New Roman" pitchFamily="18" charset="0"/>
              <a:cs typeface="Times New Roman" pitchFamily="18" charset="0"/>
            </a:endParaRPr>
          </a:p>
          <a:p>
            <a:pPr lvl="0">
              <a:buFont typeface="Wingdings" pitchFamily="2" charset="2"/>
              <a:buChar char="Ø"/>
            </a:pPr>
            <a:r>
              <a:rPr lang="ru-RU" sz="2000" dirty="0" smtClean="0">
                <a:solidFill>
                  <a:srgbClr val="000000"/>
                </a:solidFill>
                <a:latin typeface="Times New Roman" pitchFamily="18" charset="0"/>
                <a:cs typeface="Times New Roman" pitchFamily="18" charset="0"/>
              </a:rPr>
              <a:t>30</a:t>
            </a:r>
            <a:r>
              <a:rPr lang="ru-RU" sz="2000" baseline="30000" dirty="0" smtClean="0">
                <a:solidFill>
                  <a:srgbClr val="000000"/>
                </a:solidFill>
                <a:latin typeface="Times New Roman" pitchFamily="18" charset="0"/>
                <a:cs typeface="Times New Roman" pitchFamily="18" charset="0"/>
              </a:rPr>
              <a:t>о </a:t>
            </a:r>
            <a:r>
              <a:rPr lang="ru-RU" sz="2000" dirty="0" smtClean="0">
                <a:solidFill>
                  <a:srgbClr val="000000"/>
                </a:solidFill>
                <a:latin typeface="Times New Roman" pitchFamily="18" charset="0"/>
                <a:cs typeface="Times New Roman" pitchFamily="18" charset="0"/>
              </a:rPr>
              <a:t>дан </a:t>
            </a:r>
            <a:r>
              <a:rPr lang="ru-RU" sz="2000" dirty="0" err="1" smtClean="0">
                <a:solidFill>
                  <a:srgbClr val="000000"/>
                </a:solidFill>
                <a:latin typeface="Times New Roman" pitchFamily="18" charset="0"/>
                <a:cs typeface="Times New Roman" pitchFamily="18" charset="0"/>
              </a:rPr>
              <a:t>юқори  </a:t>
            </a:r>
            <a:r>
              <a:rPr lang="ru-RU" sz="2000" dirty="0" smtClean="0">
                <a:solidFill>
                  <a:srgbClr val="000000"/>
                </a:solidFill>
                <a:latin typeface="Times New Roman" pitchFamily="18" charset="0"/>
                <a:cs typeface="Times New Roman" pitchFamily="18" charset="0"/>
              </a:rPr>
              <a:t>1-2 х1 м </a:t>
            </a:r>
            <a:r>
              <a:rPr lang="ru-RU" sz="2000" dirty="0" err="1" smtClean="0">
                <a:solidFill>
                  <a:srgbClr val="000000"/>
                </a:solidFill>
                <a:latin typeface="Times New Roman" pitchFamily="18" charset="0"/>
                <a:cs typeface="Times New Roman" pitchFamily="18" charset="0"/>
              </a:rPr>
              <a:t>ўлчамли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майдончалар</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endParaRPr lang="ru-RU" sz="1800" dirty="0">
              <a:solidFill>
                <a:srgbClr val="00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58280" cy="500042"/>
          </a:xfrm>
          <a:solidFill>
            <a:schemeClr val="tx1">
              <a:alpha val="78000"/>
            </a:schemeClr>
          </a:solidFill>
        </p:spPr>
        <p:txBody>
          <a:bodyPr/>
          <a:lstStyle/>
          <a:p>
            <a:r>
              <a:rPr lang="ru-RU" sz="2400" b="1" dirty="0" smtClean="0">
                <a:solidFill>
                  <a:srgbClr val="FF3300"/>
                </a:solidFill>
                <a:effectLst/>
                <a:latin typeface="Times New Roman" pitchFamily="18" charset="0"/>
                <a:cs typeface="Times New Roman" pitchFamily="18" charset="0"/>
              </a:rPr>
              <a:t>5. </a:t>
            </a:r>
            <a:r>
              <a:rPr lang="ru-RU" sz="2400" b="1" dirty="0" err="1" smtClean="0">
                <a:solidFill>
                  <a:srgbClr val="FF3300"/>
                </a:solidFill>
                <a:effectLst/>
                <a:latin typeface="Times New Roman" pitchFamily="18" charset="0"/>
                <a:cs typeface="Times New Roman" pitchFamily="18" charset="0"/>
              </a:rPr>
              <a:t>Экиш/ўтқазиш жойларини</a:t>
            </a:r>
            <a:r>
              <a:rPr lang="ru-RU" sz="2400" b="1" dirty="0" smtClean="0">
                <a:solidFill>
                  <a:srgbClr val="FF3300"/>
                </a:solidFill>
                <a:effectLst/>
                <a:latin typeface="Times New Roman" pitchFamily="18" charset="0"/>
                <a:cs typeface="Times New Roman" pitchFamily="18" charset="0"/>
              </a:rPr>
              <a:t> </a:t>
            </a:r>
            <a:r>
              <a:rPr lang="ru-RU" sz="2400" b="1" dirty="0" err="1" smtClean="0">
                <a:solidFill>
                  <a:srgbClr val="FF3300"/>
                </a:solidFill>
                <a:effectLst/>
                <a:latin typeface="Times New Roman" pitchFamily="18" charset="0"/>
                <a:cs typeface="Times New Roman" pitchFamily="18" charset="0"/>
              </a:rPr>
              <a:t>белгилаш</a:t>
            </a:r>
            <a:r>
              <a:rPr lang="ru-RU" sz="2400" b="1" dirty="0" smtClean="0">
                <a:solidFill>
                  <a:srgbClr val="FF3300"/>
                </a:solidFill>
                <a:effectLst/>
                <a:latin typeface="Times New Roman" pitchFamily="18" charset="0"/>
                <a:cs typeface="Times New Roman" pitchFamily="18" charset="0"/>
              </a:rPr>
              <a:t>  </a:t>
            </a:r>
            <a:endParaRPr lang="ru-RU" sz="2400" b="1" dirty="0">
              <a:solidFill>
                <a:srgbClr val="FF3300"/>
              </a:solidFill>
              <a:effectLst/>
              <a:latin typeface="Times New Roman" pitchFamily="18" charset="0"/>
              <a:cs typeface="Times New Roman" pitchFamily="18" charset="0"/>
            </a:endParaRPr>
          </a:p>
        </p:txBody>
      </p:sp>
      <p:pic>
        <p:nvPicPr>
          <p:cNvPr id="5122" name="Рисунок 12" descr="IMG_6537"/>
          <p:cNvPicPr>
            <a:picLocks noChangeAspect="1" noChangeArrowheads="1"/>
          </p:cNvPicPr>
          <p:nvPr/>
        </p:nvPicPr>
        <p:blipFill>
          <a:blip r:embed="rId2" cstate="print"/>
          <a:srcRect/>
          <a:stretch>
            <a:fillRect/>
          </a:stretch>
        </p:blipFill>
        <p:spPr bwMode="auto">
          <a:xfrm>
            <a:off x="0" y="2060848"/>
            <a:ext cx="5337175" cy="3876391"/>
          </a:xfrm>
          <a:prstGeom prst="rect">
            <a:avLst/>
          </a:prstGeom>
          <a:noFill/>
        </p:spPr>
      </p:pic>
      <p:sp>
        <p:nvSpPr>
          <p:cNvPr id="5" name="TextBox 4"/>
          <p:cNvSpPr txBox="1"/>
          <p:nvPr/>
        </p:nvSpPr>
        <p:spPr>
          <a:xfrm>
            <a:off x="0" y="785794"/>
            <a:ext cx="8786842" cy="1077218"/>
          </a:xfrm>
          <a:prstGeom prst="rect">
            <a:avLst/>
          </a:prstGeom>
          <a:solidFill>
            <a:schemeClr val="tx1">
              <a:alpha val="83000"/>
            </a:schemeClr>
          </a:solidFill>
        </p:spPr>
        <p:txBody>
          <a:bodyPr wrap="square" rtlCol="0">
            <a:spAutoFit/>
          </a:bodyPr>
          <a:lstStyle/>
          <a:p>
            <a:r>
              <a:rPr lang="ru-RU" dirty="0" err="1" smtClean="0">
                <a:solidFill>
                  <a:srgbClr val="000000"/>
                </a:solidFill>
                <a:latin typeface="Times New Roman" pitchFamily="18" charset="0"/>
                <a:cs typeface="Times New Roman" pitchFamily="18" charset="0"/>
              </a:rPr>
              <a:t>Экиш/ўтқазиш жойларини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белгилаш</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жойнинг</a:t>
            </a:r>
            <a:r>
              <a:rPr lang="ru-RU" dirty="0" smtClean="0">
                <a:solidFill>
                  <a:srgbClr val="000000"/>
                </a:solidFill>
                <a:latin typeface="Times New Roman" pitchFamily="18" charset="0"/>
                <a:cs typeface="Times New Roman" pitchFamily="18" charset="0"/>
              </a:rPr>
              <a:t> нам </a:t>
            </a:r>
            <a:r>
              <a:rPr lang="ru-RU" dirty="0" err="1" smtClean="0">
                <a:solidFill>
                  <a:srgbClr val="000000"/>
                </a:solidFill>
                <a:latin typeface="Times New Roman" pitchFamily="18" charset="0"/>
                <a:cs typeface="Times New Roman" pitchFamily="18" charset="0"/>
              </a:rPr>
              <a:t>билан</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таъминланганлигига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боғлиқ </a:t>
            </a:r>
            <a:r>
              <a:rPr lang="ru-RU"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pPr>
              <a:buFont typeface="Wingdings" pitchFamily="2" charset="2"/>
              <a:buChar char="Ø"/>
            </a:pPr>
            <a:r>
              <a:rPr lang="ru-RU" dirty="0" smtClean="0">
                <a:solidFill>
                  <a:srgbClr val="000000"/>
                </a:solidFill>
                <a:latin typeface="Times New Roman" pitchFamily="18" charset="0"/>
                <a:cs typeface="Times New Roman" pitchFamily="18" charset="0"/>
              </a:rPr>
              <a:t>6х8 м</a:t>
            </a:r>
          </a:p>
          <a:p>
            <a:pPr>
              <a:buFont typeface="Wingdings" pitchFamily="2" charset="2"/>
              <a:buChar char="Ø"/>
            </a:pPr>
            <a:r>
              <a:rPr lang="ru-RU" dirty="0" smtClean="0">
                <a:solidFill>
                  <a:srgbClr val="000000"/>
                </a:solidFill>
                <a:latin typeface="Times New Roman" pitchFamily="18" charset="0"/>
                <a:cs typeface="Times New Roman" pitchFamily="18" charset="0"/>
              </a:rPr>
              <a:t>8х8 м</a:t>
            </a:r>
          </a:p>
          <a:p>
            <a:pPr>
              <a:buFont typeface="Wingdings" pitchFamily="2" charset="2"/>
              <a:buChar char="Ø"/>
            </a:pPr>
            <a:r>
              <a:rPr lang="ru-RU" dirty="0" smtClean="0">
                <a:solidFill>
                  <a:srgbClr val="000000"/>
                </a:solidFill>
                <a:latin typeface="Times New Roman" pitchFamily="18" charset="0"/>
                <a:cs typeface="Times New Roman" pitchFamily="18" charset="0"/>
              </a:rPr>
              <a:t>10х10 м</a:t>
            </a:r>
            <a:endParaRPr lang="ru-RU" dirty="0">
              <a:solidFill>
                <a:srgbClr val="000000"/>
              </a:solidFill>
              <a:latin typeface="Times New Roman" pitchFamily="18" charset="0"/>
              <a:cs typeface="Times New Roman" pitchFamily="18" charset="0"/>
            </a:endParaRPr>
          </a:p>
        </p:txBody>
      </p:sp>
      <p:sp>
        <p:nvSpPr>
          <p:cNvPr id="6" name="TextBox 5"/>
          <p:cNvSpPr txBox="1"/>
          <p:nvPr/>
        </p:nvSpPr>
        <p:spPr>
          <a:xfrm>
            <a:off x="5429256" y="2071678"/>
            <a:ext cx="3500462" cy="1631216"/>
          </a:xfrm>
          <a:prstGeom prst="rect">
            <a:avLst/>
          </a:prstGeom>
          <a:solidFill>
            <a:schemeClr val="tx1">
              <a:alpha val="88000"/>
            </a:schemeClr>
          </a:solidFill>
        </p:spPr>
        <p:txBody>
          <a:bodyPr wrap="square" rtlCol="0">
            <a:spAutoFit/>
          </a:bodyPr>
          <a:lstStyle/>
          <a:p>
            <a:pPr>
              <a:buFont typeface="Wingdings" pitchFamily="2" charset="2"/>
              <a:buChar char="Ø"/>
            </a:pPr>
            <a:r>
              <a:rPr lang="ru-RU" sz="2000" dirty="0" err="1" smtClean="0">
                <a:solidFill>
                  <a:srgbClr val="000000"/>
                </a:solidFill>
                <a:latin typeface="Times New Roman" pitchFamily="18" charset="0"/>
                <a:cs typeface="Times New Roman" pitchFamily="18" charset="0"/>
              </a:rPr>
              <a:t>Тупроққа ялпи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ёки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полосасимон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ишлов</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берилган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жойлардаги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экиш/ўтқазиш жойларини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белгилаш</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p:txBody>
      </p:sp>
      <p:sp>
        <p:nvSpPr>
          <p:cNvPr id="7" name="TextBox 6"/>
          <p:cNvSpPr txBox="1"/>
          <p:nvPr/>
        </p:nvSpPr>
        <p:spPr>
          <a:xfrm>
            <a:off x="214282" y="6000768"/>
            <a:ext cx="8929718" cy="707886"/>
          </a:xfrm>
          <a:prstGeom prst="rect">
            <a:avLst/>
          </a:prstGeom>
          <a:solidFill>
            <a:schemeClr val="tx1">
              <a:alpha val="83000"/>
            </a:schemeClr>
          </a:solidFill>
        </p:spPr>
        <p:txBody>
          <a:bodyPr wrap="square" rtlCol="0">
            <a:spAutoFit/>
          </a:bodyPr>
          <a:lstStyle/>
          <a:p>
            <a:pPr>
              <a:buFont typeface="Wingdings" pitchFamily="2" charset="2"/>
              <a:buChar char="Ø"/>
            </a:pPr>
            <a:r>
              <a:rPr lang="ru-RU" sz="2000" dirty="0" err="1" smtClean="0">
                <a:solidFill>
                  <a:srgbClr val="000000"/>
                </a:solidFill>
                <a:latin typeface="Times New Roman" pitchFamily="18" charset="0"/>
                <a:cs typeface="Times New Roman" pitchFamily="18" charset="0"/>
              </a:rPr>
              <a:t>Поғоналардаги экиш/ўтқазиш жойлари</a:t>
            </a:r>
            <a:r>
              <a:rPr lang="ru-RU" sz="2000" dirty="0" smtClean="0">
                <a:solidFill>
                  <a:srgbClr val="000000"/>
                </a:solidFill>
                <a:latin typeface="Times New Roman" pitchFamily="18" charset="0"/>
                <a:cs typeface="Times New Roman" pitchFamily="18" charset="0"/>
              </a:rPr>
              <a:t> 6-8 </a:t>
            </a:r>
            <a:r>
              <a:rPr lang="ru-RU" sz="2000" dirty="0" err="1" smtClean="0">
                <a:solidFill>
                  <a:srgbClr val="000000"/>
                </a:solidFill>
                <a:latin typeface="Times New Roman" pitchFamily="18" charset="0"/>
                <a:cs typeface="Times New Roman" pitchFamily="18" charset="0"/>
              </a:rPr>
              <a:t>м-ли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қатор оралаб</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жойлаштирилади</a:t>
            </a:r>
            <a:r>
              <a:rPr lang="ru-RU" sz="2000" dirty="0" smtClean="0">
                <a:solidFill>
                  <a:srgbClr val="000000"/>
                </a:solidFill>
                <a:latin typeface="Times New Roman" pitchFamily="18" charset="0"/>
                <a:cs typeface="Times New Roman" pitchFamily="18" charset="0"/>
              </a:rPr>
              <a:t>.</a:t>
            </a:r>
            <a:endParaRPr lang="en-US" sz="2000" dirty="0" smtClean="0">
              <a:solidFill>
                <a:srgbClr val="000000"/>
              </a:solidFill>
              <a:latin typeface="Times New Roman" pitchFamily="18" charset="0"/>
              <a:cs typeface="Times New Roman" pitchFamily="18" charset="0"/>
            </a:endParaR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DD015" id="6146" name="Picture 2"/>
          <p:cNvPicPr>
            <a:picLocks noChangeArrowheads="1" noChangeAspect="1"/>
          </p:cNvPicPr>
          <p:nvPr/>
        </p:nvPicPr>
        <p:blipFill>
          <a:blip cstate="print" r:embed="rId2"/>
          <a:srcRect/>
          <a:stretch>
            <a:fillRect/>
          </a:stretch>
        </p:blipFill>
        <p:spPr bwMode="auto">
          <a:xfrm>
            <a:off x="5214942" y="642918"/>
            <a:ext cx="1817687" cy="2735262"/>
          </a:xfrm>
          <a:prstGeom prst="rect">
            <a:avLst/>
          </a:prstGeom>
          <a:noFill/>
        </p:spPr>
      </p:pic>
      <p:sp>
        <p:nvSpPr>
          <p:cNvPr id="2" name="Заголовок 1"/>
          <p:cNvSpPr>
            <a:spLocks noGrp="1"/>
          </p:cNvSpPr>
          <p:nvPr>
            <p:ph type="title"/>
          </p:nvPr>
        </p:nvSpPr>
        <p:spPr>
          <a:xfrm>
            <a:off x="500034" y="0"/>
            <a:ext cx="8229600" cy="764704"/>
          </a:xfrm>
          <a:solidFill>
            <a:schemeClr val="tx1">
              <a:alpha val="89000"/>
            </a:schemeClr>
          </a:solidFill>
        </p:spPr>
        <p:txBody>
          <a:bodyPr/>
          <a:lstStyle/>
          <a:p>
            <a:r>
              <a:rPr b="1" dirty="0" lang="ru-RU" smtClean="0" sz="2400">
                <a:solidFill>
                  <a:srgbClr val="FF0000"/>
                </a:solidFill>
                <a:effectLst/>
                <a:latin charset="0" pitchFamily="18" typeface="Times New Roman"/>
                <a:cs charset="0" pitchFamily="18" typeface="Times New Roman"/>
              </a:rPr>
              <a:t>6. </a:t>
            </a:r>
            <a:r>
              <a:rPr b="1" dirty="0" err="1" lang="ru-RU" smtClean="0" sz="2400">
                <a:solidFill>
                  <a:srgbClr val="FF0000"/>
                </a:solidFill>
                <a:effectLst/>
                <a:latin charset="0" pitchFamily="18" typeface="Times New Roman"/>
                <a:cs charset="0" pitchFamily="18" typeface="Times New Roman"/>
              </a:rPr>
              <a:t>Писта</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дарахтларининг</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навли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плантацияларини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яратиш</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усуллари</a:t>
            </a:r>
            <a:endParaRPr b="1" dirty="0" lang="ru-RU" sz="2400">
              <a:solidFill>
                <a:srgbClr val="FF0000"/>
              </a:solidFill>
              <a:effectLst/>
              <a:latin charset="0" pitchFamily="18" typeface="Times New Roman"/>
              <a:cs charset="0" pitchFamily="18" typeface="Times New Roman"/>
            </a:endParaRPr>
          </a:p>
        </p:txBody>
      </p:sp>
      <p:sp>
        <p:nvSpPr>
          <p:cNvPr id="4" name="TextBox 3"/>
          <p:cNvSpPr txBox="1"/>
          <p:nvPr/>
        </p:nvSpPr>
        <p:spPr>
          <a:xfrm>
            <a:off x="0" y="836712"/>
            <a:ext cx="5000628" cy="5324535"/>
          </a:xfrm>
          <a:prstGeom prst="rect">
            <a:avLst/>
          </a:prstGeom>
          <a:solidFill>
            <a:schemeClr val="tx1">
              <a:alpha val="79000"/>
            </a:schemeClr>
          </a:solidFill>
        </p:spPr>
        <p:txBody>
          <a:bodyPr rtlCol="0" wrap="square">
            <a:spAutoFit/>
          </a:bodyPr>
          <a:lstStyle/>
          <a:p>
            <a:r>
              <a:rPr dirty="0" lang="ru-RU" smtClean="0" sz="1800">
                <a:solidFill>
                  <a:srgbClr val="000000"/>
                </a:solidFill>
                <a:latin charset="0" pitchFamily="18" typeface="Times New Roman"/>
                <a:cs charset="0" pitchFamily="18" typeface="Times New Roman"/>
              </a:rPr>
              <a:t>1 – </a:t>
            </a:r>
            <a:r>
              <a:rPr dirty="0" err="1" lang="ru-RU" smtClean="0" sz="1800">
                <a:solidFill>
                  <a:srgbClr val="000000"/>
                </a:solidFill>
                <a:latin charset="0" pitchFamily="18" typeface="Times New Roman"/>
                <a:cs charset="0" pitchFamily="18" typeface="Times New Roman"/>
              </a:rPr>
              <a:t>Уруғларни доимий</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жойга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қадаш</a:t>
            </a:r>
            <a:r>
              <a:rPr dirty="0" lang="ru-RU" smtClean="0" sz="1800">
                <a:solidFill>
                  <a:srgbClr val="000000"/>
                </a:solidFill>
                <a:latin charset="0" pitchFamily="18" typeface="Times New Roman"/>
                <a:cs charset="0" pitchFamily="18" typeface="Times New Roman"/>
              </a:rPr>
              <a:t>:</a:t>
            </a:r>
            <a:endParaRPr dirty="0" lang="en-US" smtClean="0" sz="1800">
              <a:solidFill>
                <a:srgbClr val="000000"/>
              </a:solidFill>
              <a:latin charset="0" pitchFamily="18" typeface="Times New Roman"/>
              <a:cs charset="0" pitchFamily="18" typeface="Times New Roman"/>
            </a:endParaRPr>
          </a:p>
          <a:p>
            <a:endParaRPr dirty="0" i="1" lang="ru-RU" smtClean="0" sz="1800">
              <a:solidFill>
                <a:srgbClr val="000000"/>
              </a:solidFill>
              <a:latin charset="0" pitchFamily="18" typeface="Times New Roman"/>
              <a:cs charset="0" pitchFamily="18" typeface="Times New Roman"/>
            </a:endParaRPr>
          </a:p>
          <a:p>
            <a:pPr>
              <a:buFont charset="2" pitchFamily="2" typeface="Wingdings"/>
              <a:buChar char="Ø"/>
            </a:pPr>
            <a:r>
              <a:rPr dirty="0" err="1" lang="ru-RU" smtClean="0" sz="1800">
                <a:solidFill>
                  <a:srgbClr val="000000"/>
                </a:solidFill>
                <a:latin charset="0" pitchFamily="18" typeface="Times New Roman"/>
                <a:cs charset="0" pitchFamily="18" typeface="Times New Roman"/>
              </a:rPr>
              <a:t>Уруғларни йиғиш  </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бандидан</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тозалаш</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қуритиш</a:t>
            </a:r>
            <a:r>
              <a:rPr dirty="0" lang="ru-RU" smtClean="0" sz="1800">
                <a:solidFill>
                  <a:srgbClr val="000000"/>
                </a:solidFill>
                <a:latin charset="0" pitchFamily="18" typeface="Times New Roman"/>
                <a:cs charset="0" pitchFamily="18" typeface="Times New Roman"/>
              </a:rPr>
              <a:t> </a:t>
            </a:r>
            <a:endParaRPr dirty="0" lang="en-US"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pPr>
              <a:buFont charset="2" pitchFamily="2" typeface="Wingdings"/>
              <a:buChar char="Ø"/>
            </a:pPr>
            <a:r>
              <a:rPr dirty="0" err="1" lang="ru-RU" smtClean="0" sz="1800">
                <a:solidFill>
                  <a:srgbClr val="000000"/>
                </a:solidFill>
                <a:latin charset="0" pitchFamily="18" typeface="Times New Roman"/>
                <a:cs charset="0" pitchFamily="18" typeface="Times New Roman"/>
              </a:rPr>
              <a:t>Сақлаш  </a:t>
            </a:r>
            <a:r>
              <a:rPr dirty="0" lang="ru-RU" smtClean="0" sz="1800">
                <a:solidFill>
                  <a:srgbClr val="000000"/>
                </a:solidFill>
                <a:latin charset="0" pitchFamily="18" typeface="Times New Roman"/>
                <a:cs charset="0" pitchFamily="18" typeface="Times New Roman"/>
              </a:rPr>
              <a:t>– 2 </a:t>
            </a:r>
            <a:r>
              <a:rPr dirty="0" err="1" lang="ru-RU" smtClean="0" sz="1800">
                <a:solidFill>
                  <a:srgbClr val="000000"/>
                </a:solidFill>
                <a:latin charset="0" pitchFamily="18" typeface="Times New Roman"/>
                <a:cs charset="0" pitchFamily="18" typeface="Times New Roman"/>
              </a:rPr>
              <a:t>йилдан</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кўп</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эмас</a:t>
            </a:r>
            <a:r>
              <a:rPr dirty="0" lang="ru-RU" smtClean="0" sz="1800">
                <a:solidFill>
                  <a:srgbClr val="000000"/>
                </a:solidFill>
                <a:latin charset="0" pitchFamily="18" typeface="Times New Roman"/>
                <a:cs charset="0" pitchFamily="18" typeface="Times New Roman"/>
              </a:rPr>
              <a:t> </a:t>
            </a:r>
            <a:endParaRPr dirty="0" lang="en-US"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pPr>
              <a:buFont charset="2" pitchFamily="2" typeface="Wingdings"/>
              <a:buChar char="Ø"/>
            </a:pPr>
            <a:r>
              <a:rPr dirty="0" err="1" lang="ru-RU" smtClean="0" sz="1800">
                <a:solidFill>
                  <a:srgbClr val="000000"/>
                </a:solidFill>
                <a:latin charset="0" pitchFamily="18" typeface="Times New Roman"/>
                <a:cs charset="0" pitchFamily="18" typeface="Times New Roman"/>
              </a:rPr>
              <a:t>Экишга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тайёрлаш</a:t>
            </a:r>
            <a:r>
              <a:rPr dirty="0" lang="ru-RU" smtClean="0" sz="1800">
                <a:solidFill>
                  <a:srgbClr val="000000"/>
                </a:solidFill>
                <a:latin charset="0" pitchFamily="18" typeface="Times New Roman"/>
                <a:cs charset="0" pitchFamily="18" typeface="Times New Roman"/>
              </a:rPr>
              <a:t> (стратификация) – </a:t>
            </a:r>
            <a:r>
              <a:rPr dirty="0" err="1" lang="ru-RU" smtClean="0" sz="1800">
                <a:solidFill>
                  <a:srgbClr val="000000"/>
                </a:solidFill>
                <a:latin charset="0" pitchFamily="18" typeface="Times New Roman"/>
                <a:cs charset="0" pitchFamily="18" typeface="Times New Roman"/>
              </a:rPr>
              <a:t>уруғларнинг бир</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қисми  ва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қумнинг беш</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қисми </a:t>
            </a:r>
            <a:r>
              <a:rPr dirty="0" lang="ru-RU" smtClean="0" sz="1800">
                <a:solidFill>
                  <a:srgbClr val="000000"/>
                </a:solidFill>
                <a:latin charset="0" pitchFamily="18" typeface="Times New Roman"/>
                <a:cs charset="0" pitchFamily="18" typeface="Times New Roman"/>
              </a:rPr>
              <a:t>30-40 кун </a:t>
            </a:r>
            <a:r>
              <a:rPr dirty="0" err="1" lang="ru-RU" smtClean="0" sz="1800">
                <a:solidFill>
                  <a:srgbClr val="000000"/>
                </a:solidFill>
                <a:latin charset="0" pitchFamily="18" typeface="Times New Roman"/>
                <a:cs charset="0" pitchFamily="18" typeface="Times New Roman"/>
              </a:rPr>
              <a:t>давомида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траншеяларда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очиқ тупроқда намланади</a:t>
            </a:r>
            <a:r>
              <a:rPr dirty="0" lang="ru-RU" smtClean="0" sz="1800">
                <a:solidFill>
                  <a:srgbClr val="000000"/>
                </a:solidFill>
                <a:latin charset="0" pitchFamily="18" typeface="Times New Roman"/>
                <a:cs charset="0" pitchFamily="18" typeface="Times New Roman"/>
              </a:rPr>
              <a:t>  </a:t>
            </a:r>
            <a:endParaRPr dirty="0" lang="en-US"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a:p>
            <a:pPr>
              <a:buFont charset="2" pitchFamily="2" typeface="Wingdings"/>
              <a:buChar char="Ø"/>
            </a:pPr>
            <a:r>
              <a:rPr dirty="0" err="1" lang="ru-RU" smtClean="0" sz="1800">
                <a:solidFill>
                  <a:srgbClr val="000000"/>
                </a:solidFill>
                <a:latin charset="0" pitchFamily="18" typeface="Times New Roman"/>
                <a:cs charset="0" pitchFamily="18" typeface="Times New Roman"/>
              </a:rPr>
              <a:t>Уруғларни доимий</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жойга</a:t>
            </a:r>
            <a:r>
              <a:rPr dirty="0" lang="ru-RU" smtClean="0" sz="1800">
                <a:solidFill>
                  <a:srgbClr val="000000"/>
                </a:solidFill>
                <a:latin charset="0" pitchFamily="18" typeface="Times New Roman"/>
                <a:cs charset="0" pitchFamily="18" typeface="Times New Roman"/>
              </a:rPr>
              <a:t> </a:t>
            </a:r>
            <a:r>
              <a:rPr dirty="0" err="1" lang="ru-RU" smtClean="0" sz="1800">
                <a:solidFill>
                  <a:srgbClr val="000000"/>
                </a:solidFill>
                <a:latin charset="0" pitchFamily="18" typeface="Times New Roman"/>
                <a:cs charset="0" pitchFamily="18" typeface="Times New Roman"/>
              </a:rPr>
              <a:t>қадаш</a:t>
            </a:r>
            <a:endParaRPr dirty="0" lang="en-US" smtClean="0" sz="1800">
              <a:solidFill>
                <a:srgbClr val="000000"/>
              </a:solidFill>
              <a:latin charset="0" pitchFamily="18" typeface="Times New Roman"/>
              <a:cs charset="0" pitchFamily="18" typeface="Times New Roman"/>
            </a:endParaRPr>
          </a:p>
          <a:p>
            <a:endParaRPr dirty="0" lang="ru-RU" smtClean="0" sz="1800">
              <a:solidFill>
                <a:srgbClr val="000000"/>
              </a:solidFill>
              <a:latin charset="0" pitchFamily="18" typeface="Times New Roman"/>
              <a:cs charset="0" pitchFamily="18" typeface="Times New Roman"/>
            </a:endParaRPr>
          </a:p>
        </p:txBody>
      </p:sp>
      <p:pic>
        <p:nvPicPr>
          <p:cNvPr descr="DSC05650" id="6147" name="Picture 3"/>
          <p:cNvPicPr>
            <a:picLocks noChangeArrowheads="1" noChangeAspect="1"/>
          </p:cNvPicPr>
          <p:nvPr/>
        </p:nvPicPr>
        <p:blipFill>
          <a:blip cstate="print" r:embed="rId3"/>
          <a:srcRect b="22"/>
          <a:stretch>
            <a:fillRect/>
          </a:stretch>
        </p:blipFill>
        <p:spPr bwMode="auto">
          <a:xfrm>
            <a:off x="7180508" y="714356"/>
            <a:ext cx="1963492" cy="2654307"/>
          </a:xfrm>
          <a:prstGeom prst="rect">
            <a:avLst/>
          </a:prstGeom>
          <a:noFill/>
        </p:spPr>
      </p:pic>
      <p:pic>
        <p:nvPicPr>
          <p:cNvPr descr="IMG_5702" id="6148" name="Picture 4"/>
          <p:cNvPicPr>
            <a:picLocks noChangeArrowheads="1" noChangeAspect="1"/>
          </p:cNvPicPr>
          <p:nvPr/>
        </p:nvPicPr>
        <p:blipFill>
          <a:blip cstate="print" r:embed="rId4"/>
          <a:stretch>
            <a:fillRect/>
          </a:stretch>
        </p:blipFill>
        <p:spPr bwMode="auto">
          <a:xfrm>
            <a:off x="6215074" y="3429000"/>
            <a:ext cx="1600195" cy="1577546"/>
          </a:xfrm>
          <a:prstGeom prst="rect">
            <a:avLst/>
          </a:prstGeom>
          <a:noFill/>
        </p:spPr>
      </p:pic>
      <p:pic>
        <p:nvPicPr>
          <p:cNvPr descr="IMG_9443" id="6149" name="Picture 5"/>
          <p:cNvPicPr>
            <a:picLocks noChangeArrowheads="1" noChangeAspect="1"/>
          </p:cNvPicPr>
          <p:nvPr/>
        </p:nvPicPr>
        <p:blipFill>
          <a:blip cstate="print" r:embed="rId5"/>
          <a:srcRect/>
          <a:stretch>
            <a:fillRect/>
          </a:stretch>
        </p:blipFill>
        <p:spPr bwMode="auto">
          <a:xfrm>
            <a:off x="5857884" y="5072074"/>
            <a:ext cx="2403475" cy="16049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00070"/>
          </a:xfrm>
          <a:solidFill>
            <a:schemeClr val="tx1">
              <a:alpha val="83000"/>
            </a:schemeClr>
          </a:solidFill>
        </p:spPr>
        <p:txBody>
          <a:bodyPr/>
          <a:lstStyle/>
          <a:p>
            <a:r>
              <a:rPr lang="ru-RU" sz="2400" b="1" dirty="0" smtClean="0">
                <a:solidFill>
                  <a:srgbClr val="FF0000"/>
                </a:solidFill>
                <a:effectLst/>
                <a:latin typeface="Times New Roman" pitchFamily="18" charset="0"/>
                <a:cs typeface="Times New Roman" pitchFamily="18" charset="0"/>
              </a:rPr>
              <a:t>6. </a:t>
            </a:r>
            <a:r>
              <a:rPr lang="ru-RU" sz="2400" b="1" dirty="0" err="1" smtClean="0">
                <a:solidFill>
                  <a:srgbClr val="FF0000"/>
                </a:solidFill>
                <a:effectLst/>
                <a:latin typeface="Times New Roman" pitchFamily="18" charset="0"/>
                <a:cs typeface="Times New Roman" pitchFamily="18" charset="0"/>
              </a:rPr>
              <a:t>Писта</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дарахтларининг</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навли</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плантацияларини</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яратиш</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усуллари</a:t>
            </a:r>
            <a:endParaRPr lang="ru-RU" sz="2400" dirty="0">
              <a:solidFill>
                <a:srgbClr val="FF0000"/>
              </a:solidFill>
              <a:effectLst/>
              <a:latin typeface="Times New Roman" pitchFamily="18" charset="0"/>
              <a:cs typeface="Times New Roman" pitchFamily="18" charset="0"/>
            </a:endParaRPr>
          </a:p>
        </p:txBody>
      </p:sp>
      <p:sp>
        <p:nvSpPr>
          <p:cNvPr id="4" name="TextBox 3"/>
          <p:cNvSpPr txBox="1"/>
          <p:nvPr/>
        </p:nvSpPr>
        <p:spPr>
          <a:xfrm>
            <a:off x="0" y="714356"/>
            <a:ext cx="9144000" cy="400110"/>
          </a:xfrm>
          <a:prstGeom prst="rect">
            <a:avLst/>
          </a:prstGeom>
          <a:solidFill>
            <a:schemeClr val="tx1">
              <a:alpha val="87000"/>
            </a:schemeClr>
          </a:solidFill>
        </p:spPr>
        <p:txBody>
          <a:bodyPr wrap="square" rtlCol="0">
            <a:spAutoFit/>
          </a:bodyPr>
          <a:lstStyle/>
          <a:p>
            <a:r>
              <a:rPr lang="ru-RU" sz="2000" dirty="0" smtClean="0">
                <a:solidFill>
                  <a:srgbClr val="000000"/>
                </a:solidFill>
                <a:latin typeface="Times New Roman" pitchFamily="18" charset="0"/>
                <a:cs typeface="Times New Roman" pitchFamily="18" charset="0"/>
              </a:rPr>
              <a:t>2 – </a:t>
            </a:r>
            <a:r>
              <a:rPr lang="ru-RU" sz="2000" dirty="0" err="1" smtClean="0">
                <a:solidFill>
                  <a:srgbClr val="000000"/>
                </a:solidFill>
                <a:latin typeface="Times New Roman" pitchFamily="18" charset="0"/>
                <a:cs typeface="Times New Roman" pitchFamily="18" charset="0"/>
              </a:rPr>
              <a:t>Ёпиқ илдиз</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тизимли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кўчатларни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экиш</a:t>
            </a:r>
            <a:r>
              <a:rPr lang="ru-RU" sz="2000" dirty="0" smtClean="0">
                <a:solidFill>
                  <a:srgbClr val="000000"/>
                </a:solidFill>
                <a:latin typeface="Times New Roman" pitchFamily="18" charset="0"/>
                <a:cs typeface="Times New Roman" pitchFamily="18" charset="0"/>
              </a:rPr>
              <a:t>:</a:t>
            </a:r>
            <a:endParaRPr lang="ru-RU" sz="2000" dirty="0">
              <a:solidFill>
                <a:srgbClr val="000000"/>
              </a:solidFill>
              <a:latin typeface="Times New Roman" pitchFamily="18" charset="0"/>
              <a:cs typeface="Times New Roman" pitchFamily="18" charset="0"/>
            </a:endParaRPr>
          </a:p>
        </p:txBody>
      </p:sp>
      <p:pic>
        <p:nvPicPr>
          <p:cNvPr id="7171" name="Picture 3" descr="Копия IMG_6809"/>
          <p:cNvPicPr>
            <a:picLocks noChangeAspect="1" noChangeArrowheads="1"/>
          </p:cNvPicPr>
          <p:nvPr/>
        </p:nvPicPr>
        <p:blipFill>
          <a:blip r:embed="rId2" cstate="print"/>
          <a:srcRect/>
          <a:stretch>
            <a:fillRect/>
          </a:stretch>
        </p:blipFill>
        <p:spPr bwMode="auto">
          <a:xfrm>
            <a:off x="0" y="1071547"/>
            <a:ext cx="2714612" cy="1791540"/>
          </a:xfrm>
          <a:prstGeom prst="rect">
            <a:avLst/>
          </a:prstGeom>
          <a:noFill/>
        </p:spPr>
      </p:pic>
      <p:pic>
        <p:nvPicPr>
          <p:cNvPr id="7172" name="Picture 4" descr="DSC00019"/>
          <p:cNvPicPr>
            <a:picLocks noChangeAspect="1" noChangeArrowheads="1"/>
          </p:cNvPicPr>
          <p:nvPr/>
        </p:nvPicPr>
        <p:blipFill>
          <a:blip r:embed="rId3" cstate="print"/>
          <a:srcRect/>
          <a:stretch>
            <a:fillRect/>
          </a:stretch>
        </p:blipFill>
        <p:spPr bwMode="auto">
          <a:xfrm>
            <a:off x="0" y="2928934"/>
            <a:ext cx="2714644" cy="2050931"/>
          </a:xfrm>
          <a:prstGeom prst="rect">
            <a:avLst/>
          </a:prstGeom>
          <a:noFill/>
        </p:spPr>
      </p:pic>
      <p:pic>
        <p:nvPicPr>
          <p:cNvPr id="7173" name="Picture 5" descr="DSC00020"/>
          <p:cNvPicPr>
            <a:picLocks noChangeAspect="1" noChangeArrowheads="1"/>
          </p:cNvPicPr>
          <p:nvPr/>
        </p:nvPicPr>
        <p:blipFill>
          <a:blip r:embed="rId4" cstate="print"/>
          <a:srcRect/>
          <a:stretch>
            <a:fillRect/>
          </a:stretch>
        </p:blipFill>
        <p:spPr bwMode="auto">
          <a:xfrm>
            <a:off x="0" y="5000612"/>
            <a:ext cx="2709212" cy="1857388"/>
          </a:xfrm>
          <a:prstGeom prst="rect">
            <a:avLst/>
          </a:prstGeom>
          <a:noFill/>
        </p:spPr>
      </p:pic>
      <p:pic>
        <p:nvPicPr>
          <p:cNvPr id="7174" name="Picture 6" descr="фото 5 086"/>
          <p:cNvPicPr>
            <a:picLocks noChangeAspect="1" noChangeArrowheads="1"/>
          </p:cNvPicPr>
          <p:nvPr/>
        </p:nvPicPr>
        <p:blipFill>
          <a:blip r:embed="rId5" cstate="print"/>
          <a:srcRect/>
          <a:stretch>
            <a:fillRect/>
          </a:stretch>
        </p:blipFill>
        <p:spPr bwMode="auto">
          <a:xfrm>
            <a:off x="4788023" y="1305264"/>
            <a:ext cx="4247619" cy="3195306"/>
          </a:xfrm>
          <a:prstGeom prst="rect">
            <a:avLst/>
          </a:prstGeom>
          <a:noFill/>
        </p:spPr>
      </p:pic>
      <p:sp>
        <p:nvSpPr>
          <p:cNvPr id="9" name="TextBox 8"/>
          <p:cNvSpPr txBox="1"/>
          <p:nvPr/>
        </p:nvSpPr>
        <p:spPr>
          <a:xfrm>
            <a:off x="3071802" y="1285860"/>
            <a:ext cx="2286016" cy="4770537"/>
          </a:xfrm>
          <a:prstGeom prst="rect">
            <a:avLst/>
          </a:prstGeom>
          <a:solidFill>
            <a:schemeClr val="tx1">
              <a:alpha val="75000"/>
            </a:schemeClr>
          </a:solidFill>
        </p:spPr>
        <p:txBody>
          <a:bodyPr wrap="square" rtlCol="0">
            <a:spAutoFit/>
          </a:bodyPr>
          <a:lstStyle/>
          <a:p>
            <a:pPr>
              <a:buFont typeface="Wingdings" pitchFamily="2" charset="2"/>
              <a:buChar char="Ø"/>
            </a:pPr>
            <a:r>
              <a:rPr lang="ru-RU" dirty="0" err="1" smtClean="0">
                <a:solidFill>
                  <a:srgbClr val="000000"/>
                </a:solidFill>
                <a:latin typeface="Times New Roman" pitchFamily="18" charset="0"/>
                <a:cs typeface="Times New Roman" pitchFamily="18" charset="0"/>
              </a:rPr>
              <a:t>Кўчатларни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етиштириш</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Экишга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тайёрлаш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Чуқурчага экиш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p:txBody>
      </p:sp>
      <p:sp>
        <p:nvSpPr>
          <p:cNvPr id="10" name="TextBox 9"/>
          <p:cNvSpPr txBox="1"/>
          <p:nvPr/>
        </p:nvSpPr>
        <p:spPr>
          <a:xfrm>
            <a:off x="5357818" y="4786322"/>
            <a:ext cx="3071834" cy="338554"/>
          </a:xfrm>
          <a:prstGeom prst="rect">
            <a:avLst/>
          </a:prstGeom>
          <a:solidFill>
            <a:schemeClr val="tx1">
              <a:alpha val="74000"/>
            </a:schemeClr>
          </a:solidFill>
        </p:spPr>
        <p:txBody>
          <a:bodyPr wrap="square" rtlCol="0">
            <a:spAutoFit/>
          </a:bodyPr>
          <a:lstStyle/>
          <a:p>
            <a:pPr>
              <a:buFont typeface="Wingdings" pitchFamily="2" charset="2"/>
              <a:buChar char="Ø"/>
            </a:pPr>
            <a:r>
              <a:rPr lang="ru-RU" dirty="0" err="1" smtClean="0">
                <a:solidFill>
                  <a:srgbClr val="000000"/>
                </a:solidFill>
                <a:latin typeface="Times New Roman" pitchFamily="18" charset="0"/>
                <a:cs typeface="Times New Roman" pitchFamily="18" charset="0"/>
              </a:rPr>
              <a:t>Экишдан</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кейин</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суғориш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929718" cy="1857354"/>
          </a:xfrm>
          <a:solidFill>
            <a:schemeClr val="tx1">
              <a:alpha val="78000"/>
            </a:schemeClr>
          </a:solidFill>
        </p:spPr>
        <p:txBody>
          <a:bodyPr/>
          <a:lstStyle/>
          <a:p>
            <a:pPr>
              <a:defRPr/>
            </a:pPr>
            <a:r>
              <a:rPr lang="en-US" sz="2000" b="1" u="sng" dirty="0" smtClean="0">
                <a:latin typeface="Times New Roman" pitchFamily="18" charset="0"/>
                <a:cs typeface="Times New Roman" pitchFamily="18" charset="0"/>
              </a:rPr>
              <a:t/>
            </a:r>
            <a:br>
              <a:rPr lang="en-US" sz="2000" b="1" u="sng" dirty="0" smtClean="0">
                <a:latin typeface="Times New Roman" pitchFamily="18" charset="0"/>
                <a:cs typeface="Times New Roman" pitchFamily="18" charset="0"/>
              </a:rPr>
            </a:br>
            <a:r>
              <a:rPr lang="ru-RU" sz="2800" b="1" dirty="0" err="1" smtClean="0">
                <a:solidFill>
                  <a:srgbClr val="FF0000"/>
                </a:solidFill>
                <a:effectLst/>
                <a:latin typeface="Times New Roman" pitchFamily="18" charset="0"/>
                <a:cs typeface="Times New Roman" pitchFamily="18" charset="0"/>
              </a:rPr>
              <a:t>Тоғ олди</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лалмикор</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ерлардан</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фойдаланишнинг</a:t>
            </a:r>
            <a:r>
              <a:rPr lang="ru-RU" sz="2800" b="1" dirty="0" smtClean="0">
                <a:solidFill>
                  <a:srgbClr val="FF0000"/>
                </a:solidFill>
                <a:effectLst/>
                <a:latin typeface="Times New Roman" pitchFamily="18" charset="0"/>
                <a:cs typeface="Times New Roman" pitchFamily="18" charset="0"/>
              </a:rPr>
              <a:t> </a:t>
            </a:r>
            <a:r>
              <a:rPr lang="ru-RU" sz="2800" b="1" dirty="0" err="1" smtClean="0">
                <a:solidFill>
                  <a:srgbClr val="FF0000"/>
                </a:solidFill>
                <a:effectLst/>
                <a:latin typeface="Times New Roman" pitchFamily="18" charset="0"/>
                <a:cs typeface="Times New Roman" pitchFamily="18" charset="0"/>
              </a:rPr>
              <a:t>ҳозирги ҳолатини таҳлил қилиш</a:t>
            </a:r>
            <a:r>
              <a:rPr lang="ru-RU" sz="2800" b="1" dirty="0" smtClean="0">
                <a:solidFill>
                  <a:srgbClr val="FF0000"/>
                </a:solidFill>
                <a:effectLst/>
                <a:latin typeface="Times New Roman" pitchFamily="18" charset="0"/>
                <a:cs typeface="Times New Roman" pitchFamily="18" charset="0"/>
              </a:rPr>
              <a:t> </a:t>
            </a:r>
            <a:r>
              <a:rPr lang="ru-RU" sz="2400" b="1" dirty="0" smtClean="0">
                <a:solidFill>
                  <a:srgbClr val="FF0000"/>
                </a:solidFill>
                <a:effectLst/>
                <a:latin typeface="Times New Roman" pitchFamily="18" charset="0"/>
                <a:cs typeface="Times New Roman" pitchFamily="18" charset="0"/>
              </a:rPr>
              <a:t/>
            </a:r>
            <a:br>
              <a:rPr lang="ru-RU" sz="2400" b="1" dirty="0" smtClean="0">
                <a:solidFill>
                  <a:srgbClr val="FF0000"/>
                </a:solidFill>
                <a:effectLst/>
                <a:latin typeface="Times New Roman" pitchFamily="18" charset="0"/>
                <a:cs typeface="Times New Roman" pitchFamily="18" charset="0"/>
              </a:rPr>
            </a:br>
            <a:r>
              <a:rPr lang="ru-RU" sz="2400" b="1" dirty="0" smtClean="0">
                <a:solidFill>
                  <a:srgbClr val="FF0000"/>
                </a:solidFill>
                <a:effectLst/>
                <a:latin typeface="Times New Roman" pitchFamily="18" charset="0"/>
                <a:cs typeface="Times New Roman" pitchFamily="18" charset="0"/>
              </a:rPr>
              <a:t/>
            </a:r>
            <a:br>
              <a:rPr lang="ru-RU" sz="2400" b="1" dirty="0" smtClean="0">
                <a:solidFill>
                  <a:srgbClr val="FF0000"/>
                </a:solidFill>
                <a:effectLst/>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4099" name="Содержимое 2"/>
          <p:cNvSpPr>
            <a:spLocks noGrp="1"/>
          </p:cNvSpPr>
          <p:nvPr>
            <p:ph idx="1"/>
          </p:nvPr>
        </p:nvSpPr>
        <p:spPr>
          <a:xfrm>
            <a:off x="0" y="2285992"/>
            <a:ext cx="3929058" cy="4286269"/>
          </a:xfrm>
          <a:solidFill>
            <a:schemeClr val="tx1">
              <a:alpha val="74000"/>
            </a:schemeClr>
          </a:solidFill>
        </p:spPr>
        <p:txBody>
          <a:bodyPr/>
          <a:lstStyle/>
          <a:p>
            <a:pPr algn="just"/>
            <a:endParaRPr lang="en-US" sz="1800" b="1" dirty="0" smtClean="0">
              <a:solidFill>
                <a:srgbClr val="002060"/>
              </a:solidFill>
              <a:latin typeface="Times New Roman" pitchFamily="18" charset="0"/>
              <a:cs typeface="Times New Roman" pitchFamily="18" charset="0"/>
            </a:endParaRPr>
          </a:p>
          <a:p>
            <a:pPr algn="just"/>
            <a:r>
              <a:rPr lang="ru-RU" sz="2000" b="1" dirty="0" smtClean="0">
                <a:solidFill>
                  <a:srgbClr val="002060"/>
                </a:solidFill>
                <a:latin typeface="Times New Roman" pitchFamily="18" charset="0"/>
                <a:cs typeface="Times New Roman" pitchFamily="18" charset="0"/>
              </a:rPr>
              <a:t>2</a:t>
            </a:r>
            <a:r>
              <a:rPr lang="ru-RU" sz="1800" b="1" dirty="0" smtClean="0">
                <a:solidFill>
                  <a:srgbClr val="002060"/>
                </a:solidFill>
                <a:latin typeface="Times New Roman" pitchFamily="18" charset="0"/>
                <a:cs typeface="Times New Roman" pitchFamily="18" charset="0"/>
              </a:rPr>
              <a:t> - </a:t>
            </a:r>
            <a:r>
              <a:rPr lang="ru-RU" sz="1800" b="1" dirty="0" err="1" smtClean="0">
                <a:solidFill>
                  <a:srgbClr val="002060"/>
                </a:solidFill>
                <a:latin typeface="Times New Roman" pitchFamily="18" charset="0"/>
                <a:cs typeface="Times New Roman" pitchFamily="18" charset="0"/>
              </a:rPr>
              <a:t>Бу</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унумдор</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ерлар</a:t>
            </a:r>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lvl="0" algn="just"/>
            <a:r>
              <a:rPr lang="ru-RU" sz="2000" b="1" dirty="0" smtClean="0">
                <a:solidFill>
                  <a:srgbClr val="002060"/>
                </a:solidFill>
                <a:latin typeface="Times New Roman" pitchFamily="18" charset="0"/>
                <a:cs typeface="Times New Roman" pitchFamily="18" charset="0"/>
              </a:rPr>
              <a:t>3</a:t>
            </a:r>
            <a:r>
              <a:rPr lang="ru-RU" sz="1800" b="1" dirty="0" smtClean="0">
                <a:solidFill>
                  <a:srgbClr val="002060"/>
                </a:solidFill>
                <a:latin typeface="Times New Roman" pitchFamily="18" charset="0"/>
                <a:cs typeface="Times New Roman" pitchFamily="18" charset="0"/>
              </a:rPr>
              <a:t> - </a:t>
            </a:r>
            <a:r>
              <a:rPr lang="ru-RU" sz="1800" b="1" dirty="0" err="1" smtClean="0">
                <a:solidFill>
                  <a:srgbClr val="002060"/>
                </a:solidFill>
                <a:latin typeface="Times New Roman" pitchFamily="18" charset="0"/>
                <a:cs typeface="Times New Roman" pitchFamily="18" charset="0"/>
              </a:rPr>
              <a:t>Саҳро ҳудудларига нисбатан</a:t>
            </a:r>
            <a:r>
              <a:rPr lang="ru-RU" sz="1800" b="1" dirty="0" smtClean="0">
                <a:solidFill>
                  <a:srgbClr val="002060"/>
                </a:solidFill>
                <a:latin typeface="Times New Roman" pitchFamily="18" charset="0"/>
                <a:cs typeface="Times New Roman" pitchFamily="18" charset="0"/>
              </a:rPr>
              <a:t> атмосфера </a:t>
            </a:r>
            <a:r>
              <a:rPr lang="ru-RU" sz="1800" b="1" dirty="0" err="1" smtClean="0">
                <a:solidFill>
                  <a:srgbClr val="002060"/>
                </a:solidFill>
                <a:latin typeface="Times New Roman" pitchFamily="18" charset="0"/>
                <a:cs typeface="Times New Roman" pitchFamily="18" charset="0"/>
              </a:rPr>
              <a:t>ёғинларининг кўп</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бўлиши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кузатилади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йилига</a:t>
            </a:r>
            <a:r>
              <a:rPr lang="ru-RU" sz="1800" b="1" dirty="0" smtClean="0">
                <a:solidFill>
                  <a:srgbClr val="002060"/>
                </a:solidFill>
                <a:latin typeface="Times New Roman" pitchFamily="18" charset="0"/>
                <a:cs typeface="Times New Roman" pitchFamily="18" charset="0"/>
              </a:rPr>
              <a:t> 400 мм </a:t>
            </a:r>
            <a:r>
              <a:rPr lang="ru-RU" sz="1800" b="1" dirty="0" err="1" smtClean="0">
                <a:solidFill>
                  <a:srgbClr val="002060"/>
                </a:solidFill>
                <a:latin typeface="Times New Roman" pitchFamily="18" charset="0"/>
                <a:cs typeface="Times New Roman" pitchFamily="18" charset="0"/>
              </a:rPr>
              <a:t>гача</a:t>
            </a:r>
            <a:r>
              <a:rPr lang="ru-RU" sz="1800" b="1" dirty="0" smtClean="0">
                <a:solidFill>
                  <a:srgbClr val="002060"/>
                </a:solidFill>
                <a:latin typeface="Times New Roman" pitchFamily="18" charset="0"/>
                <a:cs typeface="Times New Roman" pitchFamily="18" charset="0"/>
              </a:rPr>
              <a:t>). </a:t>
            </a:r>
            <a:endParaRPr lang="en-US" sz="1800" b="1" dirty="0" smtClean="0">
              <a:solidFill>
                <a:srgbClr val="002060"/>
              </a:solidFill>
              <a:latin typeface="Times New Roman" pitchFamily="18" charset="0"/>
              <a:cs typeface="Times New Roman" pitchFamily="18" charset="0"/>
            </a:endParaRPr>
          </a:p>
          <a:p>
            <a:pPr algn="just">
              <a:buNone/>
            </a:pPr>
            <a:r>
              <a:rPr lang="ru-RU" sz="1800" b="1" dirty="0" smtClean="0">
                <a:solidFill>
                  <a:srgbClr val="002060"/>
                </a:solidFill>
                <a:latin typeface="Times New Roman" pitchFamily="18" charset="0"/>
                <a:cs typeface="Times New Roman" pitchFamily="18" charset="0"/>
              </a:rPr>
              <a:t> </a:t>
            </a:r>
          </a:p>
          <a:p>
            <a:pPr algn="just"/>
            <a:endParaRPr lang="ru-RU" sz="1800" b="1" dirty="0" smtClean="0">
              <a:solidFill>
                <a:srgbClr val="002060"/>
              </a:solidFill>
              <a:latin typeface="Times New Roman" pitchFamily="18" charset="0"/>
              <a:cs typeface="Times New Roman" pitchFamily="18" charset="0"/>
            </a:endParaRPr>
          </a:p>
        </p:txBody>
      </p:sp>
      <p:pic>
        <p:nvPicPr>
          <p:cNvPr id="4100" name="Рисунок 5" descr="DSC02897.JPG"/>
          <p:cNvPicPr>
            <a:picLocks noChangeAspect="1"/>
          </p:cNvPicPr>
          <p:nvPr/>
        </p:nvPicPr>
        <p:blipFill>
          <a:blip r:embed="rId2" cstate="email">
            <a:lum contrast="20000"/>
          </a:blip>
          <a:srcRect/>
          <a:stretch>
            <a:fillRect/>
          </a:stretch>
        </p:blipFill>
        <p:spPr bwMode="auto">
          <a:xfrm>
            <a:off x="3857620" y="2079143"/>
            <a:ext cx="5500694" cy="4778857"/>
          </a:xfrm>
          <a:prstGeom prst="rect">
            <a:avLst/>
          </a:prstGeom>
          <a:ln>
            <a:noFill/>
          </a:ln>
          <a:effectLst>
            <a:softEdge rad="112500"/>
          </a:effectLst>
        </p:spPr>
      </p:pic>
      <p:sp>
        <p:nvSpPr>
          <p:cNvPr id="6" name="TextBox 5"/>
          <p:cNvSpPr txBox="1"/>
          <p:nvPr/>
        </p:nvSpPr>
        <p:spPr>
          <a:xfrm>
            <a:off x="500002" y="1142984"/>
            <a:ext cx="8643998" cy="1138773"/>
          </a:xfrm>
          <a:prstGeom prst="rect">
            <a:avLst/>
          </a:prstGeom>
          <a:solidFill>
            <a:schemeClr val="tx1">
              <a:alpha val="68000"/>
            </a:schemeClr>
          </a:solidFill>
        </p:spPr>
        <p:txBody>
          <a:bodyPr wrap="square" rtlCol="0">
            <a:spAutoFit/>
          </a:bodyPr>
          <a:lstStyle/>
          <a:p>
            <a:pPr algn="ctr"/>
            <a:r>
              <a:rPr lang="ru-RU" sz="2400" dirty="0" err="1" smtClean="0">
                <a:solidFill>
                  <a:srgbClr val="002060"/>
                </a:solidFill>
              </a:rPr>
              <a:t>Тупроқ-иқлим шароитлари</a:t>
            </a:r>
            <a:r>
              <a:rPr lang="ru-RU" sz="2400" dirty="0" smtClean="0">
                <a:solidFill>
                  <a:srgbClr val="002060"/>
                </a:solidFill>
              </a:rPr>
              <a:t> </a:t>
            </a:r>
            <a:endParaRPr lang="en-US" sz="2400" dirty="0" smtClean="0">
              <a:solidFill>
                <a:srgbClr val="002060"/>
              </a:solidFill>
            </a:endParaRPr>
          </a:p>
          <a:p>
            <a:pPr algn="ctr"/>
            <a:endParaRPr lang="ru-RU" sz="2400" dirty="0" smtClean="0"/>
          </a:p>
          <a:p>
            <a:r>
              <a:rPr lang="ru-RU" sz="2000" dirty="0" smtClean="0">
                <a:solidFill>
                  <a:srgbClr val="002060"/>
                </a:solidFill>
              </a:rPr>
              <a:t>1 </a:t>
            </a:r>
            <a:r>
              <a:rPr lang="ru-RU" dirty="0" smtClean="0">
                <a:solidFill>
                  <a:srgbClr val="002060"/>
                </a:solidFill>
              </a:rPr>
              <a:t>-  </a:t>
            </a:r>
            <a:r>
              <a:rPr lang="ru-RU" sz="1800" dirty="0" err="1" smtClean="0">
                <a:solidFill>
                  <a:srgbClr val="002060"/>
                </a:solidFill>
              </a:rPr>
              <a:t>Адир</a:t>
            </a:r>
            <a:r>
              <a:rPr lang="ru-RU" sz="1800" dirty="0" smtClean="0">
                <a:solidFill>
                  <a:srgbClr val="002060"/>
                </a:solidFill>
              </a:rPr>
              <a:t> (</a:t>
            </a:r>
            <a:r>
              <a:rPr lang="ru-RU" sz="1800" dirty="0" err="1" smtClean="0">
                <a:solidFill>
                  <a:srgbClr val="002060"/>
                </a:solidFill>
              </a:rPr>
              <a:t>тоғ олди</a:t>
            </a:r>
            <a:r>
              <a:rPr lang="ru-RU" sz="1800" dirty="0" smtClean="0">
                <a:solidFill>
                  <a:srgbClr val="002060"/>
                </a:solidFill>
              </a:rPr>
              <a:t>) </a:t>
            </a:r>
            <a:r>
              <a:rPr lang="ru-RU" sz="1800" dirty="0" err="1" smtClean="0">
                <a:solidFill>
                  <a:srgbClr val="002060"/>
                </a:solidFill>
              </a:rPr>
              <a:t>ерлари</a:t>
            </a:r>
            <a:r>
              <a:rPr lang="ru-RU" sz="1800" dirty="0" smtClean="0">
                <a:solidFill>
                  <a:srgbClr val="002060"/>
                </a:solidFill>
              </a:rPr>
              <a:t> </a:t>
            </a:r>
            <a:r>
              <a:rPr lang="ru-RU" sz="1800" dirty="0" err="1" smtClean="0">
                <a:solidFill>
                  <a:srgbClr val="002060"/>
                </a:solidFill>
              </a:rPr>
              <a:t>Ўзбекистонда</a:t>
            </a:r>
            <a:r>
              <a:rPr lang="ru-RU" sz="1800" dirty="0" smtClean="0">
                <a:solidFill>
                  <a:srgbClr val="002060"/>
                </a:solidFill>
              </a:rPr>
              <a:t> </a:t>
            </a:r>
            <a:r>
              <a:rPr lang="ru-RU" sz="1800" dirty="0" err="1" smtClean="0">
                <a:solidFill>
                  <a:srgbClr val="002060"/>
                </a:solidFill>
              </a:rPr>
              <a:t>катта</a:t>
            </a:r>
            <a:r>
              <a:rPr lang="ru-RU" sz="1800" dirty="0" smtClean="0">
                <a:solidFill>
                  <a:srgbClr val="002060"/>
                </a:solidFill>
              </a:rPr>
              <a:t> </a:t>
            </a:r>
            <a:r>
              <a:rPr lang="ru-RU" sz="1800" dirty="0" err="1" smtClean="0">
                <a:solidFill>
                  <a:srgbClr val="002060"/>
                </a:solidFill>
              </a:rPr>
              <a:t>ҳудудларни эгаллайди</a:t>
            </a:r>
            <a:r>
              <a:rPr lang="ru-RU" dirty="0" smtClean="0">
                <a:solidFill>
                  <a:srgbClr val="002060"/>
                </a:solidFill>
              </a:rPr>
              <a:t>.</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a:solidFill>
            <a:schemeClr val="tx1">
              <a:alpha val="78000"/>
            </a:schemeClr>
          </a:solidFill>
        </p:spPr>
        <p:txBody>
          <a:bodyPr/>
          <a:lstStyle/>
          <a:p>
            <a:r>
              <a:rPr lang="ru-RU" sz="2400" b="1" dirty="0" smtClean="0">
                <a:solidFill>
                  <a:srgbClr val="FF0000"/>
                </a:solidFill>
                <a:effectLst/>
                <a:latin typeface="Times New Roman" pitchFamily="18" charset="0"/>
                <a:cs typeface="Times New Roman" pitchFamily="18" charset="0"/>
              </a:rPr>
              <a:t>6. </a:t>
            </a:r>
            <a:r>
              <a:rPr lang="ru-RU" sz="2400" b="1" dirty="0" err="1" smtClean="0">
                <a:solidFill>
                  <a:srgbClr val="FF0000"/>
                </a:solidFill>
                <a:effectLst/>
                <a:latin typeface="Times New Roman" pitchFamily="18" charset="0"/>
                <a:cs typeface="Times New Roman" pitchFamily="18" charset="0"/>
              </a:rPr>
              <a:t>Пистазорларнинг</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навли</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плантацияларини</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яратиш</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усуллари</a:t>
            </a:r>
            <a:r>
              <a:rPr lang="ru-RU" sz="2400" b="1" dirty="0" smtClean="0">
                <a:solidFill>
                  <a:srgbClr val="FF0000"/>
                </a:solidFill>
                <a:effectLst/>
                <a:latin typeface="Times New Roman" pitchFamily="18" charset="0"/>
                <a:cs typeface="Times New Roman" pitchFamily="18" charset="0"/>
              </a:rPr>
              <a:t> </a:t>
            </a:r>
            <a:endParaRPr lang="ru-RU" sz="2400" dirty="0">
              <a:solidFill>
                <a:srgbClr val="FF0000"/>
              </a:solidFill>
              <a:effectLst/>
              <a:latin typeface="Times New Roman" pitchFamily="18" charset="0"/>
              <a:cs typeface="Times New Roman" pitchFamily="18" charset="0"/>
            </a:endParaRPr>
          </a:p>
        </p:txBody>
      </p:sp>
      <p:sp>
        <p:nvSpPr>
          <p:cNvPr id="4" name="TextBox 3"/>
          <p:cNvSpPr txBox="1"/>
          <p:nvPr/>
        </p:nvSpPr>
        <p:spPr>
          <a:xfrm>
            <a:off x="0" y="692696"/>
            <a:ext cx="9001156" cy="400110"/>
          </a:xfrm>
          <a:prstGeom prst="rect">
            <a:avLst/>
          </a:prstGeom>
          <a:solidFill>
            <a:schemeClr val="tx1">
              <a:alpha val="80000"/>
            </a:schemeClr>
          </a:solidFill>
        </p:spPr>
        <p:txBody>
          <a:bodyPr wrap="square" rtlCol="0">
            <a:spAutoFit/>
          </a:bodyPr>
          <a:lstStyle/>
          <a:p>
            <a:pPr lvl="1"/>
            <a:r>
              <a:rPr lang="ru-RU" sz="2000" dirty="0" smtClean="0">
                <a:solidFill>
                  <a:srgbClr val="000000"/>
                </a:solidFill>
                <a:latin typeface="Times New Roman" pitchFamily="18" charset="0"/>
                <a:cs typeface="Times New Roman" pitchFamily="18" charset="0"/>
              </a:rPr>
              <a:t>3 – </a:t>
            </a:r>
            <a:r>
              <a:rPr lang="ru-RU" sz="2000" dirty="0" err="1" smtClean="0">
                <a:solidFill>
                  <a:srgbClr val="000000"/>
                </a:solidFill>
                <a:latin typeface="Times New Roman" pitchFamily="18" charset="0"/>
                <a:cs typeface="Times New Roman" pitchFamily="18" charset="0"/>
              </a:rPr>
              <a:t>мавжуд</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экинларни</a:t>
            </a:r>
            <a:r>
              <a:rPr lang="ru-RU" sz="2000" dirty="0" smtClean="0">
                <a:solidFill>
                  <a:srgbClr val="000000"/>
                </a:solidFill>
                <a:latin typeface="Times New Roman" pitchFamily="18" charset="0"/>
                <a:cs typeface="Times New Roman" pitchFamily="18" charset="0"/>
              </a:rPr>
              <a:t> реконструкция </a:t>
            </a:r>
            <a:r>
              <a:rPr lang="ru-RU" sz="2000" dirty="0" err="1" smtClean="0">
                <a:solidFill>
                  <a:srgbClr val="000000"/>
                </a:solidFill>
                <a:latin typeface="Times New Roman" pitchFamily="18" charset="0"/>
                <a:cs typeface="Times New Roman" pitchFamily="18" charset="0"/>
              </a:rPr>
              <a:t>қилиш ва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парваришлаш</a:t>
            </a:r>
            <a:r>
              <a:rPr lang="ru-RU" sz="2000" dirty="0" smtClean="0">
                <a:solidFill>
                  <a:srgbClr val="000000"/>
                </a:solidFill>
                <a:latin typeface="Times New Roman" pitchFamily="18" charset="0"/>
                <a:cs typeface="Times New Roman" pitchFamily="18" charset="0"/>
              </a:rPr>
              <a:t>:  </a:t>
            </a:r>
            <a:endParaRPr lang="ru-RU" sz="2000" dirty="0">
              <a:solidFill>
                <a:srgbClr val="000000"/>
              </a:solidFill>
              <a:latin typeface="Times New Roman" pitchFamily="18" charset="0"/>
              <a:cs typeface="Times New Roman" pitchFamily="18" charset="0"/>
            </a:endParaRPr>
          </a:p>
        </p:txBody>
      </p:sp>
      <p:pic>
        <p:nvPicPr>
          <p:cNvPr id="2050" name="Picture 2" descr="IMG_0437"/>
          <p:cNvPicPr>
            <a:picLocks noChangeAspect="1" noChangeArrowheads="1"/>
          </p:cNvPicPr>
          <p:nvPr/>
        </p:nvPicPr>
        <p:blipFill>
          <a:blip r:embed="rId2" cstate="print"/>
          <a:srcRect/>
          <a:stretch>
            <a:fillRect/>
          </a:stretch>
        </p:blipFill>
        <p:spPr bwMode="auto">
          <a:xfrm>
            <a:off x="214282" y="1124744"/>
            <a:ext cx="2522537" cy="3075764"/>
          </a:xfrm>
          <a:prstGeom prst="rect">
            <a:avLst/>
          </a:prstGeom>
          <a:noFill/>
        </p:spPr>
      </p:pic>
      <p:pic>
        <p:nvPicPr>
          <p:cNvPr id="2051" name="Picture 3" descr="Изображение 430"/>
          <p:cNvPicPr>
            <a:picLocks noChangeAspect="1" noChangeArrowheads="1"/>
          </p:cNvPicPr>
          <p:nvPr/>
        </p:nvPicPr>
        <p:blipFill>
          <a:blip r:embed="rId3" cstate="print"/>
          <a:srcRect/>
          <a:stretch>
            <a:fillRect/>
          </a:stretch>
        </p:blipFill>
        <p:spPr bwMode="auto">
          <a:xfrm>
            <a:off x="0" y="4357694"/>
            <a:ext cx="2857500" cy="2171700"/>
          </a:xfrm>
          <a:prstGeom prst="rect">
            <a:avLst/>
          </a:prstGeom>
          <a:noFill/>
        </p:spPr>
      </p:pic>
      <p:sp>
        <p:nvSpPr>
          <p:cNvPr id="8" name="TextBox 7"/>
          <p:cNvSpPr txBox="1"/>
          <p:nvPr/>
        </p:nvSpPr>
        <p:spPr>
          <a:xfrm>
            <a:off x="2857488" y="1268760"/>
            <a:ext cx="4429156" cy="4031873"/>
          </a:xfrm>
          <a:prstGeom prst="rect">
            <a:avLst/>
          </a:prstGeom>
          <a:solidFill>
            <a:schemeClr val="tx1">
              <a:alpha val="81000"/>
            </a:schemeClr>
          </a:solidFill>
        </p:spPr>
        <p:txBody>
          <a:bodyPr wrap="square" rtlCol="0">
            <a:spAutoFit/>
          </a:bodyPr>
          <a:lstStyle/>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Мелиоратив</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экинларни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сийраклаштириш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Ёшартириш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Куртак</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пайвандлаш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Пайвандларни</a:t>
            </a:r>
            <a:r>
              <a:rPr lang="ru-RU" dirty="0" smtClean="0">
                <a:solidFill>
                  <a:srgbClr val="000000"/>
                </a:solidFill>
                <a:latin typeface="Times New Roman" pitchFamily="18" charset="0"/>
                <a:cs typeface="Times New Roman" pitchFamily="18" charset="0"/>
              </a:rPr>
              <a:t> </a:t>
            </a:r>
          </a:p>
          <a:p>
            <a:r>
              <a:rPr lang="ru-RU" dirty="0" err="1" smtClean="0">
                <a:solidFill>
                  <a:srgbClr val="000000"/>
                </a:solidFill>
                <a:latin typeface="Times New Roman" pitchFamily="18" charset="0"/>
                <a:cs typeface="Times New Roman" pitchFamily="18" charset="0"/>
              </a:rPr>
              <a:t>парваришлаш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p:txBody>
      </p:sp>
      <p:sp>
        <p:nvSpPr>
          <p:cNvPr id="9" name="TextBox 8"/>
          <p:cNvSpPr txBox="1"/>
          <p:nvPr/>
        </p:nvSpPr>
        <p:spPr>
          <a:xfrm>
            <a:off x="4214810" y="5805264"/>
            <a:ext cx="4929190" cy="584775"/>
          </a:xfrm>
          <a:prstGeom prst="rect">
            <a:avLst/>
          </a:prstGeom>
          <a:solidFill>
            <a:schemeClr val="tx1">
              <a:alpha val="75000"/>
            </a:schemeClr>
          </a:solidFill>
        </p:spPr>
        <p:txBody>
          <a:bodyPr wrap="square" rtlCol="0">
            <a:spAutoFit/>
          </a:bodyPr>
          <a:lstStyle/>
          <a:p>
            <a:pPr>
              <a:buFont typeface="Wingdings" pitchFamily="2" charset="2"/>
              <a:buChar char="Ø"/>
            </a:pPr>
            <a:r>
              <a:rPr lang="ru-RU" dirty="0" err="1" smtClean="0">
                <a:solidFill>
                  <a:srgbClr val="000000"/>
                </a:solidFill>
                <a:latin typeface="Times New Roman" pitchFamily="18" charset="0"/>
                <a:cs typeface="Times New Roman" pitchFamily="18" charset="0"/>
              </a:rPr>
              <a:t>Пайванд</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қилинган катта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писта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дарахти</a:t>
            </a:r>
            <a:endParaRPr lang="en-US" dirty="0" smtClean="0">
              <a:solidFill>
                <a:srgbClr val="000000"/>
              </a:solidFill>
              <a:latin typeface="Times New Roman" pitchFamily="18" charset="0"/>
              <a:cs typeface="Times New Roman" pitchFamily="18" charset="0"/>
            </a:endParaRPr>
          </a:p>
          <a:p>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парвариш</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қилинганидан сўнг</a:t>
            </a:r>
            <a:r>
              <a:rPr lang="ru-RU" dirty="0" smtClean="0">
                <a:solidFill>
                  <a:srgbClr val="000000"/>
                </a:solidFill>
                <a:latin typeface="Times New Roman" pitchFamily="18" charset="0"/>
                <a:cs typeface="Times New Roman" pitchFamily="18" charset="0"/>
              </a:rPr>
              <a:t>  </a:t>
            </a:r>
            <a:endParaRPr lang="ru-RU" dirty="0">
              <a:solidFill>
                <a:srgbClr val="000000"/>
              </a:solidFill>
              <a:latin typeface="Times New Roman" pitchFamily="18" charset="0"/>
              <a:cs typeface="Times New Roman" pitchFamily="18" charset="0"/>
            </a:endParaRPr>
          </a:p>
        </p:txBody>
      </p:sp>
      <p:pic>
        <p:nvPicPr>
          <p:cNvPr id="2052" name="Picture 4" descr="Изображение 416"/>
          <p:cNvPicPr>
            <a:picLocks noChangeAspect="1" noChangeArrowheads="1"/>
          </p:cNvPicPr>
          <p:nvPr/>
        </p:nvPicPr>
        <p:blipFill>
          <a:blip r:embed="rId4" cstate="print"/>
          <a:srcRect/>
          <a:stretch>
            <a:fillRect/>
          </a:stretch>
        </p:blipFill>
        <p:spPr bwMode="auto">
          <a:xfrm>
            <a:off x="5021472" y="2564904"/>
            <a:ext cx="4122528" cy="310039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28604"/>
          </a:xfrm>
          <a:solidFill>
            <a:schemeClr val="tx1">
              <a:alpha val="80000"/>
            </a:schemeClr>
          </a:solidFill>
        </p:spPr>
        <p:txBody>
          <a:bodyPr/>
          <a:lstStyle/>
          <a:p>
            <a:r>
              <a:rPr lang="ru-RU" sz="2400" b="1" dirty="0" smtClean="0">
                <a:effectLst/>
                <a:latin typeface="Times New Roman" pitchFamily="18" charset="0"/>
                <a:cs typeface="Times New Roman" pitchFamily="18" charset="0"/>
              </a:rPr>
              <a:t>  </a:t>
            </a:r>
            <a:r>
              <a:rPr lang="ru-RU" sz="2400" b="1" dirty="0" smtClean="0">
                <a:solidFill>
                  <a:srgbClr val="FF0000"/>
                </a:solidFill>
                <a:effectLst/>
                <a:latin typeface="Times New Roman" pitchFamily="18" charset="0"/>
                <a:cs typeface="Times New Roman" pitchFamily="18" charset="0"/>
              </a:rPr>
              <a:t>7. </a:t>
            </a:r>
            <a:r>
              <a:rPr lang="ru-RU" sz="2400" b="1" dirty="0" err="1" smtClean="0">
                <a:solidFill>
                  <a:srgbClr val="FF0000"/>
                </a:solidFill>
                <a:effectLst/>
                <a:latin typeface="Times New Roman" pitchFamily="18" charset="0"/>
                <a:cs typeface="Times New Roman" pitchFamily="18" charset="0"/>
              </a:rPr>
              <a:t>Пайвандлашни</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бажариш</a:t>
            </a:r>
            <a:endParaRPr lang="ru-RU" sz="2400" b="1" dirty="0">
              <a:solidFill>
                <a:srgbClr val="FF0000"/>
              </a:solidFill>
              <a:effectLst/>
              <a:latin typeface="Times New Roman" pitchFamily="18" charset="0"/>
              <a:cs typeface="Times New Roman" pitchFamily="18" charset="0"/>
            </a:endParaRPr>
          </a:p>
        </p:txBody>
      </p:sp>
      <p:sp>
        <p:nvSpPr>
          <p:cNvPr id="4" name="TextBox 3"/>
          <p:cNvSpPr txBox="1"/>
          <p:nvPr/>
        </p:nvSpPr>
        <p:spPr>
          <a:xfrm>
            <a:off x="2786050" y="714356"/>
            <a:ext cx="6357950" cy="6001643"/>
          </a:xfrm>
          <a:prstGeom prst="rect">
            <a:avLst/>
          </a:prstGeom>
          <a:solidFill>
            <a:schemeClr val="tx1">
              <a:alpha val="88000"/>
            </a:schemeClr>
          </a:solidFill>
        </p:spPr>
        <p:txBody>
          <a:bodyPr wrap="square" rtlCol="0">
            <a:spAutoFit/>
          </a:bodyPr>
          <a:lstStyle/>
          <a:p>
            <a:pPr>
              <a:buFont typeface="Wingdings" pitchFamily="2" charset="2"/>
              <a:buChar char="Ø"/>
            </a:pPr>
            <a:r>
              <a:rPr lang="ru-RU" dirty="0" err="1" smtClean="0">
                <a:solidFill>
                  <a:srgbClr val="000000"/>
                </a:solidFill>
                <a:latin typeface="Times New Roman" pitchFamily="18" charset="0"/>
                <a:cs typeface="Times New Roman" pitchFamily="18" charset="0"/>
              </a:rPr>
              <a:t>Оналик</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плантациясини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яратиш</a:t>
            </a:r>
            <a:r>
              <a:rPr lang="ru-RU" dirty="0" smtClean="0">
                <a:solidFill>
                  <a:srgbClr val="000000"/>
                </a:solidFill>
                <a:latin typeface="Times New Roman" pitchFamily="18" charset="0"/>
                <a:cs typeface="Times New Roman" pitchFamily="18" charset="0"/>
              </a:rPr>
              <a:t>  (12 та </a:t>
            </a:r>
            <a:r>
              <a:rPr lang="ru-RU" dirty="0" err="1" smtClean="0">
                <a:solidFill>
                  <a:srgbClr val="000000"/>
                </a:solidFill>
                <a:latin typeface="Times New Roman" pitchFamily="18" charset="0"/>
                <a:cs typeface="Times New Roman" pitchFamily="18" charset="0"/>
              </a:rPr>
              <a:t>нав</a:t>
            </a:r>
            <a:r>
              <a:rPr lang="ru-RU" dirty="0" smtClean="0">
                <a:solidFill>
                  <a:srgbClr val="000000"/>
                </a:solidFill>
                <a:latin typeface="Times New Roman" pitchFamily="18" charset="0"/>
                <a:cs typeface="Times New Roman" pitchFamily="18" charset="0"/>
              </a:rPr>
              <a:t>/</a:t>
            </a:r>
            <a:r>
              <a:rPr lang="ru-RU" dirty="0" err="1" smtClean="0">
                <a:solidFill>
                  <a:srgbClr val="000000"/>
                </a:solidFill>
                <a:latin typeface="Times New Roman" pitchFamily="18" charset="0"/>
                <a:cs typeface="Times New Roman" pitchFamily="18" charset="0"/>
              </a:rPr>
              <a:t>шакл</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ва</a:t>
            </a:r>
            <a:r>
              <a:rPr lang="ru-RU" dirty="0" smtClean="0">
                <a:solidFill>
                  <a:srgbClr val="000000"/>
                </a:solidFill>
                <a:latin typeface="Times New Roman" pitchFamily="18" charset="0"/>
                <a:cs typeface="Times New Roman" pitchFamily="18" charset="0"/>
              </a:rPr>
              <a:t>  универсал </a:t>
            </a:r>
            <a:r>
              <a:rPr lang="ru-RU" dirty="0" err="1" smtClean="0">
                <a:solidFill>
                  <a:srgbClr val="000000"/>
                </a:solidFill>
                <a:latin typeface="Times New Roman" pitchFamily="18" charset="0"/>
                <a:cs typeface="Times New Roman" pitchFamily="18" charset="0"/>
              </a:rPr>
              <a:t>чанглатгич</a:t>
            </a:r>
            <a:r>
              <a:rPr lang="ru-RU"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Пайвандлаш</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учун</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қаламчадан тугунча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олиш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r>
              <a:rPr lang="ru-RU" dirty="0" smtClean="0">
                <a:solidFill>
                  <a:srgbClr val="000000"/>
                </a:solidFill>
                <a:latin typeface="Times New Roman" pitchFamily="18" charset="0"/>
                <a:cs typeface="Times New Roman" pitchFamily="18" charset="0"/>
              </a:rPr>
              <a:t>(</a:t>
            </a:r>
            <a:r>
              <a:rPr lang="ru-RU" dirty="0" err="1" smtClean="0">
                <a:solidFill>
                  <a:srgbClr val="000000"/>
                </a:solidFill>
                <a:latin typeface="Times New Roman" pitchFamily="18" charset="0"/>
                <a:cs typeface="Times New Roman" pitchFamily="18" charset="0"/>
              </a:rPr>
              <a:t>уларни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вақтинча сақлаш ва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транспортда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ташиш</a:t>
            </a:r>
            <a:r>
              <a:rPr lang="ru-RU"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Пайванднинг</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бир</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йиллик</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навдаларини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пайвандлашга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тайёрлаш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r>
              <a:rPr lang="ru-RU" dirty="0" smtClean="0">
                <a:solidFill>
                  <a:srgbClr val="000000"/>
                </a:solidFill>
                <a:latin typeface="Times New Roman" pitchFamily="18" charset="0"/>
                <a:cs typeface="Times New Roman" pitchFamily="18" charset="0"/>
              </a:rPr>
              <a:t>    </a:t>
            </a: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smtClean="0">
                <a:solidFill>
                  <a:srgbClr val="000000"/>
                </a:solidFill>
                <a:latin typeface="Times New Roman" pitchFamily="18" charset="0"/>
                <a:cs typeface="Times New Roman" pitchFamily="18" charset="0"/>
              </a:rPr>
              <a:t>«</a:t>
            </a:r>
            <a:r>
              <a:rPr lang="ru-RU" dirty="0" err="1" smtClean="0">
                <a:solidFill>
                  <a:srgbClr val="000000"/>
                </a:solidFill>
                <a:latin typeface="Times New Roman" pitchFamily="18" charset="0"/>
                <a:cs typeface="Times New Roman" pitchFamily="18" charset="0"/>
              </a:rPr>
              <a:t>Куртагини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ўйиб</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олиш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smtClean="0">
                <a:solidFill>
                  <a:srgbClr val="000000"/>
                </a:solidFill>
                <a:latin typeface="Times New Roman" pitchFamily="18" charset="0"/>
                <a:cs typeface="Times New Roman" pitchFamily="18" charset="0"/>
              </a:rPr>
              <a:t>Уни </a:t>
            </a:r>
            <a:r>
              <a:rPr lang="ru-RU" dirty="0" err="1" smtClean="0">
                <a:solidFill>
                  <a:srgbClr val="000000"/>
                </a:solidFill>
                <a:latin typeface="Times New Roman" pitchFamily="18" charset="0"/>
                <a:cs typeface="Times New Roman" pitchFamily="18" charset="0"/>
              </a:rPr>
              <a:t>пайвандтагга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ўрнатиш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err="1" smtClean="0">
                <a:solidFill>
                  <a:srgbClr val="000000"/>
                </a:solidFill>
                <a:latin typeface="Times New Roman" pitchFamily="18" charset="0"/>
                <a:cs typeface="Times New Roman" pitchFamily="18" charset="0"/>
              </a:rPr>
              <a:t>Ўрнатилган</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куртакни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боғлаш</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a:p>
            <a:pPr>
              <a:buFont typeface="Wingdings" pitchFamily="2" charset="2"/>
              <a:buChar char="Ø"/>
            </a:pP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Куртакнинг</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униб</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чиқиши</a:t>
            </a:r>
            <a:r>
              <a:rPr lang="ru-RU"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endParaRPr lang="ru-RU" dirty="0" smtClean="0">
              <a:solidFill>
                <a:srgbClr val="000000"/>
              </a:solidFill>
              <a:latin typeface="Times New Roman" pitchFamily="18" charset="0"/>
              <a:cs typeface="Times New Roman" pitchFamily="18" charset="0"/>
            </a:endParaRPr>
          </a:p>
        </p:txBody>
      </p:sp>
      <p:pic>
        <p:nvPicPr>
          <p:cNvPr id="1026" name="Picture 2" descr="IMG_9353"/>
          <p:cNvPicPr>
            <a:picLocks noChangeAspect="1" noChangeArrowheads="1"/>
          </p:cNvPicPr>
          <p:nvPr/>
        </p:nvPicPr>
        <p:blipFill>
          <a:blip r:embed="rId2" cstate="print"/>
          <a:srcRect/>
          <a:stretch>
            <a:fillRect/>
          </a:stretch>
        </p:blipFill>
        <p:spPr bwMode="auto">
          <a:xfrm>
            <a:off x="0" y="428604"/>
            <a:ext cx="2571768" cy="1744724"/>
          </a:xfrm>
          <a:prstGeom prst="rect">
            <a:avLst/>
          </a:prstGeom>
          <a:noFill/>
        </p:spPr>
      </p:pic>
      <p:pic>
        <p:nvPicPr>
          <p:cNvPr id="1027" name="Picture 3" descr="DSC05607"/>
          <p:cNvPicPr>
            <a:picLocks noChangeAspect="1" noChangeArrowheads="1"/>
          </p:cNvPicPr>
          <p:nvPr/>
        </p:nvPicPr>
        <p:blipFill>
          <a:blip r:embed="rId3" cstate="print"/>
          <a:srcRect/>
          <a:stretch>
            <a:fillRect/>
          </a:stretch>
        </p:blipFill>
        <p:spPr bwMode="auto">
          <a:xfrm>
            <a:off x="0" y="2143116"/>
            <a:ext cx="2643206" cy="1798011"/>
          </a:xfrm>
          <a:prstGeom prst="rect">
            <a:avLst/>
          </a:prstGeom>
          <a:noFill/>
          <a:ln w="9525">
            <a:solidFill>
              <a:srgbClr val="000000"/>
            </a:solidFill>
            <a:miter lim="800000"/>
            <a:headEnd/>
            <a:tailEnd/>
          </a:ln>
        </p:spPr>
      </p:pic>
      <p:pic>
        <p:nvPicPr>
          <p:cNvPr id="1028" name="Picture 4" descr="Изображение 422"/>
          <p:cNvPicPr>
            <a:picLocks noChangeAspect="1" noChangeArrowheads="1"/>
          </p:cNvPicPr>
          <p:nvPr/>
        </p:nvPicPr>
        <p:blipFill>
          <a:blip r:embed="rId4" cstate="print"/>
          <a:srcRect/>
          <a:stretch>
            <a:fillRect/>
          </a:stretch>
        </p:blipFill>
        <p:spPr bwMode="auto">
          <a:xfrm>
            <a:off x="0" y="4000504"/>
            <a:ext cx="1500166" cy="1218885"/>
          </a:xfrm>
          <a:prstGeom prst="rect">
            <a:avLst/>
          </a:prstGeom>
          <a:noFill/>
        </p:spPr>
      </p:pic>
      <p:pic>
        <p:nvPicPr>
          <p:cNvPr id="1029" name="Picture 5" descr="Изображение 423"/>
          <p:cNvPicPr>
            <a:picLocks noChangeAspect="1" noChangeArrowheads="1"/>
          </p:cNvPicPr>
          <p:nvPr/>
        </p:nvPicPr>
        <p:blipFill>
          <a:blip r:embed="rId5" cstate="print"/>
          <a:srcRect/>
          <a:stretch>
            <a:fillRect/>
          </a:stretch>
        </p:blipFill>
        <p:spPr bwMode="auto">
          <a:xfrm>
            <a:off x="1571604" y="4000504"/>
            <a:ext cx="1318855" cy="1071570"/>
          </a:xfrm>
          <a:prstGeom prst="rect">
            <a:avLst/>
          </a:prstGeom>
          <a:noFill/>
        </p:spPr>
      </p:pic>
      <p:pic>
        <p:nvPicPr>
          <p:cNvPr id="1030" name="Picture 6" descr="Изображение 421"/>
          <p:cNvPicPr>
            <a:picLocks noChangeAspect="1" noChangeArrowheads="1"/>
          </p:cNvPicPr>
          <p:nvPr/>
        </p:nvPicPr>
        <p:blipFill>
          <a:blip r:embed="rId6" cstate="print"/>
          <a:srcRect/>
          <a:stretch>
            <a:fillRect/>
          </a:stretch>
        </p:blipFill>
        <p:spPr bwMode="auto">
          <a:xfrm>
            <a:off x="0" y="5214950"/>
            <a:ext cx="1433512" cy="1139841"/>
          </a:xfrm>
          <a:prstGeom prst="rect">
            <a:avLst/>
          </a:prstGeom>
          <a:noFill/>
        </p:spPr>
      </p:pic>
      <p:pic>
        <p:nvPicPr>
          <p:cNvPr id="1031" name="Picture 7" descr="Изображение 388"/>
          <p:cNvPicPr>
            <a:picLocks noChangeAspect="1" noChangeArrowheads="1"/>
          </p:cNvPicPr>
          <p:nvPr/>
        </p:nvPicPr>
        <p:blipFill>
          <a:blip r:embed="rId7" cstate="print"/>
          <a:srcRect/>
          <a:stretch>
            <a:fillRect/>
          </a:stretch>
        </p:blipFill>
        <p:spPr bwMode="auto">
          <a:xfrm>
            <a:off x="6247778" y="3286124"/>
            <a:ext cx="2896222" cy="3571877"/>
          </a:xfrm>
          <a:prstGeom prst="rect">
            <a:avLst/>
          </a:prstGeom>
          <a:noFill/>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1480"/>
          </a:xfrm>
          <a:solidFill>
            <a:schemeClr val="tx1">
              <a:alpha val="80000"/>
            </a:schemeClr>
          </a:solidFill>
        </p:spPr>
        <p:txBody>
          <a:bodyPr/>
          <a:lstStyle/>
          <a:p>
            <a:r>
              <a:rPr b="1" dirty="0" lang="ru-RU" smtClean="0" sz="2400">
                <a:solidFill>
                  <a:srgbClr val="FF0000"/>
                </a:solidFill>
                <a:effectLst/>
                <a:latin charset="0" pitchFamily="18" typeface="Times New Roman"/>
                <a:cs charset="0" pitchFamily="18" typeface="Times New Roman"/>
              </a:rPr>
              <a:t>8. </a:t>
            </a:r>
            <a:r>
              <a:rPr b="1" dirty="0" err="1" lang="ru-RU" smtClean="0" sz="2400">
                <a:solidFill>
                  <a:srgbClr val="FF0000"/>
                </a:solidFill>
                <a:effectLst/>
                <a:latin charset="0" pitchFamily="18" typeface="Times New Roman"/>
                <a:cs charset="0" pitchFamily="18" typeface="Times New Roman"/>
              </a:rPr>
              <a:t>Катта</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ёшли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ҳосил берувчи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плантацияларни</a:t>
            </a:r>
            <a:r>
              <a:rPr b="1" dirty="0" lang="ru-RU" smtClean="0" sz="2400">
                <a:solidFill>
                  <a:srgbClr val="FF0000"/>
                </a:solidFill>
                <a:effectLst/>
                <a:latin charset="0" pitchFamily="18" typeface="Times New Roman"/>
                <a:cs charset="0" pitchFamily="18" typeface="Times New Roman"/>
              </a:rPr>
              <a:t> </a:t>
            </a:r>
            <a:r>
              <a:rPr b="1" dirty="0" err="1" lang="ru-RU" smtClean="0" sz="2400">
                <a:solidFill>
                  <a:srgbClr val="FF0000"/>
                </a:solidFill>
                <a:effectLst/>
                <a:latin charset="0" pitchFamily="18" typeface="Times New Roman"/>
                <a:cs charset="0" pitchFamily="18" typeface="Times New Roman"/>
              </a:rPr>
              <a:t>парваришлаш</a:t>
            </a:r>
            <a:r>
              <a:rPr b="1" dirty="0" lang="ru-RU" smtClean="0" sz="2400">
                <a:solidFill>
                  <a:srgbClr val="FF0000"/>
                </a:solidFill>
                <a:effectLst/>
                <a:latin charset="0" pitchFamily="18" typeface="Times New Roman"/>
                <a:cs charset="0" pitchFamily="18" typeface="Times New Roman"/>
              </a:rPr>
              <a:t> </a:t>
            </a:r>
            <a:endParaRPr dirty="0" lang="ru-RU" sz="2400">
              <a:solidFill>
                <a:srgbClr val="FF0000"/>
              </a:solidFill>
              <a:effectLst/>
              <a:latin charset="0" pitchFamily="18" typeface="Times New Roman"/>
              <a:cs charset="0" pitchFamily="18" typeface="Times New Roman"/>
            </a:endParaRPr>
          </a:p>
        </p:txBody>
      </p:sp>
      <p:pic>
        <p:nvPicPr>
          <p:cNvPr descr="IMG_9147" id="3074" name="Picture 2"/>
          <p:cNvPicPr>
            <a:picLocks noChangeArrowheads="1" noChangeAspect="1"/>
          </p:cNvPicPr>
          <p:nvPr/>
        </p:nvPicPr>
        <p:blipFill>
          <a:blip cstate="print" r:embed="rId3"/>
          <a:srcRect r="14"/>
          <a:stretch>
            <a:fillRect/>
          </a:stretch>
        </p:blipFill>
        <p:spPr bwMode="auto">
          <a:xfrm>
            <a:off x="0" y="692696"/>
            <a:ext cx="4535487" cy="2650559"/>
          </a:xfrm>
          <a:prstGeom prst="rect">
            <a:avLst/>
          </a:prstGeom>
          <a:noFill/>
        </p:spPr>
      </p:pic>
      <p:pic>
        <p:nvPicPr>
          <p:cNvPr descr="DSC04431" id="3075" name="Picture 3"/>
          <p:cNvPicPr>
            <a:picLocks noChangeArrowheads="1" noChangeAspect="1"/>
          </p:cNvPicPr>
          <p:nvPr/>
        </p:nvPicPr>
        <p:blipFill>
          <a:blip cstate="print" r:embed="rId4"/>
          <a:srcRect/>
          <a:stretch>
            <a:fillRect/>
          </a:stretch>
        </p:blipFill>
        <p:spPr bwMode="auto">
          <a:xfrm>
            <a:off x="0" y="3427153"/>
            <a:ext cx="4572000" cy="3430848"/>
          </a:xfrm>
          <a:prstGeom prst="rect">
            <a:avLst/>
          </a:prstGeom>
          <a:noFill/>
        </p:spPr>
      </p:pic>
      <p:sp>
        <p:nvSpPr>
          <p:cNvPr id="6" name="TextBox 5"/>
          <p:cNvSpPr txBox="1"/>
          <p:nvPr/>
        </p:nvSpPr>
        <p:spPr>
          <a:xfrm>
            <a:off x="4643438" y="642918"/>
            <a:ext cx="4500562" cy="5509200"/>
          </a:xfrm>
          <a:prstGeom prst="rect">
            <a:avLst/>
          </a:prstGeom>
          <a:solidFill>
            <a:schemeClr val="tx1">
              <a:alpha val="82000"/>
            </a:schemeClr>
          </a:solidFill>
        </p:spPr>
        <p:txBody>
          <a:bodyPr rtlCol="0" wrap="square">
            <a:spAutoFit/>
          </a:bodyPr>
          <a:lstStyle/>
          <a:p>
            <a:pPr>
              <a:buFont charset="2" pitchFamily="2" typeface="Wingdings"/>
              <a:buChar char="Ø"/>
            </a:pPr>
            <a:r>
              <a:rPr dirty="0" err="1" lang="ru-RU" smtClean="0">
                <a:solidFill>
                  <a:srgbClr val="000000"/>
                </a:solidFill>
                <a:latin charset="0" pitchFamily="18" typeface="Times New Roman"/>
                <a:cs charset="0" pitchFamily="18" typeface="Times New Roman"/>
              </a:rPr>
              <a:t>Тупроқни парваришлаш</a:t>
            </a:r>
            <a:endParaRPr dirty="0" lang="en-US"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pPr>
              <a:buFont charset="2" pitchFamily="2" typeface="Wingdings"/>
              <a:buChar char="Ø"/>
            </a:pPr>
            <a:r>
              <a:rPr dirty="0" err="1" lang="ru-RU" smtClean="0">
                <a:solidFill>
                  <a:srgbClr val="000000"/>
                </a:solidFill>
                <a:latin charset="0" pitchFamily="18" typeface="Times New Roman"/>
                <a:cs charset="0" pitchFamily="18" typeface="Times New Roman"/>
              </a:rPr>
              <a:t>Ёввойи</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ўтларга</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қарши кураш</a:t>
            </a:r>
            <a:r>
              <a:rPr dirty="0" lang="ru-RU" smtClean="0">
                <a:solidFill>
                  <a:srgbClr val="000000"/>
                </a:solidFill>
                <a:latin charset="0" pitchFamily="18" typeface="Times New Roman"/>
                <a:cs charset="0" pitchFamily="18" typeface="Times New Roman"/>
              </a:rPr>
              <a:t> </a:t>
            </a:r>
            <a:endParaRPr dirty="0" lang="en-US"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pPr>
              <a:buFont charset="2" pitchFamily="2" typeface="Wingdings"/>
              <a:buChar char="Ø"/>
            </a:pPr>
            <a:r>
              <a:rPr dirty="0" err="1" lang="ru-RU" smtClean="0">
                <a:solidFill>
                  <a:srgbClr val="000000"/>
                </a:solidFill>
                <a:latin charset="0" pitchFamily="18" typeface="Times New Roman"/>
                <a:cs charset="0" pitchFamily="18" typeface="Times New Roman"/>
              </a:rPr>
              <a:t>Зараркунандалар</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ва</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касалликларга</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қарши кураш</a:t>
            </a:r>
            <a:r>
              <a:rPr dirty="0" lang="ru-RU" smtClean="0">
                <a:solidFill>
                  <a:srgbClr val="000000"/>
                </a:solidFill>
                <a:latin charset="0" pitchFamily="18" typeface="Times New Roman"/>
                <a:cs charset="0" pitchFamily="18" typeface="Times New Roman"/>
              </a:rPr>
              <a:t> </a:t>
            </a:r>
            <a:endParaRPr dirty="0" lang="en-US"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pPr>
              <a:buFont charset="2" pitchFamily="2" typeface="Wingdings"/>
              <a:buChar char="Ø"/>
            </a:pPr>
            <a:r>
              <a:rPr dirty="0" err="1" lang="ru-RU" smtClean="0">
                <a:solidFill>
                  <a:srgbClr val="000000"/>
                </a:solidFill>
                <a:latin charset="0" pitchFamily="18" typeface="Times New Roman"/>
                <a:cs charset="0" pitchFamily="18" typeface="Times New Roman"/>
              </a:rPr>
              <a:t>Озиқлантириш</a:t>
            </a:r>
            <a:r>
              <a:rPr dirty="0" lang="ru-RU" smtClean="0">
                <a:solidFill>
                  <a:srgbClr val="000000"/>
                </a:solidFill>
                <a:latin charset="0" pitchFamily="18" typeface="Times New Roman"/>
                <a:cs charset="0" pitchFamily="18" typeface="Times New Roman"/>
              </a:rPr>
              <a:t> </a:t>
            </a:r>
            <a:endParaRPr dirty="0" lang="en-US"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a:p>
            <a:pPr>
              <a:buFont charset="2" pitchFamily="2" typeface="Wingdings"/>
              <a:buChar char="Ø"/>
            </a:pPr>
            <a:r>
              <a:rPr dirty="0" err="1" lang="ru-RU" smtClean="0">
                <a:solidFill>
                  <a:srgbClr val="000000"/>
                </a:solidFill>
                <a:latin charset="0" pitchFamily="18" typeface="Times New Roman"/>
                <a:cs charset="0" pitchFamily="18" typeface="Times New Roman"/>
              </a:rPr>
              <a:t>Шох-шаббасини</a:t>
            </a:r>
            <a:r>
              <a:rPr dirty="0" lang="ru-RU" smtClean="0">
                <a:solidFill>
                  <a:srgbClr val="000000"/>
                </a:solidFill>
                <a:latin charset="0" pitchFamily="18" typeface="Times New Roman"/>
                <a:cs charset="0" pitchFamily="18" typeface="Times New Roman"/>
              </a:rPr>
              <a:t> </a:t>
            </a:r>
            <a:r>
              <a:rPr dirty="0" err="1" lang="ru-RU" smtClean="0">
                <a:solidFill>
                  <a:srgbClr val="000000"/>
                </a:solidFill>
                <a:latin charset="0" pitchFamily="18" typeface="Times New Roman"/>
                <a:cs charset="0" pitchFamily="18" typeface="Times New Roman"/>
              </a:rPr>
              <a:t>шакллантириш</a:t>
            </a:r>
            <a:endParaRPr dirty="0" lang="en-US" smtClean="0">
              <a:solidFill>
                <a:srgbClr val="000000"/>
              </a:solidFill>
              <a:latin charset="0" pitchFamily="18" typeface="Times New Roman"/>
              <a:cs charset="0" pitchFamily="18" typeface="Times New Roman"/>
            </a:endParaRPr>
          </a:p>
          <a:p>
            <a:endParaRPr dirty="0" lang="ru-RU" smtClean="0">
              <a:solidFill>
                <a:srgbClr val="000000"/>
              </a:solidFill>
              <a:latin charset="0" pitchFamily="18" typeface="Times New Roman"/>
              <a:cs charset="0" pitchFamily="18" typeface="Times New Roman"/>
            </a:endParaRPr>
          </a:p>
        </p:txBody>
      </p:sp>
      <p:pic>
        <p:nvPicPr>
          <p:cNvPr descr="IMG_4724" id="3077" name="Picture 5"/>
          <p:cNvPicPr>
            <a:picLocks noChangeArrowheads="1" noChangeAspect="1"/>
          </p:cNvPicPr>
          <p:nvPr/>
        </p:nvPicPr>
        <p:blipFill>
          <a:blip cstate="print" r:embed="rId5"/>
          <a:srcRect r="93"/>
          <a:stretch>
            <a:fillRect/>
          </a:stretch>
        </p:blipFill>
        <p:spPr bwMode="auto">
          <a:xfrm>
            <a:off x="7143768" y="608486"/>
            <a:ext cx="2000232" cy="1342798"/>
          </a:xfrm>
          <a:prstGeom prst="rect">
            <a:avLst/>
          </a:prstGeom>
          <a:noFill/>
        </p:spPr>
      </p:pic>
      <p:pic>
        <p:nvPicPr>
          <p:cNvPr id="3076" name="Picture 4"/>
          <p:cNvPicPr>
            <a:picLocks noChangeArrowheads="1" noChangeAspect="1"/>
          </p:cNvPicPr>
          <p:nvPr/>
        </p:nvPicPr>
        <p:blipFill>
          <a:blip cstate="print" r:embed="rId6"/>
          <a:srcRect/>
          <a:stretch>
            <a:fillRect/>
          </a:stretch>
        </p:blipFill>
        <p:spPr bwMode="auto">
          <a:xfrm>
            <a:off x="6444208" y="3429000"/>
            <a:ext cx="2484130" cy="1091901"/>
          </a:xfrm>
          <a:prstGeom prst="rect">
            <a:avLst/>
          </a:prstGeom>
          <a:noFill/>
        </p:spPr>
      </p:pic>
      <p:pic>
        <p:nvPicPr>
          <p:cNvPr id="3078" name="Picture 6"/>
          <p:cNvPicPr>
            <a:picLocks noChangeArrowheads="1" noChangeAspect="1"/>
          </p:cNvPicPr>
          <p:nvPr/>
        </p:nvPicPr>
        <p:blipFill>
          <a:blip cstate="print" r:embed="rId7"/>
          <a:srcRect/>
          <a:stretch>
            <a:fillRect/>
          </a:stretch>
        </p:blipFill>
        <p:spPr bwMode="auto">
          <a:xfrm>
            <a:off x="4716016" y="3356992"/>
            <a:ext cx="1673810" cy="12614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85756"/>
          </a:xfrm>
          <a:solidFill>
            <a:schemeClr val="tx1">
              <a:alpha val="80000"/>
            </a:schemeClr>
          </a:solidFill>
        </p:spPr>
        <p:txBody>
          <a:bodyPr/>
          <a:lstStyle/>
          <a:p>
            <a:r>
              <a:rPr lang="ru-RU" sz="2400" b="1" dirty="0" smtClean="0">
                <a:solidFill>
                  <a:srgbClr val="FF0000"/>
                </a:solidFill>
                <a:effectLst/>
                <a:latin typeface="Times New Roman" pitchFamily="18" charset="0"/>
                <a:cs typeface="Times New Roman" pitchFamily="18" charset="0"/>
              </a:rPr>
              <a:t>9. </a:t>
            </a:r>
            <a:r>
              <a:rPr lang="ru-RU" sz="2400" b="1" dirty="0" err="1" smtClean="0">
                <a:solidFill>
                  <a:srgbClr val="FF0000"/>
                </a:solidFill>
                <a:effectLst/>
                <a:latin typeface="Times New Roman" pitchFamily="18" charset="0"/>
                <a:cs typeface="Times New Roman" pitchFamily="18" charset="0"/>
              </a:rPr>
              <a:t>Писта</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дарахтининг</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айрим</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истиқболли навлари</a:t>
            </a:r>
            <a:r>
              <a:rPr lang="ru-RU" sz="2400" b="1" dirty="0" smtClean="0">
                <a:solidFill>
                  <a:srgbClr val="FF0000"/>
                </a:solidFill>
                <a:effectLst/>
                <a:latin typeface="Times New Roman" pitchFamily="18" charset="0"/>
                <a:cs typeface="Times New Roman" pitchFamily="18" charset="0"/>
              </a:rPr>
              <a:t> </a:t>
            </a:r>
            <a:endParaRPr lang="ru-RU" sz="2400" b="1" dirty="0">
              <a:solidFill>
                <a:srgbClr val="FF0000"/>
              </a:solidFill>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0" y="1214422"/>
            <a:ext cx="4252912" cy="2955925"/>
          </a:xfrm>
          <a:prstGeom prst="rect">
            <a:avLst/>
          </a:prstGeom>
          <a:noFill/>
        </p:spPr>
      </p:pic>
      <p:sp>
        <p:nvSpPr>
          <p:cNvPr id="5" name="TextBox 4"/>
          <p:cNvSpPr txBox="1"/>
          <p:nvPr/>
        </p:nvSpPr>
        <p:spPr>
          <a:xfrm>
            <a:off x="4429124" y="1214422"/>
            <a:ext cx="4500594" cy="2554545"/>
          </a:xfrm>
          <a:prstGeom prst="rect">
            <a:avLst/>
          </a:prstGeom>
          <a:solidFill>
            <a:schemeClr val="tx1">
              <a:alpha val="87000"/>
            </a:schemeClr>
          </a:solidFill>
        </p:spPr>
        <p:txBody>
          <a:bodyPr wrap="square" rtlCol="0">
            <a:spAutoFit/>
          </a:bodyPr>
          <a:lstStyle/>
          <a:p>
            <a:r>
              <a:rPr lang="ru-RU" sz="2000" dirty="0" err="1" smtClean="0">
                <a:solidFill>
                  <a:srgbClr val="000000"/>
                </a:solidFill>
                <a:latin typeface="Times New Roman" pitchFamily="18" charset="0"/>
                <a:cs typeface="Times New Roman" pitchFamily="18" charset="0"/>
              </a:rPr>
              <a:t>Дарахт</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баққуват ўсган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шох-шаббалари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яхши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ривожланган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Хўжалик</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ҳосилдорлиги  </a:t>
            </a:r>
            <a:r>
              <a:rPr lang="ru-RU" sz="2000" dirty="0" smtClean="0">
                <a:solidFill>
                  <a:srgbClr val="000000"/>
                </a:solidFill>
                <a:latin typeface="Times New Roman" pitchFamily="18" charset="0"/>
                <a:cs typeface="Times New Roman" pitchFamily="18" charset="0"/>
              </a:rPr>
              <a:t>- 10-12 </a:t>
            </a:r>
            <a:r>
              <a:rPr lang="ru-RU" sz="2000" dirty="0" err="1" smtClean="0">
                <a:solidFill>
                  <a:srgbClr val="000000"/>
                </a:solidFill>
                <a:latin typeface="Times New Roman" pitchFamily="18" charset="0"/>
                <a:cs typeface="Times New Roman" pitchFamily="18" charset="0"/>
              </a:rPr>
              <a:t>йил</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Мевалари</a:t>
            </a:r>
            <a:r>
              <a:rPr lang="ru-RU" sz="2000" dirty="0" smtClean="0">
                <a:solidFill>
                  <a:srgbClr val="000000"/>
                </a:solidFill>
                <a:latin typeface="Times New Roman" pitchFamily="18" charset="0"/>
                <a:cs typeface="Times New Roman" pitchFamily="18" charset="0"/>
              </a:rPr>
              <a:t>  - </a:t>
            </a:r>
            <a:r>
              <a:rPr lang="ru-RU" sz="2000" dirty="0" err="1" smtClean="0">
                <a:solidFill>
                  <a:srgbClr val="000000"/>
                </a:solidFill>
                <a:latin typeface="Times New Roman" pitchFamily="18" charset="0"/>
                <a:cs typeface="Times New Roman" pitchFamily="18" charset="0"/>
              </a:rPr>
              <a:t>ихчам</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бошли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мевали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данак</a:t>
            </a:r>
            <a:r>
              <a:rPr lang="ru-RU" sz="2000" dirty="0" smtClean="0">
                <a:solidFill>
                  <a:srgbClr val="000000"/>
                </a:solidFill>
                <a:latin typeface="Times New Roman" pitchFamily="18" charset="0"/>
                <a:cs typeface="Times New Roman" pitchFamily="18" charset="0"/>
              </a:rPr>
              <a:t> (8-10 см), </a:t>
            </a:r>
            <a:r>
              <a:rPr lang="ru-RU" sz="2000" dirty="0" err="1" smtClean="0">
                <a:solidFill>
                  <a:srgbClr val="000000"/>
                </a:solidFill>
                <a:latin typeface="Times New Roman" pitchFamily="18" charset="0"/>
                <a:cs typeface="Times New Roman" pitchFamily="18" charset="0"/>
              </a:rPr>
              <a:t>бир</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бошда</a:t>
            </a:r>
            <a:r>
              <a:rPr lang="ru-RU" sz="2000" dirty="0" smtClean="0">
                <a:solidFill>
                  <a:srgbClr val="000000"/>
                </a:solidFill>
                <a:latin typeface="Times New Roman" pitchFamily="18" charset="0"/>
                <a:cs typeface="Times New Roman" pitchFamily="18" charset="0"/>
              </a:rPr>
              <a:t>  15-18 та дона бор. </a:t>
            </a:r>
            <a:r>
              <a:rPr lang="ru-RU" sz="2000" dirty="0" err="1" smtClean="0">
                <a:solidFill>
                  <a:srgbClr val="000000"/>
                </a:solidFill>
                <a:latin typeface="Times New Roman" pitchFamily="18" charset="0"/>
                <a:cs typeface="Times New Roman" pitchFamily="18" charset="0"/>
              </a:rPr>
              <a:t>Мағзининг мазаси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бирон</a:t>
            </a:r>
            <a:r>
              <a:rPr lang="ru-RU" sz="2000" dirty="0" smtClean="0">
                <a:solidFill>
                  <a:srgbClr val="000000"/>
                </a:solidFill>
                <a:latin typeface="Times New Roman" pitchFamily="18" charset="0"/>
                <a:cs typeface="Times New Roman" pitchFamily="18" charset="0"/>
              </a:rPr>
              <a:t> ширин.  </a:t>
            </a:r>
            <a:endParaRPr lang="en-US" sz="2000" dirty="0" smtClean="0">
              <a:solidFill>
                <a:srgbClr val="000000"/>
              </a:solidFill>
              <a:latin typeface="Times New Roman" pitchFamily="18" charset="0"/>
              <a:cs typeface="Times New Roman" pitchFamily="18" charset="0"/>
            </a:endParaRPr>
          </a:p>
          <a:p>
            <a:endParaRPr lang="ru-RU" sz="2000" dirty="0">
              <a:solidFill>
                <a:srgbClr val="000000"/>
              </a:solidFill>
              <a:latin typeface="Times New Roman" pitchFamily="18" charset="0"/>
              <a:cs typeface="Times New Roman" pitchFamily="18" charset="0"/>
            </a:endParaRPr>
          </a:p>
        </p:txBody>
      </p:sp>
      <p:sp>
        <p:nvSpPr>
          <p:cNvPr id="6" name="TextBox 5"/>
          <p:cNvSpPr txBox="1"/>
          <p:nvPr/>
        </p:nvSpPr>
        <p:spPr>
          <a:xfrm>
            <a:off x="0" y="4221088"/>
            <a:ext cx="9144000" cy="2492990"/>
          </a:xfrm>
          <a:prstGeom prst="rect">
            <a:avLst/>
          </a:prstGeom>
          <a:solidFill>
            <a:schemeClr val="tx1">
              <a:alpha val="81000"/>
            </a:schemeClr>
          </a:solidFill>
        </p:spPr>
        <p:txBody>
          <a:bodyPr wrap="square" rtlCol="0">
            <a:spAutoFit/>
          </a:bodyPr>
          <a:lstStyle/>
          <a:p>
            <a:r>
              <a:rPr lang="ru-RU" sz="2000" dirty="0" err="1" smtClean="0">
                <a:solidFill>
                  <a:srgbClr val="000000"/>
                </a:solidFill>
                <a:latin typeface="Times New Roman" pitchFamily="18" charset="0"/>
                <a:cs typeface="Times New Roman" pitchFamily="18" charset="0"/>
              </a:rPr>
              <a:t>Эрта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етиладиган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нав</a:t>
            </a:r>
            <a:r>
              <a:rPr lang="ru-RU" sz="2000" dirty="0" smtClean="0">
                <a:solidFill>
                  <a:srgbClr val="000000"/>
                </a:solidFill>
                <a:latin typeface="Times New Roman" pitchFamily="18" charset="0"/>
                <a:cs typeface="Times New Roman" pitchFamily="18" charset="0"/>
              </a:rPr>
              <a:t>  - август </a:t>
            </a:r>
            <a:r>
              <a:rPr lang="ru-RU" sz="2000" dirty="0" err="1" smtClean="0">
                <a:solidFill>
                  <a:srgbClr val="000000"/>
                </a:solidFill>
                <a:latin typeface="Times New Roman" pitchFamily="18" charset="0"/>
                <a:cs typeface="Times New Roman" pitchFamily="18" charset="0"/>
              </a:rPr>
              <a:t>ойининг</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биринчи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ўн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кунлиги</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r>
              <a:rPr lang="ru-RU" sz="2000" dirty="0" err="1" smtClean="0">
                <a:solidFill>
                  <a:srgbClr val="000000"/>
                </a:solidFill>
                <a:latin typeface="Times New Roman" pitchFamily="18" charset="0"/>
                <a:cs typeface="Times New Roman" pitchFamily="18" charset="0"/>
              </a:rPr>
              <a:t>Ҳосилдорлиги гектаридан</a:t>
            </a:r>
            <a:r>
              <a:rPr lang="ru-RU" sz="2000" dirty="0" smtClean="0">
                <a:solidFill>
                  <a:srgbClr val="000000"/>
                </a:solidFill>
                <a:latin typeface="Times New Roman" pitchFamily="18" charset="0"/>
                <a:cs typeface="Times New Roman" pitchFamily="18" charset="0"/>
              </a:rPr>
              <a:t>  10 </a:t>
            </a:r>
            <a:r>
              <a:rPr lang="ru-RU" sz="2000" dirty="0" err="1" smtClean="0">
                <a:solidFill>
                  <a:srgbClr val="000000"/>
                </a:solidFill>
                <a:latin typeface="Times New Roman" pitchFamily="18" charset="0"/>
                <a:cs typeface="Times New Roman" pitchFamily="18" charset="0"/>
              </a:rPr>
              <a:t>ц.гача</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r>
              <a:rPr lang="ru-RU" sz="2000" dirty="0" err="1" smtClean="0">
                <a:solidFill>
                  <a:srgbClr val="000000"/>
                </a:solidFill>
                <a:latin typeface="Times New Roman" pitchFamily="18" charset="0"/>
                <a:cs typeface="Times New Roman" pitchFamily="18" charset="0"/>
              </a:rPr>
              <a:t>Меваларнинг</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зараркунандаларига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қурғоқчиликка </a:t>
            </a:r>
            <a:r>
              <a:rPr lang="ru-RU" sz="2000" dirty="0" smtClean="0">
                <a:solidFill>
                  <a:srgbClr val="000000"/>
                </a:solidFill>
                <a:latin typeface="Times New Roman" pitchFamily="18" charset="0"/>
                <a:cs typeface="Times New Roman" pitchFamily="18" charset="0"/>
              </a:rPr>
              <a:t>(</a:t>
            </a:r>
            <a:r>
              <a:rPr lang="ru-RU" sz="2000" dirty="0" err="1" smtClean="0">
                <a:solidFill>
                  <a:srgbClr val="000000"/>
                </a:solidFill>
                <a:latin typeface="Times New Roman" pitchFamily="18" charset="0"/>
                <a:cs typeface="Times New Roman" pitchFamily="18" charset="0"/>
              </a:rPr>
              <a:t>гармселга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чидамли</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r>
              <a:rPr lang="ru-RU" sz="2000" dirty="0" err="1" smtClean="0">
                <a:solidFill>
                  <a:srgbClr val="000000"/>
                </a:solidFill>
                <a:latin typeface="Times New Roman" pitchFamily="18" charset="0"/>
                <a:cs typeface="Times New Roman" pitchFamily="18" charset="0"/>
              </a:rPr>
              <a:t>Икки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йил</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сақлаш давомида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мағзи ўз</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мазасини</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йўқотмайди.</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r>
              <a:rPr lang="ru-RU" sz="2000" dirty="0" smtClean="0">
                <a:solidFill>
                  <a:srgbClr val="000000"/>
                </a:solidFill>
                <a:latin typeface="Times New Roman" pitchFamily="18" charset="0"/>
                <a:cs typeface="Times New Roman" pitchFamily="18" charset="0"/>
              </a:rPr>
              <a:t>Нави  – </a:t>
            </a:r>
            <a:r>
              <a:rPr lang="ru-RU" sz="2000" dirty="0" err="1" smtClean="0">
                <a:solidFill>
                  <a:srgbClr val="000000"/>
                </a:solidFill>
                <a:latin typeface="Times New Roman" pitchFamily="18" charset="0"/>
                <a:cs typeface="Times New Roman" pitchFamily="18" charset="0"/>
              </a:rPr>
              <a:t>десертга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оид</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озиқ-овқат саноатида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фойдаланилади</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r>
              <a:rPr lang="ru-RU" sz="2000" dirty="0" err="1" smtClean="0">
                <a:solidFill>
                  <a:srgbClr val="000000"/>
                </a:solidFill>
                <a:latin typeface="Times New Roman" pitchFamily="18" charset="0"/>
                <a:cs typeface="Times New Roman" pitchFamily="18" charset="0"/>
              </a:rPr>
              <a:t>Плантацияларда</a:t>
            </a:r>
            <a:r>
              <a:rPr lang="ru-RU" sz="2000" dirty="0" smtClean="0">
                <a:solidFill>
                  <a:srgbClr val="000000"/>
                </a:solidFill>
                <a:latin typeface="Times New Roman" pitchFamily="18" charset="0"/>
                <a:cs typeface="Times New Roman" pitchFamily="18" charset="0"/>
              </a:rPr>
              <a:t> 100-150 </a:t>
            </a:r>
            <a:r>
              <a:rPr lang="ru-RU" sz="2000" dirty="0" err="1" smtClean="0">
                <a:solidFill>
                  <a:srgbClr val="000000"/>
                </a:solidFill>
                <a:latin typeface="Times New Roman" pitchFamily="18" charset="0"/>
                <a:cs typeface="Times New Roman" pitchFamily="18" charset="0"/>
              </a:rPr>
              <a:t>тадан</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дарахт</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жойлашганда</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уларнинг</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тавсия</a:t>
            </a:r>
            <a:r>
              <a:rPr lang="ru-RU" sz="2000" dirty="0" smtClean="0">
                <a:solidFill>
                  <a:srgbClr val="000000"/>
                </a:solidFill>
                <a:latin typeface="Times New Roman" pitchFamily="18" charset="0"/>
                <a:cs typeface="Times New Roman" pitchFamily="18" charset="0"/>
              </a:rPr>
              <a:t> </a:t>
            </a:r>
            <a:r>
              <a:rPr lang="ru-RU" sz="2000" dirty="0" err="1" smtClean="0">
                <a:solidFill>
                  <a:srgbClr val="000000"/>
                </a:solidFill>
                <a:latin typeface="Times New Roman" pitchFamily="18" charset="0"/>
                <a:cs typeface="Times New Roman" pitchFamily="18" charset="0"/>
              </a:rPr>
              <a:t>қилинадиган зичлиги</a:t>
            </a:r>
            <a:r>
              <a:rPr lang="ru-RU"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endParaRPr lang="ru-RU" dirty="0">
              <a:solidFill>
                <a:srgbClr val="000000"/>
              </a:solidFill>
              <a:latin typeface="Times New Roman" pitchFamily="18" charset="0"/>
              <a:cs typeface="Times New Roman" pitchFamily="18" charset="0"/>
            </a:endParaRPr>
          </a:p>
        </p:txBody>
      </p:sp>
      <p:sp>
        <p:nvSpPr>
          <p:cNvPr id="7" name="TextBox 6"/>
          <p:cNvSpPr txBox="1"/>
          <p:nvPr/>
        </p:nvSpPr>
        <p:spPr>
          <a:xfrm>
            <a:off x="1357290" y="785794"/>
            <a:ext cx="1643074" cy="707886"/>
          </a:xfrm>
          <a:prstGeom prst="rect">
            <a:avLst/>
          </a:prstGeom>
          <a:noFill/>
        </p:spPr>
        <p:txBody>
          <a:bodyPr wrap="square" rtlCol="0">
            <a:spAutoFit/>
          </a:bodyPr>
          <a:lstStyle/>
          <a:p>
            <a:pPr algn="ctr"/>
            <a:r>
              <a:rPr lang="ru-RU" sz="2000" u="sng" dirty="0" err="1" smtClean="0">
                <a:latin typeface="Times New Roman" pitchFamily="18" charset="0"/>
                <a:cs typeface="Times New Roman" pitchFamily="18" charset="0"/>
              </a:rPr>
              <a:t>Орзу</a:t>
            </a:r>
            <a:r>
              <a:rPr lang="ru-RU" sz="2000" dirty="0" smtClean="0">
                <a:latin typeface="Times New Roman" pitchFamily="18" charset="0"/>
                <a:cs typeface="Times New Roman" pitchFamily="18" charset="0"/>
              </a:rPr>
              <a:t> </a:t>
            </a:r>
          </a:p>
          <a:p>
            <a:pPr algn="ctr"/>
            <a:endParaRPr lang="ru-RU"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57194"/>
          </a:xfrm>
          <a:solidFill>
            <a:schemeClr val="tx1">
              <a:alpha val="72000"/>
            </a:schemeClr>
          </a:solidFill>
        </p:spPr>
        <p:txBody>
          <a:bodyPr/>
          <a:lstStyle/>
          <a:p>
            <a:r>
              <a:rPr lang="ru-RU" sz="2400" b="1" dirty="0" smtClean="0">
                <a:solidFill>
                  <a:srgbClr val="FF0000"/>
                </a:solidFill>
                <a:effectLst/>
                <a:latin typeface="Times New Roman" pitchFamily="18" charset="0"/>
                <a:cs typeface="Times New Roman" pitchFamily="18" charset="0"/>
              </a:rPr>
              <a:t>9. </a:t>
            </a:r>
            <a:r>
              <a:rPr lang="ru-RU" sz="2400" b="1" dirty="0" err="1" smtClean="0">
                <a:solidFill>
                  <a:srgbClr val="FF0000"/>
                </a:solidFill>
                <a:effectLst/>
                <a:latin typeface="Times New Roman" pitchFamily="18" charset="0"/>
                <a:cs typeface="Times New Roman" pitchFamily="18" charset="0"/>
              </a:rPr>
              <a:t>Писта</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дарахтининг</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айрим</a:t>
            </a:r>
            <a:r>
              <a:rPr lang="ru-RU" sz="2400" b="1" dirty="0" smtClean="0">
                <a:solidFill>
                  <a:srgbClr val="FF0000"/>
                </a:solidFill>
                <a:effectLst/>
                <a:latin typeface="Times New Roman" pitchFamily="18" charset="0"/>
                <a:cs typeface="Times New Roman" pitchFamily="18" charset="0"/>
              </a:rPr>
              <a:t> </a:t>
            </a:r>
            <a:r>
              <a:rPr lang="ru-RU" sz="2400" b="1" dirty="0" err="1" smtClean="0">
                <a:solidFill>
                  <a:srgbClr val="FF0000"/>
                </a:solidFill>
                <a:effectLst/>
                <a:latin typeface="Times New Roman" pitchFamily="18" charset="0"/>
                <a:cs typeface="Times New Roman" pitchFamily="18" charset="0"/>
              </a:rPr>
              <a:t>истиқболли навлари</a:t>
            </a:r>
            <a:r>
              <a:rPr lang="ru-RU" sz="2400" b="1" dirty="0" smtClean="0">
                <a:effectLst/>
                <a:latin typeface="Times New Roman" pitchFamily="18" charset="0"/>
                <a:cs typeface="Times New Roman" pitchFamily="18" charset="0"/>
              </a:rPr>
              <a:t> </a:t>
            </a:r>
            <a:endParaRPr lang="ru-RU" sz="2400" b="1" dirty="0">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0" y="1000108"/>
            <a:ext cx="4124325" cy="3136900"/>
          </a:xfrm>
          <a:prstGeom prst="rect">
            <a:avLst/>
          </a:prstGeom>
          <a:noFill/>
        </p:spPr>
      </p:pic>
      <p:sp>
        <p:nvSpPr>
          <p:cNvPr id="5" name="TextBox 4"/>
          <p:cNvSpPr txBox="1"/>
          <p:nvPr/>
        </p:nvSpPr>
        <p:spPr>
          <a:xfrm>
            <a:off x="357158" y="500042"/>
            <a:ext cx="3786214" cy="461665"/>
          </a:xfrm>
          <a:prstGeom prst="rect">
            <a:avLst/>
          </a:prstGeom>
          <a:noFill/>
        </p:spPr>
        <p:txBody>
          <a:bodyPr wrap="square" rtlCol="0">
            <a:spAutoFit/>
          </a:bodyPr>
          <a:lstStyle/>
          <a:p>
            <a:pPr algn="ctr"/>
            <a:r>
              <a:rPr lang="ru-RU" sz="2400" u="sng" dirty="0" err="1" smtClean="0">
                <a:latin typeface="Times New Roman" pitchFamily="18" charset="0"/>
                <a:cs typeface="Times New Roman" pitchFamily="18" charset="0"/>
              </a:rPr>
              <a:t>Тоғ дурдонаси</a:t>
            </a:r>
            <a:r>
              <a:rPr lang="ru-RU" sz="2400" u="sng"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8" name="TextBox 7"/>
          <p:cNvSpPr txBox="1"/>
          <p:nvPr/>
        </p:nvSpPr>
        <p:spPr>
          <a:xfrm>
            <a:off x="4357686" y="928670"/>
            <a:ext cx="4786314" cy="2554545"/>
          </a:xfrm>
          <a:prstGeom prst="rect">
            <a:avLst/>
          </a:prstGeom>
          <a:solidFill>
            <a:schemeClr val="tx1">
              <a:alpha val="87000"/>
            </a:schemeClr>
          </a:solidFill>
        </p:spPr>
        <p:txBody>
          <a:bodyPr wrap="square" rtlCol="0">
            <a:spAutoFit/>
          </a:bodyPr>
          <a:lstStyle/>
          <a:p>
            <a:r>
              <a:rPr lang="ru-RU" sz="2400" dirty="0" err="1" smtClean="0">
                <a:solidFill>
                  <a:srgbClr val="000000"/>
                </a:solidFill>
                <a:latin typeface="Times New Roman" pitchFamily="18" charset="0"/>
                <a:cs typeface="Times New Roman" pitchFamily="18" charset="0"/>
              </a:rPr>
              <a:t>Ўрта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бўйли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дарахт</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шох-шаббаси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думалоқ, ғоваксимон.</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Хўжалик</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ҳосилдорлиги  </a:t>
            </a:r>
            <a:r>
              <a:rPr lang="ru-RU" sz="2400" dirty="0" smtClean="0">
                <a:solidFill>
                  <a:srgbClr val="000000"/>
                </a:solidFill>
                <a:latin typeface="Times New Roman" pitchFamily="18" charset="0"/>
                <a:cs typeface="Times New Roman" pitchFamily="18" charset="0"/>
              </a:rPr>
              <a:t>12-15- </a:t>
            </a:r>
            <a:r>
              <a:rPr lang="ru-RU" sz="2400" dirty="0" err="1" smtClean="0">
                <a:solidFill>
                  <a:srgbClr val="000000"/>
                </a:solidFill>
                <a:latin typeface="Times New Roman" pitchFamily="18" charset="0"/>
                <a:cs typeface="Times New Roman" pitchFamily="18" charset="0"/>
              </a:rPr>
              <a:t>йил</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Мевалари</a:t>
            </a:r>
            <a:r>
              <a:rPr lang="ru-RU" sz="2400" dirty="0" smtClean="0">
                <a:solidFill>
                  <a:srgbClr val="000000"/>
                </a:solidFill>
                <a:latin typeface="Times New Roman" pitchFamily="18" charset="0"/>
                <a:cs typeface="Times New Roman" pitchFamily="18" charset="0"/>
              </a:rPr>
              <a:t>  - </a:t>
            </a:r>
            <a:r>
              <a:rPr lang="ru-RU" sz="2400" dirty="0" err="1" smtClean="0">
                <a:solidFill>
                  <a:srgbClr val="000000"/>
                </a:solidFill>
                <a:latin typeface="Times New Roman" pitchFamily="18" charset="0"/>
                <a:cs typeface="Times New Roman" pitchFamily="18" charset="0"/>
              </a:rPr>
              <a:t>бир</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бошда</a:t>
            </a:r>
            <a:r>
              <a:rPr lang="ru-RU" sz="2400" dirty="0" smtClean="0">
                <a:solidFill>
                  <a:srgbClr val="000000"/>
                </a:solidFill>
                <a:latin typeface="Times New Roman" pitchFamily="18" charset="0"/>
                <a:cs typeface="Times New Roman" pitchFamily="18" charset="0"/>
              </a:rPr>
              <a:t>  12-15 </a:t>
            </a:r>
            <a:r>
              <a:rPr lang="ru-RU" sz="2400" dirty="0" err="1" smtClean="0">
                <a:solidFill>
                  <a:srgbClr val="000000"/>
                </a:solidFill>
                <a:latin typeface="Times New Roman" pitchFamily="18" charset="0"/>
                <a:cs typeface="Times New Roman" pitchFamily="18" charset="0"/>
              </a:rPr>
              <a:t>тадан</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данакли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мева</a:t>
            </a:r>
            <a:r>
              <a:rPr lang="ru-RU" sz="2400" dirty="0" smtClean="0">
                <a:solidFill>
                  <a:srgbClr val="000000"/>
                </a:solidFill>
                <a:latin typeface="Times New Roman" pitchFamily="18" charset="0"/>
                <a:cs typeface="Times New Roman" pitchFamily="18" charset="0"/>
              </a:rPr>
              <a:t>.</a:t>
            </a:r>
            <a:endParaRPr lang="en-US" sz="2400" dirty="0" smtClean="0">
              <a:solidFill>
                <a:srgbClr val="000000"/>
              </a:solidFill>
              <a:latin typeface="Times New Roman" pitchFamily="18" charset="0"/>
              <a:cs typeface="Times New Roman" pitchFamily="18" charset="0"/>
            </a:endParaRPr>
          </a:p>
          <a:p>
            <a:r>
              <a:rPr lang="ru-RU" sz="2400" dirty="0" err="1" smtClean="0">
                <a:solidFill>
                  <a:srgbClr val="000000"/>
                </a:solidFill>
                <a:latin typeface="Times New Roman" pitchFamily="18" charset="0"/>
                <a:cs typeface="Times New Roman" pitchFamily="18" charset="0"/>
              </a:rPr>
              <a:t>Мағзининг мазаси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бирон</a:t>
            </a:r>
            <a:r>
              <a:rPr lang="ru-RU" sz="2400" dirty="0" smtClean="0">
                <a:solidFill>
                  <a:srgbClr val="000000"/>
                </a:solidFill>
                <a:latin typeface="Times New Roman" pitchFamily="18" charset="0"/>
                <a:cs typeface="Times New Roman" pitchFamily="18" charset="0"/>
              </a:rPr>
              <a:t> ширин.  </a:t>
            </a:r>
            <a:endParaRPr lang="en-US" sz="2400" dirty="0" smtClean="0">
              <a:solidFill>
                <a:srgbClr val="000000"/>
              </a:solidFill>
              <a:latin typeface="Times New Roman" pitchFamily="18" charset="0"/>
              <a:cs typeface="Times New Roman" pitchFamily="18" charset="0"/>
            </a:endParaRPr>
          </a:p>
          <a:p>
            <a:endParaRPr lang="ru-RU" dirty="0">
              <a:solidFill>
                <a:srgbClr val="000000"/>
              </a:solidFill>
              <a:latin typeface="Times New Roman" pitchFamily="18" charset="0"/>
              <a:cs typeface="Times New Roman" pitchFamily="18" charset="0"/>
            </a:endParaRPr>
          </a:p>
        </p:txBody>
      </p:sp>
      <p:sp>
        <p:nvSpPr>
          <p:cNvPr id="9" name="TextBox 8"/>
          <p:cNvSpPr txBox="1"/>
          <p:nvPr/>
        </p:nvSpPr>
        <p:spPr>
          <a:xfrm>
            <a:off x="0" y="4214818"/>
            <a:ext cx="9144000" cy="1938992"/>
          </a:xfrm>
          <a:prstGeom prst="rect">
            <a:avLst/>
          </a:prstGeom>
          <a:solidFill>
            <a:schemeClr val="tx1">
              <a:alpha val="79000"/>
            </a:schemeClr>
          </a:solidFill>
        </p:spPr>
        <p:txBody>
          <a:bodyPr wrap="square" rtlCol="0">
            <a:spAutoFit/>
          </a:bodyPr>
          <a:lstStyle/>
          <a:p>
            <a:r>
              <a:rPr lang="ru-RU" sz="2400" dirty="0" smtClean="0">
                <a:solidFill>
                  <a:srgbClr val="000000"/>
                </a:solidFill>
                <a:latin typeface="Times New Roman" pitchFamily="18" charset="0"/>
                <a:cs typeface="Times New Roman" pitchFamily="18" charset="0"/>
              </a:rPr>
              <a:t>Кеч </a:t>
            </a:r>
            <a:r>
              <a:rPr lang="ru-RU" sz="2400" dirty="0" err="1" smtClean="0">
                <a:solidFill>
                  <a:srgbClr val="000000"/>
                </a:solidFill>
                <a:latin typeface="Times New Roman" pitchFamily="18" charset="0"/>
                <a:cs typeface="Times New Roman" pitchFamily="18" charset="0"/>
              </a:rPr>
              <a:t>етиладиган</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нав</a:t>
            </a:r>
            <a:r>
              <a:rPr lang="ru-RU" sz="2400" dirty="0" smtClean="0">
                <a:solidFill>
                  <a:srgbClr val="000000"/>
                </a:solidFill>
                <a:latin typeface="Times New Roman" pitchFamily="18" charset="0"/>
                <a:cs typeface="Times New Roman" pitchFamily="18" charset="0"/>
              </a:rPr>
              <a:t> – август </a:t>
            </a:r>
            <a:r>
              <a:rPr lang="ru-RU" sz="2400" dirty="0" err="1" smtClean="0">
                <a:solidFill>
                  <a:srgbClr val="000000"/>
                </a:solidFill>
                <a:latin typeface="Times New Roman" pitchFamily="18" charset="0"/>
                <a:cs typeface="Times New Roman" pitchFamily="18" charset="0"/>
              </a:rPr>
              <a:t>ойининг</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учинчи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ўн</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кунлиги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Ҳосилдорлиги </a:t>
            </a:r>
            <a:r>
              <a:rPr lang="ru-RU" sz="2400" dirty="0" smtClean="0">
                <a:solidFill>
                  <a:srgbClr val="000000"/>
                </a:solidFill>
                <a:latin typeface="Times New Roman" pitchFamily="18" charset="0"/>
                <a:cs typeface="Times New Roman" pitchFamily="18" charset="0"/>
              </a:rPr>
              <a:t>1 </a:t>
            </a:r>
            <a:r>
              <a:rPr lang="ru-RU" sz="2400" dirty="0" err="1" smtClean="0">
                <a:solidFill>
                  <a:srgbClr val="000000"/>
                </a:solidFill>
                <a:latin typeface="Times New Roman" pitchFamily="18" charset="0"/>
                <a:cs typeface="Times New Roman" pitchFamily="18" charset="0"/>
              </a:rPr>
              <a:t>гектардан</a:t>
            </a:r>
            <a:r>
              <a:rPr lang="ru-RU" sz="2400" dirty="0" smtClean="0">
                <a:solidFill>
                  <a:srgbClr val="000000"/>
                </a:solidFill>
                <a:latin typeface="Times New Roman" pitchFamily="18" charset="0"/>
                <a:cs typeface="Times New Roman" pitchFamily="18" charset="0"/>
              </a:rPr>
              <a:t>  8 </a:t>
            </a:r>
            <a:r>
              <a:rPr lang="ru-RU" sz="2400" dirty="0" err="1" smtClean="0">
                <a:solidFill>
                  <a:srgbClr val="000000"/>
                </a:solidFill>
                <a:latin typeface="Times New Roman" pitchFamily="18" charset="0"/>
                <a:cs typeface="Times New Roman" pitchFamily="18" charset="0"/>
              </a:rPr>
              <a:t>ц.гача</a:t>
            </a:r>
            <a:r>
              <a:rPr lang="ru-RU" sz="2400" dirty="0" smtClean="0">
                <a:solidFill>
                  <a:srgbClr val="000000"/>
                </a:solidFill>
                <a:latin typeface="Times New Roman" pitchFamily="18" charset="0"/>
                <a:cs typeface="Times New Roman" pitchFamily="18" charset="0"/>
              </a:rPr>
              <a:t>. </a:t>
            </a:r>
            <a:endParaRPr lang="en-US" sz="2400" dirty="0" smtClean="0">
              <a:solidFill>
                <a:srgbClr val="000000"/>
              </a:solidFill>
              <a:latin typeface="Times New Roman" pitchFamily="18" charset="0"/>
              <a:cs typeface="Times New Roman" pitchFamily="18" charset="0"/>
            </a:endParaRPr>
          </a:p>
          <a:p>
            <a:r>
              <a:rPr lang="ru-RU" sz="2400" dirty="0" err="1" smtClean="0">
                <a:solidFill>
                  <a:srgbClr val="000000"/>
                </a:solidFill>
                <a:latin typeface="Times New Roman" pitchFamily="18" charset="0"/>
                <a:cs typeface="Times New Roman" pitchFamily="18" charset="0"/>
              </a:rPr>
              <a:t>Замбуруғли касалликларга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ва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мевалари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зараркунандаларга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ўртача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чидамли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Қурғоқчиликка </a:t>
            </a:r>
            <a:r>
              <a:rPr lang="ru-RU" sz="2400" dirty="0" smtClean="0">
                <a:solidFill>
                  <a:srgbClr val="000000"/>
                </a:solidFill>
                <a:latin typeface="Times New Roman" pitchFamily="18" charset="0"/>
                <a:cs typeface="Times New Roman" pitchFamily="18" charset="0"/>
              </a:rPr>
              <a:t>(</a:t>
            </a:r>
            <a:r>
              <a:rPr lang="ru-RU" sz="2400" dirty="0" err="1" smtClean="0">
                <a:solidFill>
                  <a:srgbClr val="000000"/>
                </a:solidFill>
                <a:latin typeface="Times New Roman" pitchFamily="18" charset="0"/>
                <a:cs typeface="Times New Roman" pitchFamily="18" charset="0"/>
              </a:rPr>
              <a:t>гармселга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чидамли</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Тупроқ унумдорлигига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ўртача</a:t>
            </a:r>
            <a:r>
              <a:rPr lang="ru-RU" sz="2400" dirty="0" smtClean="0">
                <a:solidFill>
                  <a:srgbClr val="000000"/>
                </a:solidFill>
                <a:latin typeface="Times New Roman" pitchFamily="18" charset="0"/>
                <a:cs typeface="Times New Roman" pitchFamily="18" charset="0"/>
              </a:rPr>
              <a:t> </a:t>
            </a:r>
            <a:r>
              <a:rPr lang="ru-RU" sz="2400" dirty="0" err="1" smtClean="0">
                <a:solidFill>
                  <a:srgbClr val="000000"/>
                </a:solidFill>
                <a:latin typeface="Times New Roman" pitchFamily="18" charset="0"/>
                <a:cs typeface="Times New Roman" pitchFamily="18" charset="0"/>
              </a:rPr>
              <a:t>талабчан</a:t>
            </a:r>
            <a:r>
              <a:rPr lang="ru-RU" sz="2400" dirty="0" smtClean="0">
                <a:solidFill>
                  <a:srgbClr val="000000"/>
                </a:solidFill>
                <a:latin typeface="Times New Roman" pitchFamily="18" charset="0"/>
                <a:cs typeface="Times New Roman" pitchFamily="18" charset="0"/>
              </a:rPr>
              <a:t>.</a:t>
            </a:r>
            <a:endParaRPr lang="en-US" sz="2400" dirty="0" smtClean="0">
              <a:solidFill>
                <a:srgbClr val="00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57432"/>
          </a:xfrm>
          <a:solidFill>
            <a:schemeClr val="tx1">
              <a:alpha val="87000"/>
            </a:schemeClr>
          </a:solidFill>
        </p:spPr>
        <p:txBody>
          <a:bodyPr/>
          <a:lstStyle/>
          <a:p>
            <a:pPr>
              <a:defRPr/>
            </a:pPr>
            <a:r>
              <a:rPr lang="ru-RU" sz="1800" b="1" dirty="0" err="1" smtClean="0">
                <a:solidFill>
                  <a:srgbClr val="000000"/>
                </a:solidFill>
                <a:effectLst/>
              </a:rPr>
              <a:t>Маҳаллий аҳоли учун</a:t>
            </a:r>
            <a:r>
              <a:rPr lang="ru-RU" sz="1800" b="1" dirty="0" smtClean="0">
                <a:solidFill>
                  <a:srgbClr val="000000"/>
                </a:solidFill>
                <a:effectLst/>
              </a:rPr>
              <a:t> </a:t>
            </a:r>
            <a:r>
              <a:rPr lang="ru-RU" sz="1800" b="1" dirty="0" err="1" smtClean="0">
                <a:solidFill>
                  <a:srgbClr val="000000"/>
                </a:solidFill>
                <a:effectLst/>
              </a:rPr>
              <a:t>писта</a:t>
            </a:r>
            <a:r>
              <a:rPr lang="ru-RU" sz="1800" b="1" dirty="0" smtClean="0">
                <a:solidFill>
                  <a:srgbClr val="000000"/>
                </a:solidFill>
                <a:effectLst/>
              </a:rPr>
              <a:t> </a:t>
            </a:r>
            <a:r>
              <a:rPr lang="ru-RU" sz="1800" b="1" dirty="0" err="1" smtClean="0">
                <a:solidFill>
                  <a:srgbClr val="000000"/>
                </a:solidFill>
                <a:effectLst/>
              </a:rPr>
              <a:t>дарахтини</a:t>
            </a:r>
            <a:r>
              <a:rPr lang="ru-RU" sz="1800" b="1" dirty="0" smtClean="0">
                <a:solidFill>
                  <a:srgbClr val="000000"/>
                </a:solidFill>
                <a:effectLst/>
              </a:rPr>
              <a:t> </a:t>
            </a:r>
            <a:r>
              <a:rPr lang="ru-RU" sz="1800" b="1" dirty="0" err="1" smtClean="0">
                <a:solidFill>
                  <a:srgbClr val="000000"/>
                </a:solidFill>
                <a:effectLst/>
              </a:rPr>
              <a:t>ва</a:t>
            </a:r>
            <a:r>
              <a:rPr lang="ru-RU" sz="1800" b="1" dirty="0" smtClean="0">
                <a:solidFill>
                  <a:srgbClr val="000000"/>
                </a:solidFill>
                <a:effectLst/>
              </a:rPr>
              <a:t> </a:t>
            </a:r>
            <a:r>
              <a:rPr lang="ru-RU" sz="1800" b="1" dirty="0" err="1" smtClean="0">
                <a:solidFill>
                  <a:srgbClr val="000000"/>
                </a:solidFill>
                <a:effectLst/>
              </a:rPr>
              <a:t>бошқа қурғоқчиликка чидамли</a:t>
            </a:r>
            <a:r>
              <a:rPr lang="ru-RU" sz="1800" b="1" dirty="0" smtClean="0">
                <a:solidFill>
                  <a:srgbClr val="000000"/>
                </a:solidFill>
                <a:effectLst/>
              </a:rPr>
              <a:t> </a:t>
            </a:r>
            <a:r>
              <a:rPr lang="ru-RU" sz="1800" b="1" dirty="0" err="1" smtClean="0">
                <a:solidFill>
                  <a:srgbClr val="000000"/>
                </a:solidFill>
                <a:effectLst/>
              </a:rPr>
              <a:t>дарахтларни</a:t>
            </a:r>
            <a:r>
              <a:rPr lang="ru-RU" sz="1800" b="1" dirty="0" smtClean="0">
                <a:solidFill>
                  <a:srgbClr val="000000"/>
                </a:solidFill>
                <a:effectLst/>
              </a:rPr>
              <a:t>  </a:t>
            </a:r>
            <a:r>
              <a:rPr lang="ru-RU" sz="1800" b="1" dirty="0" err="1" smtClean="0">
                <a:solidFill>
                  <a:srgbClr val="000000"/>
                </a:solidFill>
                <a:effectLst/>
              </a:rPr>
              <a:t>етиштириш</a:t>
            </a:r>
            <a:r>
              <a:rPr lang="ru-RU" sz="1800" b="1" dirty="0" smtClean="0">
                <a:solidFill>
                  <a:srgbClr val="000000"/>
                </a:solidFill>
                <a:effectLst/>
              </a:rPr>
              <a:t> </a:t>
            </a:r>
            <a:r>
              <a:rPr lang="ru-RU" sz="1800" b="1" dirty="0" err="1" smtClean="0">
                <a:solidFill>
                  <a:srgbClr val="000000"/>
                </a:solidFill>
                <a:effectLst/>
              </a:rPr>
              <a:t>бўйича</a:t>
            </a:r>
            <a:r>
              <a:rPr lang="ru-RU" sz="1800" b="1" dirty="0" smtClean="0">
                <a:solidFill>
                  <a:srgbClr val="000000"/>
                </a:solidFill>
                <a:effectLst/>
              </a:rPr>
              <a:t> </a:t>
            </a:r>
            <a:r>
              <a:rPr lang="ru-RU" sz="1800" b="1" dirty="0" err="1" smtClean="0">
                <a:solidFill>
                  <a:srgbClr val="000000"/>
                </a:solidFill>
                <a:effectLst/>
              </a:rPr>
              <a:t>ўтказилган</a:t>
            </a:r>
            <a:r>
              <a:rPr lang="ru-RU" sz="1800" b="1" dirty="0" smtClean="0">
                <a:solidFill>
                  <a:srgbClr val="000000"/>
                </a:solidFill>
                <a:effectLst/>
              </a:rPr>
              <a:t> </a:t>
            </a:r>
            <a:r>
              <a:rPr lang="ru-RU" sz="1800" b="1" dirty="0" err="1" smtClean="0">
                <a:solidFill>
                  <a:srgbClr val="000000"/>
                </a:solidFill>
                <a:effectLst/>
              </a:rPr>
              <a:t>семинарлар</a:t>
            </a:r>
            <a:r>
              <a:rPr lang="ru-RU" sz="1800" b="1" dirty="0" smtClean="0">
                <a:solidFill>
                  <a:srgbClr val="000000"/>
                </a:solidFill>
                <a:effectLst/>
              </a:rPr>
              <a:t> </a:t>
            </a:r>
            <a:r>
              <a:rPr lang="ru-RU" sz="1800" b="1" dirty="0" err="1" smtClean="0">
                <a:solidFill>
                  <a:srgbClr val="000000"/>
                </a:solidFill>
                <a:effectLst/>
              </a:rPr>
              <a:t>деҳқончилик шаклининг</a:t>
            </a:r>
            <a:r>
              <a:rPr lang="ru-RU" sz="1800" b="1" dirty="0" smtClean="0">
                <a:solidFill>
                  <a:srgbClr val="000000"/>
                </a:solidFill>
                <a:effectLst/>
              </a:rPr>
              <a:t> </a:t>
            </a:r>
            <a:r>
              <a:rPr lang="ru-RU" sz="1800" b="1" dirty="0" err="1" smtClean="0">
                <a:solidFill>
                  <a:srgbClr val="000000"/>
                </a:solidFill>
                <a:effectLst/>
              </a:rPr>
              <a:t>бу</a:t>
            </a:r>
            <a:r>
              <a:rPr lang="ru-RU" sz="1800" b="1" dirty="0" smtClean="0">
                <a:solidFill>
                  <a:srgbClr val="000000"/>
                </a:solidFill>
                <a:effectLst/>
              </a:rPr>
              <a:t> </a:t>
            </a:r>
            <a:r>
              <a:rPr lang="ru-RU" sz="1800" b="1" dirty="0" err="1" smtClean="0">
                <a:solidFill>
                  <a:srgbClr val="000000"/>
                </a:solidFill>
                <a:effectLst/>
              </a:rPr>
              <a:t>тарзда</a:t>
            </a:r>
            <a:r>
              <a:rPr lang="ru-RU" sz="1800" b="1" dirty="0" smtClean="0">
                <a:solidFill>
                  <a:srgbClr val="000000"/>
                </a:solidFill>
                <a:effectLst/>
              </a:rPr>
              <a:t> </a:t>
            </a:r>
            <a:r>
              <a:rPr lang="ru-RU" sz="1800" b="1" dirty="0" err="1" smtClean="0">
                <a:solidFill>
                  <a:srgbClr val="000000"/>
                </a:solidFill>
                <a:effectLst/>
              </a:rPr>
              <a:t>ўзгартирилишига</a:t>
            </a:r>
            <a:r>
              <a:rPr lang="ru-RU" sz="1800" b="1" dirty="0" smtClean="0">
                <a:solidFill>
                  <a:srgbClr val="000000"/>
                </a:solidFill>
                <a:effectLst/>
              </a:rPr>
              <a:t> </a:t>
            </a:r>
            <a:r>
              <a:rPr lang="ru-RU" sz="1800" b="1" dirty="0" err="1" smtClean="0">
                <a:solidFill>
                  <a:srgbClr val="000000"/>
                </a:solidFill>
                <a:effectLst/>
              </a:rPr>
              <a:t>қизиқиш катта</a:t>
            </a:r>
            <a:r>
              <a:rPr lang="ru-RU" sz="1800" b="1" dirty="0" smtClean="0">
                <a:solidFill>
                  <a:srgbClr val="000000"/>
                </a:solidFill>
                <a:effectLst/>
              </a:rPr>
              <a:t> </a:t>
            </a:r>
            <a:r>
              <a:rPr lang="ru-RU" sz="1800" b="1" dirty="0" err="1" smtClean="0">
                <a:solidFill>
                  <a:srgbClr val="000000"/>
                </a:solidFill>
                <a:effectLst/>
              </a:rPr>
              <a:t>эканлигини</a:t>
            </a:r>
            <a:r>
              <a:rPr lang="ru-RU" sz="1800" b="1" dirty="0" smtClean="0">
                <a:solidFill>
                  <a:srgbClr val="000000"/>
                </a:solidFill>
                <a:effectLst/>
              </a:rPr>
              <a:t> </a:t>
            </a:r>
            <a:r>
              <a:rPr lang="ru-RU" sz="1800" b="1" dirty="0" err="1" smtClean="0">
                <a:solidFill>
                  <a:srgbClr val="000000"/>
                </a:solidFill>
                <a:effectLst/>
              </a:rPr>
              <a:t>кўрсатди</a:t>
            </a:r>
            <a:r>
              <a:rPr lang="ru-RU" sz="1800" b="1" dirty="0" smtClean="0">
                <a:solidFill>
                  <a:srgbClr val="000000"/>
                </a:solidFill>
                <a:effectLst/>
              </a:rPr>
              <a:t>.</a:t>
            </a:r>
            <a:br>
              <a:rPr lang="ru-RU" sz="1800" b="1" dirty="0" smtClean="0">
                <a:solidFill>
                  <a:srgbClr val="000000"/>
                </a:solidFill>
                <a:effectLst/>
              </a:rPr>
            </a:br>
            <a:r>
              <a:rPr lang="ru-RU" sz="1800" b="1" dirty="0" smtClean="0">
                <a:solidFill>
                  <a:srgbClr val="000000"/>
                </a:solidFill>
                <a:effectLst/>
              </a:rPr>
              <a:t>   </a:t>
            </a:r>
            <a:r>
              <a:rPr lang="en-US" sz="1800" dirty="0" smtClean="0">
                <a:solidFill>
                  <a:srgbClr val="000000"/>
                </a:solidFill>
                <a:effectLst/>
              </a:rPr>
              <a:t/>
            </a:r>
            <a:br>
              <a:rPr lang="en-US" sz="1800" dirty="0" smtClean="0">
                <a:solidFill>
                  <a:srgbClr val="000000"/>
                </a:solidFill>
                <a:effectLst/>
              </a:rPr>
            </a:br>
            <a:r>
              <a:rPr lang="ru-RU" sz="1800" b="1" dirty="0" smtClean="0">
                <a:solidFill>
                  <a:srgbClr val="000000"/>
                </a:solidFill>
                <a:effectLst/>
              </a:rPr>
              <a:t> </a:t>
            </a:r>
            <a:r>
              <a:rPr lang="ru-RU" sz="1800" b="1" dirty="0" err="1" smtClean="0">
                <a:solidFill>
                  <a:srgbClr val="000000"/>
                </a:solidFill>
                <a:effectLst/>
              </a:rPr>
              <a:t>Экологиянинг</a:t>
            </a:r>
            <a:r>
              <a:rPr lang="ru-RU" sz="1800" b="1" dirty="0" smtClean="0">
                <a:solidFill>
                  <a:srgbClr val="000000"/>
                </a:solidFill>
                <a:effectLst/>
              </a:rPr>
              <a:t> </a:t>
            </a:r>
            <a:r>
              <a:rPr lang="ru-RU" sz="1800" b="1" dirty="0" err="1" smtClean="0">
                <a:solidFill>
                  <a:srgbClr val="000000"/>
                </a:solidFill>
                <a:effectLst/>
              </a:rPr>
              <a:t>тикланиши</a:t>
            </a:r>
            <a:r>
              <a:rPr lang="ru-RU" sz="1800" b="1" dirty="0" smtClean="0">
                <a:solidFill>
                  <a:srgbClr val="000000"/>
                </a:solidFill>
                <a:effectLst/>
              </a:rPr>
              <a:t>, </a:t>
            </a:r>
            <a:r>
              <a:rPr lang="ru-RU" sz="1800" b="1" dirty="0" err="1" smtClean="0">
                <a:solidFill>
                  <a:srgbClr val="000000"/>
                </a:solidFill>
                <a:effectLst/>
              </a:rPr>
              <a:t>саҳроланишнинг олдини</a:t>
            </a:r>
            <a:r>
              <a:rPr lang="ru-RU" sz="1800" b="1" dirty="0" smtClean="0">
                <a:solidFill>
                  <a:srgbClr val="000000"/>
                </a:solidFill>
                <a:effectLst/>
              </a:rPr>
              <a:t> </a:t>
            </a:r>
            <a:r>
              <a:rPr lang="ru-RU" sz="1800" b="1" dirty="0" err="1" smtClean="0">
                <a:solidFill>
                  <a:srgbClr val="000000"/>
                </a:solidFill>
                <a:effectLst/>
              </a:rPr>
              <a:t>олиш</a:t>
            </a:r>
            <a:r>
              <a:rPr lang="ru-RU" sz="1800" b="1" dirty="0" smtClean="0">
                <a:solidFill>
                  <a:srgbClr val="000000"/>
                </a:solidFill>
                <a:effectLst/>
              </a:rPr>
              <a:t>, </a:t>
            </a:r>
            <a:r>
              <a:rPr lang="ru-RU" sz="1800" b="1" dirty="0" err="1" smtClean="0">
                <a:solidFill>
                  <a:srgbClr val="000000"/>
                </a:solidFill>
                <a:effectLst/>
              </a:rPr>
              <a:t>тоғ олди</a:t>
            </a:r>
            <a:r>
              <a:rPr lang="ru-RU" sz="1800" b="1" dirty="0" smtClean="0">
                <a:solidFill>
                  <a:srgbClr val="000000"/>
                </a:solidFill>
                <a:effectLst/>
              </a:rPr>
              <a:t> </a:t>
            </a:r>
            <a:r>
              <a:rPr lang="ru-RU" sz="1800" b="1" dirty="0" err="1" smtClean="0">
                <a:solidFill>
                  <a:srgbClr val="000000"/>
                </a:solidFill>
                <a:effectLst/>
              </a:rPr>
              <a:t>лалми</a:t>
            </a:r>
            <a:r>
              <a:rPr lang="ru-RU" sz="1800" b="1" dirty="0" smtClean="0">
                <a:solidFill>
                  <a:srgbClr val="000000"/>
                </a:solidFill>
                <a:effectLst/>
              </a:rPr>
              <a:t> </a:t>
            </a:r>
            <a:r>
              <a:rPr lang="ru-RU" sz="1800" b="1" dirty="0" err="1" smtClean="0">
                <a:solidFill>
                  <a:srgbClr val="000000"/>
                </a:solidFill>
                <a:effectLst/>
              </a:rPr>
              <a:t>ерларида</a:t>
            </a:r>
            <a:r>
              <a:rPr lang="ru-RU" sz="1800" b="1" dirty="0" smtClean="0">
                <a:solidFill>
                  <a:srgbClr val="000000"/>
                </a:solidFill>
                <a:effectLst/>
              </a:rPr>
              <a:t> </a:t>
            </a:r>
            <a:r>
              <a:rPr lang="ru-RU" sz="1800" b="1" dirty="0" err="1" smtClean="0">
                <a:solidFill>
                  <a:srgbClr val="000000"/>
                </a:solidFill>
                <a:effectLst/>
              </a:rPr>
              <a:t>иқлим ўзгаришларини</a:t>
            </a:r>
            <a:r>
              <a:rPr lang="ru-RU" sz="1800" b="1" dirty="0" smtClean="0">
                <a:solidFill>
                  <a:srgbClr val="000000"/>
                </a:solidFill>
                <a:effectLst/>
              </a:rPr>
              <a:t> </a:t>
            </a:r>
            <a:r>
              <a:rPr lang="ru-RU" sz="1800" b="1" dirty="0" err="1" smtClean="0">
                <a:solidFill>
                  <a:srgbClr val="000000"/>
                </a:solidFill>
                <a:effectLst/>
              </a:rPr>
              <a:t>юмшатиш</a:t>
            </a:r>
            <a:r>
              <a:rPr lang="ru-RU" sz="1800" b="1" dirty="0" smtClean="0">
                <a:solidFill>
                  <a:srgbClr val="000000"/>
                </a:solidFill>
                <a:effectLst/>
              </a:rPr>
              <a:t> </a:t>
            </a:r>
            <a:r>
              <a:rPr lang="ru-RU" sz="1800" b="1" dirty="0" err="1" smtClean="0">
                <a:solidFill>
                  <a:srgbClr val="000000"/>
                </a:solidFill>
                <a:effectLst/>
              </a:rPr>
              <a:t>ва</a:t>
            </a:r>
            <a:r>
              <a:rPr lang="ru-RU" sz="1800" b="1" dirty="0" smtClean="0">
                <a:solidFill>
                  <a:srgbClr val="000000"/>
                </a:solidFill>
                <a:effectLst/>
              </a:rPr>
              <a:t> </a:t>
            </a:r>
            <a:r>
              <a:rPr lang="ru-RU" sz="1800" b="1" dirty="0" err="1" smtClean="0">
                <a:solidFill>
                  <a:srgbClr val="000000"/>
                </a:solidFill>
                <a:effectLst/>
              </a:rPr>
              <a:t>мослашишдан</a:t>
            </a:r>
            <a:r>
              <a:rPr lang="ru-RU" sz="1800" b="1" dirty="0" smtClean="0">
                <a:solidFill>
                  <a:srgbClr val="000000"/>
                </a:solidFill>
                <a:effectLst/>
              </a:rPr>
              <a:t> </a:t>
            </a:r>
            <a:r>
              <a:rPr lang="ru-RU" sz="1800" b="1" dirty="0" err="1" smtClean="0">
                <a:solidFill>
                  <a:srgbClr val="000000"/>
                </a:solidFill>
                <a:effectLst/>
              </a:rPr>
              <a:t>ташқари, бу</a:t>
            </a:r>
            <a:r>
              <a:rPr lang="ru-RU" sz="1800" b="1" dirty="0" smtClean="0">
                <a:solidFill>
                  <a:srgbClr val="000000"/>
                </a:solidFill>
                <a:effectLst/>
              </a:rPr>
              <a:t> </a:t>
            </a:r>
            <a:r>
              <a:rPr lang="ru-RU" sz="1800" b="1" dirty="0" err="1" smtClean="0">
                <a:solidFill>
                  <a:srgbClr val="000000"/>
                </a:solidFill>
                <a:effectLst/>
              </a:rPr>
              <a:t>турдаги</a:t>
            </a:r>
            <a:r>
              <a:rPr lang="ru-RU" sz="1800" b="1" dirty="0" smtClean="0">
                <a:solidFill>
                  <a:srgbClr val="000000"/>
                </a:solidFill>
                <a:effectLst/>
              </a:rPr>
              <a:t> </a:t>
            </a:r>
            <a:r>
              <a:rPr lang="ru-RU" sz="1800" b="1" dirty="0" err="1" smtClean="0">
                <a:solidFill>
                  <a:srgbClr val="000000"/>
                </a:solidFill>
                <a:effectLst/>
              </a:rPr>
              <a:t>фаолият</a:t>
            </a:r>
            <a:r>
              <a:rPr lang="ru-RU" sz="1800" b="1" dirty="0" smtClean="0">
                <a:solidFill>
                  <a:srgbClr val="000000"/>
                </a:solidFill>
                <a:effectLst/>
              </a:rPr>
              <a:t> </a:t>
            </a:r>
            <a:r>
              <a:rPr lang="ru-RU" sz="1800" b="1" dirty="0" err="1" smtClean="0">
                <a:solidFill>
                  <a:srgbClr val="000000"/>
                </a:solidFill>
                <a:effectLst/>
              </a:rPr>
              <a:t>маҳаллий ҳамжамиятлар учун</a:t>
            </a:r>
            <a:r>
              <a:rPr lang="ru-RU" sz="1800" b="1" dirty="0" smtClean="0">
                <a:solidFill>
                  <a:srgbClr val="000000"/>
                </a:solidFill>
                <a:effectLst/>
              </a:rPr>
              <a:t> </a:t>
            </a:r>
            <a:r>
              <a:rPr lang="ru-RU" sz="1800" b="1" dirty="0" err="1" smtClean="0">
                <a:solidFill>
                  <a:srgbClr val="000000"/>
                </a:solidFill>
                <a:effectLst/>
              </a:rPr>
              <a:t>даромад</a:t>
            </a:r>
            <a:r>
              <a:rPr lang="ru-RU" sz="1800" b="1" dirty="0" smtClean="0">
                <a:solidFill>
                  <a:srgbClr val="000000"/>
                </a:solidFill>
                <a:effectLst/>
              </a:rPr>
              <a:t> </a:t>
            </a:r>
            <a:r>
              <a:rPr lang="ru-RU" sz="1800" b="1" dirty="0" err="1" smtClean="0">
                <a:solidFill>
                  <a:srgbClr val="000000"/>
                </a:solidFill>
                <a:effectLst/>
              </a:rPr>
              <a:t>манбаи</a:t>
            </a:r>
            <a:r>
              <a:rPr lang="ru-RU" sz="1800" b="1" dirty="0" smtClean="0">
                <a:solidFill>
                  <a:srgbClr val="000000"/>
                </a:solidFill>
                <a:effectLst/>
              </a:rPr>
              <a:t> </a:t>
            </a:r>
            <a:r>
              <a:rPr lang="ru-RU" sz="1800" b="1" dirty="0" err="1" smtClean="0">
                <a:solidFill>
                  <a:srgbClr val="000000"/>
                </a:solidFill>
                <a:effectLst/>
              </a:rPr>
              <a:t>ҳисобланади.</a:t>
            </a:r>
            <a:r>
              <a:rPr lang="ru-RU" sz="1800" b="1" dirty="0" smtClean="0">
                <a:solidFill>
                  <a:srgbClr val="000000"/>
                </a:solidFill>
                <a:effectLst/>
              </a:rPr>
              <a:t> </a:t>
            </a:r>
            <a:endParaRPr lang="ru-RU" sz="1800" b="1" kern="1200" dirty="0">
              <a:solidFill>
                <a:srgbClr val="000000"/>
              </a:solidFill>
              <a:effectLst/>
              <a:latin typeface="Arial" charset="0"/>
              <a:ea typeface="+mn-ea"/>
              <a:cs typeface="+mn-cs"/>
            </a:endParaRPr>
          </a:p>
        </p:txBody>
      </p:sp>
      <p:pic>
        <p:nvPicPr>
          <p:cNvPr id="22531" name="Содержимое 3" descr="DSC02801.JPG"/>
          <p:cNvPicPr>
            <a:picLocks noGrp="1" noChangeAspect="1"/>
          </p:cNvPicPr>
          <p:nvPr>
            <p:ph idx="1"/>
          </p:nvPr>
        </p:nvPicPr>
        <p:blipFill>
          <a:blip r:embed="rId2" cstate="email"/>
          <a:srcRect/>
          <a:stretch>
            <a:fillRect/>
          </a:stretch>
        </p:blipFill>
        <p:spPr>
          <a:xfrm>
            <a:off x="0" y="2286000"/>
            <a:ext cx="5232400" cy="3924300"/>
          </a:xfrm>
        </p:spPr>
      </p:pic>
      <p:pic>
        <p:nvPicPr>
          <p:cNvPr id="22532" name="Рисунок 4" descr="DSC05802.JPG"/>
          <p:cNvPicPr>
            <a:picLocks noChangeAspect="1"/>
          </p:cNvPicPr>
          <p:nvPr/>
        </p:nvPicPr>
        <p:blipFill>
          <a:blip r:embed="rId3" cstate="email"/>
          <a:srcRect/>
          <a:stretch>
            <a:fillRect/>
          </a:stretch>
        </p:blipFill>
        <p:spPr bwMode="auto">
          <a:xfrm>
            <a:off x="4714875" y="3536950"/>
            <a:ext cx="4429125" cy="33210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a:solidFill>
            <a:schemeClr val="tx1">
              <a:alpha val="82000"/>
            </a:schemeClr>
          </a:solidFill>
        </p:spPr>
        <p:txBody>
          <a:bodyPr/>
          <a:lstStyle/>
          <a:p>
            <a:r>
              <a:rPr lang="ru-RU" sz="2800" b="1" dirty="0" err="1" smtClean="0">
                <a:solidFill>
                  <a:srgbClr val="FF3300"/>
                </a:solidFill>
                <a:effectLst/>
                <a:latin typeface="Times New Roman" pitchFamily="18" charset="0"/>
                <a:cs typeface="Times New Roman" pitchFamily="18" charset="0"/>
              </a:rPr>
              <a:t>Мамлакатда</a:t>
            </a:r>
            <a:r>
              <a:rPr lang="ru-RU" sz="2800" b="1" dirty="0" smtClean="0">
                <a:solidFill>
                  <a:srgbClr val="FF3300"/>
                </a:solidFill>
                <a:effectLst/>
                <a:latin typeface="Times New Roman" pitchFamily="18" charset="0"/>
                <a:cs typeface="Times New Roman" pitchFamily="18" charset="0"/>
              </a:rPr>
              <a:t> </a:t>
            </a:r>
            <a:r>
              <a:rPr lang="ru-RU" sz="2800" b="1" dirty="0" err="1" smtClean="0">
                <a:solidFill>
                  <a:srgbClr val="FF3300"/>
                </a:solidFill>
                <a:effectLst/>
                <a:latin typeface="Times New Roman" pitchFamily="18" charset="0"/>
                <a:cs typeface="Times New Roman" pitchFamily="18" charset="0"/>
              </a:rPr>
              <a:t>писта</a:t>
            </a:r>
            <a:r>
              <a:rPr lang="ru-RU" sz="2800" b="1" dirty="0" smtClean="0">
                <a:solidFill>
                  <a:srgbClr val="FF3300"/>
                </a:solidFill>
                <a:effectLst/>
                <a:latin typeface="Times New Roman" pitchFamily="18" charset="0"/>
                <a:cs typeface="Times New Roman" pitchFamily="18" charset="0"/>
              </a:rPr>
              <a:t> </a:t>
            </a:r>
            <a:r>
              <a:rPr lang="ru-RU" sz="2800" b="1" dirty="0" err="1" smtClean="0">
                <a:solidFill>
                  <a:srgbClr val="FF3300"/>
                </a:solidFill>
                <a:effectLst/>
                <a:latin typeface="Times New Roman" pitchFamily="18" charset="0"/>
                <a:cs typeface="Times New Roman" pitchFamily="18" charset="0"/>
              </a:rPr>
              <a:t>етиштиришни</a:t>
            </a:r>
            <a:r>
              <a:rPr lang="ru-RU" sz="2800" b="1" dirty="0" smtClean="0">
                <a:solidFill>
                  <a:srgbClr val="FF3300"/>
                </a:solidFill>
                <a:effectLst/>
                <a:latin typeface="Times New Roman" pitchFamily="18" charset="0"/>
                <a:cs typeface="Times New Roman" pitchFamily="18" charset="0"/>
              </a:rPr>
              <a:t> </a:t>
            </a:r>
            <a:r>
              <a:rPr lang="ru-RU" sz="2800" b="1" dirty="0" err="1" smtClean="0">
                <a:solidFill>
                  <a:srgbClr val="FF3300"/>
                </a:solidFill>
                <a:effectLst/>
                <a:latin typeface="Times New Roman" pitchFamily="18" charset="0"/>
                <a:cs typeface="Times New Roman" pitchFamily="18" charset="0"/>
              </a:rPr>
              <a:t>бозор</a:t>
            </a:r>
            <a:r>
              <a:rPr lang="ru-RU" sz="2800" b="1" dirty="0" smtClean="0">
                <a:solidFill>
                  <a:srgbClr val="FF3300"/>
                </a:solidFill>
                <a:effectLst/>
                <a:latin typeface="Times New Roman" pitchFamily="18" charset="0"/>
                <a:cs typeface="Times New Roman" pitchFamily="18" charset="0"/>
              </a:rPr>
              <a:t> </a:t>
            </a:r>
            <a:r>
              <a:rPr lang="ru-RU" sz="2800" b="1" dirty="0" err="1" smtClean="0">
                <a:solidFill>
                  <a:srgbClr val="FF3300"/>
                </a:solidFill>
                <a:effectLst/>
                <a:latin typeface="Times New Roman" pitchFamily="18" charset="0"/>
                <a:cs typeface="Times New Roman" pitchFamily="18" charset="0"/>
              </a:rPr>
              <a:t>шартлари</a:t>
            </a:r>
            <a:r>
              <a:rPr lang="ru-RU" sz="2800" b="1" dirty="0" smtClean="0">
                <a:solidFill>
                  <a:srgbClr val="FF3300"/>
                </a:solidFill>
                <a:effectLst/>
                <a:latin typeface="Times New Roman" pitchFamily="18" charset="0"/>
                <a:cs typeface="Times New Roman" pitchFamily="18" charset="0"/>
              </a:rPr>
              <a:t> </a:t>
            </a:r>
            <a:r>
              <a:rPr lang="ru-RU" sz="2800" b="1" dirty="0" err="1" smtClean="0">
                <a:solidFill>
                  <a:srgbClr val="FF3300"/>
                </a:solidFill>
                <a:effectLst/>
                <a:latin typeface="Times New Roman" pitchFamily="18" charset="0"/>
                <a:cs typeface="Times New Roman" pitchFamily="18" charset="0"/>
              </a:rPr>
              <a:t>асосида</a:t>
            </a:r>
            <a:r>
              <a:rPr lang="ru-RU" sz="2800" b="1" dirty="0" smtClean="0">
                <a:solidFill>
                  <a:srgbClr val="FF3300"/>
                </a:solidFill>
                <a:effectLst/>
                <a:latin typeface="Times New Roman" pitchFamily="18" charset="0"/>
                <a:cs typeface="Times New Roman" pitchFamily="18" charset="0"/>
              </a:rPr>
              <a:t> </a:t>
            </a:r>
            <a:r>
              <a:rPr lang="ru-RU" sz="2800" b="1" dirty="0" err="1" smtClean="0">
                <a:solidFill>
                  <a:srgbClr val="FF3300"/>
                </a:solidFill>
                <a:effectLst/>
                <a:latin typeface="Times New Roman" pitchFamily="18" charset="0"/>
                <a:cs typeface="Times New Roman" pitchFamily="18" charset="0"/>
              </a:rPr>
              <a:t>ривожлантириш</a:t>
            </a:r>
            <a:r>
              <a:rPr lang="ru-RU" sz="2800" b="1" dirty="0" smtClean="0">
                <a:solidFill>
                  <a:srgbClr val="FF3300"/>
                </a:solidFill>
                <a:effectLst/>
                <a:latin typeface="Times New Roman" pitchFamily="18" charset="0"/>
                <a:cs typeface="Times New Roman" pitchFamily="18" charset="0"/>
              </a:rPr>
              <a:t> </a:t>
            </a:r>
            <a:r>
              <a:rPr lang="ru-RU" sz="2800" b="1" dirty="0" err="1" smtClean="0">
                <a:solidFill>
                  <a:srgbClr val="FF3300"/>
                </a:solidFill>
                <a:effectLst/>
                <a:latin typeface="Times New Roman" pitchFamily="18" charset="0"/>
                <a:cs typeface="Times New Roman" pitchFamily="18" charset="0"/>
              </a:rPr>
              <a:t>шартлари</a:t>
            </a:r>
            <a:r>
              <a:rPr lang="ru-RU" sz="2800" b="1" dirty="0" smtClean="0">
                <a:solidFill>
                  <a:srgbClr val="FF3300"/>
                </a:solidFill>
                <a:effectLst/>
                <a:latin typeface="Times New Roman" pitchFamily="18" charset="0"/>
                <a:cs typeface="Times New Roman" pitchFamily="18" charset="0"/>
              </a:rPr>
              <a:t>:</a:t>
            </a:r>
            <a:endParaRPr lang="ru-RU" sz="2800" b="1" dirty="0">
              <a:solidFill>
                <a:srgbClr val="FF3300"/>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00634"/>
          </a:xfrm>
          <a:solidFill>
            <a:schemeClr val="tx1">
              <a:alpha val="82000"/>
            </a:schemeClr>
          </a:solidFill>
        </p:spPr>
        <p:txBody>
          <a:bodyPr/>
          <a:lstStyle/>
          <a:p>
            <a:pPr lvl="0"/>
            <a:r>
              <a:rPr lang="ru-RU" b="1" dirty="0" err="1" smtClean="0">
                <a:solidFill>
                  <a:srgbClr val="000000"/>
                </a:solidFill>
                <a:latin typeface="Times New Roman" pitchFamily="18" charset="0"/>
                <a:cs typeface="Times New Roman" pitchFamily="18" charset="0"/>
              </a:rPr>
              <a:t>Тоғ олди</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лалми</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ерларида</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ерларнинг</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узоқ муддатли</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ижараси</a:t>
            </a:r>
            <a:r>
              <a:rPr lang="ru-RU" b="1"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pPr lvl="0"/>
            <a:r>
              <a:rPr lang="ru-RU" b="1" dirty="0" err="1" smtClean="0">
                <a:solidFill>
                  <a:srgbClr val="000000"/>
                </a:solidFill>
                <a:latin typeface="Times New Roman" pitchFamily="18" charset="0"/>
                <a:cs typeface="Times New Roman" pitchFamily="18" charset="0"/>
              </a:rPr>
              <a:t>Пистазор</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плантацияларини</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яратиш</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учун</a:t>
            </a:r>
            <a:r>
              <a:rPr lang="ru-RU" b="1" dirty="0" smtClean="0">
                <a:solidFill>
                  <a:srgbClr val="000000"/>
                </a:solidFill>
                <a:latin typeface="Times New Roman" pitchFamily="18" charset="0"/>
                <a:cs typeface="Times New Roman" pitchFamily="18" charset="0"/>
              </a:rPr>
              <a:t> мини </a:t>
            </a:r>
            <a:r>
              <a:rPr lang="ru-RU" b="1" dirty="0" err="1" smtClean="0">
                <a:solidFill>
                  <a:srgbClr val="000000"/>
                </a:solidFill>
                <a:latin typeface="Times New Roman" pitchFamily="18" charset="0"/>
                <a:cs typeface="Times New Roman" pitchFamily="18" charset="0"/>
              </a:rPr>
              <a:t>кредитлардан</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фойдаланиш</a:t>
            </a:r>
            <a:r>
              <a:rPr lang="ru-RU" b="1"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pPr lvl="0"/>
            <a:r>
              <a:rPr lang="ru-RU" b="1" dirty="0" err="1" smtClean="0">
                <a:solidFill>
                  <a:srgbClr val="000000"/>
                </a:solidFill>
                <a:latin typeface="Times New Roman" pitchFamily="18" charset="0"/>
                <a:cs typeface="Times New Roman" pitchFamily="18" charset="0"/>
              </a:rPr>
              <a:t>Пистазор</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плантациялар</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жойлашган</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ерлар</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бўйича</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дарахтлар</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ҳосилга киргунча</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солиқ таътиллари</a:t>
            </a:r>
            <a:r>
              <a:rPr lang="ru-RU" b="1"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r>
              <a:rPr lang="ru-RU" b="1" dirty="0" smtClean="0">
                <a:solidFill>
                  <a:srgbClr val="000000"/>
                </a:solidFill>
                <a:latin typeface="Times New Roman" pitchFamily="18" charset="0"/>
                <a:cs typeface="Times New Roman" pitchFamily="18" charset="0"/>
              </a:rPr>
              <a:t>Консалтинг </a:t>
            </a:r>
            <a:r>
              <a:rPr lang="ru-RU" b="1" dirty="0" err="1" smtClean="0">
                <a:solidFill>
                  <a:srgbClr val="000000"/>
                </a:solidFill>
                <a:latin typeface="Times New Roman" pitchFamily="18" charset="0"/>
                <a:cs typeface="Times New Roman" pitchFamily="18" charset="0"/>
              </a:rPr>
              <a:t>хизматлари</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ва</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оналик</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плантацияларининг</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мавжудлиги</a:t>
            </a:r>
            <a:r>
              <a:rPr lang="ru-RU" b="1" dirty="0" smtClean="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Grp="1" noChangeAspect="1" noChangeArrowheads="1"/>
          </p:cNvPicPr>
          <p:nvPr>
            <p:ph sz="half" idx="2"/>
          </p:nvPr>
        </p:nvPicPr>
        <p:blipFill>
          <a:blip r:embed="rId3" cstate="email">
            <a:lum contrast="10000"/>
          </a:blip>
          <a:srcRect/>
          <a:stretch>
            <a:fillRect/>
          </a:stretch>
        </p:blipFill>
        <p:spPr>
          <a:xfrm>
            <a:off x="0" y="0"/>
            <a:ext cx="8893175" cy="6524625"/>
          </a:xfrm>
        </p:spPr>
      </p:pic>
      <p:sp>
        <p:nvSpPr>
          <p:cNvPr id="348164" name="Rectangle 4"/>
          <p:cNvSpPr>
            <a:spLocks noGrp="1" noChangeArrowheads="1"/>
          </p:cNvSpPr>
          <p:nvPr>
            <p:ph type="title"/>
          </p:nvPr>
        </p:nvSpPr>
        <p:spPr>
          <a:xfrm>
            <a:off x="0" y="4286257"/>
            <a:ext cx="7858148" cy="500065"/>
          </a:xfrm>
          <a:solidFill>
            <a:schemeClr val="tx1">
              <a:alpha val="67000"/>
            </a:schemeClr>
          </a:solidFill>
        </p:spPr>
        <p:txBody>
          <a:bodyPr/>
          <a:lstStyle/>
          <a:p>
            <a:pPr eaLnBrk="1" hangingPunct="1">
              <a:defRPr/>
            </a:pPr>
            <a:r>
              <a:rPr lang="ru-RU" sz="4000" b="1" dirty="0" err="1" smtClean="0">
                <a:solidFill>
                  <a:srgbClr val="FF0000"/>
                </a:solidFill>
                <a:effectLst/>
                <a:latin typeface="Times New Roman" pitchFamily="18" charset="0"/>
                <a:cs typeface="Times New Roman" pitchFamily="18" charset="0"/>
              </a:rPr>
              <a:t>Эътиборингиз</a:t>
            </a:r>
            <a:r>
              <a:rPr lang="ru-RU" sz="4000" b="1" dirty="0" smtClean="0">
                <a:solidFill>
                  <a:srgbClr val="FF0000"/>
                </a:solidFill>
                <a:effectLst/>
                <a:latin typeface="Times New Roman" pitchFamily="18" charset="0"/>
                <a:cs typeface="Times New Roman" pitchFamily="18" charset="0"/>
              </a:rPr>
              <a:t> </a:t>
            </a:r>
            <a:r>
              <a:rPr lang="ru-RU" sz="4000" b="1" dirty="0" err="1" smtClean="0">
                <a:solidFill>
                  <a:srgbClr val="FF0000"/>
                </a:solidFill>
                <a:effectLst/>
                <a:latin typeface="Times New Roman" pitchFamily="18" charset="0"/>
                <a:cs typeface="Times New Roman" pitchFamily="18" charset="0"/>
              </a:rPr>
              <a:t>учун</a:t>
            </a:r>
            <a:r>
              <a:rPr lang="ru-RU" sz="4000" b="1" dirty="0" smtClean="0">
                <a:solidFill>
                  <a:srgbClr val="FF0000"/>
                </a:solidFill>
                <a:effectLst/>
                <a:latin typeface="Times New Roman" pitchFamily="18" charset="0"/>
                <a:cs typeface="Times New Roman" pitchFamily="18" charset="0"/>
              </a:rPr>
              <a:t> </a:t>
            </a:r>
            <a:r>
              <a:rPr lang="ru-RU" sz="4000" b="1" dirty="0" err="1" smtClean="0">
                <a:solidFill>
                  <a:srgbClr val="FF0000"/>
                </a:solidFill>
                <a:effectLst/>
                <a:latin typeface="Times New Roman" pitchFamily="18" charset="0"/>
                <a:cs typeface="Times New Roman" pitchFamily="18" charset="0"/>
              </a:rPr>
              <a:t>раҳмат</a:t>
            </a:r>
            <a:endParaRPr lang="ru-RU" sz="4000" dirty="0" smtClean="0">
              <a:effectLst/>
              <a:latin typeface="Times New Roman" pitchFamily="18" charset="0"/>
              <a:cs typeface="Times New Roman" pitchFamily="18" charset="0"/>
            </a:endParaRPr>
          </a:p>
        </p:txBody>
      </p:sp>
      <p:sp>
        <p:nvSpPr>
          <p:cNvPr id="4" name="TextBox 3"/>
          <p:cNvSpPr txBox="1"/>
          <p:nvPr/>
        </p:nvSpPr>
        <p:spPr>
          <a:xfrm>
            <a:off x="1142976" y="0"/>
            <a:ext cx="6000792" cy="707886"/>
          </a:xfrm>
          <a:prstGeom prst="rect">
            <a:avLst/>
          </a:prstGeom>
          <a:solidFill>
            <a:schemeClr val="tx1">
              <a:alpha val="83000"/>
            </a:schemeClr>
          </a:solidFill>
        </p:spPr>
        <p:txBody>
          <a:bodyPr wrap="square" rtlCol="0">
            <a:spAutoFit/>
          </a:bodyPr>
          <a:lstStyle/>
          <a:p>
            <a:pPr algn="ctr"/>
            <a:r>
              <a:rPr lang="ru-RU" sz="4000" dirty="0" err="1" smtClean="0">
                <a:solidFill>
                  <a:srgbClr val="FF0000"/>
                </a:solidFill>
                <a:latin typeface="Times New Roman" pitchFamily="18" charset="0"/>
                <a:cs typeface="Times New Roman" pitchFamily="18" charset="0"/>
              </a:rPr>
              <a:t>Келажакка</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умид</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билан</a:t>
            </a:r>
            <a:r>
              <a:rPr lang="ru-RU" sz="4000" dirty="0" smtClean="0">
                <a:solidFill>
                  <a:srgbClr val="FF0000"/>
                </a:solidFill>
                <a:latin typeface="Times New Roman" pitchFamily="18" charset="0"/>
                <a:cs typeface="Times New Roman" pitchFamily="18" charset="0"/>
              </a:rPr>
              <a:t> </a:t>
            </a:r>
            <a:endParaRPr lang="en-US" sz="40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Рисунок 3" descr="DSC05797.JPG"/>
          <p:cNvPicPr>
            <a:picLocks noChangeAspect="1"/>
          </p:cNvPicPr>
          <p:nvPr/>
        </p:nvPicPr>
        <p:blipFill>
          <a:blip r:embed="rId2" cstate="email">
            <a:lum contrast="20000"/>
          </a:blip>
          <a:srcRect/>
          <a:stretch>
            <a:fillRect/>
          </a:stretch>
        </p:blipFill>
        <p:spPr bwMode="auto">
          <a:xfrm>
            <a:off x="2143080" y="928670"/>
            <a:ext cx="7000920" cy="5250173"/>
          </a:xfrm>
          <a:prstGeom prst="rect">
            <a:avLst/>
          </a:prstGeom>
          <a:ln>
            <a:noFill/>
          </a:ln>
          <a:effectLst>
            <a:softEdge rad="112500"/>
          </a:effectLst>
        </p:spPr>
      </p:pic>
      <p:sp>
        <p:nvSpPr>
          <p:cNvPr id="5122" name="Содержимое 2"/>
          <p:cNvSpPr>
            <a:spLocks noGrp="1"/>
          </p:cNvSpPr>
          <p:nvPr>
            <p:ph idx="1"/>
          </p:nvPr>
        </p:nvSpPr>
        <p:spPr>
          <a:xfrm>
            <a:off x="1" y="1071546"/>
            <a:ext cx="2714611" cy="4286280"/>
          </a:xfrm>
          <a:solidFill>
            <a:schemeClr val="tx1">
              <a:alpha val="80000"/>
            </a:schemeClr>
          </a:solidFill>
        </p:spPr>
        <p:txBody>
          <a:bodyPr/>
          <a:lstStyle/>
          <a:p>
            <a:pPr algn="ctr">
              <a:buNone/>
            </a:pPr>
            <a:r>
              <a:rPr lang="ru-RU" sz="2000" b="1" dirty="0" smtClean="0">
                <a:solidFill>
                  <a:srgbClr val="002060"/>
                </a:solidFill>
                <a:latin typeface="Times New Roman" pitchFamily="18" charset="0"/>
                <a:cs typeface="Times New Roman" pitchFamily="18" charset="0"/>
              </a:rPr>
              <a:t>А)</a:t>
            </a:r>
            <a:r>
              <a:rPr lang="ru-RU" sz="1800" b="1" dirty="0" smtClean="0">
                <a:solidFill>
                  <a:srgbClr val="002060"/>
                </a:solidFill>
                <a:latin typeface="Times New Roman" pitchFamily="18" charset="0"/>
                <a:cs typeface="Times New Roman" pitchFamily="18" charset="0"/>
              </a:rPr>
              <a:t>  </a:t>
            </a:r>
          </a:p>
          <a:p>
            <a:pPr>
              <a:buFont typeface="Wingdings" pitchFamily="2" charset="2"/>
              <a:buChar char="Ø"/>
            </a:pPr>
            <a:r>
              <a:rPr lang="ru-RU" sz="1800" b="1" dirty="0" err="1" smtClean="0">
                <a:solidFill>
                  <a:srgbClr val="002060"/>
                </a:solidFill>
                <a:latin typeface="Times New Roman" pitchFamily="18" charset="0"/>
                <a:cs typeface="Times New Roman" pitchFamily="18" charset="0"/>
              </a:rPr>
              <a:t>Айрим</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экинларининг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лалми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ерларда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етиштирилиши</a:t>
            </a:r>
            <a:r>
              <a:rPr lang="ru-RU" sz="1800" b="1" dirty="0" smtClean="0">
                <a:solidFill>
                  <a:srgbClr val="002060"/>
                </a:solidFill>
                <a:latin typeface="Times New Roman" pitchFamily="18" charset="0"/>
                <a:cs typeface="Times New Roman" pitchFamily="18" charset="0"/>
              </a:rPr>
              <a:t>:  </a:t>
            </a:r>
            <a:endParaRPr lang="en-US" sz="1800" b="1" dirty="0" smtClean="0">
              <a:solidFill>
                <a:srgbClr val="002060"/>
              </a:solidFill>
              <a:latin typeface="Times New Roman" pitchFamily="18" charset="0"/>
              <a:cs typeface="Times New Roman" pitchFamily="18" charset="0"/>
            </a:endParaRPr>
          </a:p>
          <a:p>
            <a:pPr algn="just">
              <a:buFontTx/>
              <a:buChar char="-"/>
            </a:pPr>
            <a:endParaRPr lang="ru-RU" sz="1800" b="1" dirty="0" smtClean="0">
              <a:solidFill>
                <a:srgbClr val="002060"/>
              </a:solidFill>
              <a:latin typeface="Times New Roman" pitchFamily="18" charset="0"/>
              <a:cs typeface="Times New Roman" pitchFamily="18" charset="0"/>
            </a:endParaRPr>
          </a:p>
          <a:p>
            <a:pPr algn="just">
              <a:buFontTx/>
              <a:buChar char="-"/>
            </a:pPr>
            <a:endParaRPr lang="ru-RU" sz="1800" b="1" dirty="0" smtClean="0">
              <a:solidFill>
                <a:srgbClr val="002060"/>
              </a:solidFill>
              <a:latin typeface="Times New Roman" pitchFamily="18" charset="0"/>
              <a:cs typeface="Times New Roman" pitchFamily="18" charset="0"/>
            </a:endParaRPr>
          </a:p>
          <a:p>
            <a:pPr lvl="0" algn="just">
              <a:buFont typeface="Wingdings" pitchFamily="2" charset="2"/>
              <a:buChar char="Ø"/>
            </a:pPr>
            <a:r>
              <a:rPr lang="ru-RU" sz="1800" b="1" dirty="0" err="1" smtClean="0">
                <a:solidFill>
                  <a:srgbClr val="002060"/>
                </a:solidFill>
                <a:latin typeface="Times New Roman" pitchFamily="18" charset="0"/>
                <a:cs typeface="Times New Roman" pitchFamily="18" charset="0"/>
              </a:rPr>
              <a:t>донли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экинларининг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ҳосили кўп</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эмас</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ва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барқарор эмас</a:t>
            </a:r>
            <a:r>
              <a:rPr lang="ru-RU" sz="1800" b="1" dirty="0" smtClean="0">
                <a:solidFill>
                  <a:srgbClr val="002060"/>
                </a:solidFill>
                <a:latin typeface="Times New Roman" pitchFamily="18" charset="0"/>
                <a:cs typeface="Times New Roman" pitchFamily="18" charset="0"/>
              </a:rPr>
              <a:t>; </a:t>
            </a:r>
            <a:endParaRPr lang="en-US" sz="1800" b="1" dirty="0" smtClean="0">
              <a:solidFill>
                <a:srgbClr val="002060"/>
              </a:solidFill>
              <a:latin typeface="Times New Roman" pitchFamily="18" charset="0"/>
              <a:cs typeface="Times New Roman" pitchFamily="18" charset="0"/>
            </a:endParaRPr>
          </a:p>
          <a:p>
            <a:pPr algn="just">
              <a:buNone/>
            </a:pPr>
            <a:endParaRPr lang="ru-RU" sz="1800" b="1" dirty="0" smtClean="0">
              <a:solidFill>
                <a:srgbClr val="002060"/>
              </a:solidFill>
              <a:latin typeface="Times New Roman" pitchFamily="18" charset="0"/>
              <a:cs typeface="Times New Roman" pitchFamily="18" charset="0"/>
            </a:endParaRPr>
          </a:p>
          <a:p>
            <a:pPr lvl="0" algn="just">
              <a:buFont typeface="Wingdings" pitchFamily="2" charset="2"/>
              <a:buChar char="Ø"/>
            </a:pPr>
            <a:r>
              <a:rPr lang="ru-RU" sz="1800" b="1" dirty="0" err="1" smtClean="0">
                <a:solidFill>
                  <a:srgbClr val="002060"/>
                </a:solidFill>
                <a:latin typeface="Times New Roman" pitchFamily="18" charset="0"/>
                <a:cs typeface="Times New Roman" pitchFamily="18" charset="0"/>
              </a:rPr>
              <a:t>етиштиришга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кўп</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харажат</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сарфланади</a:t>
            </a:r>
            <a:r>
              <a:rPr lang="ru-RU" sz="1800" dirty="0" smtClean="0"/>
              <a:t>.</a:t>
            </a:r>
            <a:endParaRPr lang="en-US" sz="1800" dirty="0" smtClean="0"/>
          </a:p>
        </p:txBody>
      </p:sp>
      <p:sp>
        <p:nvSpPr>
          <p:cNvPr id="4" name="TextBox 3"/>
          <p:cNvSpPr txBox="1"/>
          <p:nvPr/>
        </p:nvSpPr>
        <p:spPr>
          <a:xfrm>
            <a:off x="285720" y="285728"/>
            <a:ext cx="8501122" cy="523220"/>
          </a:xfrm>
          <a:prstGeom prst="rect">
            <a:avLst/>
          </a:prstGeom>
          <a:solidFill>
            <a:schemeClr val="tx1"/>
          </a:solidFill>
        </p:spPr>
        <p:txBody>
          <a:bodyPr wrap="square" rtlCol="0">
            <a:spAutoFit/>
          </a:bodyPr>
          <a:lstStyle/>
          <a:p>
            <a:pPr algn="ctr"/>
            <a:r>
              <a:rPr lang="ru-RU" sz="2800" dirty="0" err="1" smtClean="0">
                <a:solidFill>
                  <a:srgbClr val="FF3300"/>
                </a:solidFill>
                <a:latin typeface="Times New Roman" pitchFamily="18" charset="0"/>
                <a:cs typeface="Times New Roman" pitchFamily="18" charset="0"/>
              </a:rPr>
              <a:t>Мавжуд</a:t>
            </a:r>
            <a:r>
              <a:rPr lang="ru-RU" sz="2800" dirty="0" smtClean="0">
                <a:solidFill>
                  <a:srgbClr val="FF3300"/>
                </a:solidFill>
                <a:latin typeface="Times New Roman" pitchFamily="18" charset="0"/>
                <a:cs typeface="Times New Roman" pitchFamily="18" charset="0"/>
              </a:rPr>
              <a:t> </a:t>
            </a:r>
            <a:r>
              <a:rPr lang="ru-RU" sz="2800" dirty="0" err="1" smtClean="0">
                <a:solidFill>
                  <a:srgbClr val="FF3300"/>
                </a:solidFill>
                <a:latin typeface="Times New Roman" pitchFamily="18" charset="0"/>
                <a:cs typeface="Times New Roman" pitchFamily="18" charset="0"/>
              </a:rPr>
              <a:t>ердан</a:t>
            </a:r>
            <a:r>
              <a:rPr lang="ru-RU" sz="2800" dirty="0" smtClean="0">
                <a:solidFill>
                  <a:srgbClr val="FF3300"/>
                </a:solidFill>
                <a:latin typeface="Times New Roman" pitchFamily="18" charset="0"/>
                <a:cs typeface="Times New Roman" pitchFamily="18" charset="0"/>
              </a:rPr>
              <a:t> </a:t>
            </a:r>
            <a:r>
              <a:rPr lang="ru-RU" sz="2800" dirty="0" err="1" smtClean="0">
                <a:solidFill>
                  <a:srgbClr val="FF3300"/>
                </a:solidFill>
                <a:latin typeface="Times New Roman" pitchFamily="18" charset="0"/>
                <a:cs typeface="Times New Roman" pitchFamily="18" charset="0"/>
              </a:rPr>
              <a:t>фойдаланиш</a:t>
            </a:r>
            <a:r>
              <a:rPr lang="ru-RU" sz="2800" dirty="0" smtClean="0">
                <a:solidFill>
                  <a:srgbClr val="FF3300"/>
                </a:solidFill>
                <a:latin typeface="Times New Roman" pitchFamily="18" charset="0"/>
                <a:cs typeface="Times New Roman" pitchFamily="18" charset="0"/>
              </a:rPr>
              <a:t> </a:t>
            </a:r>
            <a:r>
              <a:rPr lang="ru-RU" sz="2800" dirty="0" err="1" smtClean="0">
                <a:solidFill>
                  <a:srgbClr val="FF3300"/>
                </a:solidFill>
                <a:latin typeface="Times New Roman" pitchFamily="18" charset="0"/>
                <a:cs typeface="Times New Roman" pitchFamily="18" charset="0"/>
              </a:rPr>
              <a:t>усуллари</a:t>
            </a:r>
            <a:r>
              <a:rPr lang="ru-RU" sz="2800" dirty="0" smtClean="0">
                <a:solidFill>
                  <a:srgbClr val="FF3300"/>
                </a:solidFill>
                <a:latin typeface="Times New Roman" pitchFamily="18" charset="0"/>
                <a:cs typeface="Times New Roman" pitchFamily="18" charset="0"/>
              </a:rPr>
              <a:t> </a:t>
            </a:r>
            <a:endParaRPr lang="en-US" sz="2800" dirty="0" smtClean="0">
              <a:solidFill>
                <a:srgbClr val="FF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0" y="-357214"/>
            <a:ext cx="3357553" cy="6429420"/>
          </a:xfrm>
          <a:solidFill>
            <a:schemeClr val="tx1">
              <a:alpha val="78000"/>
            </a:schemeClr>
          </a:solidFill>
        </p:spPr>
        <p:txBody>
          <a:bodyPr/>
          <a:lstStyle/>
          <a:p>
            <a:pPr algn="ctr">
              <a:lnSpc>
                <a:spcPts val="1700"/>
              </a:lnSpc>
              <a:buNone/>
            </a:pPr>
            <a:r>
              <a:rPr lang="ru-RU" sz="2000" b="1" dirty="0" smtClean="0">
                <a:solidFill>
                  <a:srgbClr val="002060"/>
                </a:solidFill>
                <a:latin typeface="Times New Roman" pitchFamily="18" charset="0"/>
                <a:cs typeface="Times New Roman" pitchFamily="18" charset="0"/>
              </a:rPr>
              <a:t>Б) </a:t>
            </a:r>
          </a:p>
          <a:p>
            <a:pPr algn="just">
              <a:lnSpc>
                <a:spcPts val="1700"/>
              </a:lnSpc>
              <a:buNone/>
            </a:pP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Яйловлар</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чорванинг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ортиқча боқилиши;</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яйлов</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алмашинувининг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мавжуд</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эмаслиги</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кам</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самарали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яйловлар</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ўсимликларнинг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озуқага  ярамайдиган</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турларининг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кўплиги</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a:p>
            <a:pPr>
              <a:buFont typeface="Wingdings" pitchFamily="2" charset="2"/>
              <a:buChar char="Ø"/>
            </a:pPr>
            <a:r>
              <a:rPr lang="ru-RU" sz="1800" b="1" dirty="0" err="1" smtClean="0">
                <a:solidFill>
                  <a:srgbClr val="002060"/>
                </a:solidFill>
                <a:latin typeface="Times New Roman" pitchFamily="18" charset="0"/>
                <a:cs typeface="Times New Roman" pitchFamily="18" charset="0"/>
              </a:rPr>
              <a:t>ерлар</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маҳаллий аҳоли томонидан</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бўлиб</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олинган</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экстенсив</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ривожланиш</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имкониятларидан</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фойдаланиб</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бўлинган</a:t>
            </a:r>
            <a:endParaRPr lang="en-US" sz="1800" b="1" dirty="0" smtClean="0">
              <a:solidFill>
                <a:srgbClr val="002060"/>
              </a:solidFill>
              <a:latin typeface="Times New Roman" pitchFamily="18" charset="0"/>
              <a:cs typeface="Times New Roman" pitchFamily="18" charset="0"/>
            </a:endParaRPr>
          </a:p>
          <a:p>
            <a:endParaRPr lang="ru-RU" sz="1800" b="1" dirty="0" smtClean="0">
              <a:solidFill>
                <a:srgbClr val="002060"/>
              </a:solidFill>
              <a:latin typeface="Times New Roman" pitchFamily="18" charset="0"/>
              <a:cs typeface="Times New Roman" pitchFamily="18" charset="0"/>
            </a:endParaRPr>
          </a:p>
        </p:txBody>
      </p:sp>
      <p:pic>
        <p:nvPicPr>
          <p:cNvPr id="6147" name="Рисунок 3" descr="DSC05827.JPG"/>
          <p:cNvPicPr>
            <a:picLocks noChangeAspect="1"/>
          </p:cNvPicPr>
          <p:nvPr/>
        </p:nvPicPr>
        <p:blipFill>
          <a:blip r:embed="rId2" cstate="email">
            <a:lum bright="10000" contrast="20000"/>
          </a:blip>
          <a:srcRect/>
          <a:stretch>
            <a:fillRect/>
          </a:stretch>
        </p:blipFill>
        <p:spPr bwMode="auto">
          <a:xfrm>
            <a:off x="3810000" y="214290"/>
            <a:ext cx="5334000" cy="3286125"/>
          </a:xfrm>
          <a:prstGeom prst="rect">
            <a:avLst/>
          </a:prstGeom>
          <a:ln>
            <a:noFill/>
          </a:ln>
          <a:effectLst>
            <a:softEdge rad="112500"/>
          </a:effectLst>
        </p:spPr>
      </p:pic>
      <p:sp>
        <p:nvSpPr>
          <p:cNvPr id="6148" name="TextBox 4"/>
          <p:cNvSpPr txBox="1">
            <a:spLocks noChangeArrowheads="1"/>
          </p:cNvSpPr>
          <p:nvPr/>
        </p:nvSpPr>
        <p:spPr bwMode="auto">
          <a:xfrm>
            <a:off x="0" y="6215082"/>
            <a:ext cx="9144000" cy="584775"/>
          </a:xfrm>
          <a:prstGeom prst="rect">
            <a:avLst/>
          </a:prstGeom>
          <a:solidFill>
            <a:schemeClr val="tx1">
              <a:alpha val="68000"/>
            </a:schemeClr>
          </a:solidFill>
          <a:ln w="9525">
            <a:noFill/>
            <a:miter lim="800000"/>
            <a:headEnd/>
            <a:tailEnd/>
          </a:ln>
        </p:spPr>
        <p:txBody>
          <a:bodyPr wrap="square">
            <a:spAutoFit/>
          </a:bodyPr>
          <a:lstStyle/>
          <a:p>
            <a:pPr lvl="0"/>
            <a:r>
              <a:rPr lang="uz-Cyrl-UZ" dirty="0" err="1" smtClean="0">
                <a:solidFill>
                  <a:srgbClr val="000000"/>
                </a:solidFill>
              </a:rPr>
              <a:t>Я</a:t>
            </a:r>
            <a:r>
              <a:rPr lang="ru-RU" dirty="0" err="1" smtClean="0">
                <a:solidFill>
                  <a:srgbClr val="000000"/>
                </a:solidFill>
              </a:rPr>
              <a:t>ъни</a:t>
            </a:r>
            <a:r>
              <a:rPr lang="ru-RU" dirty="0" smtClean="0">
                <a:solidFill>
                  <a:srgbClr val="000000"/>
                </a:solidFill>
              </a:rPr>
              <a:t>, </a:t>
            </a:r>
            <a:r>
              <a:rPr lang="ru-RU" dirty="0" err="1" smtClean="0">
                <a:solidFill>
                  <a:srgbClr val="000000"/>
                </a:solidFill>
              </a:rPr>
              <a:t>ушбу</a:t>
            </a:r>
            <a:r>
              <a:rPr lang="ru-RU" dirty="0" smtClean="0">
                <a:solidFill>
                  <a:srgbClr val="000000"/>
                </a:solidFill>
              </a:rPr>
              <a:t> </a:t>
            </a:r>
            <a:r>
              <a:rPr lang="ru-RU" dirty="0" err="1" smtClean="0">
                <a:solidFill>
                  <a:srgbClr val="000000"/>
                </a:solidFill>
              </a:rPr>
              <a:t>ерларга</a:t>
            </a:r>
            <a:r>
              <a:rPr lang="ru-RU" dirty="0" smtClean="0">
                <a:solidFill>
                  <a:srgbClr val="000000"/>
                </a:solidFill>
              </a:rPr>
              <a:t> </a:t>
            </a:r>
            <a:r>
              <a:rPr lang="ru-RU" dirty="0" err="1" smtClean="0">
                <a:solidFill>
                  <a:srgbClr val="000000"/>
                </a:solidFill>
              </a:rPr>
              <a:t>хўжалик</a:t>
            </a:r>
            <a:r>
              <a:rPr lang="ru-RU" dirty="0" smtClean="0">
                <a:solidFill>
                  <a:srgbClr val="000000"/>
                </a:solidFill>
              </a:rPr>
              <a:t> </a:t>
            </a:r>
            <a:r>
              <a:rPr lang="ru-RU" dirty="0" err="1" smtClean="0">
                <a:solidFill>
                  <a:srgbClr val="000000"/>
                </a:solidFill>
              </a:rPr>
              <a:t>юкламалари</a:t>
            </a:r>
            <a:r>
              <a:rPr lang="ru-RU" dirty="0" smtClean="0">
                <a:solidFill>
                  <a:srgbClr val="000000"/>
                </a:solidFill>
              </a:rPr>
              <a:t> </a:t>
            </a:r>
            <a:r>
              <a:rPr lang="ru-RU" dirty="0" err="1" smtClean="0">
                <a:solidFill>
                  <a:srgbClr val="000000"/>
                </a:solidFill>
              </a:rPr>
              <a:t>ортиб</a:t>
            </a:r>
            <a:r>
              <a:rPr lang="ru-RU" dirty="0" smtClean="0">
                <a:solidFill>
                  <a:srgbClr val="000000"/>
                </a:solidFill>
              </a:rPr>
              <a:t> </a:t>
            </a:r>
            <a:r>
              <a:rPr lang="ru-RU" dirty="0" err="1" smtClean="0">
                <a:solidFill>
                  <a:srgbClr val="000000"/>
                </a:solidFill>
              </a:rPr>
              <a:t>бормоқда ва</a:t>
            </a:r>
            <a:r>
              <a:rPr lang="ru-RU" dirty="0" smtClean="0">
                <a:solidFill>
                  <a:srgbClr val="000000"/>
                </a:solidFill>
              </a:rPr>
              <a:t> </a:t>
            </a:r>
            <a:r>
              <a:rPr lang="ru-RU" dirty="0" err="1" smtClean="0">
                <a:solidFill>
                  <a:srgbClr val="000000"/>
                </a:solidFill>
              </a:rPr>
              <a:t>бу</a:t>
            </a:r>
            <a:r>
              <a:rPr lang="ru-RU" dirty="0" smtClean="0">
                <a:solidFill>
                  <a:srgbClr val="000000"/>
                </a:solidFill>
              </a:rPr>
              <a:t> </a:t>
            </a:r>
            <a:r>
              <a:rPr lang="ru-RU" dirty="0" err="1" smtClean="0">
                <a:solidFill>
                  <a:srgbClr val="000000"/>
                </a:solidFill>
              </a:rPr>
              <a:t>ҳол уларни</a:t>
            </a:r>
            <a:r>
              <a:rPr lang="ru-RU" dirty="0" smtClean="0">
                <a:solidFill>
                  <a:srgbClr val="000000"/>
                </a:solidFill>
              </a:rPr>
              <a:t> </a:t>
            </a:r>
            <a:r>
              <a:rPr lang="ru-RU" dirty="0" err="1" smtClean="0">
                <a:solidFill>
                  <a:srgbClr val="000000"/>
                </a:solidFill>
              </a:rPr>
              <a:t>саҳролашиш ёқасига олиб</a:t>
            </a:r>
            <a:r>
              <a:rPr lang="ru-RU" dirty="0" smtClean="0">
                <a:solidFill>
                  <a:srgbClr val="000000"/>
                </a:solidFill>
              </a:rPr>
              <a:t> </a:t>
            </a:r>
            <a:r>
              <a:rPr lang="ru-RU" dirty="0" err="1" smtClean="0">
                <a:solidFill>
                  <a:srgbClr val="000000"/>
                </a:solidFill>
              </a:rPr>
              <a:t>келмоқда.</a:t>
            </a:r>
            <a:endParaRPr lang="ru-RU" dirty="0">
              <a:solidFill>
                <a:srgbClr val="000000"/>
              </a:solidFill>
            </a:endParaRPr>
          </a:p>
        </p:txBody>
      </p:sp>
      <p:pic>
        <p:nvPicPr>
          <p:cNvPr id="6149" name="Picture 3"/>
          <p:cNvPicPr>
            <a:picLocks noChangeAspect="1" noChangeArrowheads="1"/>
          </p:cNvPicPr>
          <p:nvPr/>
        </p:nvPicPr>
        <p:blipFill>
          <a:blip r:embed="rId3" cstate="email">
            <a:lum contrast="20000"/>
          </a:blip>
          <a:srcRect/>
          <a:stretch>
            <a:fillRect/>
          </a:stretch>
        </p:blipFill>
        <p:spPr bwMode="auto">
          <a:xfrm>
            <a:off x="3857625" y="3643314"/>
            <a:ext cx="5286375" cy="2571750"/>
          </a:xfrm>
          <a:prstGeom prst="rect">
            <a:avLst/>
          </a:prstGeom>
          <a:ln>
            <a:noFill/>
          </a:ln>
          <a:effectLst>
            <a:softEdge rad="112500"/>
          </a:effectLst>
        </p:spPr>
      </p:pic>
      <p:pic>
        <p:nvPicPr>
          <p:cNvPr id="6150" name="Рисунок 15" descr="G:\марат\IMG_3628.JPG"/>
          <p:cNvPicPr>
            <a:picLocks noChangeAspect="1" noChangeArrowheads="1"/>
          </p:cNvPicPr>
          <p:nvPr/>
        </p:nvPicPr>
        <p:blipFill>
          <a:blip r:embed="rId4" cstate="email">
            <a:lum contrast="20000"/>
          </a:blip>
          <a:srcRect/>
          <a:stretch>
            <a:fillRect/>
          </a:stretch>
        </p:blipFill>
        <p:spPr bwMode="auto">
          <a:xfrm>
            <a:off x="214282" y="2643182"/>
            <a:ext cx="3500462" cy="202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0" y="1785926"/>
            <a:ext cx="4429124" cy="4071966"/>
          </a:xfrm>
          <a:solidFill>
            <a:schemeClr val="tx1">
              <a:alpha val="72000"/>
            </a:schemeClr>
          </a:solidFill>
        </p:spPr>
        <p:txBody>
          <a:bodyPr/>
          <a:lstStyle/>
          <a:p>
            <a:pPr algn="just">
              <a:buNone/>
            </a:pPr>
            <a:r>
              <a:rPr lang="ru-RU" sz="1800" b="1" dirty="0" err="1" smtClean="0">
                <a:solidFill>
                  <a:srgbClr val="002060"/>
                </a:solidFill>
                <a:latin typeface="Times New Roman" pitchFamily="18" charset="0"/>
                <a:cs typeface="Times New Roman" pitchFamily="18" charset="0"/>
              </a:rPr>
              <a:t>Адирларнинг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ўрмонсизланиши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қуйидаги омилларга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боғлиқ:</a:t>
            </a:r>
            <a:endParaRPr lang="en-US" sz="1800" b="1" dirty="0" smtClean="0">
              <a:solidFill>
                <a:srgbClr val="002060"/>
              </a:solidFill>
              <a:latin typeface="Times New Roman" pitchFamily="18" charset="0"/>
              <a:cs typeface="Times New Roman" pitchFamily="18" charset="0"/>
            </a:endParaRPr>
          </a:p>
          <a:p>
            <a:pPr lvl="0"/>
            <a:r>
              <a:rPr lang="ru-RU" sz="1800" b="1" dirty="0" err="1" smtClean="0">
                <a:solidFill>
                  <a:srgbClr val="002060"/>
                </a:solidFill>
                <a:latin typeface="Times New Roman" pitchFamily="18" charset="0"/>
                <a:cs typeface="Times New Roman" pitchFamily="18" charset="0"/>
              </a:rPr>
              <a:t>аҳоли сонининг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кўпайиши</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r>
              <a:rPr lang="ru-RU" sz="1800" b="1" dirty="0" err="1" smtClean="0">
                <a:solidFill>
                  <a:srgbClr val="002060"/>
                </a:solidFill>
                <a:latin typeface="Times New Roman" pitchFamily="18" charset="0"/>
                <a:cs typeface="Times New Roman" pitchFamily="18" charset="0"/>
              </a:rPr>
              <a:t>чорвачиликнинг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ривожланиши</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r>
              <a:rPr lang="ru-RU" sz="1800" b="1" dirty="0" err="1" smtClean="0">
                <a:solidFill>
                  <a:srgbClr val="002060"/>
                </a:solidFill>
                <a:latin typeface="Times New Roman" pitchFamily="18" charset="0"/>
                <a:cs typeface="Times New Roman" pitchFamily="18" charset="0"/>
              </a:rPr>
              <a:t>ўтинга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бўлган</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эҳтиёж;</a:t>
            </a:r>
            <a:endParaRPr lang="en-US" sz="1800" b="1" dirty="0" smtClean="0">
              <a:solidFill>
                <a:srgbClr val="002060"/>
              </a:solidFill>
              <a:latin typeface="Times New Roman" pitchFamily="18" charset="0"/>
              <a:cs typeface="Times New Roman" pitchFamily="18" charset="0"/>
            </a:endParaRPr>
          </a:p>
          <a:p>
            <a:pPr lvl="0"/>
            <a:r>
              <a:rPr lang="ru-RU" sz="1800" b="1" dirty="0" smtClean="0">
                <a:solidFill>
                  <a:srgbClr val="002060"/>
                </a:solidFill>
                <a:latin typeface="Times New Roman" pitchFamily="18" charset="0"/>
                <a:cs typeface="Times New Roman" pitchFamily="18" charset="0"/>
              </a:rPr>
              <a:t>металл </a:t>
            </a:r>
            <a:r>
              <a:rPr lang="ru-RU" sz="1800" b="1" dirty="0" err="1" smtClean="0">
                <a:solidFill>
                  <a:srgbClr val="002060"/>
                </a:solidFill>
                <a:latin typeface="Times New Roman" pitchFamily="18" charset="0"/>
                <a:cs typeface="Times New Roman" pitchFamily="18" charset="0"/>
              </a:rPr>
              <a:t>эритиш</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r>
              <a:rPr lang="ru-RU" sz="1800" b="1" dirty="0" err="1" smtClean="0">
                <a:solidFill>
                  <a:srgbClr val="002060"/>
                </a:solidFill>
                <a:latin typeface="Times New Roman" pitchFamily="18" charset="0"/>
                <a:cs typeface="Times New Roman" pitchFamily="18" charset="0"/>
              </a:rPr>
              <a:t>ерларни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шудгорлаш</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r>
              <a:rPr lang="ru-RU" sz="1800" b="1" dirty="0" err="1" smtClean="0">
                <a:solidFill>
                  <a:srgbClr val="002060"/>
                </a:solidFill>
                <a:latin typeface="Times New Roman" pitchFamily="18" charset="0"/>
                <a:cs typeface="Times New Roman" pitchFamily="18" charset="0"/>
              </a:rPr>
              <a:t>ва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ҳ.з.</a:t>
            </a:r>
            <a:endParaRPr lang="ru-RU" sz="1800" b="1" dirty="0" smtClean="0">
              <a:solidFill>
                <a:srgbClr val="002060"/>
              </a:solidFill>
              <a:latin typeface="Times New Roman" pitchFamily="18" charset="0"/>
              <a:cs typeface="Times New Roman" pitchFamily="18" charset="0"/>
            </a:endParaRPr>
          </a:p>
          <a:p>
            <a:pPr lvl="0"/>
            <a:endParaRPr lang="ru-RU" sz="1800" b="1" dirty="0" smtClean="0">
              <a:solidFill>
                <a:srgbClr val="002060"/>
              </a:solidFill>
              <a:latin typeface="Times New Roman" pitchFamily="18" charset="0"/>
              <a:cs typeface="Times New Roman" pitchFamily="18" charset="0"/>
            </a:endParaRPr>
          </a:p>
          <a:p>
            <a:pPr algn="just">
              <a:buNone/>
            </a:pP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Бизгача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ушбу</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ўрмонларнинг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кичик</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қолдиқлари айрим</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дарахтлар</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жойлар</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аҳоли пунктлари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сойларнинг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номи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шаклида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етиб</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келган</a:t>
            </a:r>
            <a:r>
              <a:rPr lang="ru-RU" sz="1800" b="1" dirty="0" smtClean="0">
                <a:solidFill>
                  <a:srgbClr val="002060"/>
                </a:solidFill>
                <a:latin typeface="Times New Roman" pitchFamily="18" charset="0"/>
                <a:cs typeface="Times New Roman" pitchFamily="18" charset="0"/>
              </a:rPr>
              <a:t>. </a:t>
            </a:r>
          </a:p>
          <a:p>
            <a:pPr algn="just">
              <a:buNone/>
            </a:pPr>
            <a:r>
              <a:rPr lang="ru-RU" sz="1800" b="1" dirty="0" smtClean="0">
                <a:solidFill>
                  <a:srgbClr val="002060"/>
                </a:solidFill>
                <a:latin typeface="Times New Roman" pitchFamily="18" charset="0"/>
                <a:cs typeface="Times New Roman" pitchFamily="18" charset="0"/>
              </a:rPr>
              <a:t>      </a:t>
            </a:r>
          </a:p>
        </p:txBody>
      </p:sp>
      <p:pic>
        <p:nvPicPr>
          <p:cNvPr id="7171" name="Рисунок 5" descr="C:\Documents and Settings\Администратор\Local Settings\Temporary Internet Files\Content.Word\DSC05916.jpg"/>
          <p:cNvPicPr>
            <a:picLocks noChangeAspect="1" noChangeArrowheads="1"/>
          </p:cNvPicPr>
          <p:nvPr/>
        </p:nvPicPr>
        <p:blipFill>
          <a:blip r:embed="rId3" cstate="email">
            <a:lum contrast="20000"/>
          </a:blip>
          <a:srcRect/>
          <a:stretch>
            <a:fillRect/>
          </a:stretch>
        </p:blipFill>
        <p:spPr bwMode="auto">
          <a:xfrm>
            <a:off x="4500562" y="357166"/>
            <a:ext cx="4143404" cy="3425214"/>
          </a:xfrm>
          <a:prstGeom prst="rect">
            <a:avLst/>
          </a:prstGeom>
          <a:ln>
            <a:noFill/>
          </a:ln>
          <a:effectLst>
            <a:softEdge rad="112500"/>
          </a:effectLst>
        </p:spPr>
      </p:pic>
      <p:pic>
        <p:nvPicPr>
          <p:cNvPr id="4" name="Рисунок 3" descr="IMG_7091.JPG"/>
          <p:cNvPicPr>
            <a:picLocks noChangeAspect="1"/>
          </p:cNvPicPr>
          <p:nvPr/>
        </p:nvPicPr>
        <p:blipFill>
          <a:blip r:embed="rId4" cstate="email">
            <a:lum contrast="10000"/>
          </a:blip>
          <a:stretch>
            <a:fillRect/>
          </a:stretch>
        </p:blipFill>
        <p:spPr>
          <a:xfrm>
            <a:off x="4429124" y="3661173"/>
            <a:ext cx="4262435" cy="3196827"/>
          </a:xfrm>
          <a:prstGeom prst="rect">
            <a:avLst/>
          </a:prstGeom>
          <a:ln>
            <a:noFill/>
          </a:ln>
          <a:effectLst>
            <a:softEdge rad="112500"/>
          </a:effectLst>
        </p:spPr>
      </p:pic>
      <p:sp>
        <p:nvSpPr>
          <p:cNvPr id="5" name="TextBox 4"/>
          <p:cNvSpPr txBox="1"/>
          <p:nvPr/>
        </p:nvSpPr>
        <p:spPr>
          <a:xfrm>
            <a:off x="0" y="0"/>
            <a:ext cx="9144000" cy="1200329"/>
          </a:xfrm>
          <a:prstGeom prst="rect">
            <a:avLst/>
          </a:prstGeom>
          <a:solidFill>
            <a:schemeClr val="tx1">
              <a:alpha val="78000"/>
            </a:schemeClr>
          </a:solidFill>
        </p:spPr>
        <p:txBody>
          <a:bodyPr wrap="square" rtlCol="0">
            <a:spAutoFit/>
          </a:bodyPr>
          <a:lstStyle/>
          <a:p>
            <a:pPr algn="ctr"/>
            <a:r>
              <a:rPr lang="ru-RU" sz="2400" dirty="0" err="1" smtClean="0">
                <a:solidFill>
                  <a:srgbClr val="FF0000"/>
                </a:solidFill>
                <a:latin typeface="Times New Roman" pitchFamily="18" charset="0"/>
                <a:cs typeface="Times New Roman" pitchFamily="18" charset="0"/>
              </a:rPr>
              <a:t>Адир</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ерлари</a:t>
            </a:r>
            <a:r>
              <a:rPr lang="ru-RU" sz="2400" dirty="0" smtClean="0">
                <a:solidFill>
                  <a:srgbClr val="FF0000"/>
                </a:solidFill>
                <a:latin typeface="Times New Roman" pitchFamily="18" charset="0"/>
                <a:cs typeface="Times New Roman" pitchFamily="18" charset="0"/>
              </a:rPr>
              <a:t>  –  </a:t>
            </a:r>
            <a:r>
              <a:rPr lang="ru-RU" sz="2400" dirty="0" err="1" smtClean="0">
                <a:solidFill>
                  <a:srgbClr val="FF0000"/>
                </a:solidFill>
                <a:latin typeface="Times New Roman" pitchFamily="18" charset="0"/>
                <a:cs typeface="Times New Roman" pitchFamily="18" charset="0"/>
              </a:rPr>
              <a:t>бу</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писта</a:t>
            </a:r>
            <a:r>
              <a:rPr lang="ru-RU" sz="2400" dirty="0" smtClean="0">
                <a:solidFill>
                  <a:srgbClr val="FF0000"/>
                </a:solidFill>
                <a:latin typeface="Times New Roman" pitchFamily="18" charset="0"/>
                <a:cs typeface="Times New Roman" pitchFamily="18" charset="0"/>
              </a:rPr>
              <a:t>, бодом </a:t>
            </a:r>
            <a:r>
              <a:rPr lang="ru-RU" sz="2400" dirty="0" err="1" smtClean="0">
                <a:solidFill>
                  <a:srgbClr val="FF0000"/>
                </a:solidFill>
                <a:latin typeface="Times New Roman" pitchFamily="18" charset="0"/>
                <a:cs typeface="Times New Roman" pitchFamily="18" charset="0"/>
              </a:rPr>
              <a:t>дарахтлари</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ва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бошқа қурғоқчиликка чидамли</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дарахтсимон-бутасимон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навларнинг</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табиий</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ўсиш</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жойидир</a:t>
            </a:r>
            <a:r>
              <a:rPr lang="ru-RU" sz="2400" dirty="0" smtClean="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p:txBody>
      </p:sp>
      <p:sp>
        <p:nvSpPr>
          <p:cNvPr id="6" name="TextBox 5"/>
          <p:cNvSpPr txBox="1"/>
          <p:nvPr/>
        </p:nvSpPr>
        <p:spPr>
          <a:xfrm>
            <a:off x="0" y="6519446"/>
            <a:ext cx="9144000" cy="369332"/>
          </a:xfrm>
          <a:prstGeom prst="rect">
            <a:avLst/>
          </a:prstGeom>
          <a:solidFill>
            <a:schemeClr val="tx1">
              <a:alpha val="77000"/>
            </a:schemeClr>
          </a:solidFill>
        </p:spPr>
        <p:txBody>
          <a:bodyPr wrap="square" rtlCol="0">
            <a:spAutoFit/>
          </a:bodyPr>
          <a:lstStyle/>
          <a:p>
            <a:pPr algn="ctr"/>
            <a:r>
              <a:rPr lang="ru-RU" sz="1800" dirty="0" err="1" smtClean="0">
                <a:solidFill>
                  <a:srgbClr val="002060"/>
                </a:solidFill>
                <a:latin typeface="Times New Roman" pitchFamily="18" charset="0"/>
                <a:cs typeface="Times New Roman" pitchFamily="18" charset="0"/>
              </a:rPr>
              <a:t>Бу</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ерда</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ўрмонларни</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тиклаш</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ишлари</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билан</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шуғилланиш мумкин</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ва</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зарур</a:t>
            </a:r>
            <a:r>
              <a:rPr lang="ru-RU" sz="1800" dirty="0" smtClean="0">
                <a:solidFill>
                  <a:srgbClr val="002060"/>
                </a:solidFill>
                <a:latin typeface="Times New Roman" pitchFamily="18" charset="0"/>
                <a:cs typeface="Times New Roman" pitchFamily="18" charset="0"/>
              </a:rPr>
              <a:t>! </a:t>
            </a:r>
            <a:endParaRPr lang="ru-RU" sz="1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0" y="0"/>
            <a:ext cx="8929688" cy="2857500"/>
          </a:xfrm>
          <a:solidFill>
            <a:schemeClr val="tx1">
              <a:alpha val="82000"/>
            </a:schemeClr>
          </a:solidFill>
        </p:spPr>
        <p:txBody>
          <a:bodyPr/>
          <a:lstStyle/>
          <a:p>
            <a:pPr algn="ctr">
              <a:lnSpc>
                <a:spcPts val="2000"/>
              </a:lnSpc>
              <a:buNone/>
            </a:pPr>
            <a:r>
              <a:rPr lang="ru-RU" sz="2000" b="1" dirty="0" err="1" smtClean="0">
                <a:solidFill>
                  <a:srgbClr val="FF0000"/>
                </a:solidFill>
                <a:latin typeface="Times New Roman" pitchFamily="18" charset="0"/>
                <a:cs typeface="Times New Roman" pitchFamily="18" charset="0"/>
              </a:rPr>
              <a:t>Иқлим ўзгариши</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қуйидаги вазиятларни</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янада</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мураккаблаштириши</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мумкин</a:t>
            </a:r>
            <a:r>
              <a:rPr lang="ru-RU" sz="2000" b="1"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lvl="0">
              <a:lnSpc>
                <a:spcPts val="2000"/>
              </a:lnSpc>
              <a:buFont typeface="Wingdings" pitchFamily="2" charset="2"/>
              <a:buChar char="Ø"/>
            </a:pPr>
            <a:r>
              <a:rPr lang="ru-RU" sz="1800" b="1" dirty="0" err="1" smtClean="0">
                <a:solidFill>
                  <a:srgbClr val="002060"/>
                </a:solidFill>
                <a:latin typeface="Times New Roman" pitchFamily="18" charset="0"/>
                <a:cs typeface="Times New Roman" pitchFamily="18" charset="0"/>
              </a:rPr>
              <a:t>ҳавонинг ҳарорати ортиб</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боради</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ёғингарчиликлар миқдори бироз</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ўзгаради</a:t>
            </a:r>
            <a:r>
              <a:rPr lang="ru-RU" sz="1800" b="1" dirty="0" smtClean="0">
                <a:solidFill>
                  <a:srgbClr val="002060"/>
                </a:solidFill>
                <a:latin typeface="Times New Roman" pitchFamily="18" charset="0"/>
                <a:cs typeface="Times New Roman" pitchFamily="18" charset="0"/>
              </a:rPr>
              <a:t>.   </a:t>
            </a:r>
          </a:p>
          <a:p>
            <a:pPr lvl="0">
              <a:buNone/>
            </a:pPr>
            <a:r>
              <a:rPr lang="ru-RU" sz="1800" b="1" dirty="0" err="1" smtClean="0">
                <a:solidFill>
                  <a:srgbClr val="002060"/>
                </a:solidFill>
                <a:latin typeface="Times New Roman" pitchFamily="18" charset="0"/>
                <a:cs typeface="Times New Roman" pitchFamily="18" charset="0"/>
              </a:rPr>
              <a:t>Яъни</a:t>
            </a:r>
            <a:r>
              <a:rPr lang="ru-RU" sz="1800" b="1" dirty="0" smtClean="0">
                <a:solidFill>
                  <a:srgbClr val="002060"/>
                </a:solidFill>
                <a:latin typeface="Times New Roman" pitchFamily="18" charset="0"/>
                <a:cs typeface="Times New Roman" pitchFamily="18" charset="0"/>
              </a:rPr>
              <a:t>, нам </a:t>
            </a:r>
            <a:r>
              <a:rPr lang="ru-RU" sz="1800" b="1" dirty="0" err="1" smtClean="0">
                <a:solidFill>
                  <a:srgbClr val="002060"/>
                </a:solidFill>
                <a:latin typeface="Times New Roman" pitchFamily="18" charset="0"/>
                <a:cs typeface="Times New Roman" pitchFamily="18" charset="0"/>
              </a:rPr>
              <a:t>билан</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таъминланганликнинг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янада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камайиши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кутилади</a:t>
            </a:r>
            <a:r>
              <a:rPr lang="ru-RU" sz="1800" b="1" dirty="0" smtClean="0">
                <a:solidFill>
                  <a:srgbClr val="002060"/>
                </a:solidFill>
                <a:latin typeface="Times New Roman" pitchFamily="18" charset="0"/>
                <a:cs typeface="Times New Roman" pitchFamily="18" charset="0"/>
              </a:rPr>
              <a:t>:</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лалми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экинлар</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ҳосили ва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яйловлардаги</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фитомассанинг</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камайиши</a:t>
            </a:r>
            <a:r>
              <a:rPr lang="ru-RU" sz="1800" b="1" dirty="0" smtClean="0">
                <a:solidFill>
                  <a:srgbClr val="002060"/>
                </a:solidFill>
                <a:latin typeface="Times New Roman" pitchFamily="18" charset="0"/>
                <a:cs typeface="Times New Roman" pitchFamily="18" charset="0"/>
              </a:rPr>
              <a:t>;  </a:t>
            </a:r>
            <a:endParaRPr lang="en-US" sz="1800" b="1" dirty="0" smtClean="0">
              <a:solidFill>
                <a:srgbClr val="00206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2060"/>
                </a:solidFill>
                <a:latin typeface="Times New Roman" pitchFamily="18" charset="0"/>
                <a:cs typeface="Times New Roman" pitchFamily="18" charset="0"/>
              </a:rPr>
              <a:t>ушбу</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ҳосилларнинг йилларига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кўра</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барқарорлигининг камайиб</a:t>
            </a:r>
            <a:r>
              <a:rPr lang="ru-RU" sz="1800" b="1" dirty="0" smtClean="0">
                <a:solidFill>
                  <a:srgbClr val="002060"/>
                </a:solidFill>
                <a:latin typeface="Times New Roman" pitchFamily="18" charset="0"/>
                <a:cs typeface="Times New Roman" pitchFamily="18" charset="0"/>
              </a:rPr>
              <a:t> </a:t>
            </a:r>
            <a:r>
              <a:rPr lang="ru-RU" sz="1800" b="1" dirty="0" err="1" smtClean="0">
                <a:solidFill>
                  <a:srgbClr val="002060"/>
                </a:solidFill>
                <a:latin typeface="Times New Roman" pitchFamily="18" charset="0"/>
                <a:cs typeface="Times New Roman" pitchFamily="18" charset="0"/>
              </a:rPr>
              <a:t>бориши</a:t>
            </a:r>
            <a:r>
              <a:rPr lang="ru-RU" sz="1800" b="1" dirty="0" smtClean="0">
                <a:solidFill>
                  <a:srgbClr val="002060"/>
                </a:solidFill>
                <a:latin typeface="Times New Roman" pitchFamily="18" charset="0"/>
                <a:cs typeface="Times New Roman" pitchFamily="18" charset="0"/>
              </a:rPr>
              <a:t>.</a:t>
            </a:r>
          </a:p>
          <a:p>
            <a:pPr algn="ctr">
              <a:buNone/>
            </a:pPr>
            <a:r>
              <a:rPr lang="ru-RU" sz="2000" b="1" dirty="0" err="1" smtClean="0">
                <a:solidFill>
                  <a:srgbClr val="002060"/>
                </a:solidFill>
                <a:latin typeface="Times New Roman" pitchFamily="18" charset="0"/>
                <a:cs typeface="Times New Roman" pitchFamily="18" charset="0"/>
              </a:rPr>
              <a:t>Хўжалик</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фаолияти</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билан</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биргаликда</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бунинг</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оқибатида тоғ олди</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ҳудудларининг саҳроланиши кузатилиши</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мумкин</a:t>
            </a:r>
            <a:r>
              <a:rPr lang="ru-RU" sz="2000" b="1" dirty="0" smtClean="0">
                <a:solidFill>
                  <a:srgbClr val="002060"/>
                </a:solidFill>
                <a:latin typeface="Times New Roman" pitchFamily="18" charset="0"/>
                <a:cs typeface="Times New Roman" pitchFamily="18" charset="0"/>
              </a:rPr>
              <a:t>.   </a:t>
            </a:r>
            <a:endParaRPr lang="en-US" sz="2000" b="1" dirty="0" smtClean="0">
              <a:solidFill>
                <a:srgbClr val="002060"/>
              </a:solidFill>
              <a:latin typeface="Times New Roman" pitchFamily="18" charset="0"/>
              <a:cs typeface="Times New Roman" pitchFamily="18" charset="0"/>
            </a:endParaRPr>
          </a:p>
          <a:p>
            <a:pPr algn="ctr">
              <a:buNone/>
            </a:pPr>
            <a:endParaRPr lang="ru-RU" sz="2000" b="1" dirty="0" smtClean="0">
              <a:solidFill>
                <a:srgbClr val="002060"/>
              </a:solidFill>
              <a:latin typeface="Times New Roman" pitchFamily="18" charset="0"/>
              <a:cs typeface="Times New Roman" pitchFamily="18" charset="0"/>
            </a:endParaRPr>
          </a:p>
          <a:p>
            <a:pPr algn="just"/>
            <a:endParaRPr lang="ru-RU" sz="1800" b="1" dirty="0" smtClean="0">
              <a:solidFill>
                <a:srgbClr val="002060"/>
              </a:solidFill>
              <a:latin typeface="Times New Roman" pitchFamily="18" charset="0"/>
              <a:cs typeface="Times New Roman" pitchFamily="18" charset="0"/>
            </a:endParaRPr>
          </a:p>
        </p:txBody>
      </p:sp>
      <p:pic>
        <p:nvPicPr>
          <p:cNvPr id="9219" name="Picture 4"/>
          <p:cNvPicPr>
            <a:picLocks noChangeAspect="1" noChangeArrowheads="1"/>
          </p:cNvPicPr>
          <p:nvPr/>
        </p:nvPicPr>
        <p:blipFill>
          <a:blip r:embed="rId2" cstate="print"/>
          <a:srcRect/>
          <a:stretch>
            <a:fillRect/>
          </a:stretch>
        </p:blipFill>
        <p:spPr bwMode="auto">
          <a:xfrm>
            <a:off x="642938" y="3214686"/>
            <a:ext cx="7993062" cy="3643314"/>
          </a:xfrm>
          <a:prstGeom prst="rect">
            <a:avLst/>
          </a:prstGeom>
          <a:ln>
            <a:noFill/>
          </a:ln>
          <a:effectLst>
            <a:softEdge rad="112500"/>
          </a:effectLst>
        </p:spPr>
      </p:pic>
      <p:sp>
        <p:nvSpPr>
          <p:cNvPr id="5" name="TextBox 4"/>
          <p:cNvSpPr txBox="1"/>
          <p:nvPr/>
        </p:nvSpPr>
        <p:spPr>
          <a:xfrm>
            <a:off x="0" y="2857496"/>
            <a:ext cx="8929718" cy="369332"/>
          </a:xfrm>
          <a:prstGeom prst="rect">
            <a:avLst/>
          </a:prstGeom>
          <a:solidFill>
            <a:schemeClr val="tx1"/>
          </a:solidFill>
          <a:effectLst>
            <a:outerShdw blurRad="50800" dist="50800" dir="5400000" sx="1000" sy="1000" algn="ctr" rotWithShape="0">
              <a:srgbClr val="000000"/>
            </a:outerShdw>
          </a:effectLst>
        </p:spPr>
        <p:txBody>
          <a:bodyPr wrap="square">
            <a:spAutoFit/>
          </a:bodyPr>
          <a:lstStyle/>
          <a:p>
            <a:pPr algn="ctr">
              <a:defRPr/>
            </a:pPr>
            <a:r>
              <a:rPr lang="ru-RU" sz="1800" dirty="0" err="1" smtClean="0">
                <a:solidFill>
                  <a:srgbClr val="000000"/>
                </a:solidFill>
                <a:latin typeface="Times New Roman" pitchFamily="18" charset="0"/>
                <a:cs typeface="Times New Roman" pitchFamily="18" charset="0"/>
              </a:rPr>
              <a:t>Сўнгги</a:t>
            </a:r>
            <a:r>
              <a:rPr lang="ru-RU" sz="1800" dirty="0" smtClean="0">
                <a:solidFill>
                  <a:srgbClr val="000000"/>
                </a:solidFill>
                <a:latin typeface="Times New Roman" pitchFamily="18" charset="0"/>
                <a:cs typeface="Times New Roman" pitchFamily="18" charset="0"/>
              </a:rPr>
              <a:t> 150 </a:t>
            </a:r>
            <a:r>
              <a:rPr lang="ru-RU" sz="1800" dirty="0" err="1" smtClean="0">
                <a:solidFill>
                  <a:srgbClr val="000000"/>
                </a:solidFill>
                <a:latin typeface="Times New Roman" pitchFamily="18" charset="0"/>
                <a:cs typeface="Times New Roman" pitchFamily="18" charset="0"/>
              </a:rPr>
              <a:t>йил</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давомида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глобал</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ҳарорат динамикаси</a:t>
            </a:r>
            <a:r>
              <a:rPr lang="ru-RU" sz="1800" dirty="0" smtClean="0">
                <a:solidFill>
                  <a:srgbClr val="000000"/>
                </a:solidFill>
                <a:latin typeface="Times New Roman" pitchFamily="18" charset="0"/>
                <a:cs typeface="Times New Roman" pitchFamily="18" charset="0"/>
              </a:rPr>
              <a:t>.</a:t>
            </a:r>
            <a:endParaRPr lang="en-US" sz="18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0"/>
            <a:ext cx="8686800" cy="1357298"/>
          </a:xfrm>
          <a:solidFill>
            <a:schemeClr val="tx1">
              <a:alpha val="80000"/>
            </a:schemeClr>
          </a:solidFill>
        </p:spPr>
        <p:txBody>
          <a:bodyPr/>
          <a:lstStyle/>
          <a:p>
            <a:pPr algn="l"/>
            <a:r>
              <a:rPr lang="en-GB" sz="1800" b="1" dirty="0" smtClean="0">
                <a:solidFill>
                  <a:srgbClr val="000000"/>
                </a:solidFill>
                <a:effectLst/>
                <a:latin typeface="Times New Roman" pitchFamily="18" charset="0"/>
                <a:cs typeface="Times New Roman" pitchFamily="18" charset="0"/>
              </a:rPr>
              <a:t/>
            </a:r>
            <a:br>
              <a:rPr lang="en-GB" sz="1800" b="1" dirty="0" smtClean="0">
                <a:solidFill>
                  <a:srgbClr val="000000"/>
                </a:solidFill>
                <a:effectLst/>
                <a:latin typeface="Times New Roman" pitchFamily="18" charset="0"/>
                <a:cs typeface="Times New Roman" pitchFamily="18" charset="0"/>
              </a:rPr>
            </a:br>
            <a:r>
              <a:rPr lang="en-GB" sz="1800" b="1" dirty="0" smtClean="0">
                <a:solidFill>
                  <a:srgbClr val="000000"/>
                </a:solidFill>
                <a:effectLst/>
                <a:latin typeface="Times New Roman" pitchFamily="18" charset="0"/>
                <a:cs typeface="Times New Roman" pitchFamily="18" charset="0"/>
              </a:rPr>
              <a:t/>
            </a:r>
            <a:br>
              <a:rPr lang="en-GB" sz="1800" b="1" dirty="0" smtClean="0">
                <a:solidFill>
                  <a:srgbClr val="000000"/>
                </a:solidFill>
                <a:effectLst/>
                <a:latin typeface="Times New Roman" pitchFamily="18" charset="0"/>
                <a:cs typeface="Times New Roman" pitchFamily="18" charset="0"/>
              </a:rPr>
            </a:br>
            <a:r>
              <a:rPr lang="ru-RU" sz="1800" b="1" dirty="0" err="1" smtClean="0">
                <a:solidFill>
                  <a:srgbClr val="000000"/>
                </a:solidFill>
                <a:effectLst/>
                <a:latin typeface="Times New Roman" pitchFamily="18" charset="0"/>
                <a:cs typeface="Times New Roman" pitchFamily="18" charset="0"/>
              </a:rPr>
              <a:t>Шунга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боғлиқ равишда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хўжалик</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юритишнинг</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муқобил  усулларини</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топиш</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зарурияти</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юзага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келади</a:t>
            </a:r>
            <a:r>
              <a:rPr lang="ru-RU" sz="1800" b="1" dirty="0" smtClean="0">
                <a:solidFill>
                  <a:srgbClr val="000000"/>
                </a:solidFill>
                <a:effectLst/>
                <a:latin typeface="Times New Roman" pitchFamily="18" charset="0"/>
                <a:cs typeface="Times New Roman" pitchFamily="18" charset="0"/>
              </a:rPr>
              <a:t>. </a:t>
            </a:r>
            <a:br>
              <a:rPr lang="ru-RU" sz="1800" b="1" dirty="0" smtClean="0">
                <a:solidFill>
                  <a:srgbClr val="000000"/>
                </a:solidFill>
                <a:effectLst/>
                <a:latin typeface="Times New Roman" pitchFamily="18" charset="0"/>
                <a:cs typeface="Times New Roman" pitchFamily="18" charset="0"/>
              </a:rPr>
            </a:br>
            <a:r>
              <a:rPr lang="ru-RU" sz="1800" b="1" dirty="0" smtClean="0">
                <a:solidFill>
                  <a:srgbClr val="000000"/>
                </a:solidFill>
                <a:effectLst/>
                <a:latin typeface="Times New Roman" pitchFamily="18" charset="0"/>
                <a:cs typeface="Times New Roman" pitchFamily="18" charset="0"/>
              </a:rPr>
              <a:t>Зеро улар </a:t>
            </a:r>
            <a:r>
              <a:rPr lang="ru-RU" sz="1800" b="1" dirty="0" err="1" smtClean="0">
                <a:solidFill>
                  <a:srgbClr val="000000"/>
                </a:solidFill>
                <a:effectLst/>
                <a:latin typeface="Times New Roman" pitchFamily="18" charset="0"/>
                <a:cs typeface="Times New Roman" pitchFamily="18" charset="0"/>
              </a:rPr>
              <a:t>содир</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бўлаётган</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иқлим ўзгаришлари</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шароитида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одамларга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даромад</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келтириши</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ва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улардан</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келгусида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барқарор фойдаланиш</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учун</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экотизимларнинг</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нормал</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ҳолатини ва</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функцияларини</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тиклаши</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мумкин</a:t>
            </a:r>
            <a:r>
              <a:rPr lang="ru-RU" sz="1800" b="1" dirty="0" smtClean="0">
                <a:solidFill>
                  <a:srgbClr val="000000"/>
                </a:solidFill>
                <a:effectLst/>
                <a:latin typeface="Times New Roman" pitchFamily="18" charset="0"/>
                <a:cs typeface="Times New Roman" pitchFamily="18" charset="0"/>
              </a:rPr>
              <a:t> </a:t>
            </a:r>
            <a:r>
              <a:rPr lang="ru-RU" sz="1800" b="1" dirty="0" err="1" smtClean="0">
                <a:solidFill>
                  <a:srgbClr val="000000"/>
                </a:solidFill>
                <a:effectLst/>
                <a:latin typeface="Times New Roman" pitchFamily="18" charset="0"/>
                <a:cs typeface="Times New Roman" pitchFamily="18" charset="0"/>
              </a:rPr>
              <a:t>бўлади</a:t>
            </a:r>
            <a:r>
              <a:rPr lang="ru-RU" sz="1800" b="1" dirty="0" smtClean="0">
                <a:solidFill>
                  <a:srgbClr val="000000"/>
                </a:solidFill>
                <a:effectLst/>
                <a:latin typeface="Times New Roman" pitchFamily="18" charset="0"/>
                <a:cs typeface="Times New Roman" pitchFamily="18" charset="0"/>
              </a:rPr>
              <a:t>.</a:t>
            </a:r>
            <a:r>
              <a:rPr lang="en-US" sz="1800" b="1" dirty="0" smtClean="0">
                <a:solidFill>
                  <a:srgbClr val="000000"/>
                </a:solidFill>
                <a:effectLst/>
                <a:latin typeface="Times New Roman" pitchFamily="18" charset="0"/>
                <a:cs typeface="Times New Roman" pitchFamily="18" charset="0"/>
              </a:rPr>
              <a:t/>
            </a:r>
            <a:br>
              <a:rPr lang="en-US" sz="1800" b="1" dirty="0" smtClean="0">
                <a:solidFill>
                  <a:srgbClr val="000000"/>
                </a:solidFill>
                <a:effectLst/>
                <a:latin typeface="Times New Roman" pitchFamily="18" charset="0"/>
                <a:cs typeface="Times New Roman" pitchFamily="18" charset="0"/>
              </a:rPr>
            </a:br>
            <a:r>
              <a:rPr lang="en-US" sz="1800" b="1" dirty="0" smtClean="0">
                <a:solidFill>
                  <a:srgbClr val="000000"/>
                </a:solidFill>
                <a:effectLst/>
                <a:latin typeface="Times New Roman" pitchFamily="18" charset="0"/>
                <a:cs typeface="Times New Roman" pitchFamily="18" charset="0"/>
              </a:rPr>
              <a:t/>
            </a:r>
            <a:br>
              <a:rPr lang="en-US" sz="1800" b="1" dirty="0" smtClean="0">
                <a:solidFill>
                  <a:srgbClr val="000000"/>
                </a:solidFill>
                <a:effectLst/>
                <a:latin typeface="Times New Roman" pitchFamily="18" charset="0"/>
                <a:cs typeface="Times New Roman" pitchFamily="18" charset="0"/>
              </a:rPr>
            </a:br>
            <a:endParaRPr lang="ru-RU" sz="1800" b="1" dirty="0">
              <a:solidFill>
                <a:srgbClr val="000000"/>
              </a:solidFill>
              <a:effectLst/>
              <a:latin typeface="Times New Roman" pitchFamily="18" charset="0"/>
              <a:cs typeface="Times New Roman" pitchFamily="18" charset="0"/>
            </a:endParaRPr>
          </a:p>
        </p:txBody>
      </p:sp>
      <p:pic>
        <p:nvPicPr>
          <p:cNvPr id="12292" name="Рисунок 3" descr="AA027.jpg"/>
          <p:cNvPicPr>
            <a:picLocks noChangeAspect="1"/>
          </p:cNvPicPr>
          <p:nvPr/>
        </p:nvPicPr>
        <p:blipFill>
          <a:blip r:embed="rId2" cstate="email">
            <a:lum contrast="20000"/>
          </a:blip>
          <a:srcRect/>
          <a:stretch>
            <a:fillRect/>
          </a:stretch>
        </p:blipFill>
        <p:spPr bwMode="auto">
          <a:xfrm>
            <a:off x="539984" y="1884759"/>
            <a:ext cx="8604016" cy="5000625"/>
          </a:xfrm>
          <a:prstGeom prst="rect">
            <a:avLst/>
          </a:prstGeom>
          <a:ln>
            <a:noFill/>
          </a:ln>
          <a:effectLst>
            <a:softEdge rad="112500"/>
          </a:effectLst>
        </p:spPr>
      </p:pic>
      <p:sp>
        <p:nvSpPr>
          <p:cNvPr id="6" name="TextBox 5"/>
          <p:cNvSpPr txBox="1"/>
          <p:nvPr/>
        </p:nvSpPr>
        <p:spPr>
          <a:xfrm>
            <a:off x="642910" y="1428736"/>
            <a:ext cx="7786742" cy="523220"/>
          </a:xfrm>
          <a:prstGeom prst="rect">
            <a:avLst/>
          </a:prstGeom>
          <a:solidFill>
            <a:schemeClr val="tx1">
              <a:alpha val="78000"/>
            </a:schemeClr>
          </a:solidFill>
        </p:spPr>
        <p:txBody>
          <a:bodyPr wrap="square" rtlCol="0">
            <a:spAutoFit/>
          </a:bodyPr>
          <a:lstStyle/>
          <a:p>
            <a:pPr algn="ctr"/>
            <a:r>
              <a:rPr lang="ru-RU" sz="2800" u="sng" dirty="0" err="1" smtClean="0">
                <a:solidFill>
                  <a:srgbClr val="FF0000"/>
                </a:solidFill>
                <a:latin typeface="Times New Roman" pitchFamily="18" charset="0"/>
                <a:cs typeface="Times New Roman" pitchFamily="18" charset="0"/>
              </a:rPr>
              <a:t>Қандай муқобилини таклиф</a:t>
            </a:r>
            <a:r>
              <a:rPr lang="ru-RU" sz="2800" u="sng" dirty="0" smtClean="0">
                <a:solidFill>
                  <a:srgbClr val="FF0000"/>
                </a:solidFill>
                <a:latin typeface="Times New Roman" pitchFamily="18" charset="0"/>
                <a:cs typeface="Times New Roman" pitchFamily="18" charset="0"/>
              </a:rPr>
              <a:t> </a:t>
            </a:r>
            <a:r>
              <a:rPr lang="ru-RU" sz="2800" u="sng" dirty="0" err="1" smtClean="0">
                <a:solidFill>
                  <a:srgbClr val="FF0000"/>
                </a:solidFill>
                <a:latin typeface="Times New Roman" pitchFamily="18" charset="0"/>
                <a:cs typeface="Times New Roman" pitchFamily="18" charset="0"/>
              </a:rPr>
              <a:t>этиш</a:t>
            </a:r>
            <a:r>
              <a:rPr lang="ru-RU" sz="2800" u="sng" dirty="0" smtClean="0">
                <a:solidFill>
                  <a:srgbClr val="FF0000"/>
                </a:solidFill>
                <a:latin typeface="Times New Roman" pitchFamily="18" charset="0"/>
                <a:cs typeface="Times New Roman" pitchFamily="18" charset="0"/>
              </a:rPr>
              <a:t> </a:t>
            </a:r>
            <a:r>
              <a:rPr lang="ru-RU" sz="2800" u="sng" dirty="0" err="1" smtClean="0">
                <a:solidFill>
                  <a:srgbClr val="FF0000"/>
                </a:solidFill>
                <a:latin typeface="Times New Roman" pitchFamily="18" charset="0"/>
                <a:cs typeface="Times New Roman" pitchFamily="18" charset="0"/>
              </a:rPr>
              <a:t>мумкин</a:t>
            </a:r>
            <a:r>
              <a:rPr lang="ru-RU" sz="2800" u="sng" dirty="0" smtClean="0">
                <a:solidFill>
                  <a:srgbClr val="FF0000"/>
                </a:solidFill>
                <a:latin typeface="Times New Roman" pitchFamily="18" charset="0"/>
                <a:cs typeface="Times New Roman" pitchFamily="18" charset="0"/>
              </a:rPr>
              <a:t>?</a:t>
            </a:r>
            <a:r>
              <a:rPr lang="ru-RU" sz="2800" dirty="0" smtClean="0">
                <a:solidFill>
                  <a:srgbClr val="FF0000"/>
                </a:solidFill>
                <a:latin typeface="Times New Roman" pitchFamily="18" charset="0"/>
                <a:cs typeface="Times New Roman" pitchFamily="18" charset="0"/>
              </a:rPr>
              <a:t> </a:t>
            </a:r>
            <a:endParaRPr lang="ru-RU"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Рисунок 3" descr="DSC02652.JPG"/>
          <p:cNvPicPr>
            <a:picLocks noChangeAspect="1"/>
          </p:cNvPicPr>
          <p:nvPr/>
        </p:nvPicPr>
        <p:blipFill>
          <a:blip r:embed="rId2" cstate="email">
            <a:lum contrast="20000"/>
          </a:blip>
          <a:srcRect/>
          <a:stretch>
            <a:fillRect/>
          </a:stretch>
        </p:blipFill>
        <p:spPr bwMode="auto">
          <a:xfrm>
            <a:off x="2857477" y="1285875"/>
            <a:ext cx="6381774" cy="4786331"/>
          </a:xfrm>
          <a:prstGeom prst="rect">
            <a:avLst/>
          </a:prstGeom>
          <a:ln>
            <a:noFill/>
          </a:ln>
          <a:effectLst>
            <a:softEdge rad="112500"/>
          </a:effectLst>
        </p:spPr>
      </p:pic>
      <p:sp>
        <p:nvSpPr>
          <p:cNvPr id="13314" name="Содержимое 2"/>
          <p:cNvSpPr>
            <a:spLocks noGrp="1"/>
          </p:cNvSpPr>
          <p:nvPr>
            <p:ph idx="1"/>
          </p:nvPr>
        </p:nvSpPr>
        <p:spPr>
          <a:xfrm>
            <a:off x="0" y="1071546"/>
            <a:ext cx="3000364" cy="5572142"/>
          </a:xfrm>
          <a:solidFill>
            <a:schemeClr val="tx1">
              <a:alpha val="87000"/>
            </a:schemeClr>
          </a:solidFill>
        </p:spPr>
        <p:txBody>
          <a:bodyPr/>
          <a:lstStyle/>
          <a:p>
            <a:pPr lvl="0">
              <a:buNone/>
            </a:pPr>
            <a:r>
              <a:rPr lang="ru-RU" sz="1800" b="1" dirty="0" err="1" smtClean="0">
                <a:solidFill>
                  <a:srgbClr val="000000"/>
                </a:solidFill>
                <a:latin typeface="Times New Roman" pitchFamily="18" charset="0"/>
                <a:cs typeface="Times New Roman" pitchFamily="18" charset="0"/>
              </a:rPr>
              <a:t>Ўрмончилик</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саҳролашиш ва</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таназзулга</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қарши кураш</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воситаси</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сифатида</a:t>
            </a:r>
            <a:r>
              <a:rPr lang="ru-RU" sz="1800" b="1" dirty="0" smtClean="0">
                <a:solidFill>
                  <a:srgbClr val="000000"/>
                </a:solidFill>
                <a:latin typeface="Times New Roman" pitchFamily="18" charset="0"/>
                <a:cs typeface="Times New Roman" pitchFamily="18" charset="0"/>
              </a:rPr>
              <a:t>;   </a:t>
            </a:r>
          </a:p>
          <a:p>
            <a:pPr lvl="0"/>
            <a:endParaRPr lang="ru-RU" sz="1800" b="1" dirty="0" smtClean="0">
              <a:solidFill>
                <a:srgbClr val="000000"/>
              </a:solidFill>
              <a:latin typeface="Times New Roman" pitchFamily="18" charset="0"/>
              <a:cs typeface="Times New Roman" pitchFamily="18" charset="0"/>
            </a:endParaRPr>
          </a:p>
          <a:p>
            <a:pPr lvl="0"/>
            <a:endParaRPr lang="en-US"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smtClean="0">
                <a:solidFill>
                  <a:srgbClr val="000000"/>
                </a:solidFill>
                <a:latin typeface="Times New Roman" pitchFamily="18" charset="0"/>
                <a:cs typeface="Times New Roman" pitchFamily="18" charset="0"/>
              </a:rPr>
              <a:t>Тур </a:t>
            </a:r>
            <a:r>
              <a:rPr lang="ru-RU" sz="1800" b="1" dirty="0" err="1" smtClean="0">
                <a:solidFill>
                  <a:srgbClr val="000000"/>
                </a:solidFill>
                <a:latin typeface="Times New Roman" pitchFamily="18" charset="0"/>
                <a:cs typeface="Times New Roman" pitchFamily="18" charset="0"/>
              </a:rPr>
              <a:t>навларини</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танлаш</a:t>
            </a:r>
            <a:r>
              <a:rPr lang="ru-RU" sz="1800" b="1" dirty="0" smtClean="0">
                <a:solidFill>
                  <a:srgbClr val="000000"/>
                </a:solidFill>
                <a:latin typeface="Times New Roman" pitchFamily="18" charset="0"/>
                <a:cs typeface="Times New Roman" pitchFamily="18" charset="0"/>
              </a:rPr>
              <a:t>:</a:t>
            </a:r>
          </a:p>
          <a:p>
            <a:pPr lvl="0">
              <a:buFont typeface="Wingdings" pitchFamily="2" charset="2"/>
              <a:buChar char="Ø"/>
            </a:pPr>
            <a:endParaRPr lang="en-US"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Аборигенлиги</a:t>
            </a:r>
            <a:r>
              <a:rPr lang="ru-RU" sz="1800" b="1" dirty="0" smtClean="0">
                <a:solidFill>
                  <a:srgbClr val="000000"/>
                </a:solidFill>
                <a:latin typeface="Times New Roman" pitchFamily="18" charset="0"/>
                <a:cs typeface="Times New Roman" pitchFamily="18" charset="0"/>
              </a:rPr>
              <a:t>;</a:t>
            </a:r>
          </a:p>
          <a:p>
            <a:pPr lvl="0">
              <a:buFont typeface="Wingdings" pitchFamily="2" charset="2"/>
              <a:buChar char="Ø"/>
            </a:pPr>
            <a:endParaRPr lang="en-US"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Экологик</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барқарорлик;</a:t>
            </a:r>
            <a:endParaRPr lang="ru-RU" sz="1800" b="1" dirty="0" smtClean="0">
              <a:solidFill>
                <a:srgbClr val="000000"/>
              </a:solidFill>
              <a:latin typeface="Times New Roman" pitchFamily="18" charset="0"/>
              <a:cs typeface="Times New Roman" pitchFamily="18" charset="0"/>
            </a:endParaRPr>
          </a:p>
          <a:p>
            <a:pPr lvl="0">
              <a:buFont typeface="Wingdings" pitchFamily="2" charset="2"/>
              <a:buChar char="Ø"/>
            </a:pPr>
            <a:endParaRPr lang="en-US"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Қурғоқчиликка чидамлилик</a:t>
            </a:r>
            <a:r>
              <a:rPr lang="ru-RU" sz="1800" b="1" dirty="0" smtClean="0">
                <a:solidFill>
                  <a:srgbClr val="000000"/>
                </a:solidFill>
                <a:latin typeface="Times New Roman" pitchFamily="18" charset="0"/>
                <a:cs typeface="Times New Roman" pitchFamily="18" charset="0"/>
              </a:rPr>
              <a:t>;</a:t>
            </a:r>
          </a:p>
          <a:p>
            <a:pPr lvl="0">
              <a:buFont typeface="Wingdings" pitchFamily="2" charset="2"/>
              <a:buChar char="Ø"/>
            </a:pPr>
            <a:endParaRPr lang="en-US" sz="1800" b="1" dirty="0" smtClean="0">
              <a:solidFill>
                <a:srgbClr val="000000"/>
              </a:solidFill>
              <a:latin typeface="Times New Roman" pitchFamily="18" charset="0"/>
              <a:cs typeface="Times New Roman" pitchFamily="18" charset="0"/>
            </a:endParaRPr>
          </a:p>
          <a:p>
            <a:pPr>
              <a:buFont typeface="Wingdings" pitchFamily="2" charset="2"/>
              <a:buChar char="Ø"/>
            </a:pPr>
            <a:r>
              <a:rPr lang="ru-RU" sz="1800" b="1" dirty="0" err="1" smtClean="0">
                <a:solidFill>
                  <a:srgbClr val="000000"/>
                </a:solidFill>
                <a:latin typeface="Times New Roman" pitchFamily="18" charset="0"/>
                <a:cs typeface="Times New Roman" pitchFamily="18" charset="0"/>
              </a:rPr>
              <a:t>Тижорий</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фойда</a:t>
            </a:r>
            <a:r>
              <a:rPr lang="ru-RU" sz="1800" b="1" dirty="0" smtClean="0">
                <a:solidFill>
                  <a:srgbClr val="000000"/>
                </a:solidFill>
                <a:latin typeface="Times New Roman" pitchFamily="18" charset="0"/>
                <a:cs typeface="Times New Roman" pitchFamily="18" charset="0"/>
              </a:rPr>
              <a:t>.</a:t>
            </a:r>
          </a:p>
        </p:txBody>
      </p:sp>
      <p:sp>
        <p:nvSpPr>
          <p:cNvPr id="4" name="TextBox 3"/>
          <p:cNvSpPr txBox="1"/>
          <p:nvPr/>
        </p:nvSpPr>
        <p:spPr>
          <a:xfrm>
            <a:off x="0" y="0"/>
            <a:ext cx="9144000" cy="830997"/>
          </a:xfrm>
          <a:prstGeom prst="rect">
            <a:avLst/>
          </a:prstGeom>
          <a:solidFill>
            <a:schemeClr val="tx1">
              <a:alpha val="74000"/>
            </a:schemeClr>
          </a:solidFill>
        </p:spPr>
        <p:txBody>
          <a:bodyPr wrap="square" rtlCol="0">
            <a:spAutoFit/>
          </a:bodyPr>
          <a:lstStyle/>
          <a:p>
            <a:pPr algn="ctr"/>
            <a:r>
              <a:rPr lang="ru-RU" sz="2400" dirty="0" err="1" smtClean="0">
                <a:solidFill>
                  <a:srgbClr val="FF0000"/>
                </a:solidFill>
                <a:latin typeface="Times New Roman" pitchFamily="18" charset="0"/>
                <a:cs typeface="Times New Roman" pitchFamily="18" charset="0"/>
              </a:rPr>
              <a:t>Ўрмон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бузилган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табиий</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муҳитни тиклашнинг</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энг</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самарали</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ва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табиий</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воситасидир</a:t>
            </a:r>
            <a:r>
              <a:rPr lang="ru-RU" sz="2400" dirty="0" smtClean="0">
                <a:solidFill>
                  <a:srgbClr val="FF0000"/>
                </a:solidFill>
                <a:latin typeface="Times New Roman" pitchFamily="18" charset="0"/>
                <a:cs typeface="Times New Roman" pitchFamily="18" charset="0"/>
              </a:rPr>
              <a:t>.</a:t>
            </a: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0" y="357188"/>
            <a:ext cx="3428992" cy="3857625"/>
          </a:xfrm>
          <a:solidFill>
            <a:schemeClr val="tx1">
              <a:alpha val="74000"/>
            </a:schemeClr>
          </a:solidFill>
        </p:spPr>
        <p:txBody>
          <a:bodyPr/>
          <a:lstStyle/>
          <a:p>
            <a:pPr lvl="0"/>
            <a:r>
              <a:rPr lang="ru-RU" sz="1800" b="1" u="sng" dirty="0" err="1" smtClean="0">
                <a:solidFill>
                  <a:srgbClr val="000000"/>
                </a:solidFill>
                <a:latin typeface="Times New Roman" pitchFamily="18" charset="0"/>
                <a:cs typeface="Times New Roman" pitchFamily="18" charset="0"/>
              </a:rPr>
              <a:t>Писта</a:t>
            </a:r>
            <a:r>
              <a:rPr lang="ru-RU" sz="1800" b="1" u="sng" dirty="0" smtClean="0">
                <a:solidFill>
                  <a:srgbClr val="000000"/>
                </a:solidFill>
                <a:latin typeface="Times New Roman" pitchFamily="18" charset="0"/>
                <a:cs typeface="Times New Roman" pitchFamily="18" charset="0"/>
              </a:rPr>
              <a:t> </a:t>
            </a:r>
            <a:endParaRPr lang="en-US" sz="1800" b="1" dirty="0" smtClean="0">
              <a:solidFill>
                <a:srgbClr val="000000"/>
              </a:solidFill>
              <a:latin typeface="Times New Roman" pitchFamily="18" charset="0"/>
              <a:cs typeface="Times New Roman" pitchFamily="18" charset="0"/>
            </a:endParaRPr>
          </a:p>
          <a:p>
            <a:pPr lvl="0"/>
            <a:endParaRPr lang="en-GB" sz="1800" b="1" u="sng" dirty="0" smtClean="0">
              <a:solidFill>
                <a:srgbClr val="000000"/>
              </a:solidFill>
              <a:latin typeface="Times New Roman" pitchFamily="18" charset="0"/>
              <a:cs typeface="Times New Roman" pitchFamily="18" charset="0"/>
            </a:endParaRPr>
          </a:p>
          <a:p>
            <a:pPr lvl="0"/>
            <a:r>
              <a:rPr lang="ru-RU" sz="1800" b="1" u="sng" dirty="0" smtClean="0">
                <a:solidFill>
                  <a:srgbClr val="000000"/>
                </a:solidFill>
                <a:latin typeface="Times New Roman" pitchFamily="18" charset="0"/>
                <a:cs typeface="Times New Roman" pitchFamily="18" charset="0"/>
              </a:rPr>
              <a:t> Бодом </a:t>
            </a:r>
            <a:r>
              <a:rPr lang="ru-RU" sz="1800" b="1" dirty="0" smtClean="0">
                <a:solidFill>
                  <a:srgbClr val="000000"/>
                </a:solidFill>
                <a:latin typeface="Times New Roman" pitchFamily="18" charset="0"/>
                <a:cs typeface="Times New Roman" pitchFamily="18" charset="0"/>
              </a:rPr>
              <a:t> </a:t>
            </a:r>
            <a:endParaRPr lang="en-US" sz="1800" b="1" dirty="0" smtClean="0">
              <a:solidFill>
                <a:srgbClr val="000000"/>
              </a:solidFill>
              <a:latin typeface="Times New Roman" pitchFamily="18" charset="0"/>
              <a:cs typeface="Times New Roman" pitchFamily="18" charset="0"/>
            </a:endParaRPr>
          </a:p>
          <a:p>
            <a:endParaRPr lang="en-GB" sz="1800" b="1" u="sng" dirty="0" smtClean="0">
              <a:solidFill>
                <a:srgbClr val="000000"/>
              </a:solidFill>
              <a:latin typeface="Times New Roman" pitchFamily="18" charset="0"/>
              <a:cs typeface="Times New Roman" pitchFamily="18" charset="0"/>
            </a:endParaRPr>
          </a:p>
          <a:p>
            <a:r>
              <a:rPr lang="ru-RU" sz="1800" b="1" u="sng" dirty="0" smtClean="0">
                <a:solidFill>
                  <a:srgbClr val="000000"/>
                </a:solidFill>
                <a:latin typeface="Times New Roman" pitchFamily="18" charset="0"/>
                <a:cs typeface="Times New Roman" pitchFamily="18" charset="0"/>
              </a:rPr>
              <a:t> </a:t>
            </a:r>
            <a:r>
              <a:rPr lang="ru-RU" sz="1800" b="1" u="sng" dirty="0" err="1" smtClean="0">
                <a:solidFill>
                  <a:srgbClr val="000000"/>
                </a:solidFill>
                <a:latin typeface="Times New Roman" pitchFamily="18" charset="0"/>
                <a:cs typeface="Times New Roman" pitchFamily="18" charset="0"/>
              </a:rPr>
              <a:t>Наъматак</a:t>
            </a:r>
            <a:endParaRPr lang="en-GB" sz="1800" b="1" u="sng" dirty="0" smtClean="0">
              <a:solidFill>
                <a:srgbClr val="000000"/>
              </a:solidFill>
              <a:latin typeface="Times New Roman" pitchFamily="18" charset="0"/>
              <a:cs typeface="Times New Roman" pitchFamily="18" charset="0"/>
            </a:endParaRPr>
          </a:p>
          <a:p>
            <a:endParaRPr lang="en-GB" sz="1800" b="1" u="sng" dirty="0" smtClean="0">
              <a:solidFill>
                <a:srgbClr val="000000"/>
              </a:solidFill>
              <a:latin typeface="Times New Roman" pitchFamily="18" charset="0"/>
              <a:cs typeface="Times New Roman" pitchFamily="18" charset="0"/>
            </a:endParaRPr>
          </a:p>
          <a:p>
            <a:endParaRPr lang="en-GB" sz="1800" b="1" dirty="0" smtClean="0">
              <a:solidFill>
                <a:srgbClr val="000000"/>
              </a:solidFill>
              <a:latin typeface="Times New Roman" pitchFamily="18" charset="0"/>
              <a:cs typeface="Times New Roman" pitchFamily="18" charset="0"/>
            </a:endParaRPr>
          </a:p>
          <a:p>
            <a:pPr>
              <a:buNone/>
            </a:pPr>
            <a:endParaRPr lang="ru-RU"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Товарбон</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экинлар</a:t>
            </a:r>
            <a:endParaRPr lang="ru-RU" sz="1800" b="1" dirty="0" smtClean="0">
              <a:solidFill>
                <a:srgbClr val="000000"/>
              </a:solidFill>
              <a:latin typeface="Times New Roman" pitchFamily="18" charset="0"/>
              <a:cs typeface="Times New Roman" pitchFamily="18" charset="0"/>
            </a:endParaRPr>
          </a:p>
          <a:p>
            <a:pPr lvl="0"/>
            <a:endParaRPr lang="en-US" sz="1800" b="1" dirty="0" smtClean="0">
              <a:solidFill>
                <a:srgbClr val="000000"/>
              </a:solidFill>
              <a:latin typeface="Times New Roman" pitchFamily="18" charset="0"/>
              <a:cs typeface="Times New Roman" pitchFamily="18" charset="0"/>
            </a:endParaRPr>
          </a:p>
          <a:p>
            <a:pPr lvl="0">
              <a:buFont typeface="Wingdings" pitchFamily="2" charset="2"/>
              <a:buChar char="Ø"/>
            </a:pPr>
            <a:r>
              <a:rPr lang="ru-RU" sz="1800" b="1" dirty="0" err="1" smtClean="0">
                <a:solidFill>
                  <a:srgbClr val="000000"/>
                </a:solidFill>
                <a:latin typeface="Times New Roman" pitchFamily="18" charset="0"/>
                <a:cs typeface="Times New Roman" pitchFamily="18" charset="0"/>
              </a:rPr>
              <a:t>Табиий</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муҳитни тиклаш</a:t>
            </a:r>
            <a:r>
              <a:rPr lang="ru-RU" sz="1800" b="1" dirty="0" smtClean="0">
                <a:solidFill>
                  <a:srgbClr val="000000"/>
                </a:solidFill>
                <a:latin typeface="Times New Roman" pitchFamily="18" charset="0"/>
                <a:cs typeface="Times New Roman" pitchFamily="18" charset="0"/>
              </a:rPr>
              <a:t> </a:t>
            </a:r>
            <a:endParaRPr lang="en-US" sz="1800" b="1" dirty="0" smtClean="0">
              <a:solidFill>
                <a:srgbClr val="000000"/>
              </a:solidFill>
              <a:latin typeface="Times New Roman" pitchFamily="18" charset="0"/>
              <a:cs typeface="Times New Roman" pitchFamily="18" charset="0"/>
            </a:endParaRPr>
          </a:p>
          <a:p>
            <a:pPr algn="just">
              <a:buNone/>
            </a:pPr>
            <a:endParaRPr lang="ru-RU" sz="1800" b="1" dirty="0" smtClean="0">
              <a:solidFill>
                <a:srgbClr val="000000"/>
              </a:solidFill>
              <a:latin typeface="Times New Roman" pitchFamily="18" charset="0"/>
              <a:cs typeface="Times New Roman" pitchFamily="18" charset="0"/>
            </a:endParaRPr>
          </a:p>
        </p:txBody>
      </p:sp>
      <p:pic>
        <p:nvPicPr>
          <p:cNvPr id="14339" name="Рисунок 3" descr="DSC02703.JPG"/>
          <p:cNvPicPr>
            <a:picLocks noChangeAspect="1"/>
          </p:cNvPicPr>
          <p:nvPr/>
        </p:nvPicPr>
        <p:blipFill>
          <a:blip r:embed="rId2" cstate="email"/>
          <a:srcRect/>
          <a:stretch>
            <a:fillRect/>
          </a:stretch>
        </p:blipFill>
        <p:spPr bwMode="auto">
          <a:xfrm>
            <a:off x="3286125" y="214313"/>
            <a:ext cx="5334000" cy="4000500"/>
          </a:xfrm>
          <a:prstGeom prst="rect">
            <a:avLst/>
          </a:prstGeom>
          <a:ln>
            <a:noFill/>
          </a:ln>
          <a:effectLst>
            <a:softEdge rad="112500"/>
          </a:effectLst>
        </p:spPr>
      </p:pic>
      <p:pic>
        <p:nvPicPr>
          <p:cNvPr id="6" name="Рисунок 5" descr="DSC05911.JPG"/>
          <p:cNvPicPr>
            <a:picLocks noChangeAspect="1"/>
          </p:cNvPicPr>
          <p:nvPr/>
        </p:nvPicPr>
        <p:blipFill>
          <a:blip r:embed="rId3" cstate="email">
            <a:lum bright="-10000" contrast="10000"/>
          </a:blip>
          <a:stretch>
            <a:fillRect/>
          </a:stretch>
        </p:blipFill>
        <p:spPr>
          <a:xfrm>
            <a:off x="5000628" y="4054083"/>
            <a:ext cx="3738557" cy="2803917"/>
          </a:xfrm>
          <a:prstGeom prst="rect">
            <a:avLst/>
          </a:prstGeom>
          <a:ln>
            <a:noFill/>
          </a:ln>
          <a:effectLst>
            <a:softEdge rad="112500"/>
          </a:effectLst>
        </p:spPr>
      </p:pic>
      <p:pic>
        <p:nvPicPr>
          <p:cNvPr id="7" name="Рисунок 6" descr="DSC02807.jpg"/>
          <p:cNvPicPr>
            <a:picLocks noChangeAspect="1"/>
          </p:cNvPicPr>
          <p:nvPr/>
        </p:nvPicPr>
        <p:blipFill>
          <a:blip r:embed="rId4" cstate="email">
            <a:lum bright="-10000" contrast="20000"/>
          </a:blip>
          <a:stretch>
            <a:fillRect/>
          </a:stretch>
        </p:blipFill>
        <p:spPr>
          <a:xfrm>
            <a:off x="357158" y="4018339"/>
            <a:ext cx="3786214" cy="28396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ершина горы">
  <a:themeElements>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100000"/>
          </a:lnSpc>
          <a:spcBef>
            <a:spcPct val="0"/>
          </a:spcBef>
          <a:spcAft>
            <a:spcPct val="0"/>
          </a:spcAft>
          <a:buClr>
            <a:schemeClr val="tx2"/>
          </a:buClr>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100000"/>
          </a:lnSpc>
          <a:spcBef>
            <a:spcPct val="0"/>
          </a:spcBef>
          <a:spcAft>
            <a:spcPct val="0"/>
          </a:spcAft>
          <a:buClr>
            <a:schemeClr val="tx2"/>
          </a:buClr>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5064</TotalTime>
  <Words>1311</Words>
  <Application>Microsoft Office PowerPoint</Application>
  <PresentationFormat>On-screen Show (4:3)</PresentationFormat>
  <Paragraphs>324</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Вершина горы</vt:lpstr>
      <vt:lpstr>Писта плантациялари  – Ўзбекистоннинг қурғоқчил тоғ олди ҳудудларида ердан самарали фойдаланиш бўйича  янги усул  </vt:lpstr>
      <vt:lpstr> Тоғ олди лалмикор ерлардан фойдаланишнинг ҳозирги ҳолатини таҳлил қилиш      </vt:lpstr>
      <vt:lpstr>Slide 3</vt:lpstr>
      <vt:lpstr>Slide 4</vt:lpstr>
      <vt:lpstr>Slide 5</vt:lpstr>
      <vt:lpstr>Slide 6</vt:lpstr>
      <vt:lpstr>  Шунга боғлиқ равишда хўжалик юритишнинг муқобил  усулларини топиш зарурияти юзага келади.  Зеро улар содир бўлаётган иқлим ўзгаришлари шароитида одамларга даромад келтириши ва улардан келгусида барқарор фойдаланиш учун экотизимларнинг нормал ҳолатини ва функцияларини тиклаши мумкин бўлади.  </vt:lpstr>
      <vt:lpstr>Slide 8</vt:lpstr>
      <vt:lpstr>Slide 9</vt:lpstr>
      <vt:lpstr>Ўзбекистонда  пистазорларнинг саноат плантацияларини яратиш қуйидаги жойларда истиқболли ҳисобланади:  </vt:lpstr>
      <vt:lpstr>Писта ниҳоятда даромадли, фойдали экин бўлиши мумкин.</vt:lpstr>
      <vt:lpstr>Slide 12</vt:lpstr>
      <vt:lpstr>Навли пистазорлар плантацияларини яратиш технологияси бўйича қисқача маълумот  </vt:lpstr>
      <vt:lpstr>2. Участкани чегаралаш </vt:lpstr>
      <vt:lpstr>3. Худудни эрозияга қарши ташкил қилиш</vt:lpstr>
      <vt:lpstr>4. Тупроқни тайёрлаш </vt:lpstr>
      <vt:lpstr>5. Экиш/ўтқазиш жойларини белгилаш  </vt:lpstr>
      <vt:lpstr>6. Писта дарахтларининг навли плантацияларини яратиш усуллари</vt:lpstr>
      <vt:lpstr>6. Писта дарахтларининг навли плантацияларини яратиш усуллари</vt:lpstr>
      <vt:lpstr>6. Пистазорларнинг навли плантацияларини яратиш усуллари </vt:lpstr>
      <vt:lpstr>  7. Пайвандлашни бажариш</vt:lpstr>
      <vt:lpstr>8. Катта ёшли, ҳосил берувчи плантацияларни парваришлаш </vt:lpstr>
      <vt:lpstr>9. Писта дарахтининг айрим истиқболли навлари </vt:lpstr>
      <vt:lpstr>9. Писта дарахтининг айрим истиқболли навлари </vt:lpstr>
      <vt:lpstr>Маҳаллий аҳоли учун писта дарахтини ва бошқа қурғоқчиликка чидамли дарахтларни  етиштириш бўйича ўтказилган семинарлар деҳқончилик шаклининг бу тарзда ўзгартирилишига қизиқиш катта эканлигини кўрсатди.      Экологиянинг тикланиши, саҳроланишнинг олдини олиш, тоғ олди лалми ерларида иқлим ўзгаришларини юмшатиш ва мослашишдан ташқари, бу турдаги фаолият маҳаллий ҳамжамиятлар учун даромад манбаи ҳисобланади. </vt:lpstr>
      <vt:lpstr>Мамлакатда писта етиштиришни бозор шартлари асосида ривожлантириш шартлари:</vt:lpstr>
      <vt:lpstr>Эътиборингиз учун раҳмат</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КЛИМАТИЧЕСКИХ  УСЛОВИЙ  И  УЯЗВИМОСТИ   АРЧЕВЫХ  ФОРМАЦИЙ  ПРИ  ИЗМЕНЕНИИ  КЛИМАТА   НА  ТЕРРИТОРИИ  УЗБЕКИСТАНА </dc:title>
  <dc:creator>User</dc:creator>
  <cp:lastModifiedBy>makhsad.bauetdinov</cp:lastModifiedBy>
  <cp:revision>370</cp:revision>
  <cp:lastPrinted>1601-01-01T00:00:00Z</cp:lastPrinted>
  <dcterms:created xsi:type="dcterms:W3CDTF">2007-05-16T10:18:32Z</dcterms:created>
  <dcterms:modified xsi:type="dcterms:W3CDTF">2013-08-19T18:37:58Z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1826274</vt:lpwstr>
  </property>
  <property fmtid="{D5CDD505-2E9C-101B-9397-08002B2CF9AE}" name="NXPowerLiteSettings" pid="3">
    <vt:lpwstr>F7000400038000</vt:lpwstr>
  </property>
  <property fmtid="{D5CDD505-2E9C-101B-9397-08002B2CF9AE}" name="NXPowerLiteVersion" pid="4">
    <vt:lpwstr>D5.0.6</vt:lpwstr>
  </property>
  <property fmtid="{D5CDD505-2E9C-101B-9397-08002B2CF9AE}" name="Version" pid="5">
    <vt:i4>5</vt:i4>
  </property>
</Properties>
</file>