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Layout+xml" PartName="/ppt/slideLayouts/slideLayout8.xml"/>
  <Override ContentType="application/vnd.openxmlformats-officedocument.drawingml.diagramColors+xml" PartName="/ppt/diagrams/colors1.xml"/>
  <Override ContentType="application/vnd.openxmlformats-officedocument.drawingml.diagramStyle+xml" PartName="/ppt/diagrams/quickStyle4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theme+xml" PartName="/ppt/theme/theme3.xml"/>
  <Override ContentType="application/vnd.openxmlformats-officedocument.drawingml.diagramStyle+xml" PartName="/ppt/diagrams/quickStyle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drawingml.diagramStyle+xml" PartName="/ppt/diagrams/quickStyle1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drawingml.diagramLayout+xml" PartName="/ppt/diagrams/layout4.xml"/>
  <Override ContentType="application/vnd.openxmlformats-officedocument.presentationml.slideLayout+xml" PartName="/ppt/slideLayouts/slideLayout10.xml"/>
  <Override ContentType="application/vnd.openxmlformats-officedocument.drawingml.diagramLayout+xml" PartName="/ppt/diagrams/layout2.xml"/>
  <Override ContentType="application/vnd.openxmlformats-officedocument.drawingml.diagramLayout+xml" PartName="/ppt/diagrams/layout3.xml"/>
  <Override ContentType="application/vnd.openxmlformats-officedocument.drawingml.diagramData+xml" PartName="/ppt/diagrams/data4.xml"/>
  <Override ContentType="application/vnd.openxmlformats-officedocument.drawingml.diagramLayout+xml" PartName="/ppt/diagrams/layout1.xml"/>
  <Override ContentType="application/vnd.openxmlformats-officedocument.drawingml.diagramData+xml" PartName="/ppt/diagrams/data2.xml"/>
  <Override ContentType="application/vnd.openxmlformats-officedocument.drawingml.diagramData+xml" PartName="/ppt/diagrams/data3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handoutMaster+xml" PartName="/ppt/handoutMasters/handoutMaster1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officedocument.drawingml.diagramData+xml" PartName="/ppt/diagrams/data1.xml"/>
  <Override ContentType="application/vnd.openxmlformats-officedocument.drawingml.diagramColors+xml" PartName="/ppt/diagrams/colors3.xml"/>
  <Override ContentType="application/vnd.openxmlformats-officedocument.drawingml.diagramColors+xml" PartName="/ppt/diagrams/colors4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Layout+xml" PartName="/ppt/slideLayouts/slideLayout7.xml"/>
  <Override ContentType="application/vnd.openxmlformats-officedocument.presentationml.notesSlide+xml" PartName="/ppt/notesSlides/notesSlide1.xml"/>
  <Override ContentType="application/vnd.openxmlformats-officedocument.drawingml.diagramColors+xml" PartName="/ppt/diagrams/colors2.xml"/>
  <Default ContentType="image/png" Extension="png"/>
  <Override ContentType="application/vnd.openxmlformats-officedocument.presentationml.slide+xml" PartName="/ppt/slides/slide3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theme+xml" PartName="/ppt/theme/theme2.xml"/>
  <Override ContentType="application/vnd.openxmlformats-officedocument.drawingml.diagramStyle+xml" PartName="/ppt/diagrams/quickStyle3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7" r:id="rId8"/>
    <p:sldId id="262" r:id="rId9"/>
    <p:sldId id="263" r:id="rId10"/>
    <p:sldId id="264" r:id="rId11"/>
    <p:sldId id="269" r:id="rId12"/>
    <p:sldId id="268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4" autoAdjust="0"/>
  </p:normalViewPr>
  <p:slideViewPr>
    <p:cSldViewPr>
      <p:cViewPr varScale="1">
        <p:scale>
          <a:sx n="61" d="100"/>
          <a:sy n="61" d="100"/>
        </p:scale>
        <p:origin x="-1349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B297F1-D356-4296-A03F-76B2B1964F6E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6179C99-1679-4999-98C8-2AB3F3055B34}">
      <dgm:prSet/>
      <dgm:spPr/>
      <dgm:t>
        <a:bodyPr/>
        <a:lstStyle/>
        <a:p>
          <a:pPr algn="ctr" rtl="0"/>
          <a:r>
            <a:rPr lang="ru-RU" b="1" baseline="0" dirty="0" smtClean="0">
              <a:latin typeface="Times New Roman" pitchFamily="18" charset="0"/>
              <a:cs typeface="Times New Roman" pitchFamily="18" charset="0"/>
            </a:rPr>
            <a:t>ЭНЕРГИЯ ТЕЖАМКОР ИССИ</a:t>
          </a:r>
          <a:r>
            <a:rPr lang="uz-Cyrl-UZ" b="1" baseline="0" dirty="0" smtClean="0">
              <a:latin typeface="Times New Roman" pitchFamily="18" charset="0"/>
              <a:cs typeface="Times New Roman" pitchFamily="18" charset="0"/>
            </a:rPr>
            <a:t>ҚХОНАЛАР</a:t>
          </a:r>
          <a:endParaRPr lang="ru-RU" b="1" baseline="0" dirty="0">
            <a:latin typeface="Times New Roman" pitchFamily="18" charset="0"/>
            <a:cs typeface="Times New Roman" pitchFamily="18" charset="0"/>
          </a:endParaRPr>
        </a:p>
      </dgm:t>
    </dgm:pt>
    <dgm:pt modelId="{FA2662E4-0DE3-4840-96D0-4117152DF5D5}" type="parTrans" cxnId="{9BC205A2-15FA-44A9-8595-26808A9319EC}">
      <dgm:prSet/>
      <dgm:spPr/>
      <dgm:t>
        <a:bodyPr/>
        <a:lstStyle/>
        <a:p>
          <a:endParaRPr lang="ru-RU"/>
        </a:p>
      </dgm:t>
    </dgm:pt>
    <dgm:pt modelId="{EA6AE386-B869-4E48-823F-78A23CF7B69A}" type="sibTrans" cxnId="{9BC205A2-15FA-44A9-8595-26808A9319EC}">
      <dgm:prSet/>
      <dgm:spPr/>
      <dgm:t>
        <a:bodyPr/>
        <a:lstStyle/>
        <a:p>
          <a:endParaRPr lang="ru-RU"/>
        </a:p>
      </dgm:t>
    </dgm:pt>
    <dgm:pt modelId="{112A338B-418C-4A0D-9552-93B11E1FA1F5}" type="pres">
      <dgm:prSet presAssocID="{E3B297F1-D356-4296-A03F-76B2B1964F6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FF3ECF-E6B2-45ED-B40D-DC8ABEF81A7E}" type="pres">
      <dgm:prSet presAssocID="{F6179C99-1679-4999-98C8-2AB3F3055B3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2C942E-BA24-4539-A91D-16ECAF1E405D}" type="presOf" srcId="{F6179C99-1679-4999-98C8-2AB3F3055B34}" destId="{B4FF3ECF-E6B2-45ED-B40D-DC8ABEF81A7E}" srcOrd="0" destOrd="0" presId="urn:microsoft.com/office/officeart/2005/8/layout/vList2"/>
    <dgm:cxn modelId="{9BC205A2-15FA-44A9-8595-26808A9319EC}" srcId="{E3B297F1-D356-4296-A03F-76B2B1964F6E}" destId="{F6179C99-1679-4999-98C8-2AB3F3055B34}" srcOrd="0" destOrd="0" parTransId="{FA2662E4-0DE3-4840-96D0-4117152DF5D5}" sibTransId="{EA6AE386-B869-4E48-823F-78A23CF7B69A}"/>
    <dgm:cxn modelId="{6E42247C-A6D4-4FFE-AD04-2C16267D2758}" type="presOf" srcId="{E3B297F1-D356-4296-A03F-76B2B1964F6E}" destId="{112A338B-418C-4A0D-9552-93B11E1FA1F5}" srcOrd="0" destOrd="0" presId="urn:microsoft.com/office/officeart/2005/8/layout/vList2"/>
    <dgm:cxn modelId="{CFDD5173-ADB0-413A-A494-F7CDA2BC5381}" type="presParOf" srcId="{112A338B-418C-4A0D-9552-93B11E1FA1F5}" destId="{B4FF3ECF-E6B2-45ED-B40D-DC8ABEF81A7E}" srcOrd="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A749C4-3792-4E5E-ABC7-167AB92301F8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63D0F4-FB84-4D37-97D4-BC184B68BC0D}">
      <dgm:prSet custT="1"/>
      <dgm:spPr/>
      <dgm:t>
        <a:bodyPr/>
        <a:lstStyle/>
        <a:p>
          <a:pPr algn="ctr" rtl="0"/>
          <a:r>
            <a:rPr lang="uz-Cyrl-UZ" sz="3600" b="1" baseline="0" dirty="0" smtClean="0">
              <a:latin typeface="Times New Roman" pitchFamily="18" charset="0"/>
              <a:cs typeface="Times New Roman" pitchFamily="18" charset="0"/>
            </a:rPr>
            <a:t>Қуёш энергиясида ишлайдиган иссиқхоналар</a:t>
          </a:r>
          <a:endParaRPr lang="ru-RU" sz="3600" b="1" baseline="0" dirty="0">
            <a:latin typeface="Times New Roman" pitchFamily="18" charset="0"/>
            <a:cs typeface="Times New Roman" pitchFamily="18" charset="0"/>
          </a:endParaRPr>
        </a:p>
      </dgm:t>
    </dgm:pt>
    <dgm:pt modelId="{4629A923-D270-41A1-ABEB-266B82B73C1F}" type="parTrans" cxnId="{841DD50F-CA0E-4099-A72A-D73FD61224DE}">
      <dgm:prSet/>
      <dgm:spPr/>
      <dgm:t>
        <a:bodyPr/>
        <a:lstStyle/>
        <a:p>
          <a:endParaRPr lang="ru-RU"/>
        </a:p>
      </dgm:t>
    </dgm:pt>
    <dgm:pt modelId="{4C3BEF74-4AEC-4BB1-974E-22F3FE93053D}" type="sibTrans" cxnId="{841DD50F-CA0E-4099-A72A-D73FD61224DE}">
      <dgm:prSet/>
      <dgm:spPr/>
      <dgm:t>
        <a:bodyPr/>
        <a:lstStyle/>
        <a:p>
          <a:endParaRPr lang="ru-RU"/>
        </a:p>
      </dgm:t>
    </dgm:pt>
    <dgm:pt modelId="{535A8190-6555-4741-8253-7E46F63B9BFF}" type="pres">
      <dgm:prSet presAssocID="{D9A749C4-3792-4E5E-ABC7-167AB92301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B2C8EA-7D90-44E0-9D83-602FDCF267EE}" type="pres">
      <dgm:prSet presAssocID="{E763D0F4-FB84-4D37-97D4-BC184B68BC0D}" presName="parentText" presStyleLbl="node1" presStyleIdx="0" presStyleCnt="1" custScaleY="3228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1DD50F-CA0E-4099-A72A-D73FD61224DE}" srcId="{D9A749C4-3792-4E5E-ABC7-167AB92301F8}" destId="{E763D0F4-FB84-4D37-97D4-BC184B68BC0D}" srcOrd="0" destOrd="0" parTransId="{4629A923-D270-41A1-ABEB-266B82B73C1F}" sibTransId="{4C3BEF74-4AEC-4BB1-974E-22F3FE93053D}"/>
    <dgm:cxn modelId="{EA8F0D83-77C3-4476-8542-B705AB823119}" type="presOf" srcId="{E763D0F4-FB84-4D37-97D4-BC184B68BC0D}" destId="{D6B2C8EA-7D90-44E0-9D83-602FDCF267EE}" srcOrd="0" destOrd="0" presId="urn:microsoft.com/office/officeart/2005/8/layout/vList2"/>
    <dgm:cxn modelId="{67A5EA0D-ECDF-4ED6-BC14-63FF63F363E3}" type="presOf" srcId="{D9A749C4-3792-4E5E-ABC7-167AB92301F8}" destId="{535A8190-6555-4741-8253-7E46F63B9BFF}" srcOrd="0" destOrd="0" presId="urn:microsoft.com/office/officeart/2005/8/layout/vList2"/>
    <dgm:cxn modelId="{F6D34A08-2C7D-40A8-80E7-5AC7BA1A5899}" type="presParOf" srcId="{535A8190-6555-4741-8253-7E46F63B9BFF}" destId="{D6B2C8EA-7D90-44E0-9D83-602FDCF267EE}" srcOrd="0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3E3378-2847-4E88-AB95-8FE2D0F880C8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3C584B-D546-44DC-BD18-4E9B1C412108}">
      <dgm:prSet custT="1"/>
      <dgm:spPr/>
      <dgm:t>
        <a:bodyPr/>
        <a:lstStyle/>
        <a:p>
          <a:pPr rtl="0"/>
          <a:r>
            <a:rPr lang="uz-Cyrl-UZ" sz="1200" dirty="0" smtClean="0"/>
            <a:t>Ҳафталик об</a:t>
          </a:r>
          <a:r>
            <a:rPr lang="en-US" sz="1200" dirty="0" smtClean="0"/>
            <a:t>-</a:t>
          </a:r>
          <a:r>
            <a:rPr lang="uz-Cyrl-UZ" sz="1200" dirty="0" smtClean="0"/>
            <a:t>ҳаво маълумотларидан хабардор бўлиш</a:t>
          </a:r>
          <a:endParaRPr lang="ru-RU" sz="1200" dirty="0"/>
        </a:p>
      </dgm:t>
    </dgm:pt>
    <dgm:pt modelId="{375C525C-AD70-47FD-9A26-7C35C4523030}" type="parTrans" cxnId="{1EC74CAB-F8A9-4C5D-80F3-0A86FA7A7B08}">
      <dgm:prSet/>
      <dgm:spPr/>
      <dgm:t>
        <a:bodyPr/>
        <a:lstStyle/>
        <a:p>
          <a:endParaRPr lang="ru-RU"/>
        </a:p>
      </dgm:t>
    </dgm:pt>
    <dgm:pt modelId="{7EBF2713-9293-4358-89E4-026E4532C5FC}" type="sibTrans" cxnId="{1EC74CAB-F8A9-4C5D-80F3-0A86FA7A7B08}">
      <dgm:prSet/>
      <dgm:spPr/>
      <dgm:t>
        <a:bodyPr/>
        <a:lstStyle/>
        <a:p>
          <a:endParaRPr lang="ru-RU"/>
        </a:p>
      </dgm:t>
    </dgm:pt>
    <dgm:pt modelId="{99214B81-0776-49BB-88BE-3F9EECA7CB21}">
      <dgm:prSet custT="1"/>
      <dgm:spPr/>
      <dgm:t>
        <a:bodyPr/>
        <a:lstStyle/>
        <a:p>
          <a:pPr rtl="0"/>
          <a:r>
            <a:rPr lang="uz-Cyrl-UZ" sz="1200" dirty="0" smtClean="0"/>
            <a:t>Қуёш чиққанидан сўнг, термо</a:t>
          </a:r>
          <a:r>
            <a:rPr lang="en-US" sz="1200" dirty="0" smtClean="0"/>
            <a:t>-</a:t>
          </a:r>
          <a:r>
            <a:rPr lang="ru-RU" sz="1200" dirty="0" smtClean="0"/>
            <a:t>к</a:t>
          </a:r>
          <a:r>
            <a:rPr lang="uz-Cyrl-UZ" sz="1200" dirty="0" smtClean="0"/>
            <a:t>ўрпани очиш лозим!</a:t>
          </a:r>
          <a:endParaRPr lang="ru-RU" sz="1200" dirty="0"/>
        </a:p>
      </dgm:t>
    </dgm:pt>
    <dgm:pt modelId="{2B6C9D58-6D94-4B33-A78B-B99EE96F204F}" type="parTrans" cxnId="{50C62201-5B53-4D7F-9380-8535092EC716}">
      <dgm:prSet/>
      <dgm:spPr/>
      <dgm:t>
        <a:bodyPr/>
        <a:lstStyle/>
        <a:p>
          <a:endParaRPr lang="ru-RU"/>
        </a:p>
      </dgm:t>
    </dgm:pt>
    <dgm:pt modelId="{2259C95B-CD5D-4647-A02C-BC9BD98874F2}" type="sibTrans" cxnId="{50C62201-5B53-4D7F-9380-8535092EC716}">
      <dgm:prSet/>
      <dgm:spPr/>
      <dgm:t>
        <a:bodyPr/>
        <a:lstStyle/>
        <a:p>
          <a:endParaRPr lang="ru-RU"/>
        </a:p>
      </dgm:t>
    </dgm:pt>
    <dgm:pt modelId="{9EA77DC8-1B10-44DC-87D2-DD05E6151184}">
      <dgm:prSet custT="1"/>
      <dgm:spPr/>
      <dgm:t>
        <a:bodyPr/>
        <a:lstStyle/>
        <a:p>
          <a:pPr rtl="0"/>
          <a:r>
            <a:rPr lang="uz-Cyrl-UZ" sz="1200" dirty="0" smtClean="0"/>
            <a:t>Қуёш ботганида, ёпиш керак!</a:t>
          </a:r>
          <a:endParaRPr lang="ru-RU" sz="1200" dirty="0"/>
        </a:p>
      </dgm:t>
    </dgm:pt>
    <dgm:pt modelId="{21143D5B-1F51-442C-A5B0-AC33AB86B17D}" type="parTrans" cxnId="{0CCEFBB8-A9FE-4E1B-9117-3D84F6628489}">
      <dgm:prSet/>
      <dgm:spPr/>
      <dgm:t>
        <a:bodyPr/>
        <a:lstStyle/>
        <a:p>
          <a:endParaRPr lang="ru-RU"/>
        </a:p>
      </dgm:t>
    </dgm:pt>
    <dgm:pt modelId="{708D78D0-3700-4E66-A28B-40BE2E847886}" type="sibTrans" cxnId="{0CCEFBB8-A9FE-4E1B-9117-3D84F6628489}">
      <dgm:prSet/>
      <dgm:spPr/>
      <dgm:t>
        <a:bodyPr/>
        <a:lstStyle/>
        <a:p>
          <a:endParaRPr lang="ru-RU"/>
        </a:p>
      </dgm:t>
    </dgm:pt>
    <dgm:pt modelId="{88ED3C16-B9FB-457E-BA45-E1334F64C59E}">
      <dgm:prSet custT="1"/>
      <dgm:spPr/>
      <dgm:t>
        <a:bodyPr/>
        <a:lstStyle/>
        <a:p>
          <a:pPr rtl="0"/>
          <a:r>
            <a:rPr lang="uz-Cyrl-UZ" sz="1200" dirty="0" smtClean="0"/>
            <a:t>Ўта совуқ тушганида, қўшимча иситгичларни қўллаш керак</a:t>
          </a:r>
          <a:endParaRPr lang="ru-RU" sz="1200" dirty="0"/>
        </a:p>
      </dgm:t>
    </dgm:pt>
    <dgm:pt modelId="{4FCD544D-458B-4C7E-B99C-9D78F51ADB1E}" type="parTrans" cxnId="{558F3DF9-1FCC-40A0-8DB1-E0EDD26AAEC3}">
      <dgm:prSet/>
      <dgm:spPr/>
      <dgm:t>
        <a:bodyPr/>
        <a:lstStyle/>
        <a:p>
          <a:endParaRPr lang="ru-RU"/>
        </a:p>
      </dgm:t>
    </dgm:pt>
    <dgm:pt modelId="{EA2A4739-045C-48BF-819C-EA957DC57219}" type="sibTrans" cxnId="{558F3DF9-1FCC-40A0-8DB1-E0EDD26AAEC3}">
      <dgm:prSet/>
      <dgm:spPr/>
      <dgm:t>
        <a:bodyPr/>
        <a:lstStyle/>
        <a:p>
          <a:endParaRPr lang="ru-RU"/>
        </a:p>
      </dgm:t>
    </dgm:pt>
    <dgm:pt modelId="{007BAE26-2E6A-477F-B842-C53EE34D3220}">
      <dgm:prSet custT="1"/>
      <dgm:spPr/>
      <dgm:t>
        <a:bodyPr/>
        <a:lstStyle/>
        <a:p>
          <a:pPr rtl="0"/>
          <a:r>
            <a:rPr lang="uz-Cyrl-UZ" sz="1200" dirty="0" smtClean="0"/>
            <a:t>Термометр кўрсатгичларини кузатиб бориш зарур   </a:t>
          </a:r>
          <a:endParaRPr lang="ru-RU" sz="1200" dirty="0"/>
        </a:p>
      </dgm:t>
    </dgm:pt>
    <dgm:pt modelId="{E3DC2B15-9E98-41D3-8BDE-52606B34A18B}" type="parTrans" cxnId="{887B7CCE-14BE-4270-843C-7DF98BA074EA}">
      <dgm:prSet/>
      <dgm:spPr/>
      <dgm:t>
        <a:bodyPr/>
        <a:lstStyle/>
        <a:p>
          <a:endParaRPr lang="ru-RU"/>
        </a:p>
      </dgm:t>
    </dgm:pt>
    <dgm:pt modelId="{7FA15257-7425-4439-B1FB-4BC92926DCFF}" type="sibTrans" cxnId="{887B7CCE-14BE-4270-843C-7DF98BA074EA}">
      <dgm:prSet/>
      <dgm:spPr/>
      <dgm:t>
        <a:bodyPr/>
        <a:lstStyle/>
        <a:p>
          <a:endParaRPr lang="ru-RU"/>
        </a:p>
      </dgm:t>
    </dgm:pt>
    <dgm:pt modelId="{8BEE2777-3E52-458B-8E07-1153349742CB}" type="pres">
      <dgm:prSet presAssocID="{2E3E3378-2847-4E88-AB95-8FE2D0F880C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02C514-AB8B-47CB-826F-F2543CEF4E15}" type="pres">
      <dgm:prSet presAssocID="{D83C584B-D546-44DC-BD18-4E9B1C412108}" presName="dummy" presStyleCnt="0"/>
      <dgm:spPr/>
    </dgm:pt>
    <dgm:pt modelId="{1DF0231B-4926-4154-BE67-2A493A23C3AF}" type="pres">
      <dgm:prSet presAssocID="{D83C584B-D546-44DC-BD18-4E9B1C412108}" presName="node" presStyleLbl="revTx" presStyleIdx="0" presStyleCnt="5" custScaleX="146404" custRadScaleRad="96932" custRadScaleInc="322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2CD5C7-1FBE-4FE1-A581-94918553952C}" type="pres">
      <dgm:prSet presAssocID="{7EBF2713-9293-4358-89E4-026E4532C5FC}" presName="sibTrans" presStyleLbl="node1" presStyleIdx="0" presStyleCnt="5"/>
      <dgm:spPr/>
      <dgm:t>
        <a:bodyPr/>
        <a:lstStyle/>
        <a:p>
          <a:endParaRPr lang="ru-RU"/>
        </a:p>
      </dgm:t>
    </dgm:pt>
    <dgm:pt modelId="{368D8F1D-B700-493A-AB8E-6C7512E516E0}" type="pres">
      <dgm:prSet presAssocID="{99214B81-0776-49BB-88BE-3F9EECA7CB21}" presName="dummy" presStyleCnt="0"/>
      <dgm:spPr/>
    </dgm:pt>
    <dgm:pt modelId="{72031A22-AD50-43C1-B290-15DE664F2B38}" type="pres">
      <dgm:prSet presAssocID="{99214B81-0776-49BB-88BE-3F9EECA7CB21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EF926D-3D51-4AD6-A8FA-491191175763}" type="pres">
      <dgm:prSet presAssocID="{2259C95B-CD5D-4647-A02C-BC9BD98874F2}" presName="sibTrans" presStyleLbl="node1" presStyleIdx="1" presStyleCnt="5"/>
      <dgm:spPr/>
      <dgm:t>
        <a:bodyPr/>
        <a:lstStyle/>
        <a:p>
          <a:endParaRPr lang="ru-RU"/>
        </a:p>
      </dgm:t>
    </dgm:pt>
    <dgm:pt modelId="{B0B95BF3-7EF7-4A25-A141-C87C037BF89F}" type="pres">
      <dgm:prSet presAssocID="{9EA77DC8-1B10-44DC-87D2-DD05E6151184}" presName="dummy" presStyleCnt="0"/>
      <dgm:spPr/>
    </dgm:pt>
    <dgm:pt modelId="{9B17020E-FE91-470F-94D8-3FC719273ED2}" type="pres">
      <dgm:prSet presAssocID="{9EA77DC8-1B10-44DC-87D2-DD05E6151184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5D0587-45E8-47F5-8160-344D6E3C379D}" type="pres">
      <dgm:prSet presAssocID="{708D78D0-3700-4E66-A28B-40BE2E847886}" presName="sibTrans" presStyleLbl="node1" presStyleIdx="2" presStyleCnt="5"/>
      <dgm:spPr/>
      <dgm:t>
        <a:bodyPr/>
        <a:lstStyle/>
        <a:p>
          <a:endParaRPr lang="ru-RU"/>
        </a:p>
      </dgm:t>
    </dgm:pt>
    <dgm:pt modelId="{93636E94-8A44-42F2-8B44-F2A5764E3298}" type="pres">
      <dgm:prSet presAssocID="{88ED3C16-B9FB-457E-BA45-E1334F64C59E}" presName="dummy" presStyleCnt="0"/>
      <dgm:spPr/>
    </dgm:pt>
    <dgm:pt modelId="{AF7B7312-4308-4A9E-A979-9ED463C19462}" type="pres">
      <dgm:prSet presAssocID="{88ED3C16-B9FB-457E-BA45-E1334F64C59E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6F8573-D5CA-47B7-8055-B563B98050A3}" type="pres">
      <dgm:prSet presAssocID="{EA2A4739-045C-48BF-819C-EA957DC57219}" presName="sibTrans" presStyleLbl="node1" presStyleIdx="3" presStyleCnt="5"/>
      <dgm:spPr/>
      <dgm:t>
        <a:bodyPr/>
        <a:lstStyle/>
        <a:p>
          <a:endParaRPr lang="ru-RU"/>
        </a:p>
      </dgm:t>
    </dgm:pt>
    <dgm:pt modelId="{1F6EDF35-2D4B-4A74-A491-D521C853BED5}" type="pres">
      <dgm:prSet presAssocID="{007BAE26-2E6A-477F-B842-C53EE34D3220}" presName="dummy" presStyleCnt="0"/>
      <dgm:spPr/>
    </dgm:pt>
    <dgm:pt modelId="{B7764AAC-743E-4584-B7AE-D65E9293C727}" type="pres">
      <dgm:prSet presAssocID="{007BAE26-2E6A-477F-B842-C53EE34D3220}" presName="node" presStyleLbl="revTx" presStyleIdx="4" presStyleCnt="5" custScaleX="135708" custRadScaleRad="97448" custRadScaleInc="5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5B2A41-A546-4602-B467-E223D58DE8DD}" type="pres">
      <dgm:prSet presAssocID="{7FA15257-7425-4439-B1FB-4BC92926DCFF}" presName="sibTrans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535CD602-7C6B-4372-BE32-59BB7B9A4FBF}" type="presOf" srcId="{708D78D0-3700-4E66-A28B-40BE2E847886}" destId="{E85D0587-45E8-47F5-8160-344D6E3C379D}" srcOrd="0" destOrd="0" presId="urn:microsoft.com/office/officeart/2005/8/layout/cycle1"/>
    <dgm:cxn modelId="{8A8C8AA7-DBEB-4A1D-9D82-5BAFF43D9133}" type="presOf" srcId="{7FA15257-7425-4439-B1FB-4BC92926DCFF}" destId="{BD5B2A41-A546-4602-B467-E223D58DE8DD}" srcOrd="0" destOrd="0" presId="urn:microsoft.com/office/officeart/2005/8/layout/cycle1"/>
    <dgm:cxn modelId="{17DD4A29-A9EF-42DF-82E1-FBD4D398B4BF}" type="presOf" srcId="{88ED3C16-B9FB-457E-BA45-E1334F64C59E}" destId="{AF7B7312-4308-4A9E-A979-9ED463C19462}" srcOrd="0" destOrd="0" presId="urn:microsoft.com/office/officeart/2005/8/layout/cycle1"/>
    <dgm:cxn modelId="{DF149A71-F6EB-495A-AA79-CD11222C832F}" type="presOf" srcId="{2E3E3378-2847-4E88-AB95-8FE2D0F880C8}" destId="{8BEE2777-3E52-458B-8E07-1153349742CB}" srcOrd="0" destOrd="0" presId="urn:microsoft.com/office/officeart/2005/8/layout/cycle1"/>
    <dgm:cxn modelId="{EC0A426C-74D5-469B-8081-70E10A711FB3}" type="presOf" srcId="{EA2A4739-045C-48BF-819C-EA957DC57219}" destId="{B36F8573-D5CA-47B7-8055-B563B98050A3}" srcOrd="0" destOrd="0" presId="urn:microsoft.com/office/officeart/2005/8/layout/cycle1"/>
    <dgm:cxn modelId="{1B5C076E-A264-4FCE-8C4D-5AE0FE27B269}" type="presOf" srcId="{7EBF2713-9293-4358-89E4-026E4532C5FC}" destId="{382CD5C7-1FBE-4FE1-A581-94918553952C}" srcOrd="0" destOrd="0" presId="urn:microsoft.com/office/officeart/2005/8/layout/cycle1"/>
    <dgm:cxn modelId="{887B7CCE-14BE-4270-843C-7DF98BA074EA}" srcId="{2E3E3378-2847-4E88-AB95-8FE2D0F880C8}" destId="{007BAE26-2E6A-477F-B842-C53EE34D3220}" srcOrd="4" destOrd="0" parTransId="{E3DC2B15-9E98-41D3-8BDE-52606B34A18B}" sibTransId="{7FA15257-7425-4439-B1FB-4BC92926DCFF}"/>
    <dgm:cxn modelId="{9E3FE2A2-0BA6-4CB7-812B-5E0402677723}" type="presOf" srcId="{2259C95B-CD5D-4647-A02C-BC9BD98874F2}" destId="{D7EF926D-3D51-4AD6-A8FA-491191175763}" srcOrd="0" destOrd="0" presId="urn:microsoft.com/office/officeart/2005/8/layout/cycle1"/>
    <dgm:cxn modelId="{50C62201-5B53-4D7F-9380-8535092EC716}" srcId="{2E3E3378-2847-4E88-AB95-8FE2D0F880C8}" destId="{99214B81-0776-49BB-88BE-3F9EECA7CB21}" srcOrd="1" destOrd="0" parTransId="{2B6C9D58-6D94-4B33-A78B-B99EE96F204F}" sibTransId="{2259C95B-CD5D-4647-A02C-BC9BD98874F2}"/>
    <dgm:cxn modelId="{0784C451-A925-491B-BB47-1040CDC95EF1}" type="presOf" srcId="{9EA77DC8-1B10-44DC-87D2-DD05E6151184}" destId="{9B17020E-FE91-470F-94D8-3FC719273ED2}" srcOrd="0" destOrd="0" presId="urn:microsoft.com/office/officeart/2005/8/layout/cycle1"/>
    <dgm:cxn modelId="{DBD47E84-E9E4-424F-871D-9A41DE3A72A4}" type="presOf" srcId="{007BAE26-2E6A-477F-B842-C53EE34D3220}" destId="{B7764AAC-743E-4584-B7AE-D65E9293C727}" srcOrd="0" destOrd="0" presId="urn:microsoft.com/office/officeart/2005/8/layout/cycle1"/>
    <dgm:cxn modelId="{003CE46B-8803-4637-8C4F-C5E0C9D4CC61}" type="presOf" srcId="{99214B81-0776-49BB-88BE-3F9EECA7CB21}" destId="{72031A22-AD50-43C1-B290-15DE664F2B38}" srcOrd="0" destOrd="0" presId="urn:microsoft.com/office/officeart/2005/8/layout/cycle1"/>
    <dgm:cxn modelId="{1EC74CAB-F8A9-4C5D-80F3-0A86FA7A7B08}" srcId="{2E3E3378-2847-4E88-AB95-8FE2D0F880C8}" destId="{D83C584B-D546-44DC-BD18-4E9B1C412108}" srcOrd="0" destOrd="0" parTransId="{375C525C-AD70-47FD-9A26-7C35C4523030}" sibTransId="{7EBF2713-9293-4358-89E4-026E4532C5FC}"/>
    <dgm:cxn modelId="{0CCEFBB8-A9FE-4E1B-9117-3D84F6628489}" srcId="{2E3E3378-2847-4E88-AB95-8FE2D0F880C8}" destId="{9EA77DC8-1B10-44DC-87D2-DD05E6151184}" srcOrd="2" destOrd="0" parTransId="{21143D5B-1F51-442C-A5B0-AC33AB86B17D}" sibTransId="{708D78D0-3700-4E66-A28B-40BE2E847886}"/>
    <dgm:cxn modelId="{558F3DF9-1FCC-40A0-8DB1-E0EDD26AAEC3}" srcId="{2E3E3378-2847-4E88-AB95-8FE2D0F880C8}" destId="{88ED3C16-B9FB-457E-BA45-E1334F64C59E}" srcOrd="3" destOrd="0" parTransId="{4FCD544D-458B-4C7E-B99C-9D78F51ADB1E}" sibTransId="{EA2A4739-045C-48BF-819C-EA957DC57219}"/>
    <dgm:cxn modelId="{45CD66A9-FED6-4BD8-9FE3-8E9CA0684435}" type="presOf" srcId="{D83C584B-D546-44DC-BD18-4E9B1C412108}" destId="{1DF0231B-4926-4154-BE67-2A493A23C3AF}" srcOrd="0" destOrd="0" presId="urn:microsoft.com/office/officeart/2005/8/layout/cycle1"/>
    <dgm:cxn modelId="{08686182-A336-4F01-8920-FE7B89DD929C}" type="presParOf" srcId="{8BEE2777-3E52-458B-8E07-1153349742CB}" destId="{8B02C514-AB8B-47CB-826F-F2543CEF4E15}" srcOrd="0" destOrd="0" presId="urn:microsoft.com/office/officeart/2005/8/layout/cycle1"/>
    <dgm:cxn modelId="{806EFCAA-92D2-48BE-A1B6-0D5991EC8F74}" type="presParOf" srcId="{8BEE2777-3E52-458B-8E07-1153349742CB}" destId="{1DF0231B-4926-4154-BE67-2A493A23C3AF}" srcOrd="1" destOrd="0" presId="urn:microsoft.com/office/officeart/2005/8/layout/cycle1"/>
    <dgm:cxn modelId="{72258A0A-8013-4F16-AEBD-028463B273C0}" type="presParOf" srcId="{8BEE2777-3E52-458B-8E07-1153349742CB}" destId="{382CD5C7-1FBE-4FE1-A581-94918553952C}" srcOrd="2" destOrd="0" presId="urn:microsoft.com/office/officeart/2005/8/layout/cycle1"/>
    <dgm:cxn modelId="{739AEA20-4C0F-4C82-8A5F-48D615A4F811}" type="presParOf" srcId="{8BEE2777-3E52-458B-8E07-1153349742CB}" destId="{368D8F1D-B700-493A-AB8E-6C7512E516E0}" srcOrd="3" destOrd="0" presId="urn:microsoft.com/office/officeart/2005/8/layout/cycle1"/>
    <dgm:cxn modelId="{512ABDC9-C606-4F55-91CC-11870C7A7738}" type="presParOf" srcId="{8BEE2777-3E52-458B-8E07-1153349742CB}" destId="{72031A22-AD50-43C1-B290-15DE664F2B38}" srcOrd="4" destOrd="0" presId="urn:microsoft.com/office/officeart/2005/8/layout/cycle1"/>
    <dgm:cxn modelId="{1209FA50-1A43-4977-B462-E4708E3106E1}" type="presParOf" srcId="{8BEE2777-3E52-458B-8E07-1153349742CB}" destId="{D7EF926D-3D51-4AD6-A8FA-491191175763}" srcOrd="5" destOrd="0" presId="urn:microsoft.com/office/officeart/2005/8/layout/cycle1"/>
    <dgm:cxn modelId="{D6B65C23-77E8-4CFE-8833-70F82B9029B7}" type="presParOf" srcId="{8BEE2777-3E52-458B-8E07-1153349742CB}" destId="{B0B95BF3-7EF7-4A25-A141-C87C037BF89F}" srcOrd="6" destOrd="0" presId="urn:microsoft.com/office/officeart/2005/8/layout/cycle1"/>
    <dgm:cxn modelId="{FB920875-910C-40CA-B3E6-608F2EC1715C}" type="presParOf" srcId="{8BEE2777-3E52-458B-8E07-1153349742CB}" destId="{9B17020E-FE91-470F-94D8-3FC719273ED2}" srcOrd="7" destOrd="0" presId="urn:microsoft.com/office/officeart/2005/8/layout/cycle1"/>
    <dgm:cxn modelId="{B98008CC-A8C8-4AF6-86FD-D13D253B13E9}" type="presParOf" srcId="{8BEE2777-3E52-458B-8E07-1153349742CB}" destId="{E85D0587-45E8-47F5-8160-344D6E3C379D}" srcOrd="8" destOrd="0" presId="urn:microsoft.com/office/officeart/2005/8/layout/cycle1"/>
    <dgm:cxn modelId="{2C88376A-2BF8-4816-A429-5CD2921A45A8}" type="presParOf" srcId="{8BEE2777-3E52-458B-8E07-1153349742CB}" destId="{93636E94-8A44-42F2-8B44-F2A5764E3298}" srcOrd="9" destOrd="0" presId="urn:microsoft.com/office/officeart/2005/8/layout/cycle1"/>
    <dgm:cxn modelId="{A723A821-C1DB-4750-8223-F01B1522730E}" type="presParOf" srcId="{8BEE2777-3E52-458B-8E07-1153349742CB}" destId="{AF7B7312-4308-4A9E-A979-9ED463C19462}" srcOrd="10" destOrd="0" presId="urn:microsoft.com/office/officeart/2005/8/layout/cycle1"/>
    <dgm:cxn modelId="{1BBB816D-B86A-4247-B557-DC117FA1C123}" type="presParOf" srcId="{8BEE2777-3E52-458B-8E07-1153349742CB}" destId="{B36F8573-D5CA-47B7-8055-B563B98050A3}" srcOrd="11" destOrd="0" presId="urn:microsoft.com/office/officeart/2005/8/layout/cycle1"/>
    <dgm:cxn modelId="{2B382D59-5438-45A2-91E2-114C236DC273}" type="presParOf" srcId="{8BEE2777-3E52-458B-8E07-1153349742CB}" destId="{1F6EDF35-2D4B-4A74-A491-D521C853BED5}" srcOrd="12" destOrd="0" presId="urn:microsoft.com/office/officeart/2005/8/layout/cycle1"/>
    <dgm:cxn modelId="{C3370FD5-6AA1-45D5-B758-D307A77A2C94}" type="presParOf" srcId="{8BEE2777-3E52-458B-8E07-1153349742CB}" destId="{B7764AAC-743E-4584-B7AE-D65E9293C727}" srcOrd="13" destOrd="0" presId="urn:microsoft.com/office/officeart/2005/8/layout/cycle1"/>
    <dgm:cxn modelId="{EF98C46F-3F9E-4225-A5F8-2369D6B96080}" type="presParOf" srcId="{8BEE2777-3E52-458B-8E07-1153349742CB}" destId="{BD5B2A41-A546-4602-B467-E223D58DE8DD}" srcOrd="14" destOrd="0" presId="urn:microsoft.com/office/officeart/2005/8/layout/cycle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755D35-D5A2-453C-BE77-F2EE956A42C2}" type="doc">
      <dgm:prSet loTypeId="urn:microsoft.com/office/officeart/2005/8/layout/vList2" loCatId="list" qsTypeId="urn:microsoft.com/office/officeart/2005/8/quickstyle/3d7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1AD1DCF4-0A30-4A94-80E7-906B835C7DB9}">
      <dgm:prSet/>
      <dgm:spPr/>
      <dgm:t>
        <a:bodyPr/>
        <a:lstStyle/>
        <a:p>
          <a:pPr rtl="0"/>
          <a:r>
            <a:rPr lang="uz-Cyrl-UZ" dirty="0" smtClean="0">
              <a:latin typeface="Times New Roman" pitchFamily="18" charset="0"/>
              <a:cs typeface="Times New Roman" pitchFamily="18" charset="0"/>
            </a:rPr>
            <a:t>Иссиқхона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узлуксиз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ишлашини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таъминлаш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учун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кунига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1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кишининг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1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соатли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uz-Cyrl-UZ" b="1" dirty="0" smtClean="0">
              <a:latin typeface="Times New Roman" pitchFamily="18" charset="0"/>
              <a:cs typeface="Times New Roman" pitchFamily="18" charset="0"/>
            </a:rPr>
            <a:t>қ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кетади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! </a:t>
          </a:r>
          <a:r>
            <a:rPr lang="uz-Cyrl-UZ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275B0CA-60C1-4ADD-BCD9-80421CA03A2E}" type="parTrans" cxnId="{96367D80-BA7A-4498-9AF2-2C4E73CC43F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24150CF-584B-4CA7-85D9-237E2F11BF7C}" type="sibTrans" cxnId="{96367D80-BA7A-4498-9AF2-2C4E73CC43F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E28E18D-C5A5-4A53-A79B-9C6EBE0FFEBA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Сабзавот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ўсимликларнинг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айрим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турлари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учун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иссиқхонани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ёз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фаслида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ҳам ишлатиш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мумкин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! 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4C4FF3D-CA1D-454B-893C-BC303E523D11}" type="parTrans" cxnId="{30CD0440-684E-4DAD-B350-4B27108EE93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248B754-4CF1-4C9B-AC77-C0705968754C}" type="sibTrans" cxnId="{30CD0440-684E-4DAD-B350-4B27108EE93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297B08F-C4AD-455D-815C-F2FF99A4A68B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Термо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пардани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ўз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вақтида очиш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ёпиш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учун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ЎзР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Узгидрометмарказининг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қуёш чиқиши 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ботиши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календарини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ишлатинг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!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A86036A-D436-4649-B2FC-20C1AB3EDCB6}" type="parTrans" cxnId="{3BA7B4DE-425D-4BDC-A989-81A2B3B1A1A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62DFBA7-CB63-4914-8AAE-D52B52D4D9B2}" type="sibTrans" cxnId="{3BA7B4DE-425D-4BDC-A989-81A2B3B1A1A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91F105A-60E6-44BF-B9B6-39BDCD0BFFAE}" type="pres">
      <dgm:prSet presAssocID="{90755D35-D5A2-453C-BE77-F2EE956A42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E7388E-BCD1-4A45-9865-B6075B8BCB91}" type="pres">
      <dgm:prSet presAssocID="{1AD1DCF4-0A30-4A94-80E7-906B835C7DB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E98DED-FA74-407B-B55F-0D1D82F5DCDD}" type="pres">
      <dgm:prSet presAssocID="{924150CF-584B-4CA7-85D9-237E2F11BF7C}" presName="spacer" presStyleCnt="0"/>
      <dgm:spPr/>
    </dgm:pt>
    <dgm:pt modelId="{A15F7447-3CCD-4629-9A2B-23D0E58DD232}" type="pres">
      <dgm:prSet presAssocID="{9E28E18D-C5A5-4A53-A79B-9C6EBE0FFEB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488BFA-630C-41DC-B22A-CD71CD65D285}" type="pres">
      <dgm:prSet presAssocID="{C248B754-4CF1-4C9B-AC77-C0705968754C}" presName="spacer" presStyleCnt="0"/>
      <dgm:spPr/>
    </dgm:pt>
    <dgm:pt modelId="{7F2BFFE7-2B37-4D8B-968F-05046E32FE62}" type="pres">
      <dgm:prSet presAssocID="{7297B08F-C4AD-455D-815C-F2FF99A4A68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367D80-BA7A-4498-9AF2-2C4E73CC43F6}" srcId="{90755D35-D5A2-453C-BE77-F2EE956A42C2}" destId="{1AD1DCF4-0A30-4A94-80E7-906B835C7DB9}" srcOrd="0" destOrd="0" parTransId="{E275B0CA-60C1-4ADD-BCD9-80421CA03A2E}" sibTransId="{924150CF-584B-4CA7-85D9-237E2F11BF7C}"/>
    <dgm:cxn modelId="{6DC61999-9061-4C4D-A3C2-0F6F94A738D3}" type="presOf" srcId="{7297B08F-C4AD-455D-815C-F2FF99A4A68B}" destId="{7F2BFFE7-2B37-4D8B-968F-05046E32FE62}" srcOrd="0" destOrd="0" presId="urn:microsoft.com/office/officeart/2005/8/layout/vList2"/>
    <dgm:cxn modelId="{FA2A737E-95DC-49A1-9146-04F7AE0DA891}" type="presOf" srcId="{9E28E18D-C5A5-4A53-A79B-9C6EBE0FFEBA}" destId="{A15F7447-3CCD-4629-9A2B-23D0E58DD232}" srcOrd="0" destOrd="0" presId="urn:microsoft.com/office/officeart/2005/8/layout/vList2"/>
    <dgm:cxn modelId="{E045A27E-306A-4CF4-B85C-CE9F836B6062}" type="presOf" srcId="{90755D35-D5A2-453C-BE77-F2EE956A42C2}" destId="{691F105A-60E6-44BF-B9B6-39BDCD0BFFAE}" srcOrd="0" destOrd="0" presId="urn:microsoft.com/office/officeart/2005/8/layout/vList2"/>
    <dgm:cxn modelId="{3BA7B4DE-425D-4BDC-A989-81A2B3B1A1A1}" srcId="{90755D35-D5A2-453C-BE77-F2EE956A42C2}" destId="{7297B08F-C4AD-455D-815C-F2FF99A4A68B}" srcOrd="2" destOrd="0" parTransId="{8A86036A-D436-4649-B2FC-20C1AB3EDCB6}" sibTransId="{662DFBA7-CB63-4914-8AAE-D52B52D4D9B2}"/>
    <dgm:cxn modelId="{3ADDABB6-3473-428E-881A-139C9DF1EE2D}" type="presOf" srcId="{1AD1DCF4-0A30-4A94-80E7-906B835C7DB9}" destId="{71E7388E-BCD1-4A45-9865-B6075B8BCB91}" srcOrd="0" destOrd="0" presId="urn:microsoft.com/office/officeart/2005/8/layout/vList2"/>
    <dgm:cxn modelId="{30CD0440-684E-4DAD-B350-4B27108EE938}" srcId="{90755D35-D5A2-453C-BE77-F2EE956A42C2}" destId="{9E28E18D-C5A5-4A53-A79B-9C6EBE0FFEBA}" srcOrd="1" destOrd="0" parTransId="{74C4FF3D-CA1D-454B-893C-BC303E523D11}" sibTransId="{C248B754-4CF1-4C9B-AC77-C0705968754C}"/>
    <dgm:cxn modelId="{0E2F9564-FC27-48FC-825E-8027F87BD1B8}" type="presParOf" srcId="{691F105A-60E6-44BF-B9B6-39BDCD0BFFAE}" destId="{71E7388E-BCD1-4A45-9865-B6075B8BCB91}" srcOrd="0" destOrd="0" presId="urn:microsoft.com/office/officeart/2005/8/layout/vList2"/>
    <dgm:cxn modelId="{F71331E3-0AE3-4BC7-AA45-15DEAB5A1C66}" type="presParOf" srcId="{691F105A-60E6-44BF-B9B6-39BDCD0BFFAE}" destId="{48E98DED-FA74-407B-B55F-0D1D82F5DCDD}" srcOrd="1" destOrd="0" presId="urn:microsoft.com/office/officeart/2005/8/layout/vList2"/>
    <dgm:cxn modelId="{D4ADFEB0-2DB1-40E2-8C22-D5FB42608D88}" type="presParOf" srcId="{691F105A-60E6-44BF-B9B6-39BDCD0BFFAE}" destId="{A15F7447-3CCD-4629-9A2B-23D0E58DD232}" srcOrd="2" destOrd="0" presId="urn:microsoft.com/office/officeart/2005/8/layout/vList2"/>
    <dgm:cxn modelId="{9E496409-6DF1-4A08-B8CB-1E367AD7C972}" type="presParOf" srcId="{691F105A-60E6-44BF-B9B6-39BDCD0BFFAE}" destId="{C5488BFA-630C-41DC-B22A-CD71CD65D285}" srcOrd="3" destOrd="0" presId="urn:microsoft.com/office/officeart/2005/8/layout/vList2"/>
    <dgm:cxn modelId="{A6FCDAB7-0048-4DA6-9230-505A939CCFF6}" type="presParOf" srcId="{691F105A-60E6-44BF-B9B6-39BDCD0BFFAE}" destId="{7F2BFFE7-2B37-4D8B-968F-05046E32FE62}" srcOrd="4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4D4B2-50F9-478B-B473-AD60E01A2231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BB5DD-38C5-4FD6-BC24-09FAEEFCFD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E98CD-E38B-4EEA-801B-239A2FB62225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C0EB8-66F3-47A2-AE27-3234FF8F43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5C0EB8-66F3-47A2-AE27-3234FF8F437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2419E9-CD78-4378-B91B-F225922EA249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F114CF0-2583-4408-89C0-17E6F47CF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11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3.jpeg" Type="http://schemas.openxmlformats.org/officeDocument/2006/relationships/image"/><Relationship Id="rId4" Target="../media/image16.jpeg" Type="http://schemas.openxmlformats.org/officeDocument/2006/relationships/image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undp.bfu" TargetMode="External"/><Relationship Id="rId2" Type="http://schemas.openxmlformats.org/officeDocument/2006/relationships/hyperlink" Target="http://www.bfu.u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lexey.volkov@undp.org" TargetMode="External"/><Relationship Id="rId4" Type="http://schemas.openxmlformats.org/officeDocument/2006/relationships/hyperlink" Target="http://www.sgp.u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57158" y="785794"/>
          <a:ext cx="8572560" cy="1785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488" y="2786058"/>
            <a:ext cx="5142836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57158" y="285728"/>
            <a:ext cx="8358246" cy="960127"/>
            <a:chOff x="0" y="20002"/>
            <a:chExt cx="8358246" cy="96012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46870" y="66872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Иссиқхонани ишлатишда нималарга эътибор</a:t>
              </a:r>
              <a:r>
                <a:rPr lang="uz-Cyrl-UZ" sz="3600" b="1" dirty="0" smtClean="0">
                  <a:latin typeface="Times New Roman" pitchFamily="18" charset="0"/>
                  <a:cs typeface="Times New Roman" pitchFamily="18" charset="0"/>
                </a:rPr>
                <a:t> бериш керак?</a:t>
              </a:r>
              <a:endParaRPr lang="ru-RU" sz="3600" b="1" kern="1200" baseline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0" name="Схема 9"/>
          <p:cNvGraphicFramePr/>
          <p:nvPr/>
        </p:nvGraphicFramePr>
        <p:xfrm>
          <a:off x="214282" y="1357298"/>
          <a:ext cx="5429288" cy="5429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5572132" y="1571612"/>
          <a:ext cx="342902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57158" y="133721"/>
            <a:ext cx="8358246" cy="969258"/>
            <a:chOff x="0" y="10871"/>
            <a:chExt cx="8358246" cy="969258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46870" y="10871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Қуёш </a:t>
              </a:r>
              <a:r>
                <a:rPr lang="uz-Cyrl-UZ" sz="3600" b="1" dirty="0" smtClean="0">
                  <a:latin typeface="Times New Roman" pitchFamily="18" charset="0"/>
                  <a:cs typeface="Times New Roman" pitchFamily="18" charset="0"/>
                </a:rPr>
                <a:t>иссиқхоналари – ақлли тадбиркор учун даромад</a:t>
              </a:r>
              <a:r>
                <a:rPr lang="ru-RU" sz="3600" b="1" dirty="0" smtClean="0">
                  <a:latin typeface="Times New Roman" pitchFamily="18" charset="0"/>
                  <a:cs typeface="Times New Roman" pitchFamily="18" charset="0"/>
                </a:rPr>
                <a:t>!</a:t>
              </a:r>
              <a:endParaRPr lang="uz-Cyrl-UZ" sz="3600" b="1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1026" y="3929066"/>
            <a:ext cx="542842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14282" y="1214422"/>
            <a:ext cx="86439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b="1" dirty="0" err="1" smtClean="0">
                <a:solidFill>
                  <a:srgbClr val="FF0000"/>
                </a:solidFill>
              </a:rPr>
              <a:t>Қуриш учун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кўп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ҳаражат кетмайди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r>
              <a:rPr lang="ru-RU" dirty="0" smtClean="0"/>
              <a:t> </a:t>
            </a:r>
            <a:r>
              <a:rPr lang="ru-RU" dirty="0" err="1" smtClean="0"/>
              <a:t>Вилоятларда</a:t>
            </a:r>
            <a:r>
              <a:rPr lang="ru-RU" dirty="0" smtClean="0"/>
              <a:t> </a:t>
            </a:r>
            <a:r>
              <a:rPr lang="ru-RU" dirty="0" err="1" smtClean="0"/>
              <a:t>қурилаётган, ўлчами</a:t>
            </a:r>
            <a:r>
              <a:rPr lang="ru-RU" dirty="0" smtClean="0"/>
              <a:t> 2 </a:t>
            </a:r>
            <a:r>
              <a:rPr lang="ru-RU" dirty="0" err="1" smtClean="0"/>
              <a:t>соткадан</a:t>
            </a:r>
            <a:r>
              <a:rPr lang="ru-RU" dirty="0" smtClean="0"/>
              <a:t> </a:t>
            </a:r>
            <a:r>
              <a:rPr lang="ru-RU" dirty="0" err="1" smtClean="0"/>
              <a:t>иборат</a:t>
            </a:r>
            <a:r>
              <a:rPr lang="ru-RU" dirty="0" smtClean="0"/>
              <a:t> </a:t>
            </a:r>
            <a:r>
              <a:rPr lang="ru-RU" dirty="0" err="1" smtClean="0"/>
              <a:t>намойиш</a:t>
            </a:r>
            <a:r>
              <a:rPr lang="ru-RU" dirty="0" smtClean="0"/>
              <a:t> </a:t>
            </a:r>
            <a:r>
              <a:rPr lang="ru-RU" dirty="0" err="1" smtClean="0"/>
              <a:t>иссиқхоналарига </a:t>
            </a:r>
            <a:r>
              <a:rPr lang="ru-RU" dirty="0" smtClean="0"/>
              <a:t>10 млн. </a:t>
            </a:r>
            <a:r>
              <a:rPr lang="ru-RU" dirty="0" err="1" smtClean="0"/>
              <a:t>сум</a:t>
            </a:r>
            <a:r>
              <a:rPr lang="ru-RU" dirty="0" smtClean="0"/>
              <a:t> </a:t>
            </a:r>
            <a:r>
              <a:rPr lang="ru-RU" dirty="0" err="1" smtClean="0"/>
              <a:t>сарфланди</a:t>
            </a:r>
            <a:r>
              <a:rPr lang="ru-RU" dirty="0" smtClean="0"/>
              <a:t>. </a:t>
            </a:r>
            <a:r>
              <a:rPr lang="ru-RU" dirty="0" err="1" smtClean="0"/>
              <a:t>Агарда</a:t>
            </a:r>
            <a:r>
              <a:rPr lang="ru-RU" dirty="0" smtClean="0"/>
              <a:t>, </a:t>
            </a:r>
            <a:r>
              <a:rPr lang="ru-RU" dirty="0" err="1" smtClean="0"/>
              <a:t>қурилиш ишлари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қўл</a:t>
            </a:r>
            <a:r>
              <a:rPr lang="en-US" b="1" dirty="0" smtClean="0">
                <a:solidFill>
                  <a:srgbClr val="FF0000"/>
                </a:solidFill>
              </a:rPr>
              <a:t>-</a:t>
            </a:r>
            <a:r>
              <a:rPr lang="ru-RU" b="1" dirty="0" smtClean="0">
                <a:solidFill>
                  <a:srgbClr val="FF0000"/>
                </a:solidFill>
              </a:rPr>
              <a:t>ости </a:t>
            </a:r>
            <a:r>
              <a:rPr lang="ru-RU" b="1" dirty="0" err="1" smtClean="0">
                <a:solidFill>
                  <a:srgbClr val="FF0000"/>
                </a:solidFill>
              </a:rPr>
              <a:t>материаллар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ишлатиладиган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бўлса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ҳаражатларни анча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пасайтириш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мумкин</a:t>
            </a:r>
            <a:r>
              <a:rPr lang="ru-RU" dirty="0" smtClean="0"/>
              <a:t>!  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err="1" smtClean="0"/>
              <a:t>Иссиқхоналарда етиштириладиган</a:t>
            </a:r>
            <a:r>
              <a:rPr lang="ru-RU" dirty="0" smtClean="0"/>
              <a:t> </a:t>
            </a:r>
            <a:r>
              <a:rPr lang="ru-RU" dirty="0" err="1" smtClean="0"/>
              <a:t>маҳсулотлар учун</a:t>
            </a:r>
            <a:r>
              <a:rPr lang="ru-RU" dirty="0" smtClean="0"/>
              <a:t>  </a:t>
            </a:r>
            <a:r>
              <a:rPr lang="ru-RU" dirty="0" err="1" smtClean="0"/>
              <a:t>бозор</a:t>
            </a:r>
            <a:r>
              <a:rPr lang="ru-RU" dirty="0" smtClean="0"/>
              <a:t> </a:t>
            </a:r>
            <a:r>
              <a:rPr lang="ru-RU" dirty="0" err="1" smtClean="0"/>
              <a:t>нархларини</a:t>
            </a:r>
            <a:r>
              <a:rPr lang="ru-RU" dirty="0" smtClean="0"/>
              <a:t> </a:t>
            </a:r>
            <a:r>
              <a:rPr lang="ru-RU" dirty="0" err="1" smtClean="0"/>
              <a:t>инобатга</a:t>
            </a:r>
            <a:r>
              <a:rPr lang="ru-RU" dirty="0" smtClean="0"/>
              <a:t> </a:t>
            </a:r>
            <a:r>
              <a:rPr lang="ru-RU" dirty="0" err="1" smtClean="0"/>
              <a:t>олган</a:t>
            </a:r>
            <a:r>
              <a:rPr lang="ru-RU" dirty="0" smtClean="0"/>
              <a:t> </a:t>
            </a:r>
            <a:r>
              <a:rPr lang="ru-RU" dirty="0" err="1" smtClean="0"/>
              <a:t>ҳолда, иссиқхонани қуриш учун</a:t>
            </a:r>
            <a:r>
              <a:rPr lang="ru-RU" dirty="0" smtClean="0"/>
              <a:t> </a:t>
            </a:r>
            <a:r>
              <a:rPr lang="ru-RU" dirty="0" err="1" smtClean="0"/>
              <a:t>кетадиган</a:t>
            </a:r>
            <a:r>
              <a:rPr lang="ru-RU" dirty="0" smtClean="0"/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ҳаражатларни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1</a:t>
            </a:r>
            <a:r>
              <a:rPr lang="en-US" b="1" dirty="0" smtClean="0">
                <a:solidFill>
                  <a:srgbClr val="FF0000"/>
                </a:solidFill>
              </a:rPr>
              <a:t>-</a:t>
            </a:r>
            <a:r>
              <a:rPr lang="ru-RU" b="1" dirty="0" smtClean="0">
                <a:solidFill>
                  <a:srgbClr val="FF0000"/>
                </a:solidFill>
              </a:rPr>
              <a:t>2 </a:t>
            </a:r>
            <a:r>
              <a:rPr lang="ru-RU" b="1" dirty="0" err="1" smtClean="0">
                <a:solidFill>
                  <a:srgbClr val="FF0000"/>
                </a:solidFill>
              </a:rPr>
              <a:t>йил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давомида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uz-Cyrl-UZ" b="1" dirty="0" smtClean="0">
                <a:solidFill>
                  <a:srgbClr val="FF0000"/>
                </a:solidFill>
              </a:rPr>
              <a:t>қоплаш мумкин! </a:t>
            </a:r>
            <a:r>
              <a:rPr lang="uz-Cyrl-UZ" dirty="0" smtClean="0"/>
              <a:t>Бунинг учун агрономик талабларни бажариш керак бўлади.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85720" y="142852"/>
            <a:ext cx="8358246" cy="960127"/>
            <a:chOff x="0" y="20002"/>
            <a:chExt cx="8358246" cy="96012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46870" y="66872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3600" b="1" baseline="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Ўзбекистон </a:t>
              </a:r>
              <a:r>
                <a:rPr lang="ru-RU" sz="3600" b="1" baseline="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С</a:t>
              </a:r>
              <a:r>
                <a:rPr lang="ru-RU" sz="36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авдо-саноат</a:t>
              </a:r>
              <a:r>
                <a:rPr lang="ru-RU" sz="36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6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палатасига</a:t>
              </a:r>
              <a:r>
                <a:rPr lang="ru-RU" sz="36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6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мурожаат</a:t>
              </a:r>
              <a:r>
                <a:rPr lang="ru-RU" sz="36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6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этинг</a:t>
              </a:r>
              <a:r>
                <a:rPr lang="ru-RU" sz="36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!</a:t>
              </a:r>
              <a:endParaRPr lang="ru-RU" sz="3600" b="1" kern="1200" baseline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026" name="Picture 2" descr="http://t3.gstatic.com/images?q=tbn:ANd9GcRH6RmO6n3KJyOnwU9y10p0EYMCLUvcTF2yIUjz1v-BkvS5dAx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285860"/>
            <a:ext cx="1071570" cy="10715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286256"/>
            <a:ext cx="2071686" cy="13595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39335" y="1428736"/>
            <a:ext cx="775871" cy="92869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13" name="TextBox 12"/>
          <p:cNvSpPr txBox="1"/>
          <p:nvPr/>
        </p:nvSpPr>
        <p:spPr>
          <a:xfrm>
            <a:off x="500034" y="2500306"/>
            <a:ext cx="3000396" cy="83099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Энерги</a:t>
            </a:r>
            <a:r>
              <a:rPr lang="uz-Cyrl-UZ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 тежамкор иссиқхона қуриш бўйича </a:t>
            </a:r>
            <a:r>
              <a:rPr lang="uz-Cyrl-UZ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ўқув қўлланмани</a:t>
            </a:r>
            <a:r>
              <a:rPr lang="uz-Cyrl-UZ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таклиф этамиз!</a:t>
            </a: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596" y="5786454"/>
            <a:ext cx="321471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uz-Cyrl-UZ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Иссиқхонани қуриш буйича </a:t>
            </a:r>
            <a:r>
              <a:rPr lang="uz-Cyrl-UZ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техник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z-Cyrl-UZ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иқтисодий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хужжатларни </a:t>
            </a:r>
          </a:p>
          <a:p>
            <a:pPr algn="ctr"/>
            <a:r>
              <a:rPr lang="uz-Cyrl-UZ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тақдим этамиз! 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72066" y="2526565"/>
            <a:ext cx="3500462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uz-Cyrl-UZ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Иссиқхоналарни қуриш бўйича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uz-Cyrl-UZ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махсулотларни етиштириш бўйича  </a:t>
            </a:r>
            <a:r>
              <a:rPr lang="uz-Cyrl-UZ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мутахассислар ёрдами</a:t>
            </a:r>
            <a:r>
              <a:rPr lang="uz-Cyrl-UZ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5072066" y="5786454"/>
            <a:ext cx="3500462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uz-Cyrl-UZ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Қ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уёш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энергиясида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ишлаб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турган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иссиқхоналарни бориб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кўриш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жойда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ўрганиш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имконияти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4357694"/>
            <a:ext cx="1785950" cy="13060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57158" y="285728"/>
            <a:ext cx="8358246" cy="960127"/>
            <a:chOff x="0" y="20002"/>
            <a:chExt cx="8358246" cy="96012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46870" y="66872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uz-Cyrl-UZ" sz="3600" b="1" dirty="0" smtClean="0">
                  <a:solidFill>
                    <a:srgbClr val="FFFFFF"/>
                  </a:solidFill>
                  <a:cs typeface="Arial" pitchFamily="34" charset="0"/>
                </a:rPr>
                <a:t>100 марта эшитгандан кўра,        1 марта кўрган афзал!</a:t>
              </a:r>
              <a:endParaRPr lang="ru-RU" sz="3600" b="1" dirty="0">
                <a:solidFill>
                  <a:srgbClr val="FFFFFF"/>
                </a:solidFill>
                <a:cs typeface="Arial" pitchFamily="34" charset="0"/>
              </a:endParaRPr>
            </a:p>
          </p:txBody>
        </p:sp>
      </p:grp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643050"/>
            <a:ext cx="8299519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73030" y="6215082"/>
            <a:ext cx="1855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Энергия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тежамкор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исси</a:t>
            </a:r>
            <a:r>
              <a:rPr lang="uz-Cyrl-UZ" sz="1600" dirty="0" smtClean="0">
                <a:latin typeface="Times New Roman" pitchFamily="18" charset="0"/>
                <a:cs typeface="Times New Roman" pitchFamily="18" charset="0"/>
              </a:rPr>
              <a:t>қхоналар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500570"/>
            <a:ext cx="1714512" cy="1690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20" y="4786322"/>
            <a:ext cx="357190" cy="35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72396" y="4000504"/>
            <a:ext cx="357190" cy="35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6578" y="4071942"/>
            <a:ext cx="357190" cy="35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4500570"/>
            <a:ext cx="357190" cy="35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4856742"/>
            <a:ext cx="357190" cy="35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9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5715016"/>
            <a:ext cx="357190" cy="35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3786190"/>
            <a:ext cx="357190" cy="35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2857496"/>
            <a:ext cx="357190" cy="35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7500958" y="4929198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err="1" smtClean="0"/>
              <a:t>Фарғона вилояти</a:t>
            </a:r>
            <a:r>
              <a:rPr lang="ru-RU" sz="1200" dirty="0" smtClean="0"/>
              <a:t>, </a:t>
            </a:r>
            <a:r>
              <a:rPr lang="ru-RU" sz="1200" dirty="0" err="1" smtClean="0"/>
              <a:t>Фурқат тумани</a:t>
            </a:r>
            <a:endParaRPr lang="ru-RU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5429256" y="3571876"/>
            <a:ext cx="1785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sz="1200" dirty="0" smtClean="0"/>
              <a:t>Тошкент вилояти Янгийул тумани </a:t>
            </a:r>
            <a:endParaRPr lang="ru-RU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1857356" y="1857364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err="1" smtClean="0"/>
              <a:t>Қорақалпо</a:t>
            </a:r>
            <a:r>
              <a:rPr lang="uz-Cyrl-UZ" sz="1200" dirty="0" smtClean="0"/>
              <a:t>ғ</a:t>
            </a:r>
            <a:r>
              <a:rPr lang="ru-RU" sz="1200" dirty="0" err="1" smtClean="0"/>
              <a:t>истон</a:t>
            </a:r>
            <a:r>
              <a:rPr lang="ru-RU" sz="1200" dirty="0" smtClean="0"/>
              <a:t> </a:t>
            </a:r>
            <a:r>
              <a:rPr lang="ru-RU" sz="1200" dirty="0" err="1" smtClean="0"/>
              <a:t>Республикаси</a:t>
            </a:r>
            <a:r>
              <a:rPr lang="ru-RU" sz="1200" dirty="0" smtClean="0"/>
              <a:t>, Нукус </a:t>
            </a:r>
            <a:r>
              <a:rPr lang="ru-RU" sz="1200" dirty="0" err="1" smtClean="0"/>
              <a:t>тумани</a:t>
            </a:r>
            <a:endParaRPr lang="ru-RU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2571736" y="5286388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err="1" smtClean="0"/>
              <a:t>Самарқанд вилояти</a:t>
            </a:r>
            <a:r>
              <a:rPr lang="ru-RU" sz="1200" dirty="0" smtClean="0"/>
              <a:t>, </a:t>
            </a:r>
            <a:r>
              <a:rPr lang="ru-RU" sz="1200" dirty="0" err="1" smtClean="0"/>
              <a:t>Жомбой</a:t>
            </a:r>
            <a:r>
              <a:rPr lang="ru-RU" sz="1200" dirty="0" smtClean="0"/>
              <a:t> </a:t>
            </a:r>
            <a:r>
              <a:rPr lang="ru-RU" sz="1200" dirty="0" err="1" smtClean="0"/>
              <a:t>тумани</a:t>
            </a:r>
            <a:endParaRPr lang="ru-RU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7500926" y="3538839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sz="1200" dirty="0" smtClean="0"/>
              <a:t>Наманган вилояти, Мингбулоқ тумани.</a:t>
            </a:r>
            <a:endParaRPr lang="ru-RU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3714744" y="6027003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sz="1200" dirty="0" smtClean="0"/>
              <a:t>Қашқадарё вилояти, Китоб тумани</a:t>
            </a:r>
            <a:endParaRPr lang="ru-RU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3857620" y="4000504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sz="1200" dirty="0" smtClean="0"/>
              <a:t>Жиззах вилояти, Жаззах тумани</a:t>
            </a:r>
            <a:endParaRPr lang="ru-RU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4000496" y="2285992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err="1" smtClean="0"/>
              <a:t>Қорақалқоғистон Республикаси</a:t>
            </a:r>
            <a:r>
              <a:rPr lang="ru-RU" sz="1200" dirty="0" smtClean="0"/>
              <a:t>, </a:t>
            </a:r>
            <a:r>
              <a:rPr lang="ru-RU" sz="1200" dirty="0" err="1" smtClean="0"/>
              <a:t>Кегайли</a:t>
            </a:r>
            <a:r>
              <a:rPr lang="ru-RU" sz="1200" dirty="0" smtClean="0"/>
              <a:t> </a:t>
            </a:r>
            <a:r>
              <a:rPr lang="ru-RU" sz="1200" dirty="0" err="1" smtClean="0"/>
              <a:t>тумани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86512" y="6000768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sz="1200" dirty="0" smtClean="0"/>
              <a:t>Сурхондарё вилояти, Ангор тумани</a:t>
            </a:r>
            <a:endParaRPr lang="ru-RU" sz="1200" dirty="0"/>
          </a:p>
        </p:txBody>
      </p:sp>
      <p:pic>
        <p:nvPicPr>
          <p:cNvPr id="30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29322" y="5786454"/>
            <a:ext cx="358223" cy="353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285860"/>
            <a:ext cx="8786874" cy="50452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Ўзбекистон Савдо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саноат палатаси</a:t>
            </a:r>
          </a:p>
          <a:p>
            <a:pPr algn="ctr">
              <a:buNone/>
            </a:pPr>
            <a:r>
              <a:rPr lang="uz-Cyrl-UZ" sz="1500" dirty="0" smtClean="0">
                <a:latin typeface="Times New Roman" pitchFamily="18" charset="0"/>
                <a:cs typeface="Times New Roman" pitchFamily="18" charset="0"/>
              </a:rPr>
              <a:t>Тошкент ш., Матбуотчилар к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си, 6-блок</a:t>
            </a:r>
            <a:r>
              <a:rPr lang="uz-Cyrl-UZ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(+99871) 150-60-06, 150-60-02</a:t>
            </a:r>
          </a:p>
          <a:p>
            <a:pPr algn="ctr">
              <a:buNone/>
            </a:pP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chamber.uz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z-Cyrl-UZ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БМТТД «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Ўзбекистон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Бизнес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Форуми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(2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босқич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)»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лойиҳаси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z-Cyrl-UZ" sz="1500" dirty="0" smtClean="0">
                <a:latin typeface="Times New Roman" pitchFamily="18" charset="0"/>
                <a:cs typeface="Times New Roman" pitchFamily="18" charset="0"/>
              </a:rPr>
              <a:t>Тошкент ш., Матбуотчилар к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си, 6-блок</a:t>
            </a:r>
            <a:r>
              <a:rPr lang="uz-Cyrl-UZ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(+99871) 150-12-60</a:t>
            </a:r>
          </a:p>
          <a:p>
            <a:pPr algn="ctr">
              <a:buNone/>
            </a:pPr>
            <a:r>
              <a:rPr lang="ru-RU" sz="15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www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  <a:hlinkClick r:id="rId2"/>
              </a:rPr>
              <a:t>bfu.uz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  <a:hlinkClick r:id="rId3"/>
              </a:rPr>
              <a:t>www.facebook.com/undp.bfu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GEF</a:t>
            </a:r>
            <a:r>
              <a:rPr lang="uz-Cyrl-UZ" sz="2000" b="1" dirty="0" smtClean="0">
                <a:latin typeface="Times New Roman" pitchFamily="18" charset="0"/>
                <a:cs typeface="Times New Roman" pitchFamily="18" charset="0"/>
              </a:rPr>
              <a:t> Кичик Грантлар Дастури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uz-Cyrl-UZ" sz="1500" dirty="0" smtClean="0">
                <a:latin typeface="Times New Roman" pitchFamily="18" charset="0"/>
                <a:cs typeface="Times New Roman" pitchFamily="18" charset="0"/>
              </a:rPr>
              <a:t>Тошкент ш.,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Миробад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си, 41/3 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+ (998 71) 120 34 50</a:t>
            </a:r>
            <a:br>
              <a:rPr lang="ru-RU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5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 </a:t>
            </a:r>
            <a:r>
              <a:rPr lang="ru-RU" sz="1500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alexey.volkov@undp.org</a:t>
            </a:r>
            <a:r>
              <a:rPr lang="ru-RU" sz="1500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www.sgp.uz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z-Cyrl-UZ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z-Cyrl-UZ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57158" y="142852"/>
            <a:ext cx="8358246" cy="960127"/>
            <a:chOff x="0" y="20002"/>
            <a:chExt cx="8358246" cy="96012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46870" y="66872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uz-Cyrl-UZ" sz="3200" b="1" dirty="0" smtClean="0">
                  <a:solidFill>
                    <a:srgbClr val="FFFFFF"/>
                  </a:solidFill>
                  <a:cs typeface="Arial" pitchFamily="34" charset="0"/>
                </a:rPr>
                <a:t>Кимга мурожаат этиш мумкин?</a:t>
              </a:r>
              <a:endParaRPr lang="ru-RU" sz="3200" b="1" dirty="0">
                <a:solidFill>
                  <a:srgbClr val="FFFFFF"/>
                </a:solidFill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643570" y="1357298"/>
            <a:ext cx="3000396" cy="46434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Схема 8"/>
          <p:cNvGraphicFramePr/>
          <p:nvPr/>
        </p:nvGraphicFramePr>
        <p:xfrm>
          <a:off x="214282" y="142852"/>
          <a:ext cx="8358246" cy="1000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572132" y="1071546"/>
            <a:ext cx="3143272" cy="4929222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uz-Cyrl-U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z-Cyrl-UZ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z-Cyrl-UZ" sz="1800" dirty="0" smtClean="0">
                <a:latin typeface="Times New Roman" pitchFamily="18" charset="0"/>
                <a:cs typeface="Times New Roman" pitchFamily="18" charset="0"/>
              </a:rPr>
              <a:t>Совуқ мавсумда ҳам маҳсулотларни  етиштириш имконияти!</a:t>
            </a:r>
          </a:p>
          <a:p>
            <a:pPr algn="just">
              <a:buNone/>
            </a:pPr>
            <a:endParaRPr lang="uz-Cyrl-U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z-Cyrl-UZ" sz="18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uz-Cyrl-U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z-Cyrl-UZ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z-Cyrl-UZ" sz="1800" dirty="0" smtClean="0">
                <a:latin typeface="Times New Roman" pitchFamily="18" charset="0"/>
                <a:cs typeface="Times New Roman" pitchFamily="18" charset="0"/>
              </a:rPr>
              <a:t>Қуриш ва ишлатиш учун кўп вақт ва ҳаражат талаб қилмайди!</a:t>
            </a:r>
          </a:p>
          <a:p>
            <a:pPr algn="just">
              <a:buNone/>
            </a:pPr>
            <a:r>
              <a:rPr lang="uz-Cyrl-UZ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z-Cyrl-U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ДАРОМАД КЎРАСИЗ!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7143768" y="2428868"/>
            <a:ext cx="14287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0034" y="1411120"/>
            <a:ext cx="5072098" cy="264320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lvl="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Ташқи ҳаво ҳарорати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-5C</a:t>
            </a:r>
            <a:r>
              <a:rPr lang="uz-Cyrl-U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га қадар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иссиқхонани иситиш учун ҳеч қандай қўшимча жиҳозларни (электр/газ/дизель/кўмир) ишлатиш ҳожати йўқ!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Бундай иссиқхонани </a:t>
            </a:r>
            <a:r>
              <a:rPr lang="uz-Cyrl-U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қуриш осон ва арзон: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ота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боболаримиз ишлатишган пахсадан, хом-ғиштдан ёки синч қилиб қуриш мумкин;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давомида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иситиш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қўшимча ишчи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кучи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талаб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қилмайди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7432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Шамолга ва қорга юқори чидамли.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71538" y="3913192"/>
            <a:ext cx="3929090" cy="2873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Стрелка вниз 7"/>
          <p:cNvSpPr/>
          <p:nvPr/>
        </p:nvSpPr>
        <p:spPr>
          <a:xfrm>
            <a:off x="7145856" y="4392846"/>
            <a:ext cx="14287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71538" y="3929066"/>
            <a:ext cx="3929090" cy="2873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357158" y="142852"/>
            <a:ext cx="8358246" cy="960127"/>
            <a:chOff x="0" y="20002"/>
            <a:chExt cx="8358246" cy="96012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46870" y="66872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3600" b="1" kern="1200" baseline="0" dirty="0" smtClean="0">
                  <a:solidFill>
                    <a:schemeClr val="bg1"/>
                  </a:solidFill>
                </a:rPr>
                <a:t>Иссиқхоналарнинг</a:t>
              </a:r>
              <a:r>
                <a:rPr lang="uz-Cyrl-UZ" sz="3600" b="1" kern="1200" dirty="0" smtClean="0">
                  <a:solidFill>
                    <a:schemeClr val="bg1"/>
                  </a:solidFill>
                </a:rPr>
                <a:t> ишлаш тамойиллари</a:t>
              </a:r>
              <a:endParaRPr lang="ru-RU" sz="3600" b="1" kern="1200" baseline="0" dirty="0">
                <a:solidFill>
                  <a:schemeClr val="bg1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57158" y="15001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57158" y="1142984"/>
            <a:ext cx="8215370" cy="17859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Кун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давомида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қуёш туфайли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иссиқхонада иссиқлик тўпланади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7432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Тўпланган иссиқлик кечаси йўқолмаслиги учун иссиқхона томи махсус </a:t>
            </a:r>
            <a:r>
              <a:rPr lang="uz-Cyrl-U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термопарда билан ёпилади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7432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Ташқарида ҳаво ҳарорати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бўлса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ҳам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иссиқхона ичида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керакли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ҳароратни ушлаб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туриш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   </a:t>
            </a:r>
            <a:endParaRPr lang="uz-Cyrl-U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uz-Cyrl-U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140648"/>
            <a:ext cx="7572428" cy="371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7072330" y="3638796"/>
            <a:ext cx="18573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000" b="1" dirty="0" smtClean="0"/>
              <a:t>Девор кўпроқ иссиқликни қабул қилиши ва қайта бериши учун қора рангга бўялган</a:t>
            </a:r>
            <a:endParaRPr lang="ru-RU" sz="1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29058" y="5715016"/>
            <a:ext cx="27146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000" b="1" dirty="0" smtClean="0"/>
              <a:t>Шимолий девор ўртасидан пластик қувурларни ўтказиш мумкин, ташқи ҳаво ҳарорати ўта совуқ бўлганида, иссиқхонани ушбу қувурлар орқали иситиш мумкин</a:t>
            </a:r>
            <a:endParaRPr lang="ru-RU" sz="1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000496" y="4786322"/>
            <a:ext cx="2000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000" b="1" dirty="0" smtClean="0"/>
              <a:t>Термо</a:t>
            </a:r>
            <a:r>
              <a:rPr lang="en-US" sz="1000" b="1" dirty="0" smtClean="0"/>
              <a:t>-</a:t>
            </a:r>
            <a:r>
              <a:rPr lang="uz-Cyrl-UZ" sz="1000" b="1" dirty="0" smtClean="0"/>
              <a:t>пардани бундай механизм орқали ҳам жойлаштириб, қўллаш мумкин </a:t>
            </a:r>
            <a:endParaRPr lang="ru-RU" sz="1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1406" y="4214818"/>
            <a:ext cx="16430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000" b="1" dirty="0" smtClean="0"/>
              <a:t>Термо</a:t>
            </a:r>
            <a:r>
              <a:rPr lang="en-US" sz="1000" b="1" dirty="0" smtClean="0"/>
              <a:t>-</a:t>
            </a:r>
            <a:r>
              <a:rPr lang="uz-Cyrl-UZ" sz="1000" b="1" dirty="0" smtClean="0"/>
              <a:t>парда каркас (полиэтилен) </a:t>
            </a:r>
          </a:p>
          <a:p>
            <a:r>
              <a:rPr lang="uz-Cyrl-UZ" sz="1000" b="1" dirty="0" smtClean="0"/>
              <a:t>устидан ёпилади </a:t>
            </a:r>
            <a:endParaRPr lang="ru-RU" sz="1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928794" y="5529220"/>
            <a:ext cx="1571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000" b="1" dirty="0" smtClean="0"/>
              <a:t>6 мм. қалинликдаги полиэтилен</a:t>
            </a:r>
            <a:endParaRPr lang="ru-RU" sz="1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643306" y="3286124"/>
            <a:ext cx="15716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000" b="1" dirty="0" smtClean="0"/>
              <a:t>Кундузги пайтда термо</a:t>
            </a:r>
            <a:r>
              <a:rPr lang="en-US" sz="1000" b="1" dirty="0" smtClean="0"/>
              <a:t>-</a:t>
            </a:r>
            <a:r>
              <a:rPr lang="ru-RU" sz="1000" b="1" dirty="0" err="1" smtClean="0"/>
              <a:t>пардани</a:t>
            </a:r>
            <a:r>
              <a:rPr lang="ru-RU" sz="1000" b="1" dirty="0" smtClean="0"/>
              <a:t>   </a:t>
            </a:r>
            <a:r>
              <a:rPr lang="ru-RU" sz="1000" b="1" dirty="0" err="1" smtClean="0"/>
              <a:t>ўрамоқ керак</a:t>
            </a:r>
            <a:r>
              <a:rPr lang="uz-Cyrl-UZ" sz="1000" b="1" dirty="0" smtClean="0"/>
              <a:t> </a:t>
            </a:r>
            <a:endParaRPr lang="ru-RU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357158" y="214290"/>
            <a:ext cx="8358246" cy="1071570"/>
            <a:chOff x="0" y="-51436"/>
            <a:chExt cx="8358246" cy="1071570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46870" y="-51436"/>
              <a:ext cx="8264506" cy="107157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</a:pP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600" b="1" baseline="0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қадам: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</a:pPr>
              <a:r>
                <a:rPr lang="uz-Cyrl-UZ" sz="3600" b="1" dirty="0" smtClean="0">
                  <a:latin typeface="Times New Roman" pitchFamily="18" charset="0"/>
                  <a:cs typeface="Times New Roman" pitchFamily="18" charset="0"/>
                </a:rPr>
                <a:t>Жойни қандай </a:t>
              </a:r>
              <a:r>
                <a:rPr lang="ru-RU" sz="3600" b="1" dirty="0" err="1" smtClean="0">
                  <a:latin typeface="Times New Roman" pitchFamily="18" charset="0"/>
                  <a:cs typeface="Times New Roman" pitchFamily="18" charset="0"/>
                </a:rPr>
                <a:t>танлаш</a:t>
              </a:r>
              <a:r>
                <a:rPr lang="ru-RU" sz="36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600" b="1" dirty="0" err="1" smtClean="0">
                  <a:latin typeface="Times New Roman" pitchFamily="18" charset="0"/>
                  <a:cs typeface="Times New Roman" pitchFamily="18" charset="0"/>
                </a:rPr>
                <a:t>керак</a:t>
              </a:r>
              <a:r>
                <a:rPr lang="ru-RU" sz="3600" b="1" dirty="0" smtClean="0">
                  <a:latin typeface="Times New Roman" pitchFamily="18" charset="0"/>
                  <a:cs typeface="Times New Roman" pitchFamily="18" charset="0"/>
                </a:rPr>
                <a:t>?</a:t>
              </a:r>
              <a:endParaRPr lang="ru-RU" sz="3600" b="1" kern="1200" baseline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57158" y="1463465"/>
            <a:ext cx="821537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Иссиқхонани жойлаштириш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 ости </a:t>
            </a:r>
            <a:r>
              <a:rPr lang="ru-RU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сувлари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камида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3,5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4,0 метр ч</a:t>
            </a:r>
            <a:r>
              <a:rPr lang="uz-Cyrl-UZ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уқурликда</a:t>
            </a:r>
            <a:r>
              <a:rPr lang="uz-Cyrl-UZ" sz="2200" dirty="0" smtClean="0">
                <a:latin typeface="Times New Roman" pitchFamily="18" charset="0"/>
                <a:cs typeface="Times New Roman" pitchFamily="18" charset="0"/>
              </a:rPr>
              <a:t> бўлган ерни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танланг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Акс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ҳолда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200" dirty="0" smtClean="0">
                <a:latin typeface="Times New Roman" pitchFamily="18" charset="0"/>
                <a:cs typeface="Times New Roman" pitchFamily="18" charset="0"/>
              </a:rPr>
              <a:t>иссиқхона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ҳавосида</a:t>
            </a:r>
            <a:r>
              <a:rPr lang="uz-Cyrl-UZ" sz="2200" dirty="0" smtClean="0">
                <a:latin typeface="Times New Roman" pitchFamily="18" charset="0"/>
                <a:cs typeface="Times New Roman" pitchFamily="18" charset="0"/>
              </a:rPr>
              <a:t> нам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лик ошиб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кетади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Компассни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олинг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Қуйида келтирилган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расм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бўйича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бўлажак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иссиқхонанинг жойлашувини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аниқланг.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Иссиқхонанинг «очиқ» тарафи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жанубга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қаратилган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 бўлиши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керак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952746"/>
            <a:ext cx="3851947" cy="24288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37931" y="3952746"/>
            <a:ext cx="4134597" cy="24288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928122"/>
            <a:ext cx="3786214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3943362"/>
            <a:ext cx="3786214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357298"/>
            <a:ext cx="8215370" cy="1214446"/>
          </a:xfrm>
        </p:spPr>
        <p:txBody>
          <a:bodyPr>
            <a:noAutofit/>
          </a:bodyPr>
          <a:lstStyle/>
          <a:p>
            <a:pPr marL="342900" indent="-342900">
              <a:buNone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1.  Иссиқхона қандай ўлчамда бўлишини хоҳлайсиз?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Иссиқхонанинг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эни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uz-Cyrl-U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- 14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метрдан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ошмасин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акс ҳолда аркани қуриш қимматлашиб кетади.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Бино пойдеворини (фундаменти) тайёрланг.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М-150 б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етон турини ишлатинг.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57158" y="142852"/>
            <a:ext cx="8358246" cy="960127"/>
            <a:chOff x="0" y="20002"/>
            <a:chExt cx="8358246" cy="96012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46870" y="66872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baseline="0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қадам:</a:t>
              </a:r>
              <a:r>
                <a:rPr lang="en-US" sz="3600" b="1" baseline="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uz-Cyrl-UZ" sz="3600" b="1" dirty="0" smtClean="0">
                  <a:latin typeface="Times New Roman" pitchFamily="18" charset="0"/>
                  <a:cs typeface="Times New Roman" pitchFamily="18" charset="0"/>
                </a:rPr>
                <a:t>Қурилиш ишларини бошлаш</a:t>
              </a:r>
              <a:endParaRPr lang="ru-RU" sz="3600" b="1" kern="1200" baseline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857752" y="5214950"/>
            <a:ext cx="3500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олган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деворлар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остидаги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пойдевор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чуқурлиги камида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60 см.;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кенглиги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камида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00034" y="5143512"/>
            <a:ext cx="4143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Бинонинг жанубий (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каркас)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тарафи остидаги пойдевор:</a:t>
            </a:r>
          </a:p>
          <a:p>
            <a:pPr>
              <a:buFont typeface="Arial" pitchFamily="34" charset="0"/>
              <a:buChar char="•"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чуқурлиги камида 60 см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кенглиги камида 40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см.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571472" y="4357694"/>
            <a:ext cx="3286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Каркас </a:t>
            </a:r>
            <a:r>
              <a:rPr lang="uz-Cyrl-UZ" sz="1400" b="1" dirty="0" smtClean="0">
                <a:solidFill>
                  <a:srgbClr val="FF0000"/>
                </a:solidFill>
              </a:rPr>
              <a:t>остидаги пойдевор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29190" y="4429132"/>
            <a:ext cx="3143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400" b="1" dirty="0" smtClean="0">
                <a:solidFill>
                  <a:srgbClr val="FF0000"/>
                </a:solidFill>
              </a:rPr>
              <a:t>Учта девор остидаги пойдевор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4500570"/>
            <a:ext cx="6543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60 см.</a:t>
            </a:r>
            <a:endParaRPr lang="ru-RU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357686" y="4500570"/>
            <a:ext cx="6543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60 см.</a:t>
            </a:r>
            <a:endParaRPr lang="ru-RU" sz="1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57158" y="3929066"/>
            <a:ext cx="6543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40 см.</a:t>
            </a:r>
            <a:endParaRPr lang="ru-RU" sz="1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786314" y="3929066"/>
            <a:ext cx="4812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1 м.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4277730"/>
            <a:ext cx="3857652" cy="258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Группа 3"/>
          <p:cNvGrpSpPr/>
          <p:nvPr/>
        </p:nvGrpSpPr>
        <p:grpSpPr>
          <a:xfrm>
            <a:off x="357158" y="142852"/>
            <a:ext cx="8358246" cy="960127"/>
            <a:chOff x="0" y="20002"/>
            <a:chExt cx="8358246" cy="96012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46870" y="66872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3600" b="1" dirty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600" b="1" baseline="0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қадам:</a:t>
              </a:r>
              <a:r>
                <a:rPr lang="en-US" sz="3600" b="1" baseline="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Деворларни</a:t>
              </a:r>
              <a:r>
                <a:rPr lang="uz-Cyrl-UZ" sz="3600" b="1" dirty="0" smtClean="0">
                  <a:latin typeface="Times New Roman" pitchFamily="18" charset="0"/>
                  <a:cs typeface="Times New Roman" pitchFamily="18" charset="0"/>
                </a:rPr>
                <a:t> кўтариш</a:t>
              </a:r>
              <a:endParaRPr lang="ru-RU" sz="3600" b="1" kern="1200" baseline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00034" y="15716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142984"/>
            <a:ext cx="8429684" cy="2500330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Иссиқхонанинг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деворларини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пахсадан, хом-ғиштдан</a:t>
            </a:r>
            <a:r>
              <a:rPr lang="uz-Cyrl-U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ёки </a:t>
            </a:r>
            <a:r>
              <a:rPr lang="uz-Cyrl-U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синч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 қилиб қуриш мумкин. Деворлар ҳаво ўтказмасин!</a:t>
            </a:r>
          </a:p>
          <a:p>
            <a:pPr marL="457200" indent="-457200">
              <a:buNone/>
            </a:pP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2. Девор </a:t>
            </a:r>
            <a:r>
              <a:rPr lang="uz-Cyrl-U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қалинлиги камида 1 метр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 бўлишини тавсия этамиз, </a:t>
            </a:r>
            <a:r>
              <a:rPr lang="uz-Cyrl-U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баландлиги эса камида 3 метр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 бўлсин!</a:t>
            </a:r>
          </a:p>
          <a:p>
            <a:pPr marL="457200" indent="-457200">
              <a:buNone/>
            </a:pP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3. Деворнинг кўчага қарайдиган тарафларини сомон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суво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қлаш лозим, ички тарафи эса сомонсиз сувоқланади. Энг узун, яъни </a:t>
            </a:r>
            <a:r>
              <a:rPr lang="uz-Cyrl-U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шимолий девор ичидан пластик қувурларни ўтказиш ҳам мумкин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. Ташқаридаги ҳаво ҳарорати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дан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паст бўлганида, ушбу қувурлар орқали иссиқ буғ жўнатилади.   </a:t>
            </a:r>
          </a:p>
          <a:p>
            <a:pPr marL="457200" indent="-457200">
              <a:buNone/>
            </a:pPr>
            <a:endParaRPr lang="uz-Cyrl-UZ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3822695" y="6035693"/>
            <a:ext cx="928694" cy="1588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86248" y="5786454"/>
            <a:ext cx="571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400" b="1" dirty="0" smtClean="0"/>
              <a:t>3 м.</a:t>
            </a:r>
            <a:endParaRPr lang="ru-RU" sz="1400" b="1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2071670" y="5786454"/>
            <a:ext cx="92869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14348" y="5572140"/>
            <a:ext cx="1500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Сомон </a:t>
            </a:r>
            <a:r>
              <a:rPr lang="ru-RU" sz="1200" b="1" dirty="0" err="1" smtClean="0"/>
              <a:t>билан</a:t>
            </a:r>
            <a:r>
              <a:rPr lang="ru-RU" sz="1200" b="1" dirty="0" smtClean="0"/>
              <a:t> </a:t>
            </a:r>
          </a:p>
          <a:p>
            <a:r>
              <a:rPr lang="ru-RU" sz="1200" b="1" dirty="0" err="1" smtClean="0"/>
              <a:t>суво</a:t>
            </a:r>
            <a:r>
              <a:rPr lang="uz-Cyrl-UZ" sz="1200" b="1" dirty="0" smtClean="0"/>
              <a:t>қлаш керак</a:t>
            </a:r>
            <a:endParaRPr lang="ru-RU" sz="1200" b="1" dirty="0"/>
          </a:p>
        </p:txBody>
      </p:sp>
      <p:cxnSp>
        <p:nvCxnSpPr>
          <p:cNvPr id="26" name="Прямая со стрелкой 25"/>
          <p:cNvCxnSpPr/>
          <p:nvPr/>
        </p:nvCxnSpPr>
        <p:spPr>
          <a:xfrm rot="10800000">
            <a:off x="3571868" y="5786454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00430" y="5429264"/>
            <a:ext cx="4812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200" b="1" dirty="0" smtClean="0"/>
              <a:t>1 м.</a:t>
            </a:r>
            <a:endParaRPr lang="ru-RU" sz="1200" b="1" dirty="0"/>
          </a:p>
        </p:txBody>
      </p:sp>
      <p:cxnSp>
        <p:nvCxnSpPr>
          <p:cNvPr id="32" name="Прямая со стрелкой 31"/>
          <p:cNvCxnSpPr/>
          <p:nvPr/>
        </p:nvCxnSpPr>
        <p:spPr>
          <a:xfrm rot="10800000">
            <a:off x="5857884" y="5641989"/>
            <a:ext cx="100013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823820" y="5509455"/>
            <a:ext cx="15343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200" b="1" dirty="0" smtClean="0"/>
              <a:t>Шимолий девор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57158" y="142852"/>
            <a:ext cx="8358246" cy="960127"/>
            <a:chOff x="0" y="20002"/>
            <a:chExt cx="8358246" cy="96012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46870" y="66872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sz="3600" b="1" baseline="0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қадам:</a:t>
              </a:r>
              <a:r>
                <a:rPr lang="en-US" sz="3600" b="1" baseline="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600" b="1" baseline="0" dirty="0" smtClean="0">
                  <a:latin typeface="Times New Roman" pitchFamily="18" charset="0"/>
                  <a:cs typeface="Times New Roman" pitchFamily="18" charset="0"/>
                </a:rPr>
                <a:t>К</a:t>
              </a:r>
              <a:r>
                <a:rPr lang="uz-Cyrl-UZ" sz="3600" b="1" dirty="0" smtClean="0">
                  <a:latin typeface="Times New Roman" pitchFamily="18" charset="0"/>
                  <a:cs typeface="Times New Roman" pitchFamily="18" charset="0"/>
                </a:rPr>
                <a:t>аркас ясаш </a:t>
              </a:r>
              <a:endParaRPr lang="ru-RU" sz="3600" b="1" kern="1200" baseline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Содержимое 2"/>
          <p:cNvSpPr txBox="1">
            <a:spLocks/>
          </p:cNvSpPr>
          <p:nvPr/>
        </p:nvSpPr>
        <p:spPr>
          <a:xfrm>
            <a:off x="285720" y="1142984"/>
            <a:ext cx="8358246" cy="235745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uz-Cyrl-UZ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    Каркасни </a:t>
            </a:r>
            <a:r>
              <a:rPr kumimoji="0" lang="uz-Cyrl-UZ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ёғоч, алюмин профиллари ёки темирдан қилинган тиргакдан </a:t>
            </a:r>
            <a:r>
              <a:rPr kumimoji="0" lang="uz-Cyrl-UZ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ясаш мумкин. </a:t>
            </a:r>
          </a:p>
          <a:p>
            <a:pPr marL="457200" lvl="0" indent="-4572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2.     Каркас мустаҳкам бўлиши керак. Унинг </a:t>
            </a:r>
            <a:r>
              <a:rPr lang="uz-Cyrl-U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юк кўтариш қобилияти камида 1м2 га 50 кг.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бўлсин!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3.     Каркаснинг шамолга чидамлилиги катта бўлиши керак. Камида, </a:t>
            </a:r>
            <a:r>
              <a:rPr lang="uz-Cyrl-U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соатига 70 км. шамол тезлигига чидамли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бўлиши лозим. 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4.     Каркаснинг мустаҳкамлик даражасини аниқлаш учун </a:t>
            </a:r>
            <a:r>
              <a:rPr lang="uz-Cyrl-U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инженерлар билан маслаҳатлашинг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70000"/>
              <a:buAutoNum type="arabicPeriod" startAt="3"/>
            </a:pPr>
            <a:endParaRPr lang="uz-Cyrl-UZ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ts val="600"/>
              </a:spcBef>
              <a:buClr>
                <a:schemeClr val="accent1"/>
              </a:buClr>
              <a:buSzPct val="70000"/>
              <a:buFontTx/>
              <a:buAutoNum type="arabicPeriod" startAt="2"/>
            </a:pPr>
            <a:endParaRPr lang="uz-Cyrl-U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70000"/>
              <a:buFontTx/>
              <a:buAutoNum type="arabicPeriod" startAt="2"/>
            </a:pPr>
            <a:endParaRPr kumimoji="0" lang="uz-Cyrl-UZ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3857772"/>
            <a:ext cx="3857652" cy="2894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857628"/>
            <a:ext cx="2500330" cy="29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42844" y="142852"/>
            <a:ext cx="8715404" cy="1143008"/>
            <a:chOff x="0" y="20002"/>
            <a:chExt cx="8358246" cy="96012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46870" y="66872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3600" b="1" baseline="0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3600" b="1" baseline="0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uz-Cyrl-UZ" sz="3600" b="1" dirty="0" smtClean="0">
                  <a:latin typeface="Times New Roman" pitchFamily="18" charset="0"/>
                  <a:cs typeface="Times New Roman" pitchFamily="18" charset="0"/>
                </a:rPr>
                <a:t>қадам:</a:t>
              </a:r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uz-Cyrl-UZ" sz="3600" b="1" dirty="0" smtClean="0">
                  <a:latin typeface="Times New Roman" pitchFamily="18" charset="0"/>
                  <a:cs typeface="Times New Roman" pitchFamily="18" charset="0"/>
                </a:rPr>
                <a:t>Иссиқхона ичида иссиқликнинг айланишини таъминлаш</a:t>
              </a:r>
              <a:endParaRPr lang="ru-RU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347" y="1714488"/>
            <a:ext cx="8653243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14314" y="142852"/>
            <a:ext cx="8715404" cy="1214446"/>
            <a:chOff x="0" y="20002"/>
            <a:chExt cx="8358246" cy="96012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20002"/>
              <a:ext cx="8358246" cy="96012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46870" y="66872"/>
              <a:ext cx="8264506" cy="866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3200" b="1" baseline="0" dirty="0" smtClean="0">
                  <a:latin typeface="Times New Roman" pitchFamily="18" charset="0"/>
                  <a:cs typeface="Times New Roman" pitchFamily="18" charset="0"/>
                </a:rPr>
                <a:t>6</a:t>
              </a:r>
              <a:r>
                <a:rPr lang="en-US" sz="3200" b="1" baseline="0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uz-Cyrl-UZ" sz="3200" b="1" baseline="0" dirty="0" smtClean="0">
                  <a:latin typeface="Times New Roman" pitchFamily="18" charset="0"/>
                  <a:cs typeface="Times New Roman" pitchFamily="18" charset="0"/>
                </a:rPr>
                <a:t>қадам:</a:t>
              </a:r>
              <a:r>
                <a:rPr lang="en-US" sz="3200" b="1" baseline="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uz-Cyrl-UZ" sz="3200" b="1" baseline="0" dirty="0" smtClean="0">
                  <a:latin typeface="Times New Roman" pitchFamily="18" charset="0"/>
                  <a:cs typeface="Times New Roman" pitchFamily="18" charset="0"/>
                </a:rPr>
                <a:t>Термо</a:t>
              </a:r>
              <a:r>
                <a:rPr lang="en-US" sz="3200" b="1" baseline="0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ru-RU" sz="3200" b="1" baseline="0" dirty="0" err="1" smtClean="0">
                  <a:latin typeface="Times New Roman" pitchFamily="18" charset="0"/>
                  <a:cs typeface="Times New Roman" pitchFamily="18" charset="0"/>
                </a:rPr>
                <a:t>пардани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200" b="1" dirty="0" err="1" smtClean="0">
                  <a:latin typeface="Times New Roman" pitchFamily="18" charset="0"/>
                  <a:cs typeface="Times New Roman" pitchFamily="18" charset="0"/>
                </a:rPr>
                <a:t>тайёрлаш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: с</a:t>
              </a:r>
              <a:r>
                <a:rPr lang="uz-Cyrl-UZ" sz="3200" b="1" dirty="0" smtClean="0">
                  <a:latin typeface="Times New Roman" pitchFamily="18" charset="0"/>
                  <a:cs typeface="Times New Roman" pitchFamily="18" charset="0"/>
                </a:rPr>
                <a:t>увга ва юкка чидамли материаллар ишлатилади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3200" b="1" kern="1200" baseline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4643438" y="2000240"/>
            <a:ext cx="41434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Тўлдиргич: Қўй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жунги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ПВХ, ватин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минерал пахта,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фольгизол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синтепон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пенополистирол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500438"/>
            <a:ext cx="6786610" cy="1266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Прямая со стрелкой 23"/>
          <p:cNvCxnSpPr/>
          <p:nvPr/>
        </p:nvCxnSpPr>
        <p:spPr>
          <a:xfrm rot="16200000" flipH="1">
            <a:off x="1321571" y="2964653"/>
            <a:ext cx="857256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4282" y="1928802"/>
            <a:ext cx="3214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/>
              <a:t>Брезент ёки пла</a:t>
            </a:r>
            <a:r>
              <a:rPr lang="ru-RU" sz="1600" dirty="0" err="1" smtClean="0"/>
              <a:t>шевка</a:t>
            </a:r>
            <a:r>
              <a:rPr lang="ru-RU" sz="1600" dirty="0" smtClean="0"/>
              <a:t>. Материал </a:t>
            </a:r>
            <a:r>
              <a:rPr lang="ru-RU" sz="1600" dirty="0" err="1" smtClean="0"/>
              <a:t>зичлиги</a:t>
            </a:r>
            <a:r>
              <a:rPr lang="ru-RU" sz="1600" dirty="0" smtClean="0"/>
              <a:t> 200 г/м2 дан </a:t>
            </a:r>
            <a:r>
              <a:rPr lang="ru-RU" sz="1600" dirty="0" err="1" smtClean="0"/>
              <a:t>кам</a:t>
            </a:r>
            <a:r>
              <a:rPr lang="ru-RU" sz="1600" dirty="0" smtClean="0"/>
              <a:t> б</a:t>
            </a:r>
            <a:r>
              <a:rPr lang="uz-Cyrl-UZ" sz="1600" dirty="0" smtClean="0"/>
              <a:t>ўлмасин</a:t>
            </a:r>
            <a:endParaRPr lang="ru-RU" sz="1600" dirty="0"/>
          </a:p>
        </p:txBody>
      </p:sp>
      <p:cxnSp>
        <p:nvCxnSpPr>
          <p:cNvPr id="26" name="Прямая со стрелкой 25"/>
          <p:cNvCxnSpPr>
            <a:stCxn id="22" idx="2"/>
          </p:cNvCxnSpPr>
          <p:nvPr/>
        </p:nvCxnSpPr>
        <p:spPr>
          <a:xfrm rot="5400000">
            <a:off x="6247317" y="3390599"/>
            <a:ext cx="934852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 flipH="1" flipV="1">
            <a:off x="1857356" y="4786322"/>
            <a:ext cx="1143008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285852" y="5500702"/>
            <a:ext cx="2212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dirty="0" smtClean="0"/>
              <a:t>Зар қоғоз (фольга)</a:t>
            </a:r>
            <a:endParaRPr lang="ru-RU" dirty="0"/>
          </a:p>
        </p:txBody>
      </p:sp>
      <p:cxnSp>
        <p:nvCxnSpPr>
          <p:cNvPr id="32" name="Прямая со стрелкой 31"/>
          <p:cNvCxnSpPr/>
          <p:nvPr/>
        </p:nvCxnSpPr>
        <p:spPr>
          <a:xfrm rot="5400000" flipH="1" flipV="1">
            <a:off x="4929190" y="5143512"/>
            <a:ext cx="114300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214810" y="5715016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dirty="0" smtClean="0"/>
              <a:t>Бўз (зичлиги 400 г/м2 дан кам бўлмасин)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1762</TotalTime>
  <Words>946</Words>
  <Application>Microsoft Office PowerPoint</Application>
  <PresentationFormat>Экран (4:3)</PresentationFormat>
  <Paragraphs>118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Narzullo Oblomurodov</dc:creator>
  <cp:lastModifiedBy>narzullo.oblomurodov</cp:lastModifiedBy>
  <cp:revision>197</cp:revision>
  <dcterms:created xsi:type="dcterms:W3CDTF">2013-02-25T07:02:24Z</dcterms:created>
  <dcterms:modified xsi:type="dcterms:W3CDTF">2013-03-05T11:57:48Z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532645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D5.0.6</vt:lpwstr>
  </property>
</Properties>
</file>