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63" r:id="rId4"/>
    <p:sldId id="264" r:id="rId5"/>
    <p:sldId id="258" r:id="rId6"/>
    <p:sldId id="260" r:id="rId7"/>
    <p:sldId id="261" r:id="rId8"/>
    <p:sldId id="262" r:id="rId9"/>
    <p:sldId id="265" r:id="rId10"/>
    <p:sldId id="259"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0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4D77451-B04E-42BF-9943-F8F50E2ABDC0}" type="datetimeFigureOut">
              <a:rPr lang="ru-RU"/>
              <a:pPr>
                <a:defRPr/>
              </a:pPr>
              <a:t>19.08.2013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119D33-E94E-47D5-82E1-8C2676A7E9A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951F0-C169-4FAD-BC5C-1CC281841525}" type="slidenum">
              <a:rPr lang="ru-RU" smtClean="0"/>
              <a:pPr fontAlgn="base">
                <a:spcBef>
                  <a:spcPct val="0"/>
                </a:spcBef>
                <a:spcAft>
                  <a:spcPct val="0"/>
                </a:spcAft>
                <a:defRPr/>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D33D7152-77AE-49DF-B9AA-3316E0BDD57A}" type="datetimeFigureOut">
              <a:rPr lang="ru-RU"/>
              <a:pPr>
                <a:defRPr/>
              </a:pPr>
              <a:t>19.08.2013</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F7F080BE-52DE-49CD-83AF-48E596DA33C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3FB56A94-384B-45A4-B903-471AA1D04FDD}" type="datetimeFigureOut">
              <a:rPr lang="ru-RU"/>
              <a:pPr>
                <a:defRPr/>
              </a:pPr>
              <a:t>19.08.2013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7C4A1D3-EC7A-4D37-853F-7D700A14C26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643374C-1F6D-4566-8224-B470962EC19B}" type="datetimeFigureOut">
              <a:rPr lang="ru-RU"/>
              <a:pPr>
                <a:defRPr/>
              </a:pPr>
              <a:t>19.08.2013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2BBAD5B-DB85-4439-ADAD-6597CB0C576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C640FB1-E045-4192-AF5A-89F6CA80B05C}" type="datetimeFigureOut">
              <a:rPr lang="ru-RU"/>
              <a:pPr>
                <a:defRPr/>
              </a:pPr>
              <a:t>19.08.2013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5733605-4CD8-4604-8CAF-A84F2833A0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47C170FB-8590-4F35-A720-92F422EB4FD1}" type="datetimeFigureOut">
              <a:rPr lang="ru-RU"/>
              <a:pPr>
                <a:defRPr/>
              </a:pPr>
              <a:t>19.08.2013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ED3EA74C-3F24-4A47-BF73-845BE25510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13ADAEE5-D1C8-4AFD-A1EB-7DF33FB6D4B7}" type="datetimeFigureOut">
              <a:rPr lang="ru-RU"/>
              <a:pPr>
                <a:defRPr/>
              </a:pPr>
              <a:t>19.08.2013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04DAB71-44EF-456C-955C-9180C8A147B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6CC71B62-90D3-47C3-9194-0932A24DC15D}" type="datetimeFigureOut">
              <a:rPr lang="ru-RU"/>
              <a:pPr>
                <a:defRPr/>
              </a:pPr>
              <a:t>19.08.2013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77099910-415C-48E8-9AE9-65F5424D8A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F4019A6C-69EC-4176-997A-99F6BAA9F0F6}" type="datetimeFigureOut">
              <a:rPr lang="ru-RU"/>
              <a:pPr>
                <a:defRPr/>
              </a:pPr>
              <a:t>19.08.2013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CD214C9-9D78-4CD0-A78E-61236D40119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7BF65C67-7436-41C3-BE62-AEAE662349D1}" type="datetimeFigureOut">
              <a:rPr lang="ru-RU"/>
              <a:pPr>
                <a:defRPr/>
              </a:pPr>
              <a:t>19.08.2013</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40FCC5A2-7420-4674-AF4D-FBCD19FA808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AA2BB32B-5F98-46B2-8CDD-480B617BC75F}" type="datetimeFigureOut">
              <a:rPr lang="ru-RU"/>
              <a:pPr>
                <a:defRPr/>
              </a:pPr>
              <a:t>19.08.2013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E4ACE3A6-B790-438B-BE61-3FC245C1393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2DFBE0A7-F113-49E0-8AFC-D5B8DB8F18C5}" type="datetimeFigureOut">
              <a:rPr lang="ru-RU"/>
              <a:pPr>
                <a:defRPr/>
              </a:pPr>
              <a:t>19.08.2013</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B0014D62-E641-4C5E-9D5C-F754818E78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DB881BD1-FEE0-4729-B987-FDC36794D969}" type="datetimeFigureOut">
              <a:rPr lang="ru-RU"/>
              <a:pPr>
                <a:defRPr/>
              </a:pPr>
              <a:t>19.08.2013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E20A5498-4F54-49E2-88A2-49E04ACC523A}"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8" r:id="rId1"/>
    <p:sldLayoutId id="2147483813" r:id="rId2"/>
    <p:sldLayoutId id="2147483819" r:id="rId3"/>
    <p:sldLayoutId id="2147483814" r:id="rId4"/>
    <p:sldLayoutId id="2147483820" r:id="rId5"/>
    <p:sldLayoutId id="2147483815" r:id="rId6"/>
    <p:sldLayoutId id="2147483821" r:id="rId7"/>
    <p:sldLayoutId id="2147483822" r:id="rId8"/>
    <p:sldLayoutId id="2147483823" r:id="rId9"/>
    <p:sldLayoutId id="2147483816" r:id="rId10"/>
    <p:sldLayoutId id="214748381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http://sgp.undp.org/templates/sgp/images/gef.png" TargetMode="External"/><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http://sgp.undp.org/templates/sgp/images/logo.png" TargetMode="External"/><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gp.uz/" TargetMode="External"/><Relationship Id="rId2" Type="http://schemas.openxmlformats.org/officeDocument/2006/relationships/hyperlink" Target="mailto:b.islom@rambler.ru" TargetMode="External"/><Relationship Id="rId1" Type="http://schemas.openxmlformats.org/officeDocument/2006/relationships/slideLayout" Target="../slideLayouts/slideLayout1.xml"/><Relationship Id="rId4" Type="http://schemas.openxmlformats.org/officeDocument/2006/relationships/hyperlink" Target="mailto:alexey.volkov@und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8888" y="1196975"/>
            <a:ext cx="7407275" cy="1209675"/>
          </a:xfrm>
        </p:spPr>
        <p:txBody>
          <a:bodyPr>
            <a:noAutofit/>
          </a:bodyPr>
          <a:lstStyle/>
          <a:p>
            <a:pPr algn="ctr" eaLnBrk="1" fontAlgn="auto" hangingPunct="1">
              <a:spcAft>
                <a:spcPts val="0"/>
              </a:spcAft>
              <a:defRPr/>
            </a:pPr>
            <a:r>
              <a:rPr lang="uz-Cyrl-UZ" sz="2000" dirty="0" smtClean="0">
                <a:solidFill>
                  <a:schemeClr val="tx2">
                    <a:satMod val="130000"/>
                  </a:schemeClr>
                </a:solidFill>
                <a:latin typeface="Times New Roman" pitchFamily="18" charset="0"/>
                <a:cs typeface="Times New Roman" pitchFamily="18" charset="0"/>
              </a:rPr>
              <a:t>Қуйи Амударё минтақасида ўрмон массивлари кесилишининг олдини олиш мақсадида  ўсимликлардан ва агро чиқиндилардан ёқилғи брикетларини ишлаб чиқариш ғоясини илгари суриш</a:t>
            </a:r>
            <a:r>
              <a:rPr lang="ru-RU" sz="2000" dirty="0" smtClean="0">
                <a:solidFill>
                  <a:schemeClr val="tx2">
                    <a:satMod val="130000"/>
                  </a:schemeClr>
                </a:solidFill>
                <a:latin typeface="Times New Roman" pitchFamily="18" charset="0"/>
                <a:cs typeface="Times New Roman" pitchFamily="18" charset="0"/>
              </a:rPr>
              <a:t>.</a:t>
            </a:r>
            <a:endParaRPr lang="ru-RU" sz="2000" dirty="0">
              <a:solidFill>
                <a:schemeClr val="tx2">
                  <a:satMod val="130000"/>
                </a:schemeClr>
              </a:solidFill>
              <a:latin typeface="Times New Roman" pitchFamily="18" charset="0"/>
              <a:cs typeface="Times New Roman" pitchFamily="18" charset="0"/>
            </a:endParaRPr>
          </a:p>
        </p:txBody>
      </p:sp>
      <p:pic>
        <p:nvPicPr>
          <p:cNvPr id="3" name="Picture 8" descr="The GEF"/>
          <p:cNvPicPr>
            <a:picLocks noChangeAspect="1" noChangeArrowheads="1"/>
          </p:cNvPicPr>
          <p:nvPr/>
        </p:nvPicPr>
        <p:blipFill>
          <a:blip r:embed="rId2" r:link="rId3" cstate="print"/>
          <a:srcRect/>
          <a:stretch>
            <a:fillRect/>
          </a:stretch>
        </p:blipFill>
        <p:spPr bwMode="auto">
          <a:xfrm>
            <a:off x="2051050" y="188913"/>
            <a:ext cx="746125" cy="863600"/>
          </a:xfrm>
          <a:prstGeom prst="rect">
            <a:avLst/>
          </a:prstGeom>
          <a:noFill/>
          <a:ln w="9525">
            <a:noFill/>
            <a:miter lim="800000"/>
            <a:headEnd/>
            <a:tailEnd/>
          </a:ln>
        </p:spPr>
      </p:pic>
      <p:pic>
        <p:nvPicPr>
          <p:cNvPr id="4" name="Picture 9" descr=" Welcome to The GEF Small Grants Programme"/>
          <p:cNvPicPr>
            <a:picLocks noChangeAspect="1" noChangeArrowheads="1"/>
          </p:cNvPicPr>
          <p:nvPr/>
        </p:nvPicPr>
        <p:blipFill>
          <a:blip r:embed="rId4" r:link="rId5" cstate="print"/>
          <a:srcRect/>
          <a:stretch>
            <a:fillRect/>
          </a:stretch>
        </p:blipFill>
        <p:spPr bwMode="auto">
          <a:xfrm>
            <a:off x="3563938" y="260350"/>
            <a:ext cx="1152525" cy="700088"/>
          </a:xfrm>
          <a:prstGeom prst="rect">
            <a:avLst/>
          </a:prstGeom>
          <a:noFill/>
          <a:ln w="9525">
            <a:noFill/>
            <a:miter lim="800000"/>
            <a:headEnd/>
            <a:tailEnd/>
          </a:ln>
        </p:spPr>
      </p:pic>
      <p:pic>
        <p:nvPicPr>
          <p:cNvPr id="5" name="Picture 4" descr="C:\Documents and Settings\makhsad.bauetdinov\My Documents\OUTREACH PLANING\ПМГ Аутрич\PR-продукция\UNDP.tif"/>
          <p:cNvPicPr>
            <a:picLocks noChangeAspect="1" noChangeArrowheads="1"/>
          </p:cNvPicPr>
          <p:nvPr/>
        </p:nvPicPr>
        <p:blipFill>
          <a:blip r:embed="rId6" cstate="print"/>
          <a:srcRect/>
          <a:stretch>
            <a:fillRect/>
          </a:stretch>
        </p:blipFill>
        <p:spPr bwMode="auto">
          <a:xfrm>
            <a:off x="5364088" y="188640"/>
            <a:ext cx="576064" cy="792088"/>
          </a:xfrm>
          <a:prstGeom prst="rect">
            <a:avLst/>
          </a:prstGeom>
          <a:noFill/>
        </p:spPr>
      </p:pic>
      <p:pic>
        <p:nvPicPr>
          <p:cNvPr id="6" name="Picture 11" descr="logo"/>
          <p:cNvPicPr>
            <a:picLocks noChangeAspect="1" noChangeArrowheads="1"/>
          </p:cNvPicPr>
          <p:nvPr/>
        </p:nvPicPr>
        <p:blipFill>
          <a:blip r:embed="rId7" cstate="print"/>
          <a:srcRect r="78148"/>
          <a:stretch>
            <a:fillRect/>
          </a:stretch>
        </p:blipFill>
        <p:spPr bwMode="auto">
          <a:xfrm>
            <a:off x="6732588" y="188913"/>
            <a:ext cx="773112" cy="863600"/>
          </a:xfrm>
          <a:prstGeom prst="rect">
            <a:avLst/>
          </a:prstGeom>
          <a:noFill/>
        </p:spPr>
      </p:pic>
      <p:pic>
        <p:nvPicPr>
          <p:cNvPr id="7" name="Picture 5"/>
          <p:cNvPicPr>
            <a:picLocks noChangeAspect="1" noChangeArrowheads="1"/>
          </p:cNvPicPr>
          <p:nvPr/>
        </p:nvPicPr>
        <p:blipFill>
          <a:blip r:embed="rId8" cstate="print"/>
          <a:srcRect l="23645" t="27539" r="58237" b="50977"/>
          <a:stretch>
            <a:fillRect/>
          </a:stretch>
        </p:blipFill>
        <p:spPr bwMode="auto">
          <a:xfrm>
            <a:off x="1116013" y="2492375"/>
            <a:ext cx="5357812" cy="4143375"/>
          </a:xfrm>
          <a:prstGeom prst="rect">
            <a:avLst/>
          </a:prstGeom>
          <a:noFill/>
          <a:ln w="9525">
            <a:noFill/>
            <a:miter lim="800000"/>
            <a:headEnd/>
            <a:tailEnd/>
          </a:ln>
        </p:spPr>
      </p:pic>
      <p:pic>
        <p:nvPicPr>
          <p:cNvPr id="8" name="Picture 5"/>
          <p:cNvPicPr>
            <a:picLocks noChangeAspect="1" noChangeArrowheads="1"/>
          </p:cNvPicPr>
          <p:nvPr/>
        </p:nvPicPr>
        <p:blipFill>
          <a:blip r:embed="rId9" cstate="print"/>
          <a:srcRect l="26903" t="39063" r="58272" b="34570"/>
          <a:stretch>
            <a:fillRect/>
          </a:stretch>
        </p:blipFill>
        <p:spPr bwMode="auto">
          <a:xfrm>
            <a:off x="6588125" y="2492375"/>
            <a:ext cx="2357438" cy="2071688"/>
          </a:xfrm>
          <a:prstGeom prst="rect">
            <a:avLst/>
          </a:prstGeom>
          <a:noFill/>
          <a:ln w="9525">
            <a:noFill/>
            <a:miter lim="800000"/>
            <a:headEnd/>
            <a:tailEnd/>
          </a:ln>
        </p:spPr>
      </p:pic>
      <p:pic>
        <p:nvPicPr>
          <p:cNvPr id="9" name="Picture 6" descr="Брикеты"/>
          <p:cNvPicPr>
            <a:picLocks noChangeAspect="1" noChangeArrowheads="1"/>
          </p:cNvPicPr>
          <p:nvPr/>
        </p:nvPicPr>
        <p:blipFill>
          <a:blip r:embed="rId10" cstate="print"/>
          <a:srcRect/>
          <a:stretch>
            <a:fillRect/>
          </a:stretch>
        </p:blipFill>
        <p:spPr bwMode="auto">
          <a:xfrm>
            <a:off x="6588125" y="4581525"/>
            <a:ext cx="2357438"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7"/>
          <p:cNvSpPr>
            <a:spLocks noChangeArrowheads="1"/>
          </p:cNvSpPr>
          <p:nvPr/>
        </p:nvSpPr>
        <p:spPr bwMode="auto">
          <a:xfrm>
            <a:off x="2928938" y="857250"/>
            <a:ext cx="4572000" cy="3170099"/>
          </a:xfrm>
          <a:prstGeom prst="rect">
            <a:avLst/>
          </a:prstGeom>
          <a:noFill/>
          <a:ln w="9525">
            <a:noFill/>
            <a:miter lim="800000"/>
            <a:headEnd/>
            <a:tailEnd/>
          </a:ln>
        </p:spPr>
        <p:txBody>
          <a:bodyPr>
            <a:spAutoFit/>
          </a:bodyPr>
          <a:lstStyle/>
          <a:p>
            <a:pPr algn="ctr">
              <a:buFont typeface="Wingdings 2" pitchFamily="18" charset="2"/>
              <a:buNone/>
            </a:pPr>
            <a:endParaRPr lang="ru-RU" sz="2400" b="1" dirty="0" smtClean="0">
              <a:latin typeface="Times New Roman" pitchFamily="18" charset="0"/>
              <a:cs typeface="Times New Roman" pitchFamily="18" charset="0"/>
            </a:endParaRPr>
          </a:p>
          <a:p>
            <a:pPr algn="ctr">
              <a:buFont typeface="Wingdings 2" pitchFamily="18" charset="2"/>
              <a:buNone/>
            </a:pPr>
            <a:endParaRPr lang="ru-RU" sz="2400" b="1" dirty="0" smtClean="0">
              <a:latin typeface="Times New Roman" pitchFamily="18" charset="0"/>
              <a:cs typeface="Times New Roman" pitchFamily="18" charset="0"/>
            </a:endParaRPr>
          </a:p>
          <a:p>
            <a:pPr algn="ctr">
              <a:buFont typeface="Wingdings 2" pitchFamily="18" charset="2"/>
              <a:buNone/>
            </a:pPr>
            <a:endParaRPr lang="en-GB" sz="2400" b="1" dirty="0" smtClean="0">
              <a:latin typeface="Times New Roman" pitchFamily="18" charset="0"/>
              <a:cs typeface="Times New Roman" pitchFamily="18" charset="0"/>
            </a:endParaRPr>
          </a:p>
          <a:p>
            <a:pPr algn="ctr">
              <a:buFont typeface="Wingdings 2" pitchFamily="18" charset="2"/>
              <a:buNone/>
            </a:pPr>
            <a:r>
              <a:rPr lang="ru-RU" sz="3200" b="1" dirty="0" err="1" smtClean="0">
                <a:latin typeface="Times New Roman" pitchFamily="18" charset="0"/>
                <a:cs typeface="Times New Roman" pitchFamily="18" charset="0"/>
              </a:rPr>
              <a:t>Эътиборингиз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учун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раҳмат</a:t>
            </a:r>
            <a:endParaRPr lang="ru-RU" sz="3200" b="1" dirty="0" smtClean="0">
              <a:latin typeface="Times New Roman" pitchFamily="18" charset="0"/>
              <a:cs typeface="Times New Roman" pitchFamily="18" charset="0"/>
            </a:endParaRPr>
          </a:p>
          <a:p>
            <a:pPr algn="ctr">
              <a:buFont typeface="Wingdings 2" pitchFamily="18" charset="2"/>
              <a:buNone/>
            </a:pPr>
            <a:endParaRPr lang="ru-RU" sz="3200" b="1" dirty="0" smtClean="0">
              <a:latin typeface="Times New Roman" pitchFamily="18" charset="0"/>
              <a:cs typeface="Times New Roman" pitchFamily="18" charset="0"/>
            </a:endParaRPr>
          </a:p>
          <a:p>
            <a:pPr algn="ctr">
              <a:buFont typeface="Wingdings 2" pitchFamily="18" charset="2"/>
              <a:buNone/>
            </a:pPr>
            <a:r>
              <a:rPr lang="ru-RU" sz="3200" b="1" dirty="0" err="1" smtClean="0">
                <a:latin typeface="Times New Roman" pitchFamily="18" charset="0"/>
                <a:cs typeface="Times New Roman" pitchFamily="18" charset="0"/>
              </a:rPr>
              <a:t>Саволлар</a:t>
            </a:r>
            <a:r>
              <a:rPr lang="en-GB"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214313"/>
            <a:ext cx="7407275" cy="542925"/>
          </a:xfrm>
        </p:spPr>
        <p:txBody>
          <a:bodyPr>
            <a:noAutofit/>
          </a:bodyPr>
          <a:lstStyle/>
          <a:p>
            <a:pPr algn="ctr" eaLnBrk="1" fontAlgn="auto" hangingPunct="1">
              <a:spcAft>
                <a:spcPts val="0"/>
              </a:spcAft>
              <a:defRPr/>
            </a:pPr>
            <a:r>
              <a:rPr lang="ru-RU" sz="2400" dirty="0" err="1" smtClean="0">
                <a:solidFill>
                  <a:schemeClr val="tx2">
                    <a:satMod val="130000"/>
                  </a:schemeClr>
                </a:solidFill>
                <a:latin typeface="Times New Roman" pitchFamily="18" charset="0"/>
                <a:cs typeface="Times New Roman" pitchFamily="18" charset="0"/>
              </a:rPr>
              <a:t>Муаммонинг</a:t>
            </a:r>
            <a:r>
              <a:rPr lang="ru-RU" sz="2400" dirty="0" smtClean="0">
                <a:solidFill>
                  <a:schemeClr val="tx2">
                    <a:satMod val="130000"/>
                  </a:schemeClr>
                </a:solidFill>
                <a:latin typeface="Times New Roman" pitchFamily="18" charset="0"/>
                <a:cs typeface="Times New Roman" pitchFamily="18" charset="0"/>
              </a:rPr>
              <a:t> </a:t>
            </a:r>
            <a:r>
              <a:rPr lang="ru-RU" sz="2400" dirty="0" err="1" smtClean="0">
                <a:solidFill>
                  <a:schemeClr val="tx2">
                    <a:satMod val="130000"/>
                  </a:schemeClr>
                </a:solidFill>
                <a:latin typeface="Times New Roman" pitchFamily="18" charset="0"/>
                <a:cs typeface="Times New Roman" pitchFamily="18" charset="0"/>
              </a:rPr>
              <a:t>долзарблиги</a:t>
            </a:r>
            <a:r>
              <a:rPr lang="ru-RU" sz="2400" dirty="0" smtClean="0">
                <a:solidFill>
                  <a:schemeClr val="tx2">
                    <a:satMod val="130000"/>
                  </a:schemeClr>
                </a:solidFill>
                <a:latin typeface="Times New Roman" pitchFamily="18" charset="0"/>
                <a:cs typeface="Times New Roman" pitchFamily="18" charset="0"/>
              </a:rPr>
              <a:t>:</a:t>
            </a:r>
            <a:endParaRPr lang="ru-RU" sz="2400" dirty="0">
              <a:solidFill>
                <a:schemeClr val="tx2">
                  <a:satMod val="130000"/>
                </a:schemeClr>
              </a:solidFill>
              <a:latin typeface="Times New Roman" pitchFamily="18" charset="0"/>
              <a:cs typeface="Times New Roman" pitchFamily="18" charset="0"/>
            </a:endParaRPr>
          </a:p>
        </p:txBody>
      </p:sp>
      <p:sp>
        <p:nvSpPr>
          <p:cNvPr id="9219" name="Подзаголовок 2"/>
          <p:cNvSpPr txBox="1">
            <a:spLocks/>
          </p:cNvSpPr>
          <p:nvPr/>
        </p:nvSpPr>
        <p:spPr bwMode="auto">
          <a:xfrm>
            <a:off x="1071563" y="857250"/>
            <a:ext cx="7858125" cy="3643313"/>
          </a:xfrm>
          <a:prstGeom prst="rect">
            <a:avLst/>
          </a:prstGeom>
          <a:noFill/>
          <a:ln w="9525">
            <a:noFill/>
            <a:miter lim="800000"/>
            <a:headEnd/>
            <a:tailEnd/>
          </a:ln>
        </p:spPr>
        <p:txBody>
          <a:bodyPr tIns="0"/>
          <a:lstStyle/>
          <a:p>
            <a:pPr algn="just" hangingPunct="0"/>
            <a:r>
              <a:rPr lang="ru-RU" sz="1600" dirty="0" err="1" smtClean="0">
                <a:latin typeface="Times New Roman" pitchFamily="18" charset="0"/>
                <a:cs typeface="Times New Roman" pitchFamily="18" charset="0"/>
              </a:rPr>
              <a:t>Иситиш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мавсумида</a:t>
            </a:r>
            <a:r>
              <a:rPr lang="ru-RU" sz="1600" dirty="0" smtClean="0">
                <a:latin typeface="Times New Roman" pitchFamily="18" charset="0"/>
                <a:cs typeface="Times New Roman" pitchFamily="18" charset="0"/>
              </a:rPr>
              <a:t> газ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электр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энергияси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таъминотида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пайтда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узилишлар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рўй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берганда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минтақа аҳолиси уй-жойларни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иситишнинг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турли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усулларига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мурожаат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этишларига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тўғри келади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усуллар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кўпинча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атроф-муҳит 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зарарлидир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Минтақада ўтин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ёғочсимон экинлар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заҳиралари деярли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тугалланган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ҳолбуки бундай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экинларни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ўстириш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4-5 </a:t>
            </a:r>
            <a:r>
              <a:rPr lang="ru-RU" sz="1600" dirty="0" err="1" smtClean="0">
                <a:latin typeface="Times New Roman" pitchFamily="18" charset="0"/>
                <a:cs typeface="Times New Roman" pitchFamily="18" charset="0"/>
              </a:rPr>
              <a:t>йилга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яқин вақт талаб</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қилинади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Навбатдаги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иситиш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мавсумларида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вазият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бундан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ҳам оғир бўлиши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мумкин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hangingPunct="0"/>
            <a:endParaRPr lang="ru-RU" sz="1600" dirty="0">
              <a:latin typeface="Times New Roman" pitchFamily="18" charset="0"/>
              <a:cs typeface="Times New Roman" pitchFamily="18" charset="0"/>
            </a:endParaRPr>
          </a:p>
          <a:p>
            <a:pPr algn="just" hangingPunct="0"/>
            <a:r>
              <a:rPr lang="ru-RU" sz="1600" dirty="0" err="1" smtClean="0">
                <a:latin typeface="Times New Roman" pitchFamily="18" charset="0"/>
                <a:cs typeface="Times New Roman" pitchFamily="18" charset="0"/>
              </a:rPr>
              <a:t>Буларнинг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барчаси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минтақа аҳолисининг уй-жойларини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иситиш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ҳамда кузги-қишки мавсумда саноат мақсадлари учун  муқобил ёқилғи турларини ишлаб чиқариш заруриятини келтириб чиқаради. Минтақадаги иситиш муаммоларини ва иситиш хом ашёси етишмаслигини ҳисобга олган ҳолда бу ердаги саноат  чиқиндиларидан, шунингдек, каналлар, коллекторлар ва майда каналлар бўйида, кўл ва ташландиқ ерларда ўсувчи бир йиллик ёввойи экинлардан (қамиш, қизилмия, янтоқ ва б.) ёқилғи брикетларини ишлаб чиқаришни синаб кўриш мақсадга мувофиқ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Брикетлардан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фойдаланиш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қимматбаҳо 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тақчил </a:t>
            </a:r>
            <a:r>
              <a:rPr lang="ru-RU" sz="1600" dirty="0" smtClean="0">
                <a:latin typeface="Times New Roman" pitchFamily="18" charset="0"/>
                <a:cs typeface="Times New Roman" pitchFamily="18" charset="0"/>
              </a:rPr>
              <a:t>энергетик </a:t>
            </a:r>
            <a:r>
              <a:rPr lang="ru-RU" sz="1600" dirty="0" err="1" smtClean="0">
                <a:latin typeface="Times New Roman" pitchFamily="18" charset="0"/>
                <a:cs typeface="Times New Roman" pitchFamily="18" charset="0"/>
              </a:rPr>
              <a:t>ресурсларнинг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ўрнини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қоплаш имконини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беради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9220" name="AutoShape 2" descr="https://encrypted-tbn1.gstatic.com/images?q=tbn:ANd9GcTHbrLXXDvpt1Wyqn8xDyQQYaMv_hut73iFAmH15A5Pllo2LM9u0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sp>
        <p:nvSpPr>
          <p:cNvPr id="9221" name="AutoShape 4" descr="data:image/jpeg;base64,/9j/4AAQSkZJRgABAQAAAQABAAD/2wCEAAkGBhQRERUTEhMVFBUWGB4YFRUYGR4bHhgYGiAaGRwfFyAcGyYeHRwjGxoXIS8gJicpLSwsGh4xNTAqNSYuMCkBCQoKDgwOGg8PGiwlHyQsLCwsLC8qLCwsLywsLCwsLCwsLCwsLCwsLCwpLCwsLCwsKSwsLCwsLCwsLCwsLCwsLP/AABEIAKgAqAMBIgACEQEDEQH/xAAcAAACAwEBAQEAAAAAAAAAAAAABgQFBwMBAgj/xABGEAACAQIEBAQDBAYHBQkAAAABAhEAAwQSITEFIkFRBhNhcQcygRRCkcEjUmKhsdEVM3KCouHwCBZjkrIXJENTc3SDwvH/xAAaAQADAQEBAQAAAAAAAAAAAAAAAQIDBAUG/8QAMREAAgIBAgMGAwgDAAAAAAAAAAECEQMhMQQSQSIyUWFxsROB8AUjM1KRocHRFDRi/9oADAMBAAIRAxEAPwDcKKKKACiilzxfxTyhaAcqSxJgxoARJ7wxFZ5Mixxc3shN0MKuDsQemlfN+cpjeDHvFJXhrxCbVxrdwl7Z5g51ZTsc/cHvvPvV/wAe4wBbK2zLONxrAO5/CssXEQy4+dE86qym4P41Y5RdSUYaXAdVMkQy+43pnw3FbbtlDan5Z+8PT+W9Z82FgKDBCgwOigRESdNCdJBJWo74pg+ZA2hCkk7dZJ7AxsZ1FcMuLfDxSlr77GcZvqarNFU3hfirX7Mt8ynKTprIDCY6wRNXNepjyLJFTjszcKKKruOcS8i0zAgMRyT33J9gJNU2krYFjRVfwHGm9h7dwmSwnptJiY0mIrn4h8RWsFZN28TGyqPmdv1VHf12G5pKSqyoxc2oxVtlpVHxHxrg7BIuYi3I3VTmP4LOtZve4pxDjNxrdr9HZHzIGyooO3msBmcmDoBH7NMXC/g7YVf0917h/VT9Go9olj+P0FZ/ElLuI9J8Hhw/7E9fyrV/PoWv/ajgJjzW9/LeP+mrbhni3CYg5bOIts3RZhj7K0E/hVS3wswEf1Tj2uP/ADqk4v8ABxCCcNeZT0S6My/8wAYe/N7UXkXRBycDPRSlH1Sa/Y0iisgwPijHcJuizi1a5a6BjmJHezcOjR+q3+GtT4Txa3ibS3bLZkbY9j1BG4I2Iq4zUjm4jhJ4KlvF7NbEyiiirOQK+RcEkSJG4r6pTuo64trys415lAzBlEqBuOonvpUydUJuhsrLvGvGBexJyfLbBtztLScx9gf4U/WuMiOeAw0OuhP7JI21FLnH+BW8TdD81uQSzLlIYj1YSGPoDIGsGuPjccsuJwgyJO1ozOreJvBiXtqLY+8DJE+mkCrLDvc+69wA6bzP4+gNXeJ8NhTyPA3hyOXrEx8vuKpGizcyPA3AEjfQnLvOwldx211+by4c2PXlr0MSfbx7ogLNmCjUtGmkGD3Anfavu0MyBiNxMnptuOu9U3FLiswTN+iHPdad4iBOmpn95qY3F1aSDC/KYOojKeUbd9yNh0muWSyTSTd/wP0ND8EWMuGnbMxP8BvGtXt7EKgljH5+w3P0rMT46dUCWRktqIUAiSB95jBknrECZ3qtfxJeuEKLjZn0CouZm/Elj/D0r6XHx2LFCOONtpVojTnS0RqeI42iAkmABMnQfv1pJ4ldxHELgXDIWQ/PiGGW3ln5EncdSRP1qV4X8E3HCXsdmLb+Q7Z4OwLmYJ0nKNNqe7dsKAAAANgNAPau5KWWP3ipeBVN7lfw/DLg8Kqu4y2lJdzoOrMfQb1lmDsXOO49nYsthIn9i0ScqD/iPEk9IPYU2fFrivl4RbQMG++U/wBhRmb6TlH96rL4c8IGHwFrTnujzXPq4lZ9kyj6VTXNJQ6I9jh3/jcO8670nUfJdWIPFuGX+CYsXrBLWWMLOzLubVz1H3W9J6EVqXAOPW8ZZW9aOh0ZTujdVbsR+/Q7GpHE+G28Raa1dUMjiCPzHYg6g9IrI3t4jgWMkTcsvp2F1B0PQXV7/kTB+E/L2NE1x8OV/irb/pf39emz0i/FD4mLwm0qoouYi4Jto05QoMFnggx0AG59qusZ43w1vAtjy82Qs6fMW2yQTo+bSD19K/MXibxHieM44MQWe4wt2LIMhFY8qLtJk6tpJ10rc8dpxdM3nwd4ww/iHCXLN+2EvJ89sHb9W5aJ1GunodDIOtBwjF3eC8QNm802HIznYMh0W6B0K7N6A9hWL8H4vf4bihdtHy71pipG4MGGVo0KmCDWw8a8a4XjOBW4sW8XY5rlk/8AlsQlzIfvLqrdxFY5Y6cy3R6PAZu18Cfdlp6Po0bSDRSz8OeKm/gLRYy1ubTHvk0B/wCXLRWqdqzhy43jm4Po6Geq3G8DS5JDPbYmSyNEn1kEfuqyooaT3MxaxXAMVHLiLdwg5gLlkDUHMsm2QdDHT6VBx1jG2lLHDWbw6iyWDawCVVoHenOisnhT2b/X+yXFGZ8R8TeW3l37b4dhJBcb7GQQdtY/CqaxwdMdivJzhc+Zs6kzmVQAVg9RH0rUvEHh61jbJtXhpurDRkboVPQ1nXhR/wCjsSbb5jkJtk5YlOpEgRqFI7jTWBPJODhNcztEclOxM4gty35llyA9pirak6gwSDOoI1q18L4MXsLikZee3ku23B13KMs9jIM7zU74mYBTixftMGS8gaRtK8pg7awPXbuKj+HsQUw+IQkc2RZOjEDOYT0zRmn0IrkUI48koPbX2DlrU58I4Ndxd/7Pbgdbtw7Is67bkkmBWwcF8OWcIsWk1+9cbV2/tNuaoPhhwwph2vMTmvN/hSVU7dZJpzrv4Ph444J1qy4xSCiiiu0oyb4zMTfsL08p492ZQf4LWq2LYVQBsAAPYaVnHxowBa3h7o6F7ZPbOAw/ehp68PcSGIwtm8Pv21J9DEMPo0j6VjDvyPU4ntcJha2XMvnZY0nfErxHgMPhmt45s2cTbtL/AFhI0DJ+rB+8YG++1LnxQ+Mq4KcNgilzE6h33Wz0js1yemwjXtWe+CPhni+NXfteMuXFsMZN5jL3YMRbnpuM2wjQGttzzIycXa3KzEMuLw+VXYLOcLJ0cCJZRylo0mNtu1a38H/hpawVtcY1xL9+4vKyapbUxIQ9WkEFoHURuSzN8OcGMF9jt2xbQaq4guH1hy27NqZnQgxtSHwLjd7g2KbD4kE2SZYDUQdBdtdwfvD07jXnX3Tp7ex7EkuPhzR0yLdfmXivMyM+GcRjMdfs4a015xdecuoHOwlmMAD1MVu/CPhnZ4XwvFgxcv3MO/m3SOqqWC2+yBte5ME7AB84Xh7CoGw6W1R+cG2AA2bWeUazMzVR8Q+IeTw6/wB3Xy19Tc5f4En6VtJ9lnmYIt5YxW9r3KD4M3P0GIH/ABQfxRR/9a8qb8I8FkwRciPNusw9VWEH/SaKnF3Eb/aEk+Jm14jvRRRWhxBRRXk0Ae0i/FS8mFsLjSCWtsqnLpIY6SYMQesdfYh6r4vWgylWAZSIIIkEdiDUzipqmBgHEvGaYnEWLBYeWbZKnKSVvXSCc0gg/KAIkCY1r7wq/wDdwE+dzl01OcGMs7yNtepqD8TeDjB43lgfeWFGxOdYAOgGo/u7Gqjw1jri3EDEkvcRwuok51OvXUeo0mvKy4rfM35P69BNWj9McIwYs2LdsCMiAR6gCf3zUyk74Y4y9ew927eIYteaCCGEAKDBH7WanGvVi01aBBRRUfCY1bubLPK2U++h09NaoZX+LOBfbMJcsyAxEoTsHXVZ9J0PoTWVcD8X4jCYLFYS1bY4gZvs6RzJcJi4sdWXVwomSG30nbaz/wCIPgJr5+1YUfphBuIDBfLEMh6XBA94HUCspp3zI9HhMsJQfD5XSez8GYl8OPBb8S4gLd0N5ds+ZiS0gxPyknXM7ad/mPSv1Th7CoiogCqoCqo0AAEAD0ArOPCvxTAHk4+VZdPOg7jpdWJVh3AjuB10XC4tLqh7bq6nZlIIP1GlXGalsc2fhsmB1NfPo/mdqo/FnhW3j7ORuW4sm1cjVG/NToCOunUCryovEOJ2rC571xba92IH4dz7U2k1qZ45TjNShv0Mq8JeJrvC77YPFgi1m16+UTs6d7Tbntv3Fe+O+NtxLF2sJhSHRWhWGqvdI1aRuiLOo/b30qP468TW+I3bdvC2C7KYW7BzvO6ou+SYMttE6b06eAfA4wS+beg4hxGmotr+qp79z9NhXKk5dhPTx/g+gySx4UuKyRrI13fP8317jPwnhi4azbsp8ttQo9Y6n1J1Pqa8qZRXWfONtu2FFFFAgrMcZ4v+x8QvnQoWIZe8Qen3h9TrHtp1Ix+FVt3L379y5mYkgAKDOpnU6+tc2eOSVfD8SZX0LHDfEbBsoY3Ms9CP4EaGueM+J+Btj+sLnsqkn8q4N8JcCTMXR/8AIY/AilHxP8K3w1q9iLN5roVsxtZCW8vblIOrDUnTX6VMnnStULtC74+41b4jcN1bOQoujBhLBZ/rOjZdY2iTrSvhnJFlFMsXEEgHUyu5PSeo076U/wDw5wVq+MVbzfpMRYZLWcREiSsddwT7GszvXltlA4PLc5yNDlBE9ZnRvw3rnUZTpyd2ON0foTBeIMPwvAWxeuWwiCJRsxd5OYIABmOaZ6DWTpSofjTful1w+G8xp5IDMY0iFXXaTJ7RHfI/FHij7VfLkcqqEReiqsiFBiFOpg6idSTrWwf7O/CwuEv3yjBrl3KHJMMiDTJpsGLAmTJHpXbytqtiulE/hlnjWMAdnTDW2E868xH/AKcSp9G/CnrgvDHsoRdvNec6s5AX00A2HuSfWrKiqjjUdbf6iSoKDRQa0GJvjTwxh8TctBky3XLFrq6NkQazpDasg5gd6VLPwwxaBbuFxCjMJHM1po6TlzKdIPTfanTHObuIvQdguHQjWGbmc+4zD/lFM6IFAAEAaAegrnUFOTbPShxubBBRi9PB6mUN4X43GXz3j/3H5xNdMF8I791s+LxAHfKWuuf71yAPwatVoqvgx6jf2nmrspR9EU3APCWHwQ/QpzH5rjHM7e5PT0ECrmiitUktEedOcpvmk7YUUUUyQooooAKKKKACvm4gYEHUEQfavqigD88pw6/gcViLINxDbISzcjIzoubKwOo1BKyARvttSRxg5SQSCZ7yTr11me89a2H4z8cCYnD2Rq3lXGOg+8VCwd/uv16CsQx2J8xmmJJJ0Gu8nt2rjUKm10DYjW8MblxVQZmc5bajUlicqj6kiv2B4X4QMJg7FgKF8u2qkD9aBm95aTPrWH/AjwrYxGLu37qi59nW21odA7liG91CaT1nsK/QldaAK8mvaxjhfi98LxS8bl1mtNdZbgJJ5QSAQP2RH0BrLLlWOr6ibo2evi9eCKWYwqgkk9ANSfwr1HBAIMg6gjqPSqrxRc/QeWN7zLb+jHm/wBq0k6VlxXM0iu8P2izWyw1Oa+43hrh5R9ASP7tNFVfBbf8AWP3bKv8AZTT+Ob8atKnGqiXldyCiiitDIKKKKACiiigAooJrk+JUGCaAOtFQLnFAO3XTvFRjxj8O4BHf19qALgmvDVBf4oM3Wd9J29ont/nXIcZnYjTcT1oAxP443o4o/OxKqkT92V+VD+rqSfVqzi6/NmEgH119aa/igbt7il+SXJeEAGyhVgDU7D16E1RLgFS2rvE83LMHSRt3kVHmNmu/7OlgKMbdMb2kET08xjp2Mrr6U9cd+Jdm0xt4cLfdTDHNCKexYAkkdgPrX5z8OY3GEvh8I1xfOK50tTmYCY21gSfzrTfCHglrLAYlkULDGz8xb0cjQDuBqZ6VGRy2gI6cb+KeIY5PNW3vKrCAKdpLHNI26e1UeG8NYu8rXUwd+CcxzQM0icyZiCQd9K0k4bC4VhcWxZtMdTcCDNI7EgkH2ivs8f8AOnI4YqwzZdd57+vXpNZS4fn77bJ5bFfwN8QmwjHDYgObaGIIh7J7Q33fQ7dKfMZxZL9xLlpg9u1aa4GUyC78q/UKG0/bpb4o9u6Ct1VckdRqNSIQjmEadY39KXr/AIdvYe0L2GukozHKhnPAJEjQSCBPQ69d6ianiXLuv3Lx80NUro1rh+KW2gSRyrr6ndjM9ya6DjVsxlIIPUGf4f61rIeGcQv3+V7j5AJfU+2s9Sdp/KmzA8QIHNCoBAA33knXU6fzrXBm+Km0qRKleo6PxhAY3r6/pRevafak3E8QGXNmhVHMZIgnr+X0qAnE7hYG2wYRJEyANieu/wBd66BmhWuKK0dPc11XFqfT+fWkPEcWKgs0KBGght+5/KOtQ/8AewFwFV2QmA+UhdN/XTb60xGnKwOxrylS14mVCAQROrGOUdTPWdzpXtK0MncQ4+EBkrAJGvXpoOtUl7jLFtU9F5pLRJ/P6SRSnxnxVbIcrfYQByhRmaYEKrfMTHpr1qlueJGe2DbS7yloYr8x1AGVdOsE7Az2pcwxxPGLgmBJbqxOnfKBP57V2u8QffnAERmEZm31IGvYf5Uq3s1wEtegZswXqrZOUDJ1gE7axXmDLlna5iHZLAm4CxzCR99oGUglSInTtrDCtBtv44oks6hjChd5LbgDv9e/0r8Jw+4pOpzZZLv20+gOo003pd45eUFrltWMFxnUZ8rDRwwjKuUQJUgz7aTfCt+1ibTZ1a3ldkVLlyZKiS/KBIBGummkTpSk6JujOPFty4/EXVjAzsAyiMykbgydCkDtFL/FL6loTUDr7+9XPFMQRce8xD3LnLb7KpBBbYdCMvpuKh8VuW7l9fJAyqiCVB1YKskj+1IqUyho+HFy5muJavC2122pGnzNbaGGgmApJI6gjQ08XeJOmqv5zqYaBOw+VwGzSekfWKy/wlxcWMVbuXIKoYaNIUgoXBA0KyDPvWlcTsWnRxbZgzMofIoOQsJ8w9SpTPqQTJWB2pLQGR7/AIgbiAyrmW3bI8yRBV46ddJ2jeuHB7i2bjEk2yy8gbbKI0MCTGmhHX1rpw7h62ENxbNs3SSLLXHgsW5ROqkLP3QockgwNQK3i/Froy2r1qyggeW4uBXDQNUDXGTSTuDoQdCdHXUkYzjmPLJuvcgLc+XLMABZgnQzlgwOtWfinHpZa1h8wXLbGUsrFAdBzZQSDvGnSl3wJaxP2lRjHK2rcsodgqk9NGGupMHNrppUzjfF0bz3P6XM/li2JJIIAHKwAAILEPzLpAzHSsmrn6G60x+pxw3EHhmZrbCdTbUZm0OpJ7xA0B6bmrL+lQAur3LgUxbRJI7ZoEAQdW2HsKVOG2janNa8q88v9ndmtPAkEs5AQoYIVcskzI0mvMfh2vFLZIDoHV/KYM1tVdIN4IeYG3AzfXWTWqMS9d7VxgGGV5LMVYPB5QokTzNOgidK7tZukDynRUA1IK851nK20TG3rpShxjgL20/QA5mILXAdCkaKumYGYIO3y6matbFy4LDi8j3LLKyO+UF7arDzmVlbRsoYkn9ldCaYi0XjFhiP0hBIGdlbKVjLsbjKIIdCSJ3B61Cw+OtBrlsXCTcGZrecsSVkMN4yiGAKltDNLVq3cusGS5cUZiLGc6ZeZjlDA5NBczRscumuljwnw8ZRnQ3nkkm4eQhidE6ElmnKQdm5eyHQ18JR8vmBjkuW5520yMJO4DCO5MH23K+OEgLaNsPNu2oJu8qLaPylCQVbIVJbUkxAy7CiqQtCqwAN6/HkkZWCLLhSjMGN1ljNPMojr110iXhr917TsyBDlChTe54/WKrOUQcpYqVJ2yg1xwWL84I9vEZFUGFAbKjCQFWFCso1mYnkmd6lmyLTPkyBrj5WJRw5UCWaFchwpIEQfZtZn0HZCwHiNLwM4RmfZWtFWGSCqmbgXUb79CRUfjL+bla0y27pAOVwjEKNCbeYny11+YjmATrNSbuMVWGY3UIGUgQiqTmym4c03GPKAUA0BEVU4ji4W0xS2lpjPlXrhfRHOjEPdYOzHORv0kRFOgJHEsQ6go3lWUzFltOj5VzBoBRFhwAnKAGUZpJJINVGN4erob1y4otAjywiKjHLEHIQXbQsOYgCZ16zMfxO2LaKVKKHDNnlC0JlVuQGHYksBI+aYEaUHFOMG4kIgt52IVebRd9Sfugjb8ahsKKvEZb10lc2UnKCw0A7kjaO2vapNnByCMyyspJOgYH22Pf1FfOGt3BbCNABBI5Y3gyp7H0FS1w/liG5W+/69eXWWJ9fWKmimyuVWVue2CWQEkSJjXMSTuzakjt2qw4Fx7MBaDeVcAgblLigN8wnlaNJgqdyARrExACfKMs5gBqxUqTIkiJggaT9NRU3E8NzkLCBYXI+uaSGJCnQfPnPScu9MBu4ZcvXgFZ7iHNOVMvl+YOZVVgxLgqzyCToAAQJrrxngpa6G+yi47xmdwWLWyDq7AgKwMJMTodCOY0vh3wpee0q8otsJuS6jUEwoU9YnmhlgntrfW+Arhitm5k852JtgtJdZGjSMrADXWASNhNaIlkBcLi7t83FDI1w5jbZiqomygIzQQFAghTMEetXSYe4bLtjSl1AmZiwZWJBI/ViSp2OoLE6ak0l3gd5+Um2jDVAqBY2GcAMQNCQY1qw4T4euWNGuQMuqqZ5iOoIiN9PXWgCP9nuJad7WGfJrNtrrJky5Vkiy2bKbZiMxBAOgkVYWcEHtBLothwUOXlAU7AWgLbKUVRu6sQDoRqwlXrQcr+hylRyMGVSsCNAkEA5RovSaj8DgnMq2gCTIS0wkjfMSddZ9fWiuoWVZ4zZNq5ZZkLu7J5KBs6vmOZwzKc909HHKNdBNWDeH1vKG8y41zRyzqrG2VA0IdRkO2gBnKIrzGeGbV26XzIpM5Hy8xiTJEzvsddqvOH+HrdkH9KWLGWIO5P7J266bD6UxeYn8Sxv2C+LZ8lrd1VzCHdioWCHBbLIOomSSBNXnDsRavgzatOGAzBCJXOokOjAjmAGmuoB6CvnimHtXGVUVrbq2jKqtAI0mR2kn66muWG8KqiSjiVeeZd52PKBBAPQjtSGT8Zj7WqeSpUBRLMMmbUjlBzgwQATrEab0VVcO8PjENLSIB5Bbg6aA5iJJ3g9Jr2mJqiJb4JcsuPI822Q3/h3IYluuo5QTMSDsRtvJwti+T5lx7sgkBHdT5oA1LwhRWnudY13FP8Ae8PgtJXMRoJA3EnQxIP76rLmBumSZk8pUmFETtpzEz80k7VKVDFnFooAC5k8ySM5a6EduadDzDlJnWSwEGapx4YVlQeSp0XO9xXBDADNAZVlQo2H6wg6EU74vw9nCF1DldYOwP1Ov5QK43fC7kEsXCxBRbjajcDQnUHYUMEIfG1QwltVzF/MdvmjPJaYdtvmMn70DrS75M3CVXMqfL6r1JHQH0rRuIeGZt5LNtFkc0qRmGwMqP8A90qkbwJiSyFIDKAJkjXfQx7VFPqOxdxztcYH5VXXaYBiAAZJAEb+lSsDYliJ20V2kQSd41lYHT3pt4R4By8zsc5AlRAQak6aSavm8PiRyjTSYj8T1g6e5p0Bnl3w5lbRw5B3AAABiQP4ydPQ0xcO8JEa3hyAzlDZtQxKzAgFcxGbTcxoaY/91CTnPQQAf5fj9Kl4XhNy2eTQfiAIgadtvSnFaagyLg8KMnlDMoba4DzDeIbWI6e3YV34pwa06qr5mK9RoSREZjGp299BVumCIMkgz0AMSNoMjSekV3a3nWGBIOhH+tu4q7I6iynCrTXPNtgoxAUwdW7R22G3TWp+GwjNGYQgIIzHqYEggc2gg1a4Pg2Qny0gQB6D66aVNOCb0E9J/wAopDEfH8Bum6XVVLDa5rP4e87zuam4LhPmDmY+ZEF1OWBtt9Tr/CnEcOMA+237+v4e3rXa1gZ1Agg6a7H1jtO3pQMRMJwFbZYkNmBIzk/MPSRsfoNR2qxwPCkuDNBIOwnvHY/T6mme/wACzeuv8ZnptrXe1waN/wDQ/wBfwoAXLfAQIDBp2EiO2/qNP5VPwfBFUQRp+Zj02P51frgR11rutoD/ADoAqcLwQL0gdAI+nbXbQ6e9FXNFA06OT2AfrvXF8ADOg130FFFAjh/RPb+A29JFejhY7fvJHXTUbUUUAfDcJAJMGOwNfDcG/d6z+VFFAHq8FH8j1r3+hR3I9jt+Ne0UAfa8JXt7T/E+vWvs8KU7ge/4/SvaKAPtOHqI/D3jvX19gSZyjTb0oooA6CyK98odqKKAPcg7V9UUUAFFFFABRRRQAUUUU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pic>
        <p:nvPicPr>
          <p:cNvPr id="6" name="Picture 2"/>
          <p:cNvPicPr>
            <a:picLocks noChangeAspect="1" noChangeArrowheads="1"/>
          </p:cNvPicPr>
          <p:nvPr/>
        </p:nvPicPr>
        <p:blipFill>
          <a:blip r:embed="rId3" cstate="print"/>
          <a:srcRect l="5879" t="77245" r="80595" b="7240"/>
          <a:stretch>
            <a:fillRect/>
          </a:stretch>
        </p:blipFill>
        <p:spPr bwMode="auto">
          <a:xfrm>
            <a:off x="1071563" y="4786313"/>
            <a:ext cx="2178050" cy="1955055"/>
          </a:xfrm>
          <a:prstGeom prst="rect">
            <a:avLst/>
          </a:prstGeom>
          <a:noFill/>
          <a:ln w="9525">
            <a:noFill/>
            <a:miter lim="800000"/>
            <a:headEnd/>
            <a:tailEnd/>
          </a:ln>
        </p:spPr>
      </p:pic>
      <p:pic>
        <p:nvPicPr>
          <p:cNvPr id="7" name="Picture 4" descr="03 briquette press"/>
          <p:cNvPicPr>
            <a:picLocks noChangeAspect="1" noChangeArrowheads="1"/>
          </p:cNvPicPr>
          <p:nvPr/>
        </p:nvPicPr>
        <p:blipFill>
          <a:blip r:embed="rId4" cstate="print"/>
          <a:srcRect/>
          <a:stretch>
            <a:fillRect/>
          </a:stretch>
        </p:blipFill>
        <p:spPr bwMode="auto">
          <a:xfrm>
            <a:off x="3357563" y="4572000"/>
            <a:ext cx="2643187" cy="2159000"/>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l="19215" t="22461" r="64313" b="55078"/>
          <a:stretch>
            <a:fillRect/>
          </a:stretch>
        </p:blipFill>
        <p:spPr bwMode="auto">
          <a:xfrm>
            <a:off x="6143625" y="4572000"/>
            <a:ext cx="2559050"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25" y="142875"/>
            <a:ext cx="6572250" cy="714375"/>
          </a:xfrm>
        </p:spPr>
        <p:txBody>
          <a:bodyPr>
            <a:noAutofit/>
          </a:bodyPr>
          <a:lstStyle/>
          <a:p>
            <a:pPr algn="ctr" eaLnBrk="1" fontAlgn="auto" hangingPunct="1">
              <a:spcAft>
                <a:spcPts val="0"/>
              </a:spcAft>
              <a:defRPr/>
            </a:pPr>
            <a:r>
              <a:rPr lang="ru-RU" sz="2800" dirty="0" err="1" smtClean="0">
                <a:solidFill>
                  <a:schemeClr val="tx2">
                    <a:satMod val="130000"/>
                  </a:schemeClr>
                </a:solidFill>
                <a:latin typeface="Times New Roman" pitchFamily="18" charset="0"/>
                <a:cs typeface="Times New Roman" pitchFamily="18" charset="0"/>
              </a:rPr>
              <a:t>Агросаноат</a:t>
            </a:r>
            <a:r>
              <a:rPr lang="ru-RU" sz="2800" dirty="0" smtClean="0">
                <a:solidFill>
                  <a:schemeClr val="tx2">
                    <a:satMod val="130000"/>
                  </a:schemeClr>
                </a:solidFill>
                <a:latin typeface="Times New Roman" pitchFamily="18" charset="0"/>
                <a:cs typeface="Times New Roman" pitchFamily="18" charset="0"/>
              </a:rPr>
              <a:t> </a:t>
            </a:r>
            <a:r>
              <a:rPr lang="ru-RU" sz="2800" dirty="0" err="1" smtClean="0">
                <a:solidFill>
                  <a:schemeClr val="tx2">
                    <a:satMod val="130000"/>
                  </a:schemeClr>
                </a:solidFill>
                <a:latin typeface="Times New Roman" pitchFamily="18" charset="0"/>
                <a:cs typeface="Times New Roman" pitchFamily="18" charset="0"/>
              </a:rPr>
              <a:t>чиқиндиларининг турлари</a:t>
            </a:r>
            <a:r>
              <a:rPr lang="ru-RU" sz="2800" dirty="0" smtClean="0">
                <a:solidFill>
                  <a:schemeClr val="tx2">
                    <a:satMod val="130000"/>
                  </a:schemeClr>
                </a:solidFill>
                <a:latin typeface="Times New Roman" pitchFamily="18" charset="0"/>
                <a:cs typeface="Times New Roman" pitchFamily="18" charset="0"/>
              </a:rPr>
              <a:t>   </a:t>
            </a:r>
            <a:endParaRPr lang="ru-RU" sz="2800" dirty="0">
              <a:solidFill>
                <a:schemeClr val="tx2">
                  <a:satMod val="130000"/>
                </a:schemeClr>
              </a:solidFill>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2" cstate="print"/>
          <a:srcRect l="28551" t="23438" r="34114" b="15039"/>
          <a:stretch>
            <a:fillRect/>
          </a:stretch>
        </p:blipFill>
        <p:spPr>
          <a:xfrm>
            <a:off x="1835696" y="1052736"/>
            <a:ext cx="6209983" cy="51176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85750"/>
            <a:ext cx="7497763" cy="725488"/>
          </a:xfrm>
        </p:spPr>
        <p:txBody>
          <a:bodyPr>
            <a:normAutofit/>
          </a:bodyPr>
          <a:lstStyle/>
          <a:p>
            <a:pPr algn="ctr" eaLnBrk="1" fontAlgn="auto" hangingPunct="1">
              <a:spcAft>
                <a:spcPts val="0"/>
              </a:spcAft>
              <a:defRPr/>
            </a:pPr>
            <a:r>
              <a:rPr lang="ru-RU" sz="2800" dirty="0" err="1" smtClean="0">
                <a:solidFill>
                  <a:schemeClr val="tx2">
                    <a:satMod val="130000"/>
                  </a:schemeClr>
                </a:solidFill>
                <a:latin typeface="Times New Roman" pitchFamily="18" charset="0"/>
                <a:cs typeface="Times New Roman" pitchFamily="18" charset="0"/>
              </a:rPr>
              <a:t>Ёввойи</a:t>
            </a:r>
            <a:r>
              <a:rPr lang="ru-RU" sz="2800" dirty="0" smtClean="0">
                <a:solidFill>
                  <a:schemeClr val="tx2">
                    <a:satMod val="130000"/>
                  </a:schemeClr>
                </a:solidFill>
                <a:latin typeface="Times New Roman" pitchFamily="18" charset="0"/>
                <a:cs typeface="Times New Roman" pitchFamily="18" charset="0"/>
              </a:rPr>
              <a:t> </a:t>
            </a:r>
            <a:r>
              <a:rPr lang="ru-RU" sz="2800" dirty="0" err="1" smtClean="0">
                <a:solidFill>
                  <a:schemeClr val="tx2">
                    <a:satMod val="130000"/>
                  </a:schemeClr>
                </a:solidFill>
                <a:latin typeface="Times New Roman" pitchFamily="18" charset="0"/>
                <a:cs typeface="Times New Roman" pitchFamily="18" charset="0"/>
              </a:rPr>
              <a:t>ўсимликларнинг</a:t>
            </a:r>
            <a:r>
              <a:rPr lang="ru-RU" sz="2800" dirty="0" smtClean="0">
                <a:solidFill>
                  <a:schemeClr val="tx2">
                    <a:satMod val="130000"/>
                  </a:schemeClr>
                </a:solidFill>
                <a:latin typeface="Times New Roman" pitchFamily="18" charset="0"/>
                <a:cs typeface="Times New Roman" pitchFamily="18" charset="0"/>
              </a:rPr>
              <a:t> </a:t>
            </a:r>
            <a:r>
              <a:rPr lang="ru-RU" sz="2800" dirty="0" err="1" smtClean="0">
                <a:solidFill>
                  <a:schemeClr val="tx2">
                    <a:satMod val="130000"/>
                  </a:schemeClr>
                </a:solidFill>
                <a:latin typeface="Times New Roman" pitchFamily="18" charset="0"/>
                <a:cs typeface="Times New Roman" pitchFamily="18" charset="0"/>
              </a:rPr>
              <a:t>фойдасиз</a:t>
            </a:r>
            <a:r>
              <a:rPr lang="ru-RU" sz="2800" dirty="0" smtClean="0">
                <a:solidFill>
                  <a:schemeClr val="tx2">
                    <a:satMod val="130000"/>
                  </a:schemeClr>
                </a:solidFill>
                <a:latin typeface="Times New Roman" pitchFamily="18" charset="0"/>
                <a:cs typeface="Times New Roman" pitchFamily="18" charset="0"/>
              </a:rPr>
              <a:t> </a:t>
            </a:r>
            <a:r>
              <a:rPr lang="ru-RU" sz="2800" dirty="0" err="1" smtClean="0">
                <a:solidFill>
                  <a:schemeClr val="tx2">
                    <a:satMod val="130000"/>
                  </a:schemeClr>
                </a:solidFill>
                <a:latin typeface="Times New Roman" pitchFamily="18" charset="0"/>
                <a:cs typeface="Times New Roman" pitchFamily="18" charset="0"/>
              </a:rPr>
              <a:t>ёндирилиши</a:t>
            </a:r>
            <a:endParaRPr lang="ru-RU" sz="2800" dirty="0">
              <a:solidFill>
                <a:schemeClr val="tx2">
                  <a:satMod val="130000"/>
                </a:schemeClr>
              </a:solidFill>
              <a:latin typeface="Times New Roman" pitchFamily="18" charset="0"/>
              <a:cs typeface="Times New Roman" pitchFamily="18" charset="0"/>
            </a:endParaRPr>
          </a:p>
        </p:txBody>
      </p:sp>
      <p:sp>
        <p:nvSpPr>
          <p:cNvPr id="5" name="Стрелка вправо 4"/>
          <p:cNvSpPr/>
          <p:nvPr/>
        </p:nvSpPr>
        <p:spPr>
          <a:xfrm rot="5400000">
            <a:off x="4536282" y="3750468"/>
            <a:ext cx="2857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7" name="Picture 2"/>
          <p:cNvPicPr>
            <a:picLocks noGrp="1" noChangeAspect="1" noChangeArrowheads="1"/>
          </p:cNvPicPr>
          <p:nvPr>
            <p:ph idx="1"/>
          </p:nvPr>
        </p:nvPicPr>
        <p:blipFill>
          <a:blip r:embed="rId2" cstate="print"/>
          <a:srcRect l="30399" t="23117" r="25783" b="19276"/>
          <a:stretch>
            <a:fillRect/>
          </a:stretch>
        </p:blipFill>
        <p:spPr>
          <a:xfrm>
            <a:off x="1403648" y="980729"/>
            <a:ext cx="7488832" cy="2448271"/>
          </a:xfrm>
        </p:spPr>
      </p:pic>
      <p:pic>
        <p:nvPicPr>
          <p:cNvPr id="8" name="Picture 4"/>
          <p:cNvPicPr>
            <a:picLocks noChangeAspect="1" noChangeArrowheads="1"/>
          </p:cNvPicPr>
          <p:nvPr/>
        </p:nvPicPr>
        <p:blipFill>
          <a:blip r:embed="rId3" cstate="print"/>
          <a:srcRect l="30234" t="22656" r="26392" b="18750"/>
          <a:stretch>
            <a:fillRect/>
          </a:stretch>
        </p:blipFill>
        <p:spPr bwMode="auto">
          <a:xfrm>
            <a:off x="1357313" y="4071938"/>
            <a:ext cx="7286625"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285750"/>
            <a:ext cx="7407275" cy="500063"/>
          </a:xfrm>
        </p:spPr>
        <p:txBody>
          <a:bodyPr>
            <a:noAutofit/>
          </a:bodyPr>
          <a:lstStyle/>
          <a:p>
            <a:pPr algn="ctr" eaLnBrk="1" fontAlgn="auto" hangingPunct="1">
              <a:spcAft>
                <a:spcPts val="0"/>
              </a:spcAft>
              <a:defRPr/>
            </a:pP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i="1" cap="small" dirty="0" smtClean="0">
                <a:solidFill>
                  <a:schemeClr val="tx2">
                    <a:satMod val="130000"/>
                  </a:schemeClr>
                </a:solidFill>
                <a:latin typeface="Times New Roman" pitchFamily="18" charset="0"/>
                <a:cs typeface="Times New Roman" pitchFamily="18" charset="0"/>
              </a:rPr>
              <a:t/>
            </a:r>
            <a:br>
              <a:rPr lang="ru-RU" sz="2400" b="1" i="1" cap="small" dirty="0" smtClean="0">
                <a:solidFill>
                  <a:schemeClr val="tx2">
                    <a:satMod val="130000"/>
                  </a:schemeClr>
                </a:solidFill>
                <a:latin typeface="Times New Roman" pitchFamily="18" charset="0"/>
                <a:cs typeface="Times New Roman" pitchFamily="18" charset="0"/>
              </a:rPr>
            </a:br>
            <a:r>
              <a:rPr lang="ru-RU" sz="2400" b="1" cap="small" dirty="0" smtClean="0">
                <a:solidFill>
                  <a:schemeClr val="tx2">
                    <a:satMod val="130000"/>
                  </a:schemeClr>
                </a:solidFill>
                <a:latin typeface="Times New Roman" pitchFamily="18" charset="0"/>
                <a:cs typeface="Times New Roman" pitchFamily="18" charset="0"/>
              </a:rPr>
              <a:t>1-қадам. </a:t>
            </a:r>
            <a:r>
              <a:rPr lang="ru-RU" sz="2400" b="1" cap="small" dirty="0" err="1" smtClean="0">
                <a:solidFill>
                  <a:schemeClr val="tx2">
                    <a:satMod val="130000"/>
                  </a:schemeClr>
                </a:solidFill>
                <a:latin typeface="Times New Roman" pitchFamily="18" charset="0"/>
                <a:cs typeface="Times New Roman" pitchFamily="18" charset="0"/>
              </a:rPr>
              <a:t>Жойни</a:t>
            </a:r>
            <a:r>
              <a:rPr lang="ru-RU" sz="2400" b="1" cap="small" dirty="0" smtClean="0">
                <a:solidFill>
                  <a:schemeClr val="tx2">
                    <a:satMod val="130000"/>
                  </a:schemeClr>
                </a:solidFill>
                <a:latin typeface="Times New Roman" pitchFamily="18" charset="0"/>
                <a:cs typeface="Times New Roman" pitchFamily="18" charset="0"/>
              </a:rPr>
              <a:t> </a:t>
            </a:r>
            <a:r>
              <a:rPr lang="ru-RU" sz="2400" b="1" cap="small" dirty="0" err="1" smtClean="0">
                <a:solidFill>
                  <a:schemeClr val="tx2">
                    <a:satMod val="130000"/>
                  </a:schemeClr>
                </a:solidFill>
                <a:latin typeface="Times New Roman" pitchFamily="18" charset="0"/>
                <a:cs typeface="Times New Roman" pitchFamily="18" charset="0"/>
              </a:rPr>
              <a:t>танлаш</a:t>
            </a:r>
            <a:r>
              <a:rPr lang="ru-RU" sz="2400" b="1" cap="small" dirty="0" smtClean="0">
                <a:solidFill>
                  <a:schemeClr val="tx2">
                    <a:satMod val="130000"/>
                  </a:schemeClr>
                </a:solidFill>
                <a:latin typeface="Times New Roman" pitchFamily="18" charset="0"/>
                <a:cs typeface="Times New Roman" pitchFamily="18" charset="0"/>
              </a:rPr>
              <a:t> </a:t>
            </a:r>
            <a:r>
              <a:rPr lang="ru-RU" sz="2400" b="1" cap="small" dirty="0" err="1" smtClean="0">
                <a:solidFill>
                  <a:schemeClr val="tx2">
                    <a:satMod val="130000"/>
                  </a:schemeClr>
                </a:solidFill>
                <a:latin typeface="Times New Roman" pitchFamily="18" charset="0"/>
                <a:cs typeface="Times New Roman" pitchFamily="18" charset="0"/>
              </a:rPr>
              <a:t>ва</a:t>
            </a:r>
            <a:r>
              <a:rPr lang="ru-RU" sz="2400" b="1" cap="small" dirty="0" smtClean="0">
                <a:solidFill>
                  <a:schemeClr val="tx2">
                    <a:satMod val="130000"/>
                  </a:schemeClr>
                </a:solidFill>
                <a:latin typeface="Times New Roman" pitchFamily="18" charset="0"/>
                <a:cs typeface="Times New Roman" pitchFamily="18" charset="0"/>
              </a:rPr>
              <a:t> </a:t>
            </a:r>
            <a:r>
              <a:rPr lang="ru-RU" sz="2400" b="1" cap="small" dirty="0" err="1" smtClean="0">
                <a:solidFill>
                  <a:schemeClr val="tx2">
                    <a:satMod val="130000"/>
                  </a:schemeClr>
                </a:solidFill>
                <a:latin typeface="Times New Roman" pitchFamily="18" charset="0"/>
                <a:cs typeface="Times New Roman" pitchFamily="18" charset="0"/>
              </a:rPr>
              <a:t>саноат</a:t>
            </a:r>
            <a:r>
              <a:rPr lang="ru-RU" sz="2400" b="1" cap="small" dirty="0" smtClean="0">
                <a:solidFill>
                  <a:schemeClr val="tx2">
                    <a:satMod val="130000"/>
                  </a:schemeClr>
                </a:solidFill>
                <a:latin typeface="Times New Roman" pitchFamily="18" charset="0"/>
                <a:cs typeface="Times New Roman" pitchFamily="18" charset="0"/>
              </a:rPr>
              <a:t> </a:t>
            </a:r>
            <a:r>
              <a:rPr lang="ru-RU" sz="2400" b="1" cap="small" dirty="0" err="1" smtClean="0">
                <a:solidFill>
                  <a:schemeClr val="tx2">
                    <a:satMod val="130000"/>
                  </a:schemeClr>
                </a:solidFill>
                <a:latin typeface="Times New Roman" pitchFamily="18" charset="0"/>
                <a:cs typeface="Times New Roman" pitchFamily="18" charset="0"/>
              </a:rPr>
              <a:t>биноларини</a:t>
            </a:r>
            <a:r>
              <a:rPr lang="ru-RU" sz="2400" b="1" cap="small" dirty="0" smtClean="0">
                <a:solidFill>
                  <a:schemeClr val="tx2">
                    <a:satMod val="130000"/>
                  </a:schemeClr>
                </a:solidFill>
                <a:latin typeface="Times New Roman" pitchFamily="18" charset="0"/>
                <a:cs typeface="Times New Roman" pitchFamily="18" charset="0"/>
              </a:rPr>
              <a:t> </a:t>
            </a:r>
            <a:r>
              <a:rPr lang="ru-RU" sz="2400" b="1" cap="small" dirty="0" err="1" smtClean="0">
                <a:solidFill>
                  <a:schemeClr val="tx2">
                    <a:satMod val="130000"/>
                  </a:schemeClr>
                </a:solidFill>
                <a:latin typeface="Times New Roman" pitchFamily="18" charset="0"/>
                <a:cs typeface="Times New Roman" pitchFamily="18" charset="0"/>
              </a:rPr>
              <a:t>қуриш</a:t>
            </a:r>
            <a:endParaRPr lang="ru-RU" sz="2400" b="1" dirty="0">
              <a:solidFill>
                <a:schemeClr val="tx2">
                  <a:satMod val="130000"/>
                </a:schemeClr>
              </a:solidFill>
              <a:latin typeface="Times New Roman" pitchFamily="18" charset="0"/>
              <a:cs typeface="Times New Roman" pitchFamily="18" charset="0"/>
            </a:endParaRPr>
          </a:p>
        </p:txBody>
      </p:sp>
      <p:sp>
        <p:nvSpPr>
          <p:cNvPr id="12291" name="Подзаголовок 2"/>
          <p:cNvSpPr txBox="1">
            <a:spLocks/>
          </p:cNvSpPr>
          <p:nvPr/>
        </p:nvSpPr>
        <p:spPr bwMode="auto">
          <a:xfrm>
            <a:off x="1071563" y="857250"/>
            <a:ext cx="7858125" cy="5286375"/>
          </a:xfrm>
          <a:prstGeom prst="rect">
            <a:avLst/>
          </a:prstGeom>
          <a:noFill/>
          <a:ln w="9525">
            <a:noFill/>
            <a:miter lim="800000"/>
            <a:headEnd/>
            <a:tailEnd/>
          </a:ln>
        </p:spPr>
        <p:txBody>
          <a:bodyPr tIns="0"/>
          <a:lstStyle/>
          <a:p>
            <a:pPr algn="just" hangingPunct="0"/>
            <a:r>
              <a:rPr lang="ru-RU" sz="1600">
                <a:latin typeface="Corbel" pitchFamily="34" charset="0"/>
              </a:rPr>
              <a:t>	.</a:t>
            </a:r>
          </a:p>
        </p:txBody>
      </p:sp>
      <p:sp>
        <p:nvSpPr>
          <p:cNvPr id="12292" name="Rectangle 4"/>
          <p:cNvSpPr>
            <a:spLocks noChangeArrowheads="1"/>
          </p:cNvSpPr>
          <p:nvPr/>
        </p:nvSpPr>
        <p:spPr bwMode="auto">
          <a:xfrm>
            <a:off x="1143000" y="1552129"/>
            <a:ext cx="7786688" cy="3539430"/>
          </a:xfrm>
          <a:prstGeom prst="rect">
            <a:avLst/>
          </a:prstGeom>
          <a:noFill/>
          <a:ln w="9525">
            <a:noFill/>
            <a:miter lim="800000"/>
            <a:headEnd/>
            <a:tailEnd/>
          </a:ln>
        </p:spPr>
        <p:txBody>
          <a:bodyPr anchor="ctr">
            <a:spAutoFit/>
          </a:bodyPr>
          <a:lstStyle/>
          <a:p>
            <a:pPr indent="276225" algn="just" eaLnBrk="0" hangingPunct="0"/>
            <a:r>
              <a:rPr lang="ru-RU" sz="1600" dirty="0" err="1" smtClean="0">
                <a:latin typeface="Times New Roman" pitchFamily="18" charset="0"/>
                <a:cs typeface="Times New Roman" pitchFamily="18" charset="0"/>
              </a:rPr>
              <a:t>Лойиҳа вазифаларини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амалга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ошириш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Янгибозор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туманида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агросаноат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чиқиндиларига яқин ҳудудда жойлашган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УрДУ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қошидаги Ўқув хўжалигининг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участкасидан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фойдаланилади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хом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ашёни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сақлаш 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транспортда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ташиш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харажатларини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жиддий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тарзда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қисқартириш имконини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беради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Ёқилғи брикетларини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ишлаб</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чиқариш бўйича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комплексни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ўрнатиш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саноат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майдонининг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ўлчами</a:t>
            </a:r>
            <a:r>
              <a:rPr lang="ru-RU" sz="1600" dirty="0" smtClean="0">
                <a:latin typeface="Times New Roman" pitchFamily="18" charset="0"/>
                <a:cs typeface="Times New Roman" pitchFamily="18" charset="0"/>
              </a:rPr>
              <a:t> 98 кв.м дан </a:t>
            </a:r>
            <a:r>
              <a:rPr lang="ru-RU" sz="1600" dirty="0" err="1" smtClean="0">
                <a:latin typeface="Times New Roman" pitchFamily="18" charset="0"/>
                <a:cs typeface="Times New Roman" pitchFamily="18" charset="0"/>
              </a:rPr>
              <a:t>ортиқ кўрсаткични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ташкил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этади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Саноат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биноси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енгил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айвон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остида</a:t>
            </a:r>
            <a:r>
              <a:rPr lang="ru-RU" sz="1600" dirty="0" smtClean="0">
                <a:latin typeface="Times New Roman" pitchFamily="18" charset="0"/>
                <a:cs typeface="Times New Roman" pitchFamily="18" charset="0"/>
              </a:rPr>
              <a:t> (лаборатория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қуритиш камерасидан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алоҳида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жойлаштирилади</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276225" algn="just" eaLnBrk="0" hangingPunct="0"/>
            <a:r>
              <a:rPr lang="ru-RU" sz="1600" dirty="0" err="1" smtClean="0">
                <a:latin typeface="Times New Roman" pitchFamily="18" charset="0"/>
                <a:cs typeface="Times New Roman" pitchFamily="18" charset="0"/>
              </a:rPr>
              <a:t>Вазифалардан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бири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қуритиш камераси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тегшли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бинони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танлаш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билан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боғлиқ.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Қуритиш камераси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УрДУ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ўқув хўжалигининг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мос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хоналаридан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бирида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«иссиқ </a:t>
            </a:r>
            <a:r>
              <a:rPr lang="ru-RU" sz="1600" dirty="0" smtClean="0">
                <a:latin typeface="Times New Roman" pitchFamily="18" charset="0"/>
                <a:cs typeface="Times New Roman" pitchFamily="18" charset="0"/>
              </a:rPr>
              <a:t>дала» </a:t>
            </a:r>
            <a:r>
              <a:rPr lang="ru-RU" sz="1600" dirty="0" err="1" smtClean="0">
                <a:latin typeface="Times New Roman" pitchFamily="18" charset="0"/>
                <a:cs typeface="Times New Roman" pitchFamily="18" charset="0"/>
              </a:rPr>
              <a:t>схемаси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бўйича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ўрнатилади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Қуритиш камерасининг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умумий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майдони</a:t>
            </a:r>
            <a:r>
              <a:rPr lang="ru-RU" sz="1600" dirty="0" smtClean="0">
                <a:latin typeface="Times New Roman" pitchFamily="18" charset="0"/>
                <a:cs typeface="Times New Roman" pitchFamily="18" charset="0"/>
              </a:rPr>
              <a:t> 32 </a:t>
            </a:r>
            <a:r>
              <a:rPr lang="ru-RU" sz="1600" dirty="0">
                <a:latin typeface="Times New Roman" pitchFamily="18" charset="0"/>
                <a:cs typeface="Times New Roman" pitchFamily="18" charset="0"/>
              </a:rPr>
              <a:t>кв. м</a:t>
            </a:r>
            <a:r>
              <a:rPr lang="ru-RU" sz="1600" dirty="0" smtClean="0">
                <a:latin typeface="Times New Roman" pitchFamily="18" charset="0"/>
                <a:cs typeface="Times New Roman" pitchFamily="18" charset="0"/>
              </a:rPr>
              <a:t>. ни </a:t>
            </a:r>
            <a:r>
              <a:rPr lang="ru-RU" sz="1600" dirty="0" err="1" smtClean="0">
                <a:latin typeface="Times New Roman" pitchFamily="18" charset="0"/>
                <a:cs typeface="Times New Roman" pitchFamily="18" charset="0"/>
              </a:rPr>
              <a:t>ташкил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этади</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276225" algn="just" eaLnBrk="0" hangingPunct="0"/>
            <a:r>
              <a:rPr lang="ru-RU" sz="1600" dirty="0" smtClean="0">
                <a:latin typeface="Times New Roman" pitchFamily="18" charset="0"/>
                <a:cs typeface="Times New Roman" pitchFamily="18" charset="0"/>
              </a:rPr>
              <a:t>Ушбу </a:t>
            </a:r>
            <a:r>
              <a:rPr lang="ru-RU" sz="1600" dirty="0" err="1" smtClean="0">
                <a:latin typeface="Times New Roman" pitchFamily="18" charset="0"/>
                <a:cs typeface="Times New Roman" pitchFamily="18" charset="0"/>
              </a:rPr>
              <a:t>тадбирнинг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навбатдаги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вазифаси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УрДУ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ўқув хўжалигининг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биносида</a:t>
            </a:r>
            <a:r>
              <a:rPr lang="ru-RU" sz="1600" dirty="0" smtClean="0">
                <a:latin typeface="Times New Roman" pitchFamily="18" charset="0"/>
                <a:cs typeface="Times New Roman" pitchFamily="18" charset="0"/>
              </a:rPr>
              <a:t> лаборатория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мос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жойни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танлашдан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иборат</a:t>
            </a:r>
            <a:r>
              <a:rPr lang="ru-RU" sz="1600" dirty="0" smtClean="0">
                <a:latin typeface="Times New Roman" pitchFamily="18" charset="0"/>
                <a:cs typeface="Times New Roman" pitchFamily="18" charset="0"/>
              </a:rPr>
              <a:t>, у </a:t>
            </a:r>
            <a:r>
              <a:rPr lang="ru-RU" sz="1600" dirty="0" err="1" smtClean="0">
                <a:latin typeface="Times New Roman" pitchFamily="18" charset="0"/>
                <a:cs typeface="Times New Roman" pitchFamily="18" charset="0"/>
              </a:rPr>
              <a:t>зарур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ускуна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асбоблар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билан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жиҳозланади</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285750"/>
            <a:ext cx="7407275" cy="500063"/>
          </a:xfrm>
        </p:spPr>
        <p:txBody>
          <a:bodyPr>
            <a:noAutofit/>
          </a:bodyPr>
          <a:lstStyle/>
          <a:p>
            <a:pPr algn="ctr" eaLnBrk="1" fontAlgn="auto" hangingPunct="1">
              <a:spcAft>
                <a:spcPts val="0"/>
              </a:spcAft>
              <a:defRPr/>
            </a:pPr>
            <a:r>
              <a:rPr lang="ru-RU" sz="2400" b="1" cap="small"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2-қадам. </a:t>
            </a:r>
            <a:r>
              <a:rPr lang="ru-RU" sz="2400" b="1" cap="small" dirty="0" err="1"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Тегишли</a:t>
            </a:r>
            <a:r>
              <a:rPr lang="ru-RU" sz="2400" b="1" cap="small"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cap="small" dirty="0" err="1"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технологик</a:t>
            </a:r>
            <a:r>
              <a:rPr lang="ru-RU" sz="2400" b="1" cap="small"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cap="small" dirty="0" err="1"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линияни</a:t>
            </a:r>
            <a:r>
              <a:rPr lang="ru-RU" sz="2400" b="1" cap="small" dirty="0"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cap="small" dirty="0" err="1" smtClean="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rPr>
              <a:t>танлаш</a:t>
            </a:r>
            <a:endParaRPr lang="ru-RU" sz="2400" b="1" dirty="0">
              <a:solidFill>
                <a:schemeClr val="tx2">
                  <a:satMod val="13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315" name="Подзаголовок 2"/>
          <p:cNvSpPr txBox="1">
            <a:spLocks/>
          </p:cNvSpPr>
          <p:nvPr/>
        </p:nvSpPr>
        <p:spPr bwMode="auto">
          <a:xfrm>
            <a:off x="1071563" y="857250"/>
            <a:ext cx="7858125" cy="5286375"/>
          </a:xfrm>
          <a:prstGeom prst="rect">
            <a:avLst/>
          </a:prstGeom>
          <a:noFill/>
          <a:ln w="9525">
            <a:noFill/>
            <a:miter lim="800000"/>
            <a:headEnd/>
            <a:tailEnd/>
          </a:ln>
        </p:spPr>
        <p:txBody>
          <a:bodyPr tIns="0"/>
          <a:lstStyle/>
          <a:p>
            <a:pPr algn="just" hangingPunct="0"/>
            <a:r>
              <a:rPr lang="ru-RU" sz="1600">
                <a:latin typeface="Corbel" pitchFamily="34" charset="0"/>
              </a:rPr>
              <a:t>	.</a:t>
            </a:r>
          </a:p>
        </p:txBody>
      </p:sp>
      <p:sp>
        <p:nvSpPr>
          <p:cNvPr id="13316" name="Подзаголовок 2"/>
          <p:cNvSpPr txBox="1">
            <a:spLocks/>
          </p:cNvSpPr>
          <p:nvPr/>
        </p:nvSpPr>
        <p:spPr bwMode="auto">
          <a:xfrm>
            <a:off x="1071563" y="857250"/>
            <a:ext cx="7858125" cy="3643313"/>
          </a:xfrm>
          <a:prstGeom prst="rect">
            <a:avLst/>
          </a:prstGeom>
          <a:noFill/>
          <a:ln w="9525">
            <a:noFill/>
            <a:miter lim="800000"/>
            <a:headEnd/>
            <a:tailEnd/>
          </a:ln>
        </p:spPr>
        <p:txBody>
          <a:bodyPr tIns="0"/>
          <a:lstStyle/>
          <a:p>
            <a:pPr algn="just" hangingPunct="0"/>
            <a:r>
              <a:rPr lang="ru-RU" sz="1600">
                <a:latin typeface="Corbel" pitchFamily="34" charset="0"/>
              </a:rPr>
              <a:t>	</a:t>
            </a:r>
          </a:p>
        </p:txBody>
      </p:sp>
      <p:sp>
        <p:nvSpPr>
          <p:cNvPr id="13317" name="Rectangle 4"/>
          <p:cNvSpPr>
            <a:spLocks noChangeArrowheads="1"/>
          </p:cNvSpPr>
          <p:nvPr/>
        </p:nvSpPr>
        <p:spPr bwMode="auto">
          <a:xfrm>
            <a:off x="1143000" y="1123345"/>
            <a:ext cx="7786688" cy="1815882"/>
          </a:xfrm>
          <a:prstGeom prst="rect">
            <a:avLst/>
          </a:prstGeom>
          <a:noFill/>
          <a:ln w="9525">
            <a:noFill/>
            <a:miter lim="800000"/>
            <a:headEnd/>
            <a:tailEnd/>
          </a:ln>
        </p:spPr>
        <p:txBody>
          <a:bodyPr anchor="ctr">
            <a:spAutoFit/>
          </a:bodyPr>
          <a:lstStyle/>
          <a:p>
            <a:pPr indent="276225" algn="just" eaLnBrk="0" hangingPunct="0"/>
            <a:r>
              <a:rPr lang="ru-RU" sz="1600" dirty="0" err="1" smtClean="0">
                <a:latin typeface="Times New Roman" pitchFamily="18" charset="0"/>
                <a:cs typeface="Times New Roman" pitchFamily="18" charset="0"/>
              </a:rPr>
              <a:t>Тегишли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технологик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линияни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танлаш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лойиҳа иштирокчилари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томонидан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амалга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оширилади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чунки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мақбул нархда</a:t>
            </a:r>
            <a:r>
              <a:rPr lang="ru-RU" sz="1600" dirty="0" smtClean="0">
                <a:latin typeface="Times New Roman" pitchFamily="18" charset="0"/>
                <a:cs typeface="Times New Roman" pitchFamily="18" charset="0"/>
              </a:rPr>
              <a:t> (фермер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технологик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линияни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тўғри танлаш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муҳим аҳамиятга эга</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В общую схему </a:t>
            </a:r>
            <a:r>
              <a:rPr lang="ru-RU" sz="1600" dirty="0" err="1" smtClean="0">
                <a:latin typeface="Times New Roman" pitchFamily="18" charset="0"/>
                <a:cs typeface="Times New Roman" pitchFamily="18" charset="0"/>
              </a:rPr>
              <a:t>брикетлаштиришнинг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умумий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схемасига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қуритиш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майдалаш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ёки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бўлиш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юқори босим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остида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ёки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юқори ҳарорат билан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пресслаш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киради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жаарёнларни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турли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технологик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схемалар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ёрдамида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амалга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ошириш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мумкин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276225" algn="just" eaLnBrk="0" hangingPunct="0"/>
            <a:r>
              <a:rPr lang="ru-RU" sz="1600" dirty="0">
                <a:cs typeface="Times New Roman" pitchFamily="18" charset="0"/>
              </a:rPr>
              <a:t> </a:t>
            </a:r>
            <a:endParaRPr lang="ru-RU" sz="1600" dirty="0"/>
          </a:p>
        </p:txBody>
      </p:sp>
      <p:pic>
        <p:nvPicPr>
          <p:cNvPr id="6" name="Picture 7"/>
          <p:cNvPicPr>
            <a:picLocks noChangeAspect="1" noChangeArrowheads="1"/>
          </p:cNvPicPr>
          <p:nvPr/>
        </p:nvPicPr>
        <p:blipFill>
          <a:blip r:embed="rId2" cstate="print"/>
          <a:srcRect/>
          <a:stretch>
            <a:fillRect/>
          </a:stretch>
        </p:blipFill>
        <p:spPr bwMode="auto">
          <a:xfrm>
            <a:off x="1428750" y="2928938"/>
            <a:ext cx="7215188"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63" y="142875"/>
            <a:ext cx="7407275" cy="928688"/>
          </a:xfrm>
        </p:spPr>
        <p:txBody>
          <a:bodyPr>
            <a:noAutofit/>
          </a:bodyPr>
          <a:lstStyle/>
          <a:p>
            <a:pPr algn="ctr" eaLnBrk="1" fontAlgn="auto" hangingPunct="1">
              <a:spcAft>
                <a:spcPts val="0"/>
              </a:spcAft>
              <a:defRPr/>
            </a:pPr>
            <a:r>
              <a:rPr lang="ru-RU" sz="2400" b="1" cap="small" dirty="0" smtClean="0">
                <a:solidFill>
                  <a:schemeClr val="tx2">
                    <a:satMod val="130000"/>
                  </a:schemeClr>
                </a:solidFill>
                <a:latin typeface="Times New Roman" pitchFamily="18" charset="0"/>
                <a:cs typeface="Times New Roman" pitchFamily="18" charset="0"/>
              </a:rPr>
              <a:t> 3-қадам.  </a:t>
            </a:r>
            <a:r>
              <a:rPr lang="ru-RU" sz="2400" b="1" dirty="0" err="1" smtClean="0">
                <a:solidFill>
                  <a:schemeClr val="tx2">
                    <a:satMod val="130000"/>
                  </a:schemeClr>
                </a:solidFill>
                <a:latin typeface="Times New Roman" pitchFamily="18" charset="0"/>
                <a:cs typeface="Times New Roman" pitchFamily="18" charset="0"/>
              </a:rPr>
              <a:t>Ишлаб</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чиқариш учун</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технологик</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линияни</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ўрнатиш</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ва</a:t>
            </a:r>
            <a:r>
              <a:rPr lang="ru-RU" sz="2400" b="1" dirty="0" smtClean="0">
                <a:solidFill>
                  <a:schemeClr val="tx2">
                    <a:satMod val="130000"/>
                  </a:schemeClr>
                </a:solidFill>
                <a:latin typeface="Times New Roman" pitchFamily="18" charset="0"/>
                <a:cs typeface="Times New Roman" pitchFamily="18" charset="0"/>
              </a:rPr>
              <a:t> </a:t>
            </a:r>
            <a:r>
              <a:rPr lang="uz-Cyrl-UZ" sz="2400" b="1" dirty="0" smtClean="0">
                <a:solidFill>
                  <a:schemeClr val="tx2">
                    <a:satMod val="130000"/>
                  </a:schemeClr>
                </a:solidFill>
                <a:latin typeface="Times New Roman" pitchFamily="18" charset="0"/>
                <a:cs typeface="Times New Roman" pitchFamily="18" charset="0"/>
              </a:rPr>
              <a:t>монтаж қилиш </a:t>
            </a:r>
            <a:r>
              <a:rPr lang="ru-RU" sz="2400" b="1" dirty="0" smtClean="0">
                <a:solidFill>
                  <a:schemeClr val="tx2">
                    <a:satMod val="130000"/>
                  </a:schemeClr>
                </a:solidFill>
                <a:latin typeface="Times New Roman" pitchFamily="18" charset="0"/>
                <a:cs typeface="Times New Roman" pitchFamily="18" charset="0"/>
              </a:rPr>
              <a:t> </a:t>
            </a:r>
            <a:r>
              <a:rPr lang="ru-RU" sz="2000" dirty="0" smtClean="0">
                <a:solidFill>
                  <a:schemeClr val="tx2">
                    <a:satMod val="130000"/>
                  </a:schemeClr>
                </a:solidFill>
              </a:rPr>
              <a:t/>
            </a:r>
            <a:br>
              <a:rPr lang="ru-RU" sz="2000" dirty="0" smtClean="0">
                <a:solidFill>
                  <a:schemeClr val="tx2">
                    <a:satMod val="130000"/>
                  </a:schemeClr>
                </a:solidFill>
              </a:rPr>
            </a:br>
            <a:endParaRPr lang="ru-RU" sz="2000" b="1" i="1" dirty="0">
              <a:solidFill>
                <a:schemeClr val="tx2">
                  <a:satMod val="130000"/>
                </a:schemeClr>
              </a:solidFill>
            </a:endParaRPr>
          </a:p>
        </p:txBody>
      </p:sp>
      <p:sp>
        <p:nvSpPr>
          <p:cNvPr id="14339" name="Подзаголовок 2"/>
          <p:cNvSpPr txBox="1">
            <a:spLocks/>
          </p:cNvSpPr>
          <p:nvPr/>
        </p:nvSpPr>
        <p:spPr bwMode="auto">
          <a:xfrm>
            <a:off x="1071563" y="1071563"/>
            <a:ext cx="7858125" cy="5286375"/>
          </a:xfrm>
          <a:prstGeom prst="rect">
            <a:avLst/>
          </a:prstGeom>
          <a:noFill/>
          <a:ln w="9525">
            <a:noFill/>
            <a:miter lim="800000"/>
            <a:headEnd/>
            <a:tailEnd/>
          </a:ln>
        </p:spPr>
        <p:txBody>
          <a:bodyPr tIns="0"/>
          <a:lstStyle/>
          <a:p>
            <a:pPr algn="just" hangingPunct="0"/>
            <a:r>
              <a:rPr lang="ru-RU" sz="1600">
                <a:latin typeface="Corbel" pitchFamily="34" charset="0"/>
              </a:rPr>
              <a:t>	.</a:t>
            </a:r>
          </a:p>
        </p:txBody>
      </p:sp>
      <p:pic>
        <p:nvPicPr>
          <p:cNvPr id="4" name="Picture 6"/>
          <p:cNvPicPr>
            <a:picLocks noChangeAspect="1" noChangeArrowheads="1"/>
          </p:cNvPicPr>
          <p:nvPr/>
        </p:nvPicPr>
        <p:blipFill>
          <a:blip r:embed="rId2" cstate="print"/>
          <a:srcRect/>
          <a:stretch>
            <a:fillRect/>
          </a:stretch>
        </p:blipFill>
        <p:spPr bwMode="auto">
          <a:xfrm>
            <a:off x="1785938" y="1643063"/>
            <a:ext cx="5500687" cy="518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214313"/>
            <a:ext cx="7497763" cy="725487"/>
          </a:xfrm>
        </p:spPr>
        <p:txBody>
          <a:bodyPr>
            <a:normAutofit fontScale="90000"/>
          </a:bodyPr>
          <a:lstStyle/>
          <a:p>
            <a:pPr algn="ctr" eaLnBrk="1" fontAlgn="auto">
              <a:spcAft>
                <a:spcPts val="0"/>
              </a:spcAft>
              <a:defRPr/>
            </a:pPr>
            <a:r>
              <a:rPr lang="ru-RU" sz="2400" b="1" dirty="0" smtClean="0">
                <a:solidFill>
                  <a:schemeClr val="tx2">
                    <a:satMod val="130000"/>
                  </a:schemeClr>
                </a:solidFill>
                <a:latin typeface="Times New Roman" pitchFamily="18" charset="0"/>
                <a:cs typeface="Times New Roman" pitchFamily="18" charset="0"/>
              </a:rPr>
              <a:t>4-қадам. </a:t>
            </a:r>
            <a:r>
              <a:rPr lang="ru-RU" sz="2400" b="1" dirty="0" err="1" smtClean="0">
                <a:solidFill>
                  <a:schemeClr val="tx2">
                    <a:satMod val="130000"/>
                  </a:schemeClr>
                </a:solidFill>
                <a:latin typeface="Times New Roman" pitchFamily="18" charset="0"/>
                <a:cs typeface="Times New Roman" pitchFamily="18" charset="0"/>
              </a:rPr>
              <a:t>Турли</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хом</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ашёдан</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ёқилғи брикетларини</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ишлаб</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чиқариш бўйича</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технологик</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линияни</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синовдан</a:t>
            </a:r>
            <a:r>
              <a:rPr lang="ru-RU" sz="2400" b="1" dirty="0" smtClean="0">
                <a:solidFill>
                  <a:schemeClr val="tx2">
                    <a:satMod val="130000"/>
                  </a:schemeClr>
                </a:solidFill>
                <a:latin typeface="Times New Roman" pitchFamily="18" charset="0"/>
                <a:cs typeface="Times New Roman" pitchFamily="18" charset="0"/>
              </a:rPr>
              <a:t> </a:t>
            </a:r>
            <a:r>
              <a:rPr lang="ru-RU" sz="2400" b="1" dirty="0" err="1" smtClean="0">
                <a:solidFill>
                  <a:schemeClr val="tx2">
                    <a:satMod val="130000"/>
                  </a:schemeClr>
                </a:solidFill>
                <a:latin typeface="Times New Roman" pitchFamily="18" charset="0"/>
                <a:cs typeface="Times New Roman" pitchFamily="18" charset="0"/>
              </a:rPr>
              <a:t>ўтказиш</a:t>
            </a:r>
            <a:r>
              <a:rPr lang="ru-RU" sz="2400" b="1" dirty="0" smtClean="0">
                <a:solidFill>
                  <a:schemeClr val="tx2">
                    <a:satMod val="130000"/>
                  </a:schemeClr>
                </a:solidFill>
                <a:latin typeface="Times New Roman" pitchFamily="18" charset="0"/>
                <a:cs typeface="Times New Roman" pitchFamily="18" charset="0"/>
              </a:rPr>
              <a:t>   </a:t>
            </a:r>
            <a:endParaRPr lang="ru-RU" sz="2400" dirty="0">
              <a:solidFill>
                <a:schemeClr val="tx2">
                  <a:satMod val="130000"/>
                </a:schemeClr>
              </a:solidFill>
              <a:latin typeface="Times New Roman" pitchFamily="18" charset="0"/>
              <a:cs typeface="Times New Roman" pitchFamily="18" charset="0"/>
            </a:endParaRPr>
          </a:p>
        </p:txBody>
      </p:sp>
      <p:sp>
        <p:nvSpPr>
          <p:cNvPr id="7" name="Содержимое 6"/>
          <p:cNvSpPr>
            <a:spLocks noGrp="1"/>
          </p:cNvSpPr>
          <p:nvPr>
            <p:ph idx="1"/>
          </p:nvPr>
        </p:nvSpPr>
        <p:spPr>
          <a:xfrm>
            <a:off x="1285875" y="1000125"/>
            <a:ext cx="7500938" cy="2000250"/>
          </a:xfrm>
        </p:spPr>
        <p:txBody>
          <a:bodyPr>
            <a:normAutofit fontScale="70000" lnSpcReduction="20000"/>
          </a:bodyPr>
          <a:lstStyle/>
          <a:p>
            <a:pPr marL="365760" indent="-283464" algn="just" eaLnBrk="1" fontAlgn="auto" hangingPunct="1">
              <a:spcAft>
                <a:spcPts val="0"/>
              </a:spcAft>
              <a:buFont typeface="Wingdings 2"/>
              <a:buChar char=""/>
              <a:defRPr/>
            </a:pPr>
            <a:r>
              <a:rPr lang="ru-RU" dirty="0" smtClean="0">
                <a:latin typeface="Times New Roman" pitchFamily="18" charset="0"/>
                <a:cs typeface="Times New Roman" pitchFamily="18" charset="0"/>
              </a:rPr>
              <a:t>Ушбу </a:t>
            </a:r>
            <a:r>
              <a:rPr lang="ru-RU" dirty="0" err="1" smtClean="0">
                <a:latin typeface="Times New Roman" pitchFamily="18" charset="0"/>
                <a:cs typeface="Times New Roman" pitchFamily="18" charset="0"/>
              </a:rPr>
              <a:t>тадбир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давомида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линияни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тушириш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Технологик</a:t>
            </a:r>
            <a:r>
              <a:rPr lang="ru-RU" dirty="0" smtClean="0">
                <a:latin typeface="Times New Roman" pitchFamily="18" charset="0"/>
                <a:cs typeface="Times New Roman" pitchFamily="18" charset="0"/>
              </a:rPr>
              <a:t>  линия </a:t>
            </a:r>
            <a:r>
              <a:rPr lang="ru-RU" dirty="0" err="1" smtClean="0">
                <a:latin typeface="Times New Roman" pitchFamily="18" charset="0"/>
                <a:cs typeface="Times New Roman" pitchFamily="18" charset="0"/>
              </a:rPr>
              <a:t>монтажидан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сўнг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ускунанинг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кўрсаткичлари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текширилади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ускунани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маҳаллий шароитга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мослаштириш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Синов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давомида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брикетларнинг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a:t>
            </a:r>
            <a:r>
              <a:rPr lang="ru-RU" dirty="0" smtClean="0">
                <a:latin typeface="Times New Roman" pitchFamily="18" charset="0"/>
                <a:cs typeface="Times New Roman" pitchFamily="18" charset="0"/>
              </a:rPr>
              <a:t> лаборатория </a:t>
            </a:r>
            <a:r>
              <a:rPr lang="ru-RU" dirty="0" err="1" smtClean="0">
                <a:latin typeface="Times New Roman" pitchFamily="18" charset="0"/>
                <a:cs typeface="Times New Roman" pitchFamily="18" charset="0"/>
              </a:rPr>
              <a:t>таҳлили орқали текширилади</a:t>
            </a:r>
            <a:r>
              <a:rPr lang="ru-RU" dirty="0" smtClean="0">
                <a:latin typeface="Times New Roman" pitchFamily="18" charset="0"/>
                <a:cs typeface="Times New Roman" pitchFamily="18" charset="0"/>
              </a:rPr>
              <a:t>. </a:t>
            </a:r>
          </a:p>
          <a:p>
            <a:pPr marL="365760" indent="-283464" eaLnBrk="1" fontAlgn="auto" hangingPunct="1">
              <a:spcAft>
                <a:spcPts val="0"/>
              </a:spcAft>
              <a:buFont typeface="Wingdings 2"/>
              <a:buChar char=""/>
              <a:defRPr/>
            </a:pPr>
            <a:endParaRPr lang="ru-RU" dirty="0"/>
          </a:p>
        </p:txBody>
      </p:sp>
      <p:sp>
        <p:nvSpPr>
          <p:cNvPr id="10" name="Заголовок 1"/>
          <p:cNvSpPr txBox="1">
            <a:spLocks/>
          </p:cNvSpPr>
          <p:nvPr/>
        </p:nvSpPr>
        <p:spPr>
          <a:xfrm>
            <a:off x="1357313" y="3214688"/>
            <a:ext cx="7497762" cy="725487"/>
          </a:xfrm>
          <a:prstGeom prst="rect">
            <a:avLst/>
          </a:prstGeom>
        </p:spPr>
        <p:txBody>
          <a:bodyPr anchor="ctr"/>
          <a:lstStyle/>
          <a:p>
            <a:pPr algn="ctr" fontAlgn="auto" hangingPunct="0">
              <a:spcAft>
                <a:spcPts val="0"/>
              </a:spcAft>
              <a:defRPr/>
            </a:pP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5-қадам. </a:t>
            </a:r>
            <a:r>
              <a:rPr lang="ru-RU" sz="2200" b="1" dirty="0" err="1"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Таркибига</a:t>
            </a: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ru-RU" sz="2200" b="1" dirty="0" err="1"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кўра</a:t>
            </a: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ru-RU" sz="2200" b="1" dirty="0" err="1"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турлича</a:t>
            </a: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ru-RU" sz="2200" b="1" dirty="0" err="1"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ёқилғи брикетларини</a:t>
            </a: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ru-RU" sz="2200" b="1" dirty="0" err="1"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қиёсий таҳлил қилиш</a:t>
            </a:r>
            <a:r>
              <a:rPr lang="ru-RU" sz="22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endParaRPr lang="ru-RU" sz="2200" b="1"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12" name="Содержимое 6"/>
          <p:cNvSpPr txBox="1">
            <a:spLocks/>
          </p:cNvSpPr>
          <p:nvPr/>
        </p:nvSpPr>
        <p:spPr>
          <a:xfrm>
            <a:off x="1214438" y="4214813"/>
            <a:ext cx="7643812" cy="2428875"/>
          </a:xfrm>
          <a:prstGeom prst="rect">
            <a:avLst/>
          </a:prstGeom>
        </p:spPr>
        <p:txBody>
          <a:bodyPr>
            <a:normAutofit fontScale="92500" lnSpcReduction="10000"/>
          </a:bodyPr>
          <a:lstStyle/>
          <a:p>
            <a:pPr marL="365760" indent="-283464" algn="just" fontAlgn="auto">
              <a:spcBef>
                <a:spcPts val="600"/>
              </a:spcBef>
              <a:spcAft>
                <a:spcPts val="0"/>
              </a:spcAft>
              <a:buClr>
                <a:schemeClr val="accent1"/>
              </a:buClr>
              <a:buSzPct val="80000"/>
              <a:buFont typeface="Wingdings 2"/>
              <a:buChar char=""/>
              <a:defRPr/>
            </a:pPr>
            <a:r>
              <a:rPr lang="ru-RU" sz="2400" dirty="0" err="1" smtClean="0">
                <a:latin typeface="Times New Roman" pitchFamily="18" charset="0"/>
                <a:cs typeface="Times New Roman" pitchFamily="18" charset="0"/>
              </a:rPr>
              <a:t>Лойиҳа давомида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бажарилган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ишлар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таҳлил қилинади.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Олинган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ёқилғи брикетининг</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сифатига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оид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барча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маълумотлар</a:t>
            </a:r>
            <a:r>
              <a:rPr lang="ru-RU" sz="2400" dirty="0" smtClean="0">
                <a:latin typeface="Times New Roman" pitchFamily="18" charset="0"/>
                <a:cs typeface="Times New Roman" pitchFamily="18" charset="0"/>
              </a:rPr>
              <a:t>  E</a:t>
            </a:r>
            <a:r>
              <a:rPr lang="en-GB" sz="2400" dirty="0" err="1" smtClean="0">
                <a:latin typeface="Times New Roman" pitchFamily="18" charset="0"/>
                <a:cs typeface="Times New Roman" pitchFamily="18" charset="0"/>
              </a:rPr>
              <a:t>xcel</a:t>
            </a:r>
            <a:r>
              <a:rPr lang="uz-Cyrl-UZ" sz="2400" dirty="0" smtClean="0">
                <a:latin typeface="Times New Roman" pitchFamily="18" charset="0"/>
                <a:cs typeface="Times New Roman" pitchFamily="18" charset="0"/>
              </a:rPr>
              <a:t> компьютер дастурига киритилади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Маълумотларга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ишлов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берилади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хулосалар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олинади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Хулосаларга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кўра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маҳаллий  хом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ашёни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қандай нисбатда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кераклиги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аниқланади.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Маълумотлар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юзасидан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таҳлилий мақола тайёрланади</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marL="365760" indent="-283464" fontAlgn="auto">
              <a:spcBef>
                <a:spcPts val="600"/>
              </a:spcBef>
              <a:spcAft>
                <a:spcPts val="0"/>
              </a:spcAft>
              <a:buClr>
                <a:schemeClr val="accent1"/>
              </a:buClr>
              <a:buSzPct val="80000"/>
              <a:buFont typeface="Wingdings 2"/>
              <a:buChar char=""/>
              <a:defRPr/>
            </a:pPr>
            <a:endParaRPr lang="ru-RU" sz="3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7"/>
          <p:cNvSpPr>
            <a:spLocks noChangeArrowheads="1"/>
          </p:cNvSpPr>
          <p:nvPr/>
        </p:nvSpPr>
        <p:spPr bwMode="auto">
          <a:xfrm>
            <a:off x="2928938" y="857250"/>
            <a:ext cx="4572000" cy="2400657"/>
          </a:xfrm>
          <a:prstGeom prst="rect">
            <a:avLst/>
          </a:prstGeom>
          <a:noFill/>
          <a:ln w="9525">
            <a:noFill/>
            <a:miter lim="800000"/>
            <a:headEnd/>
            <a:tailEnd/>
          </a:ln>
        </p:spPr>
        <p:txBody>
          <a:bodyPr>
            <a:spAutoFit/>
          </a:bodyPr>
          <a:lstStyle/>
          <a:p>
            <a:pPr algn="ctr"/>
            <a:r>
              <a:rPr lang="ru-RU" sz="2400" b="1" dirty="0" err="1" smtClean="0">
                <a:latin typeface="Times New Roman" pitchFamily="18" charset="0"/>
                <a:cs typeface="Times New Roman" pitchFamily="18" charset="0"/>
              </a:rPr>
              <a:t>УрДУ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Касаба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уюшмалари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қўмитаси</a:t>
            </a:r>
            <a:r>
              <a:rPr lang="ru-RU" sz="2400" b="1" dirty="0" smtClean="0">
                <a:latin typeface="Times New Roman" pitchFamily="18" charset="0"/>
                <a:cs typeface="Times New Roman" pitchFamily="18" charset="0"/>
              </a:rPr>
              <a:t> </a:t>
            </a:r>
          </a:p>
          <a:p>
            <a:pPr algn="ctr">
              <a:buFont typeface="Wingdings 2" pitchFamily="18" charset="2"/>
              <a:buNone/>
            </a:pPr>
            <a:endParaRPr lang="ru-RU" sz="2400" b="1" dirty="0" smtClean="0">
              <a:latin typeface="Times New Roman" pitchFamily="18" charset="0"/>
              <a:cs typeface="Times New Roman" pitchFamily="18" charset="0"/>
            </a:endParaRPr>
          </a:p>
          <a:p>
            <a:pPr algn="ctr">
              <a:buFont typeface="Wingdings 2" pitchFamily="18" charset="2"/>
              <a:buNone/>
            </a:pPr>
            <a:r>
              <a:rPr lang="ru-RU" sz="2400" b="1" dirty="0" smtClean="0">
                <a:latin typeface="Times New Roman" pitchFamily="18" charset="0"/>
                <a:cs typeface="Times New Roman" pitchFamily="18" charset="0"/>
              </a:rPr>
              <a:t>Ургенч </a:t>
            </a:r>
            <a:r>
              <a:rPr lang="ru-RU" sz="2400" b="1" dirty="0" err="1" smtClean="0">
                <a:latin typeface="Times New Roman" pitchFamily="18" charset="0"/>
                <a:cs typeface="Times New Roman" pitchFamily="18" charset="0"/>
              </a:rPr>
              <a:t>Давлят</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Университети</a:t>
            </a:r>
            <a:endParaRPr lang="en-US" sz="2400" b="1" dirty="0">
              <a:latin typeface="Times New Roman" pitchFamily="18" charset="0"/>
              <a:cs typeface="Times New Roman" pitchFamily="18" charset="0"/>
            </a:endParaRPr>
          </a:p>
          <a:p>
            <a:pPr algn="ctr">
              <a:buFont typeface="Wingdings 2" pitchFamily="18" charset="2"/>
              <a:buNone/>
            </a:pPr>
            <a:r>
              <a:rPr lang="uz-Cyrl-UZ" dirty="0" smtClean="0">
                <a:latin typeface="Times New Roman" pitchFamily="18" charset="0"/>
                <a:cs typeface="Times New Roman" pitchFamily="18" charset="0"/>
              </a:rPr>
              <a:t>Ургенч ш., </a:t>
            </a:r>
            <a:r>
              <a:rPr lang="ru-RU" dirty="0" smtClean="0">
                <a:latin typeface="Times New Roman" pitchFamily="18" charset="0"/>
                <a:cs typeface="Times New Roman" pitchFamily="18" charset="0"/>
              </a:rPr>
              <a:t>Х</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Олимджон</a:t>
            </a:r>
            <a:r>
              <a:rPr lang="ru-RU" dirty="0" smtClean="0">
                <a:latin typeface="Times New Roman" pitchFamily="18" charset="0"/>
                <a:cs typeface="Times New Roman" pitchFamily="18" charset="0"/>
              </a:rPr>
              <a:t> к</a:t>
            </a:r>
            <a:r>
              <a:rPr lang="uz-Cyrl-UZ" dirty="0" smtClean="0">
                <a:latin typeface="Times New Roman" pitchFamily="18" charset="0"/>
                <a:cs typeface="Times New Roman" pitchFamily="18" charset="0"/>
              </a:rPr>
              <a:t>ўчаси</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14 </a:t>
            </a:r>
            <a:endParaRPr lang="en-US" dirty="0">
              <a:latin typeface="Times New Roman" pitchFamily="18" charset="0"/>
              <a:cs typeface="Times New Roman" pitchFamily="18" charset="0"/>
            </a:endParaRPr>
          </a:p>
          <a:p>
            <a:pPr algn="ctr">
              <a:buFont typeface="Wingdings 2" pitchFamily="18" charset="2"/>
              <a:buNone/>
            </a:pPr>
            <a:r>
              <a:rPr lang="ru-RU" dirty="0">
                <a:latin typeface="Times New Roman" pitchFamily="18" charset="0"/>
                <a:cs typeface="Times New Roman" pitchFamily="18" charset="0"/>
              </a:rPr>
              <a:t> (+998 91) 279 81 26</a:t>
            </a:r>
            <a:br>
              <a:rPr lang="ru-RU" dirty="0">
                <a:latin typeface="Times New Roman" pitchFamily="18" charset="0"/>
                <a:cs typeface="Times New Roman" pitchFamily="18" charset="0"/>
              </a:rPr>
            </a:br>
            <a:r>
              <a:rPr lang="en-US" dirty="0">
                <a:latin typeface="Times New Roman" pitchFamily="18" charset="0"/>
                <a:cs typeface="Times New Roman" pitchFamily="18" charset="0"/>
                <a:hlinkClick r:id="rId2"/>
              </a:rPr>
              <a:t>b.islom@rambler.ru</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6387" name="Прямоугольник 8"/>
          <p:cNvSpPr>
            <a:spLocks noChangeArrowheads="1"/>
          </p:cNvSpPr>
          <p:nvPr/>
        </p:nvSpPr>
        <p:spPr bwMode="auto">
          <a:xfrm>
            <a:off x="2928938" y="3786188"/>
            <a:ext cx="4572000" cy="1661993"/>
          </a:xfrm>
          <a:prstGeom prst="rect">
            <a:avLst/>
          </a:prstGeom>
          <a:noFill/>
          <a:ln w="9525">
            <a:noFill/>
            <a:miter lim="800000"/>
            <a:headEnd/>
            <a:tailEnd/>
          </a:ln>
        </p:spPr>
        <p:txBody>
          <a:bodyPr>
            <a:spAutoFit/>
          </a:bodyPr>
          <a:lstStyle/>
          <a:p>
            <a:pPr algn="ctr">
              <a:buFont typeface="Wingdings 2" pitchFamily="18" charset="2"/>
              <a:buNone/>
            </a:pPr>
            <a:r>
              <a:rPr lang="ru-RU" sz="2400" b="1" dirty="0" smtClean="0">
                <a:latin typeface="Times New Roman" pitchFamily="18" charset="0"/>
                <a:cs typeface="Times New Roman" pitchFamily="18" charset="0"/>
              </a:rPr>
              <a:t>ГЭЖ</a:t>
            </a:r>
          </a:p>
          <a:p>
            <a:pPr algn="ctr">
              <a:buFont typeface="Wingdings 2" pitchFamily="18" charset="2"/>
              <a:buNone/>
            </a:pPr>
            <a:r>
              <a:rPr lang="ru-RU" sz="2400" b="1" dirty="0" err="1" smtClean="0">
                <a:latin typeface="Times New Roman" pitchFamily="18" charset="0"/>
                <a:cs typeface="Times New Roman" pitchFamily="18" charset="0"/>
              </a:rPr>
              <a:t>Кичик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Г</a:t>
            </a:r>
            <a:r>
              <a:rPr lang="ru-RU" sz="2400" b="1" dirty="0" err="1" smtClean="0">
                <a:latin typeface="Times New Roman" pitchFamily="18" charset="0"/>
                <a:cs typeface="Times New Roman" pitchFamily="18" charset="0"/>
              </a:rPr>
              <a:t>рантлар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Дастури</a:t>
            </a:r>
            <a:endParaRPr lang="en-US" sz="2400" b="1" dirty="0">
              <a:latin typeface="Times New Roman" pitchFamily="18" charset="0"/>
              <a:cs typeface="Times New Roman" pitchFamily="18" charset="0"/>
            </a:endParaRPr>
          </a:p>
          <a:p>
            <a:pPr algn="ctr">
              <a:buFont typeface="Wingdings 2" pitchFamily="18" charset="2"/>
              <a:buNone/>
            </a:pPr>
            <a:r>
              <a:rPr lang="uz-Cyrl-UZ" dirty="0" smtClean="0">
                <a:latin typeface="Times New Roman" pitchFamily="18" charset="0"/>
                <a:cs typeface="Times New Roman" pitchFamily="18" charset="0"/>
              </a:rPr>
              <a:t>Ташкент ш., </a:t>
            </a:r>
            <a:r>
              <a:rPr lang="ru-RU" dirty="0" err="1" smtClean="0">
                <a:latin typeface="Times New Roman" pitchFamily="18" charset="0"/>
                <a:cs typeface="Times New Roman" pitchFamily="18" charset="0"/>
              </a:rPr>
              <a:t>Миробод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кўчаси</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41/3 </a:t>
            </a:r>
            <a:endParaRPr lang="en-US" dirty="0">
              <a:latin typeface="Times New Roman" pitchFamily="18" charset="0"/>
              <a:cs typeface="Times New Roman" pitchFamily="18" charset="0"/>
            </a:endParaRPr>
          </a:p>
          <a:p>
            <a:pPr algn="ctr">
              <a:buFont typeface="Wingdings 2" pitchFamily="18" charset="2"/>
              <a:buNone/>
            </a:pPr>
            <a:r>
              <a:rPr lang="ru-RU" dirty="0">
                <a:latin typeface="Times New Roman" pitchFamily="18" charset="0"/>
                <a:cs typeface="Times New Roman" pitchFamily="18" charset="0"/>
              </a:rPr>
              <a:t> (+998 71) 120 34 50</a:t>
            </a:r>
            <a:br>
              <a:rPr lang="ru-RU" dirty="0">
                <a:latin typeface="Times New Roman" pitchFamily="18" charset="0"/>
                <a:cs typeface="Times New Roman" pitchFamily="18" charset="0"/>
              </a:rPr>
            </a:br>
            <a:r>
              <a:rPr lang="ru-RU" u="sng" dirty="0">
                <a:latin typeface="Times New Roman" pitchFamily="18" charset="0"/>
                <a:cs typeface="Times New Roman" pitchFamily="18" charset="0"/>
                <a:hlinkClick r:id="rId3"/>
              </a:rPr>
              <a:t> </a:t>
            </a:r>
            <a:r>
              <a:rPr lang="ru-RU" u="sng" dirty="0" err="1">
                <a:latin typeface="Times New Roman" pitchFamily="18" charset="0"/>
                <a:cs typeface="Times New Roman" pitchFamily="18" charset="0"/>
                <a:hlinkClick r:id="rId4"/>
              </a:rPr>
              <a:t>alexey.volkov@undp.org</a:t>
            </a:r>
            <a:r>
              <a:rPr lang="ru-RU" u="sng" dirty="0">
                <a:latin typeface="Times New Roman" pitchFamily="18" charset="0"/>
                <a:cs typeface="Times New Roman" pitchFamily="18" charset="0"/>
              </a:rPr>
              <a:t>, </a:t>
            </a:r>
            <a:r>
              <a:rPr lang="en-US" u="sng" dirty="0">
                <a:latin typeface="Times New Roman" pitchFamily="18" charset="0"/>
                <a:cs typeface="Times New Roman" pitchFamily="18" charset="0"/>
                <a:hlinkClick r:id="rId3"/>
              </a:rPr>
              <a:t>www.sgp.uz</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1004</TotalTime>
  <Words>544</Words>
  <Application>Microsoft Office PowerPoint</Application>
  <PresentationFormat>On-screen Show (4:3)</PresentationFormat>
  <Paragraphs>39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Солнцестояние</vt:lpstr>
      <vt:lpstr>Қуйи Амударё минтақасида ўрмон массивлари кесилишининг олдини олиш мақсадида  ўсимликлардан ва агро чиқиндилардан ёқилғи брикетларини ишлаб чиқариш ғоясини илгари суриш.</vt:lpstr>
      <vt:lpstr>Муаммонинг долзарблиги:</vt:lpstr>
      <vt:lpstr>Агросаноат чиқиндиларининг турлари   </vt:lpstr>
      <vt:lpstr>Ёввойи ўсимликларнинг фойдасиз ёндирилиши</vt:lpstr>
      <vt:lpstr>          1-қадам. Жойни танлаш ва саноат биноларини қуриш</vt:lpstr>
      <vt:lpstr> 2-қадам. Тегишли технологик  линияни танлаш</vt:lpstr>
      <vt:lpstr> 3-қадам.  Ишлаб чиқариш учун технологик линияни ўрнатиш ва монтаж қилиш   </vt:lpstr>
      <vt:lpstr>4-қадам. Турли хом ашёдан ёқилғи брикетларини ишлаб чиқариш бўйича технологик линияни синовдан ўтказиш   </vt:lpstr>
      <vt:lpstr>Slide 9</vt:lpstr>
      <vt:lpstr>Slide 10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Продвижение производства топливных брикетов из растительности и агропромышленных отходов  в Нижнем – Амударьинском регионе для предотвращения вырубки лесных массивов.</dc:title>
  <dc:creator>User</dc:creator>
  <cp:lastModifiedBy>makhsad.bauetdinov</cp:lastModifiedBy>
  <cp:revision>85</cp:revision>
  <dcterms:created xsi:type="dcterms:W3CDTF">2013-07-02T11:12:29Z</dcterms:created>
  <dcterms:modified xsi:type="dcterms:W3CDTF">2013-08-18T21:09:59Z</dcterms:modified>
</cp:coreProperties>
</file>