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63" r:id="rId4"/>
    <p:sldId id="285" r:id="rId5"/>
    <p:sldId id="274" r:id="rId6"/>
    <p:sldId id="275" r:id="rId7"/>
    <p:sldId id="281" r:id="rId8"/>
    <p:sldId id="260" r:id="rId9"/>
    <p:sldId id="261" r:id="rId10"/>
    <p:sldId id="262" r:id="rId11"/>
    <p:sldId id="266" r:id="rId12"/>
    <p:sldId id="267" r:id="rId13"/>
    <p:sldId id="268" r:id="rId14"/>
    <p:sldId id="276" r:id="rId15"/>
    <p:sldId id="277" r:id="rId16"/>
    <p:sldId id="272" r:id="rId17"/>
    <p:sldId id="283" r:id="rId18"/>
    <p:sldId id="257" r:id="rId19"/>
    <p:sldId id="284" r:id="rId20"/>
    <p:sldId id="286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422" y="-108"/>
      </p:cViewPr>
      <p:guideLst>
        <p:guide orient="horz" pos="21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02F34-0CB6-4880-9EA7-0CDD64083FC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BF180-0B00-4397-876D-6426E0FF3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74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7C4138-A453-4189-8307-D78A6A64DE3C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D14683-0E37-466E-9CC1-81F1049B0AC9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F44071-4C1F-46B8-802B-379F425A079E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Живая природа выполняет жизненно важные для человека функции, без которых мы не смогли бы существовать на Земле.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BF180-0B00-4397-876D-6426E0FF3B4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745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Сегодня в экономике лучше всего учитывается ценность продукционной функции – в тоннах, кубометрах, миллиардах долларов.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BF180-0B00-4397-876D-6426E0FF3B4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69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479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54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980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73F6437-9DAA-4057-9F18-33D3410995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863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CC3A6-50AF-42A0-A102-182AEA040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93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>
            <a:lvl1pPr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36AB0EB-807A-45C3-9CA1-3B60545E7EE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017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13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0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48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74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22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67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0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8AAF-328E-4455-8EBF-3C28F83E5D11}" type="datetimeFigureOut">
              <a:rPr lang="ru-RU" smtClean="0"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DA4B7-0139-425E-B06D-33314A932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13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3" Target="../media/image18.pn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13.xml" Type="http://schemas.openxmlformats.org/officeDocument/2006/relationships/slideLayout"/><Relationship Id="rId4" Target="../media/image21.jpeg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4.xml" Type="http://schemas.openxmlformats.org/officeDocument/2006/relationships/slideLayout"/><Relationship Id="rId4" Target="../media/image25.jpeg" Type="http://schemas.openxmlformats.org/officeDocument/2006/relationships/image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9.jpeg" Type="http://schemas.openxmlformats.org/officeDocument/2006/relationships/image"/><Relationship Id="rId5" Target="../media/image28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http://www.ecoport.uz/" TargetMode="External" Type="http://schemas.openxmlformats.org/officeDocument/2006/relationships/hyperlink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 ?><Relationships xmlns="http://schemas.openxmlformats.org/package/2006/relationships"><Relationship Id="rId2" Target="../media/image3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4.xml" Type="http://schemas.openxmlformats.org/officeDocument/2006/relationships/slideLayout"/><Relationship Id="rId6" Target="../media/image16.jpeg" Type="http://schemas.openxmlformats.org/officeDocument/2006/relationships/image"/><Relationship Id="rId5" Target="../media/image15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8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3.xml" Type="http://schemas.openxmlformats.org/officeDocument/2006/relationships/slideLayout"/><Relationship Id="rId4" Target="../media/image19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18.pn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13.xml" Type="http://schemas.openxmlformats.org/officeDocument/2006/relationships/slideLayout"/><Relationship Id="rId4" Target="../media/image20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8680" y="2060848"/>
            <a:ext cx="7846640" cy="233169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РАЗНЫЕ ВЗГЛЯДЫ НА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БИОРАЗНООБРАЗИЕ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509120"/>
            <a:ext cx="4104456" cy="21350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Рустам Мурзаханов</a:t>
            </a:r>
          </a:p>
          <a:p>
            <a:r>
              <a:rPr lang="ru-RU" dirty="0" smtClean="0"/>
              <a:t>Лаборатория социальных инноваций «Природа и общество»</a:t>
            </a:r>
          </a:p>
          <a:p>
            <a:r>
              <a:rPr lang="ru-RU" dirty="0" smtClean="0"/>
              <a:t>24-25 января 2014 г.</a:t>
            </a:r>
          </a:p>
          <a:p>
            <a:r>
              <a:rPr lang="ru-RU" dirty="0" smtClean="0"/>
              <a:t>Ташкент</a:t>
            </a:r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610" y="525413"/>
            <a:ext cx="28765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70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0"/>
            <a:ext cx="9144000" cy="69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504825"/>
            <a:ext cx="5915025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504825"/>
            <a:ext cx="5915025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04800" y="304800"/>
            <a:ext cx="4572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C000"/>
                </a:solidFill>
              </a:rPr>
              <a:t>Земля (без Жизни)</a:t>
            </a:r>
            <a:endParaRPr lang="en-US" sz="2000" b="1">
              <a:solidFill>
                <a:srgbClr val="FFC0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</a:t>
            </a:r>
            <a:r>
              <a:rPr lang="el-GR" sz="1200">
                <a:solidFill>
                  <a:srgbClr val="FFC000"/>
                </a:solidFill>
                <a:cs typeface="Arial" charset="0"/>
              </a:rPr>
              <a:t>Δ</a:t>
            </a:r>
            <a:r>
              <a:rPr lang="en-US" sz="1200">
                <a:solidFill>
                  <a:srgbClr val="FFC000"/>
                </a:solidFill>
              </a:rPr>
              <a:t>t = </a:t>
            </a:r>
            <a:r>
              <a:rPr lang="ru-RU" sz="1200">
                <a:solidFill>
                  <a:srgbClr val="FFC000"/>
                </a:solidFill>
              </a:rPr>
              <a:t>290</a:t>
            </a:r>
            <a:r>
              <a:rPr lang="en-US" sz="1200">
                <a:solidFill>
                  <a:srgbClr val="FFC000"/>
                </a:solidFill>
              </a:rPr>
              <a:t> / -50 </a:t>
            </a:r>
            <a:r>
              <a:rPr lang="ru-RU" sz="1200" baseline="30000">
                <a:solidFill>
                  <a:srgbClr val="FFC000"/>
                </a:solidFill>
              </a:rPr>
              <a:t>0</a:t>
            </a:r>
            <a:r>
              <a:rPr lang="ru-RU" sz="1200">
                <a:solidFill>
                  <a:srgbClr val="FFC000"/>
                </a:solidFill>
              </a:rPr>
              <a:t>С</a:t>
            </a: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</a:t>
            </a:r>
            <a:r>
              <a:rPr lang="ru-RU" sz="1200">
                <a:solidFill>
                  <a:srgbClr val="FFC000"/>
                </a:solidFill>
              </a:rPr>
              <a:t>СО</a:t>
            </a:r>
            <a:r>
              <a:rPr lang="ru-RU" sz="1200" baseline="-25000">
                <a:solidFill>
                  <a:srgbClr val="FFC000"/>
                </a:solidFill>
              </a:rPr>
              <a:t>2</a:t>
            </a:r>
            <a:r>
              <a:rPr lang="ru-RU" sz="1200">
                <a:solidFill>
                  <a:srgbClr val="FFC000"/>
                </a:solidFill>
              </a:rPr>
              <a:t> = </a:t>
            </a:r>
            <a:r>
              <a:rPr lang="en-US" sz="1200">
                <a:solidFill>
                  <a:srgbClr val="FFC000"/>
                </a:solidFill>
              </a:rPr>
              <a:t>98</a:t>
            </a:r>
            <a:r>
              <a:rPr lang="ru-RU" sz="1200">
                <a:solidFill>
                  <a:srgbClr val="FFC000"/>
                </a:solidFill>
              </a:rPr>
              <a:t>%   </a:t>
            </a:r>
            <a:endParaRPr lang="en-US" sz="1200">
              <a:solidFill>
                <a:srgbClr val="FFC0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N</a:t>
            </a:r>
            <a:r>
              <a:rPr lang="en-US" sz="1200" baseline="-25000">
                <a:solidFill>
                  <a:srgbClr val="FFC000"/>
                </a:solidFill>
              </a:rPr>
              <a:t>2</a:t>
            </a:r>
            <a:r>
              <a:rPr lang="ru-RU" sz="1200">
                <a:solidFill>
                  <a:srgbClr val="FFC000"/>
                </a:solidFill>
              </a:rPr>
              <a:t> = </a:t>
            </a:r>
            <a:r>
              <a:rPr lang="en-US" sz="1200">
                <a:solidFill>
                  <a:srgbClr val="FFC000"/>
                </a:solidFill>
              </a:rPr>
              <a:t>1,9</a:t>
            </a:r>
            <a:r>
              <a:rPr lang="ru-RU" sz="1200">
                <a:solidFill>
                  <a:srgbClr val="FFC000"/>
                </a:solidFill>
              </a:rPr>
              <a:t>%,    </a:t>
            </a: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</a:t>
            </a:r>
            <a:r>
              <a:rPr lang="ru-RU" sz="1200">
                <a:solidFill>
                  <a:srgbClr val="FFC000"/>
                </a:solidFill>
              </a:rPr>
              <a:t>О</a:t>
            </a:r>
            <a:r>
              <a:rPr lang="ru-RU" sz="1200" baseline="-25000">
                <a:solidFill>
                  <a:srgbClr val="FFC000"/>
                </a:solidFill>
              </a:rPr>
              <a:t>2 </a:t>
            </a:r>
            <a:r>
              <a:rPr lang="ru-RU" sz="1200">
                <a:solidFill>
                  <a:srgbClr val="FFC000"/>
                </a:solidFill>
              </a:rPr>
              <a:t>= следы</a:t>
            </a:r>
            <a:endParaRPr lang="en-US" sz="1200">
              <a:solidFill>
                <a:srgbClr val="FFC000"/>
              </a:solidFill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6629400" y="5486400"/>
            <a:ext cx="4572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33CC33"/>
                </a:solidFill>
              </a:rPr>
              <a:t>Земля с Жизнью</a:t>
            </a:r>
            <a:endParaRPr lang="en-US" sz="2000" b="1">
              <a:solidFill>
                <a:srgbClr val="33CC33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33CC33"/>
                </a:solidFill>
              </a:rPr>
              <a:t>   t</a:t>
            </a:r>
            <a:r>
              <a:rPr lang="ru-RU" sz="1200">
                <a:solidFill>
                  <a:srgbClr val="33CC33"/>
                </a:solidFill>
              </a:rPr>
              <a:t> </a:t>
            </a:r>
            <a:r>
              <a:rPr lang="en-US" sz="1200">
                <a:solidFill>
                  <a:srgbClr val="33CC33"/>
                </a:solidFill>
              </a:rPr>
              <a:t>=</a:t>
            </a:r>
            <a:r>
              <a:rPr lang="ru-RU" sz="1200">
                <a:solidFill>
                  <a:srgbClr val="33CC33"/>
                </a:solidFill>
              </a:rPr>
              <a:t>15</a:t>
            </a:r>
            <a:r>
              <a:rPr lang="ru-RU" sz="1200" baseline="30000">
                <a:solidFill>
                  <a:srgbClr val="33CC33"/>
                </a:solidFill>
              </a:rPr>
              <a:t>0</a:t>
            </a:r>
            <a:r>
              <a:rPr lang="ru-RU" sz="1200">
                <a:solidFill>
                  <a:srgbClr val="33CC33"/>
                </a:solidFill>
              </a:rPr>
              <a:t>С</a:t>
            </a:r>
            <a:r>
              <a:rPr lang="en-US" sz="1200">
                <a:solidFill>
                  <a:srgbClr val="33CC33"/>
                </a:solidFill>
              </a:rPr>
              <a:t> </a:t>
            </a:r>
            <a:endParaRPr lang="ru-RU" sz="1200">
              <a:solidFill>
                <a:srgbClr val="33CC33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33CC33"/>
                </a:solidFill>
              </a:rPr>
              <a:t>   </a:t>
            </a:r>
            <a:r>
              <a:rPr lang="ru-RU" sz="1200">
                <a:solidFill>
                  <a:srgbClr val="33CC33"/>
                </a:solidFill>
              </a:rPr>
              <a:t>СО</a:t>
            </a:r>
            <a:r>
              <a:rPr lang="ru-RU" sz="1200" baseline="-25000">
                <a:solidFill>
                  <a:srgbClr val="33CC33"/>
                </a:solidFill>
              </a:rPr>
              <a:t>2</a:t>
            </a:r>
            <a:r>
              <a:rPr lang="ru-RU" sz="1200">
                <a:solidFill>
                  <a:srgbClr val="33CC33"/>
                </a:solidFill>
              </a:rPr>
              <a:t> = 0,03%   </a:t>
            </a:r>
            <a:endParaRPr lang="en-US" sz="1200">
              <a:solidFill>
                <a:srgbClr val="33CC33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33CC33"/>
                </a:solidFill>
              </a:rPr>
              <a:t>   N</a:t>
            </a:r>
            <a:r>
              <a:rPr lang="en-US" sz="1200" baseline="-25000">
                <a:solidFill>
                  <a:srgbClr val="33CC33"/>
                </a:solidFill>
              </a:rPr>
              <a:t>2</a:t>
            </a:r>
            <a:r>
              <a:rPr lang="ru-RU" sz="1200">
                <a:solidFill>
                  <a:srgbClr val="33CC33"/>
                </a:solidFill>
              </a:rPr>
              <a:t> = 74%,    </a:t>
            </a: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33CC33"/>
                </a:solidFill>
              </a:rPr>
              <a:t>   </a:t>
            </a:r>
            <a:r>
              <a:rPr lang="ru-RU" sz="1200">
                <a:solidFill>
                  <a:srgbClr val="33CC33"/>
                </a:solidFill>
              </a:rPr>
              <a:t>О</a:t>
            </a:r>
            <a:r>
              <a:rPr lang="ru-RU" sz="1200" baseline="-25000">
                <a:solidFill>
                  <a:srgbClr val="33CC33"/>
                </a:solidFill>
              </a:rPr>
              <a:t>2 </a:t>
            </a:r>
            <a:r>
              <a:rPr lang="ru-RU" sz="1200">
                <a:solidFill>
                  <a:srgbClr val="33CC33"/>
                </a:solidFill>
              </a:rPr>
              <a:t>= 21%</a:t>
            </a:r>
            <a:endParaRPr lang="en-US" sz="1200">
              <a:solidFill>
                <a:srgbClr val="33CC33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47800" y="2743200"/>
            <a:ext cx="68580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400" b="1">
                <a:solidFill>
                  <a:srgbClr val="CCFF66"/>
                </a:solidFill>
              </a:rPr>
              <a:t>Жизнь создает условия для Жизни !</a:t>
            </a:r>
          </a:p>
        </p:txBody>
      </p:sp>
    </p:spTree>
    <p:extLst>
      <p:ext uri="{BB962C8B-B14F-4D97-AF65-F5344CB8AC3E}">
        <p14:creationId xmlns:p14="http://schemas.microsoft.com/office/powerpoint/2010/main" val="26396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Экосистемные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услуги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средообразующие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продукционные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информационные</a:t>
            </a:r>
          </a:p>
          <a:p>
            <a:r>
              <a:rPr lang="ru-RU" dirty="0" smtClean="0"/>
              <a:t>духовно-эстетические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Только естественные экосистемы могут предоставлять эти услуги максимально эффективно!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29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Сколько в долларах?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Стоимость </a:t>
            </a:r>
            <a:r>
              <a:rPr lang="ru-RU" dirty="0" err="1" smtClean="0"/>
              <a:t>экосистемных</a:t>
            </a:r>
            <a:r>
              <a:rPr lang="ru-RU" dirty="0" smtClean="0"/>
              <a:t> услуг оценивается в 33 триллиона долларов США</a:t>
            </a:r>
          </a:p>
          <a:p>
            <a:r>
              <a:rPr lang="ru-RU" dirty="0" smtClean="0"/>
              <a:t>Объемы рынка </a:t>
            </a:r>
            <a:r>
              <a:rPr lang="ru-RU" dirty="0" smtClean="0"/>
              <a:t>генетических ресурсов </a:t>
            </a:r>
            <a:r>
              <a:rPr lang="ru-RU" dirty="0" smtClean="0"/>
              <a:t>сегодня </a:t>
            </a:r>
            <a:r>
              <a:rPr lang="ru-RU" dirty="0"/>
              <a:t>уже </a:t>
            </a:r>
            <a:r>
              <a:rPr lang="ru-RU" dirty="0" smtClean="0"/>
              <a:t>сопоставим </a:t>
            </a:r>
            <a:r>
              <a:rPr lang="ru-RU" dirty="0"/>
              <a:t>с мировой торговлей морепродуктами и </a:t>
            </a:r>
            <a:r>
              <a:rPr lang="ru-RU" dirty="0" smtClean="0"/>
              <a:t>древесиной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626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7" y="69514"/>
            <a:ext cx="8931345" cy="672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24936" y="6075784"/>
            <a:ext cx="504056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Водозабор для Нью-Йорка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19" y="1874862"/>
            <a:ext cx="4202813" cy="3210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96" y="3429000"/>
            <a:ext cx="4720365" cy="354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411" y="1412776"/>
            <a:ext cx="466725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00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Водозабор для Нью-Йорка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31580"/>
            <a:ext cx="6105171" cy="492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95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904052"/>
            <a:ext cx="2823989" cy="28931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600" dirty="0"/>
              <a:t>$6 </a:t>
            </a:r>
            <a:r>
              <a:rPr lang="ru-RU" sz="2600" dirty="0" smtClean="0"/>
              <a:t>млрд.  на строительство и </a:t>
            </a:r>
            <a:r>
              <a:rPr lang="en-US" sz="2600" dirty="0" smtClean="0"/>
              <a:t>$300 </a:t>
            </a:r>
            <a:r>
              <a:rPr lang="ru-RU" sz="2600" dirty="0" smtClean="0"/>
              <a:t>млн. на ежегодные </a:t>
            </a:r>
            <a:r>
              <a:rPr lang="ru-RU" sz="2600" dirty="0"/>
              <a:t>расходы </a:t>
            </a:r>
            <a:r>
              <a:rPr lang="ru-RU" sz="2600" dirty="0" smtClean="0"/>
              <a:t>для водоочистной станции</a:t>
            </a:r>
            <a:endParaRPr lang="en-US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5067871" y="2739405"/>
            <a:ext cx="1664369" cy="1169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dirty="0"/>
              <a:t>$1.5 </a:t>
            </a:r>
            <a:r>
              <a:rPr lang="ru-RU" sz="1400" dirty="0" smtClean="0"/>
              <a:t>млрд. в течение 10 лет для восстановления и защиты бассейна реки</a:t>
            </a:r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4086796" y="3069605"/>
            <a:ext cx="984250" cy="503238"/>
          </a:xfrm>
          <a:prstGeom prst="leftRightArrow">
            <a:avLst>
              <a:gd name="adj1" fmla="val 50000"/>
              <a:gd name="adj2" fmla="val 5503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85800" y="10527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33264" y="273050"/>
            <a:ext cx="6995120" cy="116205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Водозабор для Нью-Йорка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15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Так зачем нам нужно их сохранять?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Сохранение и восстановление естественных экосистем – вопрос выживания человечества	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355940" y="3936899"/>
            <a:ext cx="4248472" cy="2117662"/>
            <a:chOff x="467544" y="3430540"/>
            <a:chExt cx="5940812" cy="2961214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3494798"/>
              <a:ext cx="1534066" cy="1287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075147"/>
              <a:ext cx="4052886" cy="12899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19" y="3430540"/>
              <a:ext cx="2278782" cy="16546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0031" y="4010504"/>
              <a:ext cx="1838325" cy="2381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726" y="3592348"/>
            <a:ext cx="3702576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66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Когда мы убьем последнюю птицу,</a:t>
            </a:r>
            <a:r>
              <a:rPr lang="en-US" dirty="0" smtClean="0"/>
              <a:t> </a:t>
            </a:r>
            <a:r>
              <a:rPr lang="ru-RU" dirty="0" smtClean="0"/>
              <a:t>выловим последнюю рыбу,</a:t>
            </a:r>
            <a:r>
              <a:rPr lang="en-US" dirty="0" smtClean="0"/>
              <a:t> </a:t>
            </a:r>
            <a:r>
              <a:rPr lang="ru-RU" dirty="0" smtClean="0"/>
              <a:t>срубим последнее дерево – мы поймем, что деньги не съедобны</a:t>
            </a:r>
          </a:p>
          <a:p>
            <a:pPr marL="0" indent="0" algn="r">
              <a:buNone/>
            </a:pPr>
            <a:r>
              <a:rPr lang="ru-RU" dirty="0" smtClean="0"/>
              <a:t>Пословица индейцев </a:t>
            </a:r>
            <a:r>
              <a:rPr lang="ru-RU" dirty="0" err="1" smtClean="0"/>
              <a:t>кри</a:t>
            </a:r>
            <a:endParaRPr lang="ru-R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915988"/>
            <a:ext cx="2657475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4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70953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www.ecoport.uz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9220" name="Picture 4" descr="C:\Users\USER\Documents\CAYEN\ecoportuz\button_twit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00" y="1931242"/>
            <a:ext cx="3479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649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 noGrp="1"/>
          </p:cNvSpPr>
          <p:nvPr>
            <p:ph type="title"/>
          </p:nvPr>
        </p:nvSpPr>
        <p:spPr>
          <a:xfrm>
            <a:off x="6275231" y="443618"/>
            <a:ext cx="2631806" cy="1774550"/>
          </a:xfrm>
        </p:spPr>
        <p:txBody>
          <a:bodyPr>
            <a:noAutofit/>
          </a:bodyPr>
          <a:lstStyle/>
          <a:p>
            <a:r>
              <a:rPr b="1" dirty="0" lang="ru-RU" smtClean="0" sz="2800">
                <a:latin charset="0" pitchFamily="34" typeface="Arial"/>
                <a:cs charset="0" pitchFamily="34" typeface="Arial"/>
              </a:rPr>
              <a:t>Что </a:t>
            </a:r>
            <a:r>
              <a:rPr b="1" dirty="0" lang="ru-RU" smtClean="0" sz="2800">
                <a:latin charset="0" pitchFamily="34" typeface="Arial"/>
                <a:cs charset="0" pitchFamily="34" typeface="Arial"/>
              </a:rPr>
              <a:t>это такое? </a:t>
            </a:r>
            <a:r>
              <a:rPr b="1" dirty="0" lang="ru-RU" smtClean="0" sz="2800">
                <a:latin charset="0" pitchFamily="34" typeface="Arial"/>
                <a:cs charset="0" pitchFamily="34" typeface="Arial"/>
              </a:rPr>
              <a:t/>
            </a:r>
            <a:br>
              <a:rPr b="1" dirty="0" lang="ru-RU" smtClean="0" sz="2800">
                <a:latin charset="0" pitchFamily="34" typeface="Arial"/>
                <a:cs charset="0" pitchFamily="34" typeface="Arial"/>
              </a:rPr>
            </a:br>
            <a:endParaRPr dirty="0" lang="ru-RU" sz="2800">
              <a:latin charset="0" pitchFamily="34" typeface="Arial"/>
              <a:cs charset="0" pitchFamily="34" typeface="Arial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205558" y="4776022"/>
            <a:ext cx="6732884" cy="2037354"/>
            <a:chOff x="1205558" y="4776022"/>
            <a:chExt cx="6732884" cy="2037354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205558" y="4776022"/>
              <a:ext cx="6732884" cy="1668022"/>
              <a:chOff x="539552" y="4581128"/>
              <a:chExt cx="8064896" cy="1998018"/>
            </a:xfrm>
          </p:grpSpPr>
          <p:pic>
            <p:nvPicPr>
              <p:cNvPr descr="C:\Users\USER\Documents\CAYEN\Forum2014\2011 05 04 Tugai Michael Succow II.JPG" id="3077" name="Picture 5"/>
              <p:cNvPicPr>
                <a:picLocks noChangeArrowheads="1" noChangeAspect="1"/>
              </p:cNvPicPr>
              <p:nvPr/>
            </p:nvPicPr>
            <p:blipFill>
              <a:blip cstate="print"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9988" y="4581128"/>
                <a:ext cx="2664024" cy="19980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descr="C:\Users\USER\Documents\CAYEN\Forum2014\DSC00982.JPG" id="3078" name="Picture 6"/>
              <p:cNvPicPr>
                <a:picLocks noChangeArrowheads="1" noChangeAspect="1"/>
              </p:cNvPicPr>
              <p:nvPr/>
            </p:nvPicPr>
            <p:blipFill>
              <a:blip cstate="print"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940424" y="4581128"/>
                <a:ext cx="2664024" cy="19980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descr="C:\Users\USER\Documents\CAYEN\Forum2014\P1150100.JPG" id="3079" name="Picture 7"/>
              <p:cNvPicPr>
                <a:picLocks noChangeArrowheads="1" noChangeAspect="1"/>
              </p:cNvPicPr>
              <p:nvPr/>
            </p:nvPicPr>
            <p:blipFill>
              <a:blip cstate="print"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39552" y="4581128"/>
                <a:ext cx="2664024" cy="19980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4" name="Прямоугольник 3"/>
            <p:cNvSpPr/>
            <p:nvPr/>
          </p:nvSpPr>
          <p:spPr>
            <a:xfrm>
              <a:off x="2173732" y="6444044"/>
              <a:ext cx="48016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b="1" dirty="0" lang="ru-RU" smtClean="0">
                  <a:latin charset="0" pitchFamily="34" typeface="Arial"/>
                  <a:cs charset="0" pitchFamily="34" typeface="Arial"/>
                </a:rPr>
                <a:t>Разнообразие ландшафтов и экосистем</a:t>
              </a:r>
              <a:endParaRPr b="1" dirty="0" lang="ru-RU">
                <a:latin charset="0" pitchFamily="34" typeface="Arial"/>
                <a:cs charset="0" pitchFamily="34" typeface="Arial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483768" y="2718928"/>
            <a:ext cx="4116336" cy="2006216"/>
            <a:chOff x="2483768" y="2718928"/>
            <a:chExt cx="4116336" cy="2006216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2483768" y="2718928"/>
              <a:ext cx="4116336" cy="1588140"/>
              <a:chOff x="-5340472" y="407167"/>
              <a:chExt cx="5340472" cy="2060429"/>
            </a:xfrm>
          </p:grpSpPr>
          <p:pic>
            <p:nvPicPr>
              <p:cNvPr descr="D:\Photos\!Animals\nano_animals\17a6ec68.jpg" id="3080" name="Picture 8"/>
              <p:cNvPicPr>
                <a:picLocks noChangeArrowheads="1" noChangeAspect="1"/>
              </p:cNvPicPr>
              <p:nvPr/>
            </p:nvPicPr>
            <p:blipFill>
              <a:blip cstate="print"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5340472" y="407167"/>
                <a:ext cx="2168872" cy="20604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descr="D:\Photos\!Animals\nano_animals\7bdae473.jpg" id="3081" name="Picture 9"/>
              <p:cNvPicPr>
                <a:picLocks noChangeArrowheads="1"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035269" y="408396"/>
                <a:ext cx="1514118" cy="2059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descr="D:\Photos\!Animals\scops_owl.jpg" id="3082" name="Picture 10"/>
              <p:cNvPicPr>
                <a:picLocks noChangeArrowheads="1" noChangeAspect="1"/>
              </p:cNvPicPr>
              <p:nvPr/>
            </p:nvPicPr>
            <p:blipFill rotWithShape="1">
              <a:blip cstate="print"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1" r="1"/>
              <a:stretch/>
            </p:blipFill>
            <p:spPr bwMode="auto">
              <a:xfrm>
                <a:off x="-1450242" y="408396"/>
                <a:ext cx="1450242" cy="2059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" name="Прямоугольник 4"/>
            <p:cNvSpPr/>
            <p:nvPr/>
          </p:nvSpPr>
          <p:spPr>
            <a:xfrm>
              <a:off x="3284360" y="4355812"/>
              <a:ext cx="25837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b="1" dirty="0" lang="ru-RU" smtClean="0">
                  <a:latin charset="0" pitchFamily="34" typeface="Arial"/>
                  <a:cs charset="0" pitchFamily="34" typeface="Arial"/>
                </a:rPr>
                <a:t>Разнообразие видов</a:t>
              </a:r>
              <a:endParaRPr b="1" dirty="0" lang="ru-RU">
                <a:latin charset="0" pitchFamily="34" typeface="Arial"/>
                <a:cs charset="0" pitchFamily="34" typeface="Arial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2873008" y="168890"/>
            <a:ext cx="3397981" cy="2553680"/>
            <a:chOff x="2873008" y="168890"/>
            <a:chExt cx="3397981" cy="2553680"/>
          </a:xfrm>
        </p:grpSpPr>
        <p:pic>
          <p:nvPicPr>
            <p:cNvPr descr="D:\Photos\Eco posters\Poster\22-may-2012-poster.jpg" id="3083" name="Picture 11"/>
            <p:cNvPicPr>
              <a:picLocks noChangeArrowheads="1" noChangeAspect="1"/>
            </p:cNvPicPr>
            <p:nvPr/>
          </p:nvPicPr>
          <p:blipFill rotWithShape="1">
            <a:blip cstate="print"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5"/>
            <a:stretch/>
          </p:blipFill>
          <p:spPr bwMode="auto">
            <a:xfrm>
              <a:off x="3634939" y="168890"/>
              <a:ext cx="1882625" cy="23240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2873008" y="2353238"/>
              <a:ext cx="33979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b="1" dirty="0" lang="ru-RU" smtClean="0">
                  <a:latin charset="0" pitchFamily="34" typeface="Arial"/>
                  <a:cs charset="0" pitchFamily="34" typeface="Arial"/>
                </a:rPr>
                <a:t>Генетическое разнообразие</a:t>
              </a:r>
              <a:endParaRPr b="1" dirty="0" lang="ru-RU">
                <a:latin charset="0" pitchFamily="34" typeface="Arial"/>
                <a:cs charset="0" pitchFamily="34"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9300482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167482"/>
            <a:ext cx="8676456" cy="650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27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331913" y="227013"/>
            <a:ext cx="756126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8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The utilitarian approach</a:t>
            </a:r>
            <a:endParaRPr lang="de-DE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539750" y="981075"/>
            <a:ext cx="4319588" cy="431800"/>
          </a:xfrm>
        </p:spPr>
        <p:txBody>
          <a:bodyPr/>
          <a:lstStyle/>
          <a:p>
            <a:r>
              <a:rPr lang="en-US" smtClean="0"/>
              <a:t>Case study: </a:t>
            </a:r>
            <a:r>
              <a:rPr lang="en-US" b="0" smtClean="0"/>
              <a:t>New York City’s agreement</a:t>
            </a:r>
            <a:endParaRPr lang="ru-RU" smtClean="0"/>
          </a:p>
        </p:txBody>
      </p:sp>
      <p:sp>
        <p:nvSpPr>
          <p:cNvPr id="14340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628775"/>
            <a:ext cx="8291513" cy="4679950"/>
          </a:xfrm>
        </p:spPr>
        <p:txBody>
          <a:bodyPr/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>
                <a:solidFill>
                  <a:srgbClr val="CC3300"/>
                </a:solidFill>
              </a:rPr>
              <a:t>A watershed agricultural </a:t>
            </a:r>
            <a:r>
              <a:rPr lang="en-US" sz="2400" smtClean="0"/>
              <a:t>program;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>
                <a:solidFill>
                  <a:srgbClr val="CC3300"/>
                </a:solidFill>
              </a:rPr>
              <a:t>A forestry </a:t>
            </a:r>
            <a:r>
              <a:rPr lang="en-US" sz="2400" smtClean="0"/>
              <a:t>program;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>
                <a:solidFill>
                  <a:srgbClr val="CC3300"/>
                </a:solidFill>
              </a:rPr>
              <a:t>A stream management</a:t>
            </a:r>
            <a:r>
              <a:rPr lang="en-US" sz="2400" smtClean="0"/>
              <a:t> program;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/>
              <a:t>Upgrades to </a:t>
            </a:r>
            <a:r>
              <a:rPr lang="en-US" sz="2400" smtClean="0">
                <a:solidFill>
                  <a:srgbClr val="CC3300"/>
                </a:solidFill>
              </a:rPr>
              <a:t>wastewater infrastructure</a:t>
            </a:r>
            <a:r>
              <a:rPr lang="en-US" sz="2400" smtClean="0"/>
              <a:t>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/>
              <a:t>Construction of an </a:t>
            </a:r>
            <a:r>
              <a:rPr lang="en-US" sz="2400" smtClean="0">
                <a:solidFill>
                  <a:srgbClr val="CC3300"/>
                </a:solidFill>
              </a:rPr>
              <a:t>ultraviolet disinfection plant</a:t>
            </a:r>
            <a:r>
              <a:rPr lang="en-US" sz="2400" smtClean="0"/>
              <a:t>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/>
              <a:t>New regulation and </a:t>
            </a:r>
            <a:r>
              <a:rPr lang="en-US" sz="2400" smtClean="0">
                <a:solidFill>
                  <a:srgbClr val="CC3300"/>
                </a:solidFill>
              </a:rPr>
              <a:t>enforcement mechanisms;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400" smtClean="0"/>
              <a:t>Consistent with </a:t>
            </a:r>
            <a:r>
              <a:rPr lang="en-US" sz="2400" smtClean="0">
                <a:solidFill>
                  <a:srgbClr val="CC3300"/>
                </a:solidFill>
              </a:rPr>
              <a:t>water quality protection</a:t>
            </a:r>
            <a:r>
              <a:rPr lang="en-US" sz="2400" smtClean="0"/>
              <a:t>.</a:t>
            </a:r>
            <a:endParaRPr lang="ru-RU" sz="2400" smtClean="0"/>
          </a:p>
        </p:txBody>
      </p:sp>
    </p:spTree>
    <p:extLst>
      <p:ext uri="{BB962C8B-B14F-4D97-AF65-F5344CB8AC3E}">
        <p14:creationId xmlns:p14="http://schemas.microsoft.com/office/powerpoint/2010/main" val="94658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79522"/>
            <a:ext cx="8229600" cy="35719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Потери биоразнообразия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6082" y="1196752"/>
            <a:ext cx="4015918" cy="4945752"/>
          </a:xfrm>
        </p:spPr>
        <p:txBody>
          <a:bodyPr/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Темпы исчезновения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видов в 50–100 раз превышают естественные,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Исчезновение грозит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почти 34000 видам флоры и 5200 видам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фауны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На Земле осталось около половины первоначального лесного покрова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D:\Photos\Eco posters\Other\6bfc5bec9b8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4549779" y="1844824"/>
            <a:ext cx="3965502" cy="301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Photos\Eco posters\Other\6bfc5bec9b8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4587766" y="1916832"/>
            <a:ext cx="3965502" cy="301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3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79522"/>
            <a:ext cx="8229600" cy="57321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Потери биоразнообразия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1" y="2132856"/>
            <a:ext cx="9130069" cy="3668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5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Разнообразие фауны Узбекистана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32148"/>
            <a:ext cx="5486400" cy="560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03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Краснокнижные</a:t>
            </a:r>
            <a:r>
              <a:rPr lang="ru-RU" dirty="0" smtClean="0"/>
              <a:t> виды Узбекистана</a:t>
            </a:r>
            <a:endParaRPr lang="ru-RU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6099950" y="2275872"/>
            <a:ext cx="2905125" cy="2862575"/>
            <a:chOff x="10836696" y="1268760"/>
            <a:chExt cx="2905125" cy="2862575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36696" y="1268760"/>
              <a:ext cx="2905125" cy="2438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1079279" y="3762003"/>
              <a:ext cx="2419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Черноголовый хохотун</a:t>
              </a:r>
              <a:endParaRPr lang="ru-RU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-20463" y="2504122"/>
            <a:ext cx="4429125" cy="1887856"/>
            <a:chOff x="-4434830" y="2038350"/>
            <a:chExt cx="4429125" cy="1887856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434830" y="2038350"/>
              <a:ext cx="4429125" cy="1409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-3523734" y="3556874"/>
              <a:ext cx="2606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/>
                <a:t>Шизопера</a:t>
              </a:r>
              <a:r>
                <a:rPr lang="ru-RU" dirty="0"/>
                <a:t> уменьшенная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679249" y="3535546"/>
            <a:ext cx="3790950" cy="3163848"/>
            <a:chOff x="-2333446" y="5481637"/>
            <a:chExt cx="3790950" cy="3163848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33446" y="5481637"/>
              <a:ext cx="3790950" cy="2752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Прямоугольник 6"/>
            <p:cNvSpPr/>
            <p:nvPr/>
          </p:nvSpPr>
          <p:spPr>
            <a:xfrm>
              <a:off x="-1828064" y="8276153"/>
              <a:ext cx="27801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 err="1"/>
                <a:t>Широкоухий</a:t>
              </a:r>
              <a:r>
                <a:rPr lang="ru-RU" dirty="0"/>
                <a:t> складчатогуб</a:t>
              </a: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3650113" y="1182474"/>
            <a:ext cx="1843774" cy="2750582"/>
            <a:chOff x="10445484" y="-3873986"/>
            <a:chExt cx="1843774" cy="275058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0445484" y="-1492736"/>
              <a:ext cx="18437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dirty="0" err="1" smtClean="0"/>
                <a:t>Зопник</a:t>
              </a:r>
              <a:r>
                <a:rPr lang="ru-RU" dirty="0" smtClean="0"/>
                <a:t> мрачный</a:t>
              </a:r>
              <a:endParaRPr lang="ru-RU" dirty="0"/>
            </a:p>
          </p:txBody>
        </p:sp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0933" y="-3873986"/>
              <a:ext cx="1838325" cy="2381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2926717" y="1900246"/>
            <a:ext cx="3296014" cy="3011662"/>
            <a:chOff x="2411760" y="-3595415"/>
            <a:chExt cx="3296014" cy="3011662"/>
          </a:xfrm>
        </p:grpSpPr>
        <p:pic>
          <p:nvPicPr>
            <p:cNvPr id="5125" name="Picture 5" descr="D:\Photos\!Wallpaper\Animals\1041557830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-3595415"/>
              <a:ext cx="3296014" cy="2472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411760" y="-1168528"/>
              <a:ext cx="3296014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/>
                <a:t>Кто все эти </a:t>
              </a:r>
              <a:r>
                <a:rPr lang="ru-RU" sz="1600" strike="sngStrike" dirty="0" smtClean="0"/>
                <a:t>люди</a:t>
              </a:r>
              <a:r>
                <a:rPr lang="ru-RU" sz="1600" dirty="0" smtClean="0"/>
                <a:t> существа?  </a:t>
              </a:r>
            </a:p>
            <a:p>
              <a:pPr algn="ctr"/>
              <a:r>
                <a:rPr lang="ru-RU" sz="1600" dirty="0" smtClean="0"/>
                <a:t>Зачем человеку надо их охранять?</a:t>
              </a:r>
              <a:endParaRPr lang="ru-RU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347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362075"/>
          </a:xfrm>
        </p:spPr>
        <p:txBody>
          <a:bodyPr/>
          <a:lstStyle/>
          <a:p>
            <a:pPr algn="ctr"/>
            <a:r>
              <a:rPr dirty="0" lang="ru-RU" smtClean="0"/>
              <a:t>Попробуем взглянуть на проблему по-другому</a:t>
            </a:r>
            <a:endParaRPr dirty="0" lang="ru-RU"/>
          </a:p>
        </p:txBody>
      </p:sp>
      <p:pic>
        <p:nvPicPr>
          <p:cNvPr id="11267" name="Picture 3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"/>
          <a:stretch/>
        </p:blipFill>
        <p:spPr bwMode="auto">
          <a:xfrm>
            <a:off x="2831447" y="1682525"/>
            <a:ext cx="3481105" cy="515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88352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0"/>
            <a:ext cx="9144000" cy="69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C000"/>
                </a:solidFill>
              </a:rPr>
              <a:t>Марс</a:t>
            </a:r>
            <a:endParaRPr lang="en-US" smtClean="0">
              <a:solidFill>
                <a:srgbClr val="FFC000"/>
              </a:solidFill>
            </a:endParaRPr>
          </a:p>
          <a:p>
            <a:pPr eaLnBrk="1" hangingPunct="1"/>
            <a:r>
              <a:rPr lang="en-US" sz="1400" smtClean="0">
                <a:solidFill>
                  <a:srgbClr val="FFC000"/>
                </a:solidFill>
              </a:rPr>
              <a:t>t = </a:t>
            </a:r>
            <a:r>
              <a:rPr lang="ru-RU" sz="1400" smtClean="0">
                <a:solidFill>
                  <a:srgbClr val="FFC000"/>
                </a:solidFill>
              </a:rPr>
              <a:t>-53</a:t>
            </a:r>
            <a:r>
              <a:rPr lang="en-US" sz="1400" baseline="30000" smtClean="0">
                <a:solidFill>
                  <a:srgbClr val="FFC000"/>
                </a:solidFill>
              </a:rPr>
              <a:t>0</a:t>
            </a:r>
            <a:r>
              <a:rPr lang="en-US" sz="1400" smtClean="0">
                <a:solidFill>
                  <a:srgbClr val="FFC000"/>
                </a:solidFill>
              </a:rPr>
              <a:t>C </a:t>
            </a:r>
            <a:endParaRPr lang="ru-RU" sz="1400" smtClean="0">
              <a:solidFill>
                <a:srgbClr val="FFC000"/>
              </a:solidFill>
            </a:endParaRPr>
          </a:p>
          <a:p>
            <a:pPr eaLnBrk="1" hangingPunct="1"/>
            <a:r>
              <a:rPr lang="ru-RU" sz="1400" smtClean="0">
                <a:solidFill>
                  <a:srgbClr val="FFC000"/>
                </a:solidFill>
              </a:rPr>
              <a:t>СО</a:t>
            </a:r>
            <a:r>
              <a:rPr lang="ru-RU" sz="1400" baseline="-25000" smtClean="0">
                <a:solidFill>
                  <a:srgbClr val="FFC000"/>
                </a:solidFill>
              </a:rPr>
              <a:t>2</a:t>
            </a:r>
            <a:r>
              <a:rPr lang="ru-RU" sz="1400" smtClean="0">
                <a:solidFill>
                  <a:srgbClr val="FFC000"/>
                </a:solidFill>
              </a:rPr>
              <a:t> </a:t>
            </a:r>
            <a:r>
              <a:rPr lang="en-US" sz="1400" smtClean="0">
                <a:solidFill>
                  <a:srgbClr val="FFC000"/>
                </a:solidFill>
              </a:rPr>
              <a:t>=</a:t>
            </a:r>
            <a:r>
              <a:rPr lang="ru-RU" sz="1400" smtClean="0">
                <a:solidFill>
                  <a:srgbClr val="FFC000"/>
                </a:solidFill>
              </a:rPr>
              <a:t> 95%   </a:t>
            </a:r>
            <a:endParaRPr lang="en-US" sz="1400" smtClean="0">
              <a:solidFill>
                <a:srgbClr val="FFC000"/>
              </a:solidFill>
            </a:endParaRPr>
          </a:p>
          <a:p>
            <a:pPr eaLnBrk="1" hangingPunct="1"/>
            <a:r>
              <a:rPr lang="en-US" sz="1400" smtClean="0">
                <a:solidFill>
                  <a:srgbClr val="FFC000"/>
                </a:solidFill>
              </a:rPr>
              <a:t>N</a:t>
            </a:r>
            <a:r>
              <a:rPr lang="en-US" sz="1400" baseline="-25000" smtClean="0">
                <a:solidFill>
                  <a:srgbClr val="FFC000"/>
                </a:solidFill>
              </a:rPr>
              <a:t>2</a:t>
            </a:r>
            <a:r>
              <a:rPr lang="ru-RU" sz="1400" smtClean="0">
                <a:solidFill>
                  <a:srgbClr val="FFC000"/>
                </a:solidFill>
              </a:rPr>
              <a:t> </a:t>
            </a:r>
            <a:r>
              <a:rPr lang="en-US" sz="1400" smtClean="0">
                <a:solidFill>
                  <a:srgbClr val="FFC000"/>
                </a:solidFill>
              </a:rPr>
              <a:t>=</a:t>
            </a:r>
            <a:r>
              <a:rPr lang="ru-RU" sz="1400" smtClean="0">
                <a:solidFill>
                  <a:srgbClr val="FFC000"/>
                </a:solidFill>
              </a:rPr>
              <a:t> 2,7%,    </a:t>
            </a:r>
          </a:p>
          <a:p>
            <a:pPr eaLnBrk="1" hangingPunct="1"/>
            <a:r>
              <a:rPr lang="ru-RU" sz="1400" smtClean="0">
                <a:solidFill>
                  <a:srgbClr val="FFC000"/>
                </a:solidFill>
              </a:rPr>
              <a:t>О</a:t>
            </a:r>
            <a:r>
              <a:rPr lang="ru-RU" sz="1400" baseline="-25000" smtClean="0">
                <a:solidFill>
                  <a:srgbClr val="FFC000"/>
                </a:solidFill>
              </a:rPr>
              <a:t>2 </a:t>
            </a:r>
            <a:r>
              <a:rPr lang="en-US" sz="1400" smtClean="0">
                <a:solidFill>
                  <a:srgbClr val="FFC000"/>
                </a:solidFill>
              </a:rPr>
              <a:t>=</a:t>
            </a:r>
            <a:r>
              <a:rPr lang="ru-RU" sz="1400" smtClean="0">
                <a:solidFill>
                  <a:srgbClr val="FFC000"/>
                </a:solidFill>
              </a:rPr>
              <a:t> 0,13%</a:t>
            </a:r>
            <a:endParaRPr lang="en-US" sz="1400" smtClean="0">
              <a:solidFill>
                <a:srgbClr val="FFC000"/>
              </a:solidFill>
            </a:endParaRPr>
          </a:p>
          <a:p>
            <a:endParaRPr lang="ru-RU" smtClean="0"/>
          </a:p>
        </p:txBody>
      </p:sp>
      <p:pic>
        <p:nvPicPr>
          <p:cNvPr id="1136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38200"/>
            <a:ext cx="5324475" cy="488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078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0"/>
            <a:ext cx="9144000" cy="69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485775"/>
            <a:ext cx="6086475" cy="58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04800" y="304800"/>
            <a:ext cx="4572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C000"/>
                </a:solidFill>
              </a:rPr>
              <a:t>Венера</a:t>
            </a:r>
            <a:endParaRPr lang="en-US" sz="2000" b="1">
              <a:solidFill>
                <a:srgbClr val="FFC0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t= 477</a:t>
            </a:r>
            <a:r>
              <a:rPr lang="en-US" sz="1200" baseline="30000">
                <a:solidFill>
                  <a:srgbClr val="FFC000"/>
                </a:solidFill>
              </a:rPr>
              <a:t>0</a:t>
            </a:r>
            <a:r>
              <a:rPr lang="en-US" sz="1200">
                <a:solidFill>
                  <a:srgbClr val="FFC000"/>
                </a:solidFill>
              </a:rPr>
              <a:t>C </a:t>
            </a:r>
            <a:endParaRPr lang="ru-RU" sz="1200">
              <a:solidFill>
                <a:srgbClr val="FFC0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</a:t>
            </a:r>
            <a:r>
              <a:rPr lang="ru-RU" sz="1200">
                <a:solidFill>
                  <a:srgbClr val="FFC000"/>
                </a:solidFill>
              </a:rPr>
              <a:t>СО</a:t>
            </a:r>
            <a:r>
              <a:rPr lang="ru-RU" sz="1200" baseline="-25000">
                <a:solidFill>
                  <a:srgbClr val="FFC000"/>
                </a:solidFill>
              </a:rPr>
              <a:t>2</a:t>
            </a:r>
            <a:r>
              <a:rPr lang="ru-RU" sz="1200">
                <a:solidFill>
                  <a:srgbClr val="FFC000"/>
                </a:solidFill>
              </a:rPr>
              <a:t> </a:t>
            </a:r>
            <a:r>
              <a:rPr lang="en-US" sz="1200">
                <a:solidFill>
                  <a:srgbClr val="FFC000"/>
                </a:solidFill>
              </a:rPr>
              <a:t>=</a:t>
            </a:r>
            <a:r>
              <a:rPr lang="ru-RU" sz="1200">
                <a:solidFill>
                  <a:srgbClr val="FFC000"/>
                </a:solidFill>
              </a:rPr>
              <a:t> </a:t>
            </a:r>
            <a:r>
              <a:rPr lang="en-US" sz="1200">
                <a:solidFill>
                  <a:srgbClr val="FFC000"/>
                </a:solidFill>
              </a:rPr>
              <a:t>98</a:t>
            </a:r>
            <a:r>
              <a:rPr lang="ru-RU" sz="1200">
                <a:solidFill>
                  <a:srgbClr val="FFC000"/>
                </a:solidFill>
              </a:rPr>
              <a:t>%   </a:t>
            </a:r>
            <a:endParaRPr lang="en-US" sz="1200">
              <a:solidFill>
                <a:srgbClr val="FFC0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N</a:t>
            </a:r>
            <a:r>
              <a:rPr lang="en-US" sz="1200" baseline="-25000">
                <a:solidFill>
                  <a:srgbClr val="FFC000"/>
                </a:solidFill>
              </a:rPr>
              <a:t>2</a:t>
            </a:r>
            <a:r>
              <a:rPr lang="ru-RU" sz="1200">
                <a:solidFill>
                  <a:srgbClr val="FFC000"/>
                </a:solidFill>
              </a:rPr>
              <a:t> </a:t>
            </a:r>
            <a:r>
              <a:rPr lang="en-US" sz="1200">
                <a:solidFill>
                  <a:srgbClr val="FFC000"/>
                </a:solidFill>
              </a:rPr>
              <a:t>=</a:t>
            </a:r>
            <a:r>
              <a:rPr lang="ru-RU" sz="1200">
                <a:solidFill>
                  <a:srgbClr val="FFC000"/>
                </a:solidFill>
              </a:rPr>
              <a:t> </a:t>
            </a:r>
            <a:r>
              <a:rPr lang="en-US" sz="1200">
                <a:solidFill>
                  <a:srgbClr val="FFC000"/>
                </a:solidFill>
              </a:rPr>
              <a:t>1,9</a:t>
            </a:r>
            <a:r>
              <a:rPr lang="ru-RU" sz="1200">
                <a:solidFill>
                  <a:srgbClr val="FFC000"/>
                </a:solidFill>
              </a:rPr>
              <a:t>%    </a:t>
            </a:r>
          </a:p>
          <a:p>
            <a:pPr>
              <a:buFont typeface="Arial" charset="0"/>
              <a:buChar char="•"/>
            </a:pPr>
            <a:r>
              <a:rPr lang="en-US" sz="1200">
                <a:solidFill>
                  <a:srgbClr val="FFC000"/>
                </a:solidFill>
              </a:rPr>
              <a:t>   </a:t>
            </a:r>
            <a:r>
              <a:rPr lang="ru-RU" sz="1200">
                <a:solidFill>
                  <a:srgbClr val="FFC000"/>
                </a:solidFill>
              </a:rPr>
              <a:t>О</a:t>
            </a:r>
            <a:r>
              <a:rPr lang="ru-RU" sz="1200" baseline="-25000">
                <a:solidFill>
                  <a:srgbClr val="FFC000"/>
                </a:solidFill>
              </a:rPr>
              <a:t>2 </a:t>
            </a:r>
            <a:r>
              <a:rPr lang="en-US" sz="1200">
                <a:solidFill>
                  <a:srgbClr val="FFC000"/>
                </a:solidFill>
              </a:rPr>
              <a:t>= </a:t>
            </a:r>
            <a:r>
              <a:rPr lang="ru-RU" sz="1200">
                <a:solidFill>
                  <a:srgbClr val="FFC000"/>
                </a:solidFill>
              </a:rPr>
              <a:t>следы</a:t>
            </a:r>
            <a:endParaRPr lang="en-US" sz="120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2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3495</TotalTime>
  <Words>404</Words>
  <Application>Microsoft Office PowerPoint</Application>
  <PresentationFormat>Экран (4:3)</PresentationFormat>
  <Paragraphs>81</Paragraphs>
  <Slides>21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РАЗНЫЕ ВЗГЛЯДЫ НА БИОРАЗНООБРАЗИЕ</vt:lpstr>
      <vt:lpstr>Что это такое?  </vt:lpstr>
      <vt:lpstr>Потери биоразнообразия </vt:lpstr>
      <vt:lpstr>Потери биоразнообразия </vt:lpstr>
      <vt:lpstr>Разнообразие фауны Узбекистана</vt:lpstr>
      <vt:lpstr>Краснокнижные виды Узбекистана</vt:lpstr>
      <vt:lpstr>Попробуем взглянуть на проблему по-другому</vt:lpstr>
      <vt:lpstr>Презентация PowerPoint</vt:lpstr>
      <vt:lpstr>Презентация PowerPoint</vt:lpstr>
      <vt:lpstr>Презентация PowerPoint</vt:lpstr>
      <vt:lpstr>Экосистемные услуги</vt:lpstr>
      <vt:lpstr>Сколько в долларах?</vt:lpstr>
      <vt:lpstr>Презентация PowerPoint</vt:lpstr>
      <vt:lpstr>Водозабор для Нью-Йорка</vt:lpstr>
      <vt:lpstr>Водозабор для Нью-Йорка</vt:lpstr>
      <vt:lpstr>Водозабор для Нью-Йорка</vt:lpstr>
      <vt:lpstr>Так зачем нам нужно их сохранять?</vt:lpstr>
      <vt:lpstr>Презентация PowerPoint</vt:lpstr>
      <vt:lpstr>Вопросы?</vt:lpstr>
      <vt:lpstr>Презентация PowerPoint</vt:lpstr>
      <vt:lpstr>Case study: New York City’s agreement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30</cp:revision>
  <dcterms:created xsi:type="dcterms:W3CDTF">2014-01-22T19:30:54Z</dcterms:created>
  <dcterms:modified xsi:type="dcterms:W3CDTF">2014-01-25T05:46:21Z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857491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