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drawingml.chartshapes+xml" PartName="/ppt/drawings/drawing2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drawingml.chart+xml" PartName="/ppt/charts/chart9.xml"/>
  <Override ContentType="application/vnd.openxmlformats-officedocument.drawingml.chart+xml" PartName="/ppt/charts/chart7.xml"/>
  <Default ContentType="application/vnd.openxmlformats-officedocument.spreadsheetml.sheet" Extension="xlsx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Slide+xml" PartName="/ppt/notesSlides/notesSlide6.xml"/>
  <Override ContentType="application/vnd.openxmlformats-officedocument.drawingml.chart+xml" PartName="/ppt/charts/chart5.xml"/>
  <Override ContentType="application/vnd.openxmlformats-officedocument.presentationml.notesSlide+xml" PartName="/ppt/notesSlides/notesSlide7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chart+xml" PartName="/ppt/charts/chart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drawingml.chart+xml" PartName="/ppt/charts/chart2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application/vnd.openxmlformats-officedocument.oleObject" Extension="bin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drawingml.chartshapes+xml" PartName="/ppt/drawings/drawing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Layout+xml" PartName="/ppt/slideLayouts/slideLayout3.xml"/>
  <Default ContentType="image/jpeg" Extension="jpeg"/>
  <Default ContentType="image/x-emf" Extension="emf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Layout+xml" PartName="/ppt/slideLayouts/slideLayout12.xml"/>
  <Override ContentType="application/vnd.openxmlformats-officedocument.drawingml.chart+xml" PartName="/ppt/charts/chart8.xml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drawingml.chart+xml" PartName="/ppt/charts/chart6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87" r:id="rId3"/>
    <p:sldId id="282" r:id="rId4"/>
    <p:sldId id="283" r:id="rId5"/>
    <p:sldId id="284" r:id="rId6"/>
    <p:sldId id="286" r:id="rId7"/>
    <p:sldId id="258" r:id="rId8"/>
    <p:sldId id="259" r:id="rId9"/>
    <p:sldId id="261" r:id="rId10"/>
    <p:sldId id="301" r:id="rId11"/>
    <p:sldId id="316" r:id="rId12"/>
    <p:sldId id="269" r:id="rId13"/>
    <p:sldId id="270" r:id="rId14"/>
    <p:sldId id="271" r:id="rId15"/>
    <p:sldId id="272" r:id="rId16"/>
    <p:sldId id="273" r:id="rId17"/>
    <p:sldId id="275" r:id="rId18"/>
    <p:sldId id="291" r:id="rId19"/>
    <p:sldId id="285" r:id="rId20"/>
    <p:sldId id="292" r:id="rId21"/>
    <p:sldId id="281" r:id="rId22"/>
    <p:sldId id="293" r:id="rId23"/>
    <p:sldId id="294" r:id="rId24"/>
    <p:sldId id="265" r:id="rId25"/>
    <p:sldId id="295" r:id="rId26"/>
    <p:sldId id="296" r:id="rId27"/>
    <p:sldId id="304" r:id="rId28"/>
    <p:sldId id="300" r:id="rId29"/>
    <p:sldId id="305" r:id="rId30"/>
    <p:sldId id="307" r:id="rId31"/>
    <p:sldId id="306" r:id="rId32"/>
    <p:sldId id="309" r:id="rId33"/>
    <p:sldId id="313" r:id="rId34"/>
    <p:sldId id="31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9F6BF"/>
    <a:srgbClr val="B8E08C"/>
    <a:srgbClr val="F5F199"/>
    <a:srgbClr val="CCFF66"/>
    <a:srgbClr val="CCFF99"/>
    <a:srgbClr val="ECE4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hPercent val="5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880434782608689E-2"/>
          <c:y val="3.1026252983293624E-2"/>
          <c:w val="0.90489130434782605"/>
          <c:h val="0.73031026252983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фойдали микрофлора</c:v>
                </c:pt>
              </c:strCache>
            </c:strRef>
          </c:tx>
          <c:spPr>
            <a:solidFill>
              <a:srgbClr val="99CCFF"/>
            </a:solidFill>
            <a:ln w="827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4255685686132576E-3"/>
                  <c:y val="0.12872467222884362"/>
                </c:manualLayout>
              </c:layout>
              <c:showVal val="1"/>
            </c:dLbl>
            <c:dLbl>
              <c:idx val="1"/>
              <c:layout>
                <c:manualLayout>
                  <c:x val="5.4255685686132576E-3"/>
                  <c:y val="0.1048867699642432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1950-1970</c:v>
                </c:pt>
                <c:pt idx="1">
                  <c:v>2000-2008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зарарли микрофлора</c:v>
                </c:pt>
              </c:strCache>
            </c:strRef>
          </c:tx>
          <c:spPr>
            <a:solidFill>
              <a:srgbClr val="0000FF"/>
            </a:solidFill>
            <a:ln w="827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"/>
                  <c:y val="0.10488676996424323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20</a:t>
                    </a:r>
                  </a:p>
                </c:rich>
              </c:tx>
            </c:dLbl>
            <c:dLbl>
              <c:idx val="1"/>
              <c:layout>
                <c:manualLayout>
                  <c:x val="0"/>
                  <c:y val="0.1287246722288436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80</a:t>
                    </a:r>
                  </a:p>
                </c:rich>
              </c:tx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1950-1970</c:v>
                </c:pt>
                <c:pt idx="1">
                  <c:v>2000-2008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276">
              <a:solidFill>
                <a:schemeClr val="tx1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1950-1970</c:v>
                </c:pt>
                <c:pt idx="1">
                  <c:v>2000-2008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gapDepth val="0"/>
        <c:shape val="box"/>
        <c:axId val="154404352"/>
        <c:axId val="154405888"/>
        <c:axId val="0"/>
      </c:bar3DChart>
      <c:catAx>
        <c:axId val="154404352"/>
        <c:scaling>
          <c:orientation val="minMax"/>
        </c:scaling>
        <c:delete val="1"/>
        <c:axPos val="b"/>
        <c:tickLblPos val="none"/>
        <c:crossAx val="154405888"/>
        <c:crossesAt val="0"/>
        <c:lblAlgn val="ctr"/>
        <c:lblOffset val="100"/>
      </c:catAx>
      <c:valAx>
        <c:axId val="154405888"/>
        <c:scaling>
          <c:orientation val="minMax"/>
          <c:max val="100"/>
          <c:min val="0"/>
        </c:scaling>
        <c:axPos val="l"/>
        <c:majorGridlines>
          <c:spPr>
            <a:ln w="207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0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404352"/>
        <c:crosses val="autoZero"/>
        <c:crossBetween val="between"/>
        <c:minorUnit val="20"/>
      </c:valAx>
      <c:spPr>
        <a:noFill/>
        <a:ln w="25397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wMode val="edge"/>
          <c:hMode val="edge"/>
          <c:x val="8.9673853138420079E-2"/>
          <c:y val="0.90214795372800627"/>
          <c:w val="0.91440208227609798"/>
          <c:h val="0.99283989501312342"/>
        </c:manualLayout>
      </c:layout>
      <c:spPr>
        <a:noFill/>
        <a:ln w="2070">
          <a:solidFill>
            <a:schemeClr val="tx1"/>
          </a:solidFill>
          <a:prstDash val="solid"/>
        </a:ln>
      </c:spPr>
      <c:txPr>
        <a:bodyPr/>
        <a:lstStyle/>
        <a:p>
          <a:pPr>
            <a:defRPr sz="1079" b="1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7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hPercent val="11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99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99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024324451144539E-2"/>
          <c:y val="2.5568181818181768E-2"/>
          <c:w val="0.91197559623279278"/>
          <c:h val="0.75284090909090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NPK-100%</c:v>
                </c:pt>
              </c:strCache>
            </c:strRef>
          </c:tx>
          <c:spPr>
            <a:solidFill>
              <a:srgbClr val="9999FF"/>
            </a:solidFill>
            <a:ln w="1561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9.3263182217693912E-3"/>
                  <c:y val="-3.87671745864019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35,0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sz="1997"/>
                </a:pPr>
                <a:endParaRPr lang="en-US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NPK-100%+ Serhosil</c:v>
                </c:pt>
              </c:strCache>
            </c:strRef>
          </c:tx>
          <c:spPr>
            <a:solidFill>
              <a:srgbClr val="FF6600"/>
            </a:solidFill>
            <a:ln w="1561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275310926563329E-2"/>
                  <c:y val="-4.744090316624912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997" dirty="0" smtClean="0"/>
                      <a:t>44,0</a:t>
                    </a:r>
                    <a:endParaRPr lang="en-US" sz="2000" dirty="0"/>
                  </a:p>
                </c:rich>
              </c:tx>
              <c:spPr/>
            </c:dLbl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gapDepth val="0"/>
        <c:shape val="box"/>
        <c:axId val="157394048"/>
        <c:axId val="157395584"/>
        <c:axId val="0"/>
      </c:bar3DChart>
      <c:catAx>
        <c:axId val="157394048"/>
        <c:scaling>
          <c:orientation val="minMax"/>
        </c:scaling>
        <c:axPos val="b"/>
        <c:numFmt formatCode="General" sourceLinked="1"/>
        <c:tickLblPos val="low"/>
        <c:spPr>
          <a:ln w="390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157395584"/>
        <c:crosses val="autoZero"/>
        <c:auto val="1"/>
        <c:lblAlgn val="ctr"/>
        <c:lblOffset val="100"/>
        <c:tickLblSkip val="1"/>
        <c:tickMarkSkip val="1"/>
      </c:catAx>
      <c:valAx>
        <c:axId val="157395584"/>
        <c:scaling>
          <c:orientation val="minMax"/>
          <c:max val="60"/>
        </c:scaling>
        <c:axPos val="l"/>
        <c:majorGridlines>
          <c:spPr>
            <a:ln w="390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90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chemeClr val="bg1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157394048"/>
        <c:crosses val="autoZero"/>
        <c:crossBetween val="between"/>
        <c:majorUnit val="10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73254893347536587"/>
          <c:y val="0.24608141205999642"/>
          <c:w val="0.26745106652463413"/>
          <c:h val="0.14018662834240839"/>
        </c:manualLayout>
      </c:layout>
      <c:spPr>
        <a:noFill/>
        <a:ln w="3905">
          <a:solidFill>
            <a:srgbClr val="000000"/>
          </a:solidFill>
          <a:prstDash val="solid"/>
        </a:ln>
      </c:spPr>
      <c:txPr>
        <a:bodyPr/>
        <a:lstStyle/>
        <a:p>
          <a:pPr>
            <a:defRPr sz="1352" b="0" i="0" u="none" strike="noStrike" baseline="0">
              <a:solidFill>
                <a:schemeClr val="bg1"/>
              </a:solidFill>
              <a:latin typeface="Arial Cyr"/>
              <a:ea typeface="Arial Cyr"/>
              <a:cs typeface="Arial Cyr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8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hPercent val="112"/>
      <c:depthPercent val="100"/>
      <c:rAngAx val="1"/>
    </c:view3D>
    <c:floor>
      <c:spPr>
        <a:solidFill>
          <a:srgbClr val="F5F199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F5F199"/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rgbClr val="F5F199"/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1551724137931086"/>
          <c:y val="1.5570934256055383E-2"/>
          <c:w val="0.76508620689655171"/>
          <c:h val="0.8356401384083065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назорат- NPK-100%+гўнг</c:v>
                </c:pt>
              </c:strCache>
            </c:strRef>
          </c:tx>
          <c:spPr>
            <a:solidFill>
              <a:schemeClr val="accent1"/>
            </a:solidFill>
            <a:ln w="694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"/>
                  <c:y val="0.236744790203571"/>
                </c:manualLayout>
              </c:layout>
              <c:showVal val="1"/>
            </c:dLbl>
            <c:txPr>
              <a:bodyPr/>
              <a:lstStyle/>
              <a:p>
                <a:pPr>
                  <a:defRPr sz="1269" baseline="0"/>
                </a:pPr>
                <a:endParaRPr lang="en-US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65.599999999999994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тажриба - NPK-50%+ Serhosil</c:v>
                </c:pt>
              </c:strCache>
            </c:strRef>
          </c:tx>
          <c:spPr>
            <a:solidFill>
              <a:schemeClr val="accent2"/>
            </a:solidFill>
            <a:ln w="694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56347488746295E-3"/>
                  <c:y val="0.21043981351428562"/>
                </c:manualLayout>
              </c:layout>
              <c:showVal val="1"/>
            </c:dLbl>
            <c:txPr>
              <a:bodyPr/>
              <a:lstStyle/>
              <a:p>
                <a:pPr>
                  <a:defRPr sz="1269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77.599999999999994</c:v>
                </c:pt>
              </c:numCache>
            </c:numRef>
          </c:val>
        </c:ser>
        <c:gapDepth val="0"/>
        <c:shape val="box"/>
        <c:axId val="161284096"/>
        <c:axId val="161285632"/>
        <c:axId val="0"/>
      </c:bar3DChart>
      <c:catAx>
        <c:axId val="161284096"/>
        <c:scaling>
          <c:orientation val="minMax"/>
        </c:scaling>
        <c:axPos val="b"/>
        <c:numFmt formatCode="General" sourceLinked="1"/>
        <c:tickLblPos val="low"/>
        <c:spPr>
          <a:ln w="17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1285632"/>
        <c:crosses val="autoZero"/>
        <c:auto val="1"/>
        <c:lblAlgn val="ctr"/>
        <c:lblOffset val="100"/>
        <c:tickLblSkip val="1"/>
        <c:tickMarkSkip val="1"/>
      </c:catAx>
      <c:valAx>
        <c:axId val="161285632"/>
        <c:scaling>
          <c:orientation val="minMax"/>
          <c:max val="100"/>
        </c:scaling>
        <c:axPos val="l"/>
        <c:majorGridlines>
          <c:spPr>
            <a:ln w="173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105" b="1" i="0" u="none" strike="noStrike" baseline="0">
                    <a:solidFill>
                      <a:srgbClr val="FFFFFF"/>
                    </a:solidFill>
                    <a:latin typeface="Arial"/>
                    <a:cs typeface="Arial"/>
                  </a:rPr>
                  <a:t>ҳосил, т/га</a:t>
                </a:r>
              </a:p>
            </c:rich>
          </c:tx>
          <c:layout>
            <c:manualLayout>
              <c:xMode val="edge"/>
              <c:yMode val="edge"/>
              <c:x val="2.5861879805217279E-2"/>
              <c:y val="0.32352936595091797"/>
            </c:manualLayout>
          </c:layout>
          <c:spPr>
            <a:noFill/>
            <a:ln w="13892">
              <a:noFill/>
            </a:ln>
          </c:spPr>
        </c:title>
        <c:numFmt formatCode="General" sourceLinked="1"/>
        <c:tickLblPos val="nextTo"/>
        <c:spPr>
          <a:ln w="17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2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1284096"/>
        <c:crosses val="autoZero"/>
        <c:crossBetween val="between"/>
        <c:majorUnit val="10"/>
        <c:minorUnit val="10"/>
      </c:valAx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5.6034635541939902E-2"/>
          <c:y val="0.88754347843018144"/>
          <c:w val="0.94396536445806012"/>
          <c:h val="9.8615699743763274E-2"/>
        </c:manualLayout>
      </c:layout>
      <c:spPr>
        <a:noFill/>
        <a:ln w="1737">
          <a:solidFill>
            <a:schemeClr val="tx1"/>
          </a:solidFill>
          <a:prstDash val="solid"/>
        </a:ln>
      </c:spPr>
      <c:txPr>
        <a:bodyPr/>
        <a:lstStyle/>
        <a:p>
          <a:pPr>
            <a:defRPr sz="952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7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hPercent val="118"/>
      <c:depthPercent val="100"/>
      <c:rAngAx val="1"/>
    </c:view3D>
    <c:floor>
      <c:spPr>
        <a:solidFill>
          <a:srgbClr val="F9F6BF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9F6B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9F6B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42525229683161858"/>
          <c:y val="2.5568181818181768E-2"/>
          <c:w val="0.31632829622377762"/>
          <c:h val="0.75284090909090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NPK-100%</c:v>
                </c:pt>
              </c:strCache>
            </c:strRef>
          </c:tx>
          <c:spPr>
            <a:solidFill>
              <a:srgbClr val="9999FF"/>
            </a:solidFill>
            <a:ln w="1561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7.3310429115669941E-3"/>
                  <c:y val="-5.6784961217107729E-2"/>
                </c:manualLayout>
              </c:layout>
              <c:showVal val="1"/>
            </c:dLbl>
            <c:txPr>
              <a:bodyPr/>
              <a:lstStyle/>
              <a:p>
                <a:pPr>
                  <a:defRPr sz="1598" baseline="0"/>
                </a:pPr>
                <a:endParaRPr lang="en-US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NPK-100%+ Serhosil</c:v>
                </c:pt>
              </c:strCache>
            </c:strRef>
          </c:tx>
          <c:spPr>
            <a:solidFill>
              <a:srgbClr val="FF6600"/>
            </a:solidFill>
            <a:ln w="1561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6494702239157423E-2"/>
                  <c:y val="-4.6764085708206324E-2"/>
                </c:manualLayout>
              </c:layout>
              <c:showVal val="1"/>
            </c:dLbl>
            <c:txPr>
              <a:bodyPr/>
              <a:lstStyle/>
              <a:p>
                <a:pPr>
                  <a:defRPr sz="1598" baseline="0"/>
                </a:pPr>
                <a:endParaRPr lang="en-US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22.2</c:v>
                </c:pt>
              </c:numCache>
            </c:numRef>
          </c:val>
        </c:ser>
        <c:gapDepth val="0"/>
        <c:shape val="box"/>
        <c:axId val="161311744"/>
        <c:axId val="161321728"/>
        <c:axId val="0"/>
      </c:bar3DChart>
      <c:catAx>
        <c:axId val="161311744"/>
        <c:scaling>
          <c:orientation val="minMax"/>
        </c:scaling>
        <c:axPos val="b"/>
        <c:numFmt formatCode="General" sourceLinked="1"/>
        <c:tickLblPos val="low"/>
        <c:spPr>
          <a:ln w="390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161321728"/>
        <c:crosses val="autoZero"/>
        <c:auto val="1"/>
        <c:lblAlgn val="ctr"/>
        <c:lblOffset val="100"/>
        <c:tickLblSkip val="1"/>
        <c:tickMarkSkip val="1"/>
      </c:catAx>
      <c:valAx>
        <c:axId val="161321728"/>
        <c:scaling>
          <c:orientation val="minMax"/>
          <c:max val="30"/>
          <c:min val="0"/>
        </c:scaling>
        <c:axPos val="l"/>
        <c:majorGridlines>
          <c:spPr>
            <a:ln w="390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90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0" i="0" u="none" strike="noStrike" baseline="0">
                <a:solidFill>
                  <a:schemeClr val="bg1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161311744"/>
        <c:crosses val="autoZero"/>
        <c:crossBetween val="between"/>
        <c:majorUnit val="10"/>
      </c:valAx>
      <c:spPr>
        <a:noFill/>
        <a:ln w="25385">
          <a:noFill/>
        </a:ln>
      </c:spPr>
    </c:plotArea>
    <c:legend>
      <c:legendPos val="b"/>
      <c:layout>
        <c:manualLayout>
          <c:xMode val="edge"/>
          <c:yMode val="edge"/>
          <c:x val="0.4412379093281863"/>
          <c:y val="0.77294793163708031"/>
          <c:w val="0.26781055571396195"/>
          <c:h val="0.18696840272857895"/>
        </c:manualLayout>
      </c:layout>
      <c:spPr>
        <a:noFill/>
        <a:ln w="3905">
          <a:solidFill>
            <a:srgbClr val="000000"/>
          </a:solidFill>
          <a:prstDash val="solid"/>
        </a:ln>
      </c:spPr>
      <c:txPr>
        <a:bodyPr/>
        <a:lstStyle/>
        <a:p>
          <a:pPr>
            <a:defRPr sz="1352" b="0" i="0" u="none" strike="noStrike" baseline="0">
              <a:solidFill>
                <a:schemeClr val="bg1"/>
              </a:solidFill>
              <a:latin typeface="Arial Cyr"/>
              <a:ea typeface="Arial Cyr"/>
              <a:cs typeface="Arial Cyr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98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19522776572668"/>
          <c:y val="5.1162790697674418E-2"/>
          <c:w val="0.89370932754880794"/>
          <c:h val="0.6325581395348847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NPK-100%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20195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қуруқ модда</c:v>
                </c:pt>
                <c:pt idx="1">
                  <c:v>аскорбин кислотаси</c:v>
                </c:pt>
                <c:pt idx="2">
                  <c:v>N-NO3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3.6</c:v>
                </c:pt>
                <c:pt idx="1">
                  <c:v>7.8</c:v>
                </c:pt>
                <c:pt idx="2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NPK-50% + Serhosil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lin ang="5400000" scaled="1"/>
            </a:gradFill>
            <a:ln w="20195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қуруқ модда</c:v>
                </c:pt>
                <c:pt idx="1">
                  <c:v>аскорбин кислотаси</c:v>
                </c:pt>
                <c:pt idx="2">
                  <c:v>N-NO3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3.7</c:v>
                </c:pt>
                <c:pt idx="1">
                  <c:v>10.7</c:v>
                </c:pt>
                <c:pt idx="2">
                  <c:v>5.3199999999999994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NPK-50%+навоз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 w="20195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қуруқ модда</c:v>
                </c:pt>
                <c:pt idx="1">
                  <c:v>аскорбин кислотаси</c:v>
                </c:pt>
                <c:pt idx="2">
                  <c:v>N-NO3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</c:v>
                </c:pt>
                <c:pt idx="1">
                  <c:v>9.9</c:v>
                </c:pt>
                <c:pt idx="2">
                  <c:v>10.84</c:v>
                </c:pt>
              </c:numCache>
            </c:numRef>
          </c:val>
        </c:ser>
        <c:axId val="161342976"/>
        <c:axId val="161344512"/>
      </c:barChart>
      <c:catAx>
        <c:axId val="161342976"/>
        <c:scaling>
          <c:orientation val="minMax"/>
        </c:scaling>
        <c:axPos val="b"/>
        <c:numFmt formatCode="General" sourceLinked="1"/>
        <c:tickLblPos val="nextTo"/>
        <c:spPr>
          <a:ln w="50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2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1344512"/>
        <c:crossesAt val="0"/>
        <c:lblAlgn val="ctr"/>
        <c:lblOffset val="100"/>
        <c:tickLblSkip val="1"/>
        <c:tickMarkSkip val="1"/>
      </c:catAx>
      <c:valAx>
        <c:axId val="161344512"/>
        <c:scaling>
          <c:orientation val="minMax"/>
          <c:max val="20"/>
          <c:min val="0"/>
        </c:scaling>
        <c:axPos val="l"/>
        <c:majorGridlines>
          <c:spPr>
            <a:ln w="504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6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31627899960780781"/>
            </c:manualLayout>
          </c:layout>
          <c:spPr>
            <a:noFill/>
            <a:ln w="40392">
              <a:noFill/>
            </a:ln>
          </c:spPr>
        </c:title>
        <c:numFmt formatCode="General" sourceLinked="1"/>
        <c:tickLblPos val="nextTo"/>
        <c:spPr>
          <a:ln w="50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1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1342976"/>
        <c:crosses val="autoZero"/>
        <c:crossBetween val="between"/>
        <c:majorUnit val="2"/>
        <c:minorUnit val="2"/>
      </c:valAx>
      <c:spPr>
        <a:noFill/>
        <a:ln w="20195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3275512414804723E-2"/>
          <c:y val="0.83720940054906945"/>
          <c:w val="0.90455527971046923"/>
          <c:h val="0.10232570066672686"/>
        </c:manualLayout>
      </c:layout>
      <c:spPr>
        <a:solidFill>
          <a:schemeClr val="bg1"/>
        </a:solidFill>
        <a:ln w="5049">
          <a:solidFill>
            <a:schemeClr val="tx1"/>
          </a:solidFill>
          <a:prstDash val="solid"/>
        </a:ln>
      </c:spPr>
      <c:txPr>
        <a:bodyPr/>
        <a:lstStyle/>
        <a:p>
          <a:pPr>
            <a:defRPr sz="11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192743764172381"/>
          <c:y val="0.11525423728813575"/>
          <c:w val="0.82993197278911646"/>
          <c:h val="0.6542372881355941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NPK-100%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1379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моносахарa</c:v>
                </c:pt>
                <c:pt idx="1">
                  <c:v>дисахарa</c:v>
                </c:pt>
                <c:pt idx="2">
                  <c:v>шакар йиғиндиси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1.8</c:v>
                </c:pt>
                <c:pt idx="1">
                  <c:v>1.0000000000000002E-2</c:v>
                </c:pt>
                <c:pt idx="2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NPK-50%+Fosstim-3+Serhosil+Biokom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lin ang="5400000" scaled="1"/>
            </a:gradFill>
            <a:ln w="1379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моносахарa</c:v>
                </c:pt>
                <c:pt idx="1">
                  <c:v>дисахарa</c:v>
                </c:pt>
                <c:pt idx="2">
                  <c:v>шакар йиғиндиси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1.9600000000000002</c:v>
                </c:pt>
                <c:pt idx="1">
                  <c:v>9.0000000000000011E-2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 w="1379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моносахарa</c:v>
                </c:pt>
                <c:pt idx="1">
                  <c:v>дисахарa</c:v>
                </c:pt>
                <c:pt idx="2">
                  <c:v>шакар йиғиндиси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2.0699999999999998</c:v>
                </c:pt>
                <c:pt idx="1">
                  <c:v>7.0000000000000021E-2</c:v>
                </c:pt>
                <c:pt idx="2">
                  <c:v>2.0699999999999998</c:v>
                </c:pt>
              </c:numCache>
            </c:numRef>
          </c:val>
        </c:ser>
        <c:axId val="76710272"/>
        <c:axId val="76711808"/>
      </c:barChart>
      <c:catAx>
        <c:axId val="76710272"/>
        <c:scaling>
          <c:orientation val="minMax"/>
        </c:scaling>
        <c:axPos val="b"/>
        <c:numFmt formatCode="General" sourceLinked="1"/>
        <c:tickLblPos val="nextTo"/>
        <c:spPr>
          <a:ln w="34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711808"/>
        <c:crossesAt val="0"/>
        <c:lblAlgn val="ctr"/>
        <c:lblOffset val="100"/>
        <c:tickLblSkip val="1"/>
        <c:tickMarkSkip val="1"/>
      </c:catAx>
      <c:valAx>
        <c:axId val="76711808"/>
        <c:scaling>
          <c:orientation val="minMax"/>
          <c:max val="2.5"/>
          <c:min val="0"/>
        </c:scaling>
        <c:axPos val="l"/>
        <c:majorGridlines>
          <c:spPr>
            <a:ln w="344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7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8140599426326419E-2"/>
              <c:y val="0.40338966974922541"/>
            </c:manualLayout>
          </c:layout>
          <c:spPr>
            <a:noFill/>
            <a:ln w="27599">
              <a:noFill/>
            </a:ln>
          </c:spPr>
        </c:title>
        <c:numFmt formatCode="General" sourceLinked="1"/>
        <c:tickLblPos val="nextTo"/>
        <c:spPr>
          <a:ln w="34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7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710272"/>
        <c:crosses val="autoZero"/>
        <c:crossBetween val="between"/>
        <c:majorUnit val="0.2"/>
        <c:minorUnit val="0.2"/>
      </c:valAx>
      <c:spPr>
        <a:noFill/>
        <a:ln w="13799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4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hPercent val="58"/>
      <c:depthPercent val="100"/>
      <c:rAngAx val="1"/>
    </c:view3D>
    <c:floor>
      <c:spPr>
        <a:solidFill>
          <a:srgbClr val="F9F6BF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F9F6BF"/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rgbClr val="F9F6BF"/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285714285714313"/>
          <c:y val="2.1582733812949641E-2"/>
          <c:w val="0.84126984126984161"/>
          <c:h val="0.8201438848920863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NPK-100%</c:v>
                </c:pt>
              </c:strCache>
            </c:strRef>
          </c:tx>
          <c:spPr>
            <a:solidFill>
              <a:srgbClr val="FFCC00"/>
            </a:solidFill>
            <a:ln w="816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3.2362459546925572E-3"/>
                  <c:y val="0.2292768959435626"/>
                </c:manualLayout>
              </c:layout>
              <c:spPr/>
              <c:txPr>
                <a:bodyPr/>
                <a:lstStyle/>
                <a:p>
                  <a:pPr>
                    <a:defRPr sz="1598" baseline="0"/>
                  </a:pPr>
                  <a:endParaRPr lang="en-US"/>
                </a:p>
              </c:txPr>
              <c:showVal val="1"/>
            </c:dLbl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NPK-50%+Serhosil</c:v>
                </c:pt>
              </c:strCache>
            </c:strRef>
          </c:tx>
          <c:spPr>
            <a:solidFill>
              <a:schemeClr val="accent2"/>
            </a:solidFill>
            <a:ln w="816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4724919093851188E-3"/>
                  <c:y val="0.21164021164021171"/>
                </c:manualLayout>
              </c:layout>
              <c:tx>
                <c:rich>
                  <a:bodyPr/>
                  <a:lstStyle/>
                  <a:p>
                    <a:pPr>
                      <a:defRPr sz="1598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598" baseline="0" dirty="0" smtClean="0">
                        <a:solidFill>
                          <a:schemeClr val="bg1"/>
                        </a:solidFill>
                      </a:rPr>
                      <a:t>41</a:t>
                    </a:r>
                    <a:endParaRPr lang="en-US" sz="16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</c:dLbl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66">
              <a:solidFill>
                <a:schemeClr val="tx1"/>
              </a:solidFill>
              <a:prstDash val="solid"/>
            </a:ln>
          </c:spPr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</c:numCache>
            </c:numRef>
          </c:val>
        </c:ser>
        <c:gapDepth val="0"/>
        <c:shape val="box"/>
        <c:axId val="119751424"/>
        <c:axId val="119752960"/>
        <c:axId val="0"/>
      </c:bar3DChart>
      <c:catAx>
        <c:axId val="119751424"/>
        <c:scaling>
          <c:orientation val="minMax"/>
        </c:scaling>
        <c:axPos val="b"/>
        <c:numFmt formatCode="General" sourceLinked="1"/>
        <c:tickLblPos val="low"/>
        <c:spPr>
          <a:ln w="20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752960"/>
        <c:crossesAt val="0"/>
        <c:lblAlgn val="ctr"/>
        <c:lblOffset val="100"/>
        <c:tickLblSkip val="1"/>
        <c:tickMarkSkip val="1"/>
      </c:catAx>
      <c:valAx>
        <c:axId val="119752960"/>
        <c:scaling>
          <c:orientation val="minMax"/>
          <c:max val="45"/>
          <c:min val="0"/>
        </c:scaling>
        <c:axPos val="l"/>
        <c:majorGridlines>
          <c:spPr>
            <a:ln w="204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594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т/га</a:t>
                </a:r>
              </a:p>
            </c:rich>
          </c:tx>
          <c:layout>
            <c:manualLayout>
              <c:xMode val="edge"/>
              <c:yMode val="edge"/>
              <c:x val="8.8596126976665274E-2"/>
              <c:y val="0.10093518201529159"/>
            </c:manualLayout>
          </c:layout>
          <c:spPr>
            <a:noFill/>
            <a:ln w="16331">
              <a:noFill/>
            </a:ln>
          </c:spPr>
        </c:title>
        <c:numFmt formatCode="General" sourceLinked="1"/>
        <c:tickLblPos val="nextTo"/>
        <c:spPr>
          <a:ln w="20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751424"/>
        <c:crosses val="autoZero"/>
        <c:crossBetween val="between"/>
        <c:majorUnit val="10"/>
        <c:minorUnit val="10"/>
      </c:valAx>
      <c:spPr>
        <a:noFill/>
        <a:ln w="25388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1323696478238722E-2"/>
          <c:y val="0.75452014150405111"/>
          <c:w val="0.83174599443726271"/>
          <c:h val="9.1127182471756329E-2"/>
        </c:manualLayout>
      </c:layout>
      <c:spPr>
        <a:noFill/>
        <a:ln w="2042">
          <a:solidFill>
            <a:schemeClr val="tx1"/>
          </a:solidFill>
          <a:prstDash val="solid"/>
        </a:ln>
      </c:spPr>
      <c:txPr>
        <a:bodyPr/>
        <a:lstStyle/>
        <a:p>
          <a:pPr>
            <a:defRPr sz="1598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285714285714313"/>
          <c:y val="0.11864406779661027"/>
          <c:w val="0.839002267573697"/>
          <c:h val="0.6000000000000006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NPK-100%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15104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қуруқ модда</c:v>
                </c:pt>
                <c:pt idx="1">
                  <c:v>крахмал</c:v>
                </c:pt>
                <c:pt idx="2">
                  <c:v>аскорбин кислотаси</c:v>
                </c:pt>
                <c:pt idx="3">
                  <c:v>N-NO3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21.71</c:v>
                </c:pt>
                <c:pt idx="1">
                  <c:v>12.6</c:v>
                </c:pt>
                <c:pt idx="2">
                  <c:v>13.5</c:v>
                </c:pt>
                <c:pt idx="3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NPK-50%+Serhosil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15104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қуруқ модда</c:v>
                </c:pt>
                <c:pt idx="1">
                  <c:v>крахмал</c:v>
                </c:pt>
                <c:pt idx="2">
                  <c:v>аскорбин кислотаси</c:v>
                </c:pt>
                <c:pt idx="3">
                  <c:v>N-NO3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22.7</c:v>
                </c:pt>
                <c:pt idx="1">
                  <c:v>14.61</c:v>
                </c:pt>
                <c:pt idx="2">
                  <c:v>14.69</c:v>
                </c:pt>
                <c:pt idx="3">
                  <c:v>5.3199999999999994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15104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қуруқ модда</c:v>
                </c:pt>
                <c:pt idx="1">
                  <c:v>крахмал</c:v>
                </c:pt>
                <c:pt idx="2">
                  <c:v>аскорбин кислотаси</c:v>
                </c:pt>
                <c:pt idx="3">
                  <c:v>N-NO3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axId val="119787520"/>
        <c:axId val="119789056"/>
      </c:barChart>
      <c:catAx>
        <c:axId val="119787520"/>
        <c:scaling>
          <c:orientation val="minMax"/>
        </c:scaling>
        <c:axPos val="b"/>
        <c:numFmt formatCode="General" sourceLinked="1"/>
        <c:tickLblPos val="nextTo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71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789056"/>
        <c:crossesAt val="0"/>
        <c:lblAlgn val="ctr"/>
        <c:lblOffset val="100"/>
        <c:tickLblSkip val="1"/>
        <c:tickMarkSkip val="1"/>
      </c:catAx>
      <c:valAx>
        <c:axId val="119789056"/>
        <c:scaling>
          <c:orientation val="minMax"/>
          <c:max val="24"/>
          <c:min val="0"/>
        </c:scaling>
        <c:axPos val="l"/>
        <c:majorGridlines>
          <c:spPr>
            <a:ln w="15104">
              <a:solidFill>
                <a:srgbClr val="00B05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9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8140576464639173E-2"/>
              <c:y val="0.37966109760359285"/>
            </c:manualLayout>
          </c:layout>
          <c:spPr>
            <a:noFill/>
            <a:ln w="30206">
              <a:noFill/>
            </a:ln>
          </c:spPr>
        </c:title>
        <c:numFmt formatCode="General" sourceLinked="1"/>
        <c:tickLblPos val="nextTo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71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9787520"/>
        <c:crosses val="autoZero"/>
        <c:crossBetween val="between"/>
        <c:majorUnit val="2"/>
        <c:minorUnit val="2"/>
      </c:valAx>
      <c:spPr>
        <a:noFill/>
        <a:ln w="15104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16553288063762675"/>
          <c:y val="0.86101700460246999"/>
          <c:w val="0.782312962026536"/>
          <c:h val="8.1355906998877292E-2"/>
        </c:manualLayout>
      </c:layout>
      <c:spPr>
        <a:noFill/>
        <a:ln w="37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7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467408585055638"/>
          <c:y val="5.3061224489795923E-2"/>
          <c:w val="0.8457869634340226"/>
          <c:h val="0.6510204081632662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NPK-100%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839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моносахара</c:v>
                </c:pt>
                <c:pt idx="1">
                  <c:v>дисахара</c:v>
                </c:pt>
                <c:pt idx="2">
                  <c:v>шакарлар йиғиндиси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0.34</c:v>
                </c:pt>
                <c:pt idx="1">
                  <c:v>3.0000000000000002E-2</c:v>
                </c:pt>
                <c:pt idx="2">
                  <c:v>0.37000000000000005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NPK-50%+Fosstim-3+Serhosil</c:v>
                </c:pt>
              </c:strCache>
            </c:strRef>
          </c:tx>
          <c:spPr>
            <a:gradFill rotWithShape="0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 w="839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моносахара</c:v>
                </c:pt>
                <c:pt idx="1">
                  <c:v>дисахара</c:v>
                </c:pt>
                <c:pt idx="2">
                  <c:v>шакарлар йиғиндиси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0.26</c:v>
                </c:pt>
                <c:pt idx="1">
                  <c:v>0.13</c:v>
                </c:pt>
                <c:pt idx="2">
                  <c:v>0.39000000000000007</c:v>
                </c:pt>
              </c:numCache>
            </c:numRef>
          </c:val>
        </c:ser>
        <c:axId val="76762112"/>
        <c:axId val="76776192"/>
      </c:barChart>
      <c:catAx>
        <c:axId val="76762112"/>
        <c:scaling>
          <c:orientation val="minMax"/>
        </c:scaling>
        <c:axPos val="b"/>
        <c:numFmt formatCode="General" sourceLinked="1"/>
        <c:tickLblPos val="nextTo"/>
        <c:spPr>
          <a:ln w="21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776192"/>
        <c:crossesAt val="0"/>
        <c:lblAlgn val="ctr"/>
        <c:lblOffset val="100"/>
        <c:tickLblSkip val="1"/>
        <c:tickMarkSkip val="1"/>
      </c:catAx>
      <c:valAx>
        <c:axId val="76776192"/>
        <c:scaling>
          <c:orientation val="minMax"/>
          <c:max val="0.4"/>
          <c:min val="0"/>
        </c:scaling>
        <c:axPos val="l"/>
        <c:majorGridlines>
          <c:spPr>
            <a:ln w="2101">
              <a:solidFill>
                <a:srgbClr val="00B05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9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5437228346456692E-2"/>
              <c:y val="0.27755096033556564"/>
            </c:manualLayout>
          </c:layout>
          <c:spPr>
            <a:noFill/>
            <a:ln w="16798">
              <a:noFill/>
            </a:ln>
          </c:spPr>
        </c:title>
        <c:numFmt formatCode="General" sourceLinked="1"/>
        <c:tickLblPos val="nextTo"/>
        <c:spPr>
          <a:ln w="2101">
            <a:solidFill>
              <a:srgbClr val="00B050"/>
            </a:solidFill>
            <a:prstDash val="solid"/>
          </a:ln>
        </c:spPr>
        <c:txPr>
          <a:bodyPr rot="0" vert="horz"/>
          <a:lstStyle/>
          <a:p>
            <a:pPr>
              <a:defRPr sz="926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762112"/>
        <c:crosses val="autoZero"/>
        <c:crossBetween val="between"/>
        <c:majorUnit val="0.1"/>
        <c:minorUnit val="0.1"/>
      </c:valAx>
      <c:spPr>
        <a:noFill/>
        <a:ln w="8399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 ?><Relationships xmlns="http://schemas.openxmlformats.org/package/2006/relationships"><Relationship Id="rId2" Target="../media/image3.png" Type="http://schemas.openxmlformats.org/officeDocument/2006/relationships/image"/><Relationship Id="rId1" Target="../media/image2.emf" Type="http://schemas.openxmlformats.org/officeDocument/2006/relationships/image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0.08579</cdr:x>
      <cdr:y>0.76634</cdr:y>
    </cdr:from>
    <cdr:to>
      <cdr:x>0.94032</cdr:x>
      <cdr:y>0.87487</cdr:y>
    </cdr:to>
    <cdr:sp macro="" textlink="">
      <cdr:nvSpPr>
        <cdr:cNvPr id="2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3049" y="1854045"/>
          <a:ext cx="3915051" cy="262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en-US" sz="1100" dirty="0" smtClean="0">
              <a:solidFill>
                <a:srgbClr val="FFFFFF"/>
              </a:solidFill>
              <a:latin typeface="Tahoma"/>
            </a:rPr>
            <a:t>1950-1970 </a:t>
          </a:r>
          <a:r>
            <a:rPr lang="ru-RU" sz="1100" dirty="0" err="1" smtClean="0">
              <a:solidFill>
                <a:srgbClr val="FFFFFF"/>
              </a:solidFill>
              <a:latin typeface="Tahoma"/>
            </a:rPr>
            <a:t>йиллар</a:t>
          </a:r>
          <a:r>
            <a:rPr lang="ru-RU" sz="1100" dirty="0" smtClean="0">
              <a:solidFill>
                <a:srgbClr val="FFFFFF"/>
              </a:solidFill>
              <a:latin typeface="Tahoma"/>
            </a:rPr>
            <a:t>                   2000-2013 </a:t>
          </a:r>
          <a:r>
            <a:rPr lang="ru-RU" sz="1100" dirty="0" err="1" smtClean="0">
              <a:solidFill>
                <a:srgbClr val="FFFFFF"/>
              </a:solidFill>
              <a:latin typeface="Tahoma"/>
            </a:rPr>
            <a:t>йиллар</a:t>
          </a:r>
          <a:endParaRPr lang="ru-RU" sz="1100" dirty="0">
            <a:solidFill>
              <a:srgbClr val="FFFFFF"/>
            </a:solidFill>
            <a:latin typeface="Tahoma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0.2268</cdr:x>
      <cdr:y>0</cdr:y>
    </cdr:from>
    <cdr:to>
      <cdr:x>0.31694</cdr:x>
      <cdr:y>0.58067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780114" y="505771"/>
          <a:ext cx="2207672" cy="624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ҳосил, ц</a:t>
          </a:r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/га</a:t>
          </a:r>
          <a:endParaRPr lang="ru-RU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25537B-8E94-44C9-B2F8-4D360EF36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CEE9B-BB7E-4FD8-BA41-AD15AEE0542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F8DEA-771A-422F-9DED-FAE669484275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DC08F-FC80-43A4-A09D-FD8528FF4A37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CC5E07-7062-4A7E-A772-741D465B9403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40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9A860-7807-487B-B965-9C3225C90184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C2E15B-2C60-4186-8928-B6D0661BBFBE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latin typeface="+mn-lt"/>
            </a:endParaRPr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0151D-A228-465F-88B4-B1C17D59F53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DA1B6-79B8-422C-A990-94B40A61C722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762250"/>
          </a:xfrm>
        </p:spPr>
        <p:txBody>
          <a:bodyPr/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tylistic SF" pitchFamily="2" charset="0"/>
              </a:defRPr>
            </a:lvl1pPr>
          </a:lstStyle>
          <a:p>
            <a:pPr>
              <a:defRPr/>
            </a:pPr>
            <a:fld id="{8534E0DB-0151-4B2A-BE24-4FD2F4DD4332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tylistic SF" pitchFamily="2" charset="0"/>
              </a:defRPr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tylistic SF" pitchFamily="2" charset="0"/>
              </a:defRPr>
            </a:lvl1pPr>
          </a:lstStyle>
          <a:p>
            <a:pPr>
              <a:defRPr/>
            </a:pPr>
            <a:fld id="{EFF323C2-2DD0-4110-A8AB-A063ECD41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4205-CB1E-4522-B5CA-20C9B8DD54D0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1D69-7E8D-480D-A35A-5F90DDBD3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03FB7-0F0F-4B68-A69B-2AD0D60CB458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E74B-94AA-4E4F-B988-B38014D46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77E5-2971-4D55-AFF0-5DB6D447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5262-E51C-4485-A85E-814A37A5B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D093-EDB6-4693-8165-E93A2281C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80E0-3975-49E2-AC9C-EABE746E6A86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799CA-0CB3-4BD5-A27F-4B8CFD026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D0FE-629B-4825-BABB-CFD0279E6F1E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3702D-F4A4-477E-8FF5-455462AFE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CC48B-8B02-4849-9C4F-5D46AD9441A2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67F96-3F6C-489B-A45C-7ABA5CBDE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AF09-A80E-4380-AC31-837000D3B011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A064-4383-4FFA-AF40-1DB0ED700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18213-F085-4582-879C-39843EC189F1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ED1B-B791-4A9D-B5B0-B4DBC0AF9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DBF60-EA20-4C74-95E0-882BA70561C8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F45E4-793B-4796-A20C-914D6E92E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667-A7C1-4EF0-8254-A44EDF1F7939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3071D-9122-4A06-B00B-C5DABB922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9320E-A07A-43EB-BC3D-582D0CF38677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AC48-91E0-4B82-8C79-26428C65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C6E1282-4CDF-4E36-9B01-B63236328EF9}" type="datetime1">
              <a:rPr lang="en-US"/>
              <a:pPr>
                <a:defRPr/>
              </a:pPr>
              <a:t>8/14/2013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F3577E9-3F5F-417C-8AEC-E1653F8BA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4" r:id="rId12"/>
    <p:sldLayoutId id="2147483925" r:id="rId13"/>
    <p:sldLayoutId id="2147483926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9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2143125"/>
            <a:ext cx="7715250" cy="1905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cs typeface="Arial" pitchFamily="34" charset="0"/>
              </a:rPr>
              <a:t>Янги </a:t>
            </a:r>
            <a:r>
              <a:rPr lang="en-US" sz="4400" dirty="0" smtClean="0">
                <a:cs typeface="Arial" pitchFamily="34" charset="0"/>
              </a:rPr>
              <a:t>SERHOSIL</a:t>
            </a:r>
            <a:r>
              <a:rPr lang="uz-Cyrl-UZ" sz="4400" dirty="0" smtClean="0">
                <a:cs typeface="Arial" pitchFamily="34" charset="0"/>
              </a:rPr>
              <a:t> биопрепарати</a:t>
            </a:r>
            <a:endParaRPr lang="en-US" sz="4400" dirty="0" smtClean="0">
              <a:cs typeface="Arial" pitchFamily="34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323975" y="571500"/>
            <a:ext cx="624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 sz="2400" b="1">
                <a:solidFill>
                  <a:schemeClr val="bg1"/>
                </a:solidFill>
              </a:rPr>
              <a:t>Ўзбекистон Республикаси  Фанлар академияси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r>
              <a:rPr lang="ru-RU" sz="2400">
                <a:solidFill>
                  <a:schemeClr val="bg1"/>
                </a:solidFill>
              </a:rPr>
              <a:t>Микробиология институти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/>
        </p:nvGraphicFramePr>
        <p:xfrm>
          <a:off x="7500938" y="642938"/>
          <a:ext cx="1071562" cy="788987"/>
        </p:xfrm>
        <a:graphic>
          <a:graphicData uri="http://schemas.openxmlformats.org/presentationml/2006/ole">
            <p:oleObj spid="_x0000_s1026" r:id="rId3" imgW="2907360" imgH="2907360" progId="CorelDRAW.Graphic.1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357938" y="1285875"/>
          <a:ext cx="1233487" cy="857250"/>
        </p:xfrm>
        <a:graphic>
          <a:graphicData uri="http://schemas.openxmlformats.org/presentationml/2006/ole">
            <p:oleObj spid="_x0000_s1027" r:id="rId4" imgW="4347360" imgH="2907360" progId="CorelDRAW.Graphic.14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4673" y="4143375"/>
            <a:ext cx="50289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FFFF00"/>
                </a:solidFill>
                <a:latin typeface="+mn-lt"/>
              </a:rPr>
              <a:t>Гулнора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+mn-lt"/>
              </a:rPr>
              <a:t>Исмоиловна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+mn-lt"/>
              </a:rPr>
              <a:t>Жуманиёзова</a:t>
            </a:r>
            <a:endParaRPr lang="en-US" sz="2000" b="1" dirty="0">
              <a:solidFill>
                <a:srgbClr val="FFFF00"/>
              </a:solidFill>
              <a:latin typeface="+mn-lt"/>
            </a:endParaRPr>
          </a:p>
          <a:p>
            <a:pPr algn="ctr">
              <a:defRPr/>
            </a:pPr>
            <a:r>
              <a:rPr lang="ru-RU" sz="2000" i="1" dirty="0">
                <a:solidFill>
                  <a:srgbClr val="FFFF00"/>
                </a:solidFill>
                <a:latin typeface="+mn-lt"/>
              </a:rPr>
              <a:t>б</a:t>
            </a:r>
            <a:r>
              <a:rPr lang="ru-RU" sz="2000" i="1" dirty="0">
                <a:solidFill>
                  <a:srgbClr val="FFFF00"/>
                </a:solidFill>
                <a:latin typeface="+mn-lt"/>
              </a:rPr>
              <a:t>иология </a:t>
            </a:r>
            <a:r>
              <a:rPr lang="ru-RU" sz="2000" i="1" dirty="0" err="1">
                <a:solidFill>
                  <a:srgbClr val="FFFF00"/>
                </a:solidFill>
                <a:latin typeface="+mn-lt"/>
              </a:rPr>
              <a:t>фанлари</a:t>
            </a:r>
            <a:r>
              <a:rPr lang="ru-RU" sz="20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+mn-lt"/>
              </a:rPr>
              <a:t>доктори</a:t>
            </a:r>
            <a:endParaRPr lang="ru-RU" sz="2000" i="1" dirty="0">
              <a:solidFill>
                <a:srgbClr val="FFFF00"/>
              </a:solidFill>
              <a:latin typeface="+mn-lt"/>
            </a:endParaRPr>
          </a:p>
          <a:p>
            <a:pPr algn="ctr">
              <a:defRPr/>
            </a:pPr>
            <a:r>
              <a:rPr lang="ru-RU" sz="2000" i="1" dirty="0" err="1">
                <a:solidFill>
                  <a:srgbClr val="FFFF00"/>
                </a:solidFill>
                <a:latin typeface="+mn-lt"/>
              </a:rPr>
              <a:t>Тупроқ микробиологияси</a:t>
            </a:r>
            <a:r>
              <a:rPr lang="ru-RU" sz="20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  <a:latin typeface="+mn-lt"/>
              </a:rPr>
              <a:t>лабораторияси</a:t>
            </a:r>
            <a:endParaRPr lang="ru-RU" sz="20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2938" y="5857875"/>
            <a:ext cx="8064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тел.: 262-14-38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e-mail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gulnara2559@mail.ru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34CE1C-8A2D-4EB2-AD29-7FEE9EE7712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0" y="0"/>
            <a:ext cx="88931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b="1" dirty="0" lang="en-US" smtClean="0" sz="2400">
                <a:solidFill>
                  <a:srgbClr val="FFFF00"/>
                </a:solidFill>
              </a:rPr>
              <a:t>S</a:t>
            </a:r>
            <a:r>
              <a:rPr b="1" dirty="0" lang="en-GB" smtClean="0" sz="2400">
                <a:solidFill>
                  <a:srgbClr val="FFFF00"/>
                </a:solidFill>
              </a:rPr>
              <a:t>ERHOSIL</a:t>
            </a:r>
            <a:r>
              <a:rPr b="1" dirty="0" lang="en-US" smtClean="0" sz="2400">
                <a:solidFill>
                  <a:srgbClr val="FFFF00"/>
                </a:solidFill>
              </a:rPr>
              <a:t> </a:t>
            </a:r>
            <a:r>
              <a:rPr b="1" dirty="0" lang="uz-Cyrl-UZ" smtClean="0" sz="2400">
                <a:solidFill>
                  <a:srgbClr val="FFFF00"/>
                </a:solidFill>
              </a:rPr>
              <a:t>биопрепаратини </a:t>
            </a:r>
            <a:r>
              <a:rPr b="1" dirty="0" lang="uz-Cyrl-UZ" sz="2400">
                <a:solidFill>
                  <a:srgbClr val="FFFF00"/>
                </a:solidFill>
              </a:rPr>
              <a:t>дала шароитидаги қурилмалардан олиш</a:t>
            </a:r>
            <a:endParaRPr b="1" dirty="0" lang="ru-RU" sz="2400">
              <a:solidFill>
                <a:srgbClr val="FFFF00"/>
              </a:solidFill>
            </a:endParaRPr>
          </a:p>
        </p:txBody>
      </p:sp>
      <p:pic>
        <p:nvPicPr>
          <p:cNvPr id="15364" name="Picture 8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3984625"/>
            <a:ext cx="464343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0" y="857250"/>
            <a:ext cx="464343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4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643438" y="857250"/>
            <a:ext cx="4500562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Карши 085" id="15367" name="Picture 12"/>
          <p:cNvPicPr>
            <a:picLocks noChangeArrowheads="1" noChangeAspect="1"/>
          </p:cNvPicPr>
          <p:nvPr/>
        </p:nvPicPr>
        <p:blipFill>
          <a:blip cstate="print" r:embed="rId6">
            <a:lum bright="10000" contrast="20000"/>
          </a:blip>
          <a:srcRect b="25" r="55"/>
          <a:stretch>
            <a:fillRect/>
          </a:stretch>
        </p:blipFill>
        <p:spPr bwMode="auto">
          <a:xfrm>
            <a:off x="4643438" y="3944938"/>
            <a:ext cx="4500562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Администратор\Desktop\Рисунок1.png" id="16386" name="Picture 2"/>
          <p:cNvPicPr>
            <a:picLocks noChangeArrowheads="1" noChangeAspect="1"/>
          </p:cNvPicPr>
          <p:nvPr/>
        </p:nvPicPr>
        <p:blipFill>
          <a:blip cstate="print" r:embed="rId2"/>
          <a:srcRect r="36"/>
          <a:stretch>
            <a:fillRect/>
          </a:stretch>
        </p:blipFill>
        <p:spPr bwMode="auto">
          <a:xfrm>
            <a:off x="1857375" y="1071563"/>
            <a:ext cx="5354638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472" y="0"/>
            <a:ext cx="8072437" cy="106680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/>
          <a:lstStyle/>
          <a:p>
            <a:pPr algn="ctr" indent="-533400" marL="533400">
              <a:defRPr/>
            </a:pPr>
            <a:r>
              <a:rPr b="1" dirty="0" lang="ru-RU" sz="240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	</a:t>
            </a:r>
            <a:br>
              <a:rPr b="1" dirty="0" lang="ru-RU" sz="2400">
                <a:solidFill>
                  <a:srgbClr val="FF9900"/>
                </a:solidFill>
                <a:latin typeface="+mj-lt"/>
                <a:ea typeface="+mj-ea"/>
                <a:cs typeface="+mj-cs"/>
              </a:rPr>
            </a:br>
            <a:r>
              <a:rPr altLang="ja-JP" b="1" dirty="0" lang="en-US" sz="3200">
                <a:solidFill>
                  <a:srgbClr val="FFFF00"/>
                </a:solidFill>
                <a:latin charset="0" pitchFamily="34" typeface="Arial"/>
                <a:ea typeface="+mj-ea"/>
                <a:cs charset="0" pitchFamily="34" typeface="Arial"/>
              </a:rPr>
              <a:t>SERHOSIL</a:t>
            </a:r>
            <a:r>
              <a:rPr altLang="ja-JP" b="1" dirty="0" lang="uz-Cyrl-UZ" sz="3200">
                <a:solidFill>
                  <a:srgbClr val="FFFF00"/>
                </a:solidFill>
                <a:latin charset="0" pitchFamily="34" typeface="Arial"/>
                <a:ea typeface="+mj-ea"/>
                <a:cs charset="0" pitchFamily="34" typeface="Arial"/>
              </a:rPr>
              <a:t> биопрепаратининг кимёвий таркиби </a:t>
            </a:r>
            <a:r>
              <a:rPr altLang="ja-JP" b="1" dirty="0" lang="ru-RU" sz="3200">
                <a:solidFill>
                  <a:srgbClr val="FFFF00"/>
                </a:solidFill>
                <a:latin charset="0" pitchFamily="34" typeface="Arial"/>
                <a:ea typeface="+mj-ea"/>
                <a:cs charset="0" pitchFamily="34" typeface="Arial"/>
              </a:rPr>
              <a:t>, </a:t>
            </a:r>
            <a:r>
              <a:rPr altLang="ja-JP" b="1" dirty="0" lang="ru-RU" sz="3200">
                <a:solidFill>
                  <a:srgbClr val="FFFF00"/>
                </a:solidFill>
                <a:latin charset="0" pitchFamily="34" typeface="Arial"/>
                <a:ea typeface="+mj-ea"/>
                <a:cs charset="0" pitchFamily="34" typeface="Arial"/>
              </a:rPr>
              <a:t>%</a:t>
            </a:r>
            <a:r>
              <a:rPr altLang="ja-JP" b="1" dirty="0" lang="ru-RU" sz="3200">
                <a:solidFill>
                  <a:srgbClr val="F4740A"/>
                </a:solidFill>
                <a:latin typeface="+mj-lt"/>
                <a:ea typeface="+mj-ea"/>
                <a:cs typeface="+mj-cs"/>
              </a:rPr>
              <a:t/>
            </a:r>
            <a:br>
              <a:rPr altLang="ja-JP" b="1" dirty="0" lang="ru-RU" sz="3200">
                <a:solidFill>
                  <a:srgbClr val="F4740A"/>
                </a:solidFill>
                <a:latin typeface="+mj-lt"/>
                <a:ea typeface="+mj-ea"/>
                <a:cs typeface="+mj-cs"/>
              </a:rPr>
            </a:br>
            <a:r>
              <a:rPr b="1" dirty="0" lang="ru-RU" sz="2400">
                <a:solidFill>
                  <a:srgbClr val="FF9900"/>
                </a:solidFill>
                <a:latin typeface="+mj-lt"/>
                <a:ea typeface="+mj-ea"/>
                <a:cs typeface="+mj-cs"/>
              </a:rPr>
              <a:t/>
            </a:r>
            <a:br>
              <a:rPr b="1" dirty="0" lang="ru-RU" sz="2400">
                <a:solidFill>
                  <a:srgbClr val="FF9900"/>
                </a:solidFill>
                <a:latin typeface="+mj-lt"/>
                <a:ea typeface="+mj-ea"/>
                <a:cs typeface="+mj-cs"/>
              </a:rPr>
            </a:br>
            <a:endParaRPr b="1" dirty="0" lang="ru-RU" sz="200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5491163" y="1857375"/>
            <a:ext cx="866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оқсиллар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6715125" y="2571750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ёғлар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6929438" y="3071813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азот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6858000" y="3929063"/>
            <a:ext cx="2071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Ҳужайрадан ташқаридаги  полисахаридлар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5572125" y="4786313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Са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4143375" y="5000625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Mg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2357438" y="4572000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Na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397" name="TextBox 16"/>
          <p:cNvSpPr txBox="1">
            <a:spLocks noChangeArrowheads="1"/>
          </p:cNvSpPr>
          <p:nvPr/>
        </p:nvSpPr>
        <p:spPr bwMode="auto">
          <a:xfrm>
            <a:off x="1428750" y="3714750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SO</a:t>
            </a:r>
            <a:r>
              <a:rPr lang="en-US" sz="1600">
                <a:solidFill>
                  <a:schemeClr val="bg1"/>
                </a:solidFill>
              </a:rPr>
              <a:t>4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6398" name="TextBox 17"/>
          <p:cNvSpPr txBox="1">
            <a:spLocks noChangeArrowheads="1"/>
          </p:cNvSpPr>
          <p:nvPr/>
        </p:nvSpPr>
        <p:spPr bwMode="auto">
          <a:xfrm>
            <a:off x="1285875" y="2928938"/>
            <a:ext cx="1009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HCO</a:t>
            </a:r>
            <a:r>
              <a:rPr lang="en-US" sz="1600">
                <a:solidFill>
                  <a:schemeClr val="bg1"/>
                </a:solidFill>
              </a:rPr>
              <a:t>3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6399" name="TextBox 18"/>
          <p:cNvSpPr txBox="1">
            <a:spLocks noChangeArrowheads="1"/>
          </p:cNvSpPr>
          <p:nvPr/>
        </p:nvSpPr>
        <p:spPr bwMode="auto">
          <a:xfrm>
            <a:off x="2500313" y="1857375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K</a:t>
            </a:r>
            <a:r>
              <a:rPr lang="en-US" sz="14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O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400" name="TextBox 19"/>
          <p:cNvSpPr txBox="1">
            <a:spLocks noChangeArrowheads="1"/>
          </p:cNvSpPr>
          <p:nvPr/>
        </p:nvSpPr>
        <p:spPr bwMode="auto">
          <a:xfrm>
            <a:off x="3857625" y="1643063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</a:t>
            </a:r>
            <a:r>
              <a:rPr lang="en-US" sz="14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O</a:t>
            </a:r>
            <a:r>
              <a:rPr lang="en-US" sz="1600">
                <a:solidFill>
                  <a:schemeClr val="bg1"/>
                </a:solidFill>
              </a:rPr>
              <a:t>5</a:t>
            </a:r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596" y="-214338"/>
            <a:ext cx="8072437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533400" indent="-533400" algn="ctr">
              <a:defRPr/>
            </a:pPr>
            <a:r>
              <a:rPr lang="ru-RU" sz="24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	</a:t>
            </a:r>
            <a:br>
              <a:rPr lang="ru-RU" sz="24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</a:br>
            <a:r>
              <a:rPr lang="en-US" altLang="ja-JP" sz="3200" b="1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SERHOSIL</a:t>
            </a:r>
            <a:r>
              <a:rPr lang="uz-Cyrl-UZ" altLang="ja-JP" sz="3200" b="1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биопрепаратидаги аминокислоталар таркиби</a:t>
            </a:r>
            <a:r>
              <a:rPr lang="ru-RU" altLang="ja-JP" sz="3200" b="1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altLang="ja-JP" sz="3200" b="1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г/кг</a:t>
            </a:r>
            <a:r>
              <a:rPr lang="ru-RU" altLang="ja-JP" sz="3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altLang="ja-JP" sz="3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</a:br>
            <a:endParaRPr lang="ru-RU" sz="2000" b="1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3" name="Picture 6" descr="C:\Users\Администратор\Desktop\Рисунок2.png"/>
          <p:cNvPicPr>
            <a:picLocks noChangeAspect="1" noChangeArrowheads="1"/>
          </p:cNvPicPr>
          <p:nvPr/>
        </p:nvPicPr>
        <p:blipFill>
          <a:blip r:embed="rId2" cstate="print"/>
          <a:srcRect r="28983"/>
          <a:stretch>
            <a:fillRect/>
          </a:stretch>
        </p:blipFill>
        <p:spPr bwMode="auto">
          <a:xfrm>
            <a:off x="1851025" y="857250"/>
            <a:ext cx="5435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5429250" y="1857375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валин</a:t>
            </a: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6786563" y="25717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лизин</a:t>
            </a:r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7072313" y="3571875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метионин</a:t>
            </a:r>
          </a:p>
        </p:txBody>
      </p:sp>
      <p:sp>
        <p:nvSpPr>
          <p:cNvPr id="17417" name="TextBox 7"/>
          <p:cNvSpPr txBox="1">
            <a:spLocks noChangeArrowheads="1"/>
          </p:cNvSpPr>
          <p:nvPr/>
        </p:nvSpPr>
        <p:spPr bwMode="auto">
          <a:xfrm>
            <a:off x="6786563" y="414337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тритофан</a:t>
            </a:r>
          </a:p>
        </p:txBody>
      </p:sp>
      <p:sp>
        <p:nvSpPr>
          <p:cNvPr id="17418" name="TextBox 8"/>
          <p:cNvSpPr txBox="1">
            <a:spLocks noChangeArrowheads="1"/>
          </p:cNvSpPr>
          <p:nvPr/>
        </p:nvSpPr>
        <p:spPr bwMode="auto">
          <a:xfrm>
            <a:off x="4857750" y="4929188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оргинин</a:t>
            </a:r>
          </a:p>
        </p:txBody>
      </p:sp>
      <p:sp>
        <p:nvSpPr>
          <p:cNvPr id="17419" name="TextBox 9"/>
          <p:cNvSpPr txBox="1">
            <a:spLocks noChangeArrowheads="1"/>
          </p:cNvSpPr>
          <p:nvPr/>
        </p:nvSpPr>
        <p:spPr bwMode="auto">
          <a:xfrm>
            <a:off x="2571750" y="4857750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гистицин</a:t>
            </a:r>
          </a:p>
        </p:txBody>
      </p:sp>
      <p:sp>
        <p:nvSpPr>
          <p:cNvPr id="17420" name="TextBox 10"/>
          <p:cNvSpPr txBox="1">
            <a:spLocks noChangeArrowheads="1"/>
          </p:cNvSpPr>
          <p:nvPr/>
        </p:nvSpPr>
        <p:spPr bwMode="auto">
          <a:xfrm>
            <a:off x="1071563" y="3643313"/>
            <a:ext cx="1081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лейцин</a:t>
            </a:r>
          </a:p>
        </p:txBody>
      </p:sp>
      <p:sp>
        <p:nvSpPr>
          <p:cNvPr id="17421" name="TextBox 11"/>
          <p:cNvSpPr txBox="1">
            <a:spLocks noChangeArrowheads="1"/>
          </p:cNvSpPr>
          <p:nvPr/>
        </p:nvSpPr>
        <p:spPr bwMode="auto">
          <a:xfrm>
            <a:off x="1000125" y="2143125"/>
            <a:ext cx="2081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фенилаланин</a:t>
            </a:r>
          </a:p>
        </p:txBody>
      </p:sp>
      <p:sp>
        <p:nvSpPr>
          <p:cNvPr id="17422" name="TextBox 12"/>
          <p:cNvSpPr txBox="1">
            <a:spLocks noChangeArrowheads="1"/>
          </p:cNvSpPr>
          <p:nvPr/>
        </p:nvSpPr>
        <p:spPr bwMode="auto">
          <a:xfrm>
            <a:off x="3500438" y="1643063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треонин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142875"/>
            <a:ext cx="8072437" cy="1066800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/>
          <a:lstStyle/>
          <a:p>
            <a:pPr algn="ctr" indent="-533400" marL="533400">
              <a:defRPr/>
            </a:pPr>
            <a:r>
              <a:rPr b="1" dirty="0" lang="ru-RU" sz="240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	</a:t>
            </a:r>
            <a:br>
              <a:rPr b="1" dirty="0" lang="ru-RU" sz="2400">
                <a:solidFill>
                  <a:srgbClr val="FF9900"/>
                </a:solidFill>
                <a:latin typeface="+mj-lt"/>
                <a:ea typeface="+mj-ea"/>
                <a:cs typeface="+mj-cs"/>
              </a:rPr>
            </a:br>
            <a:r>
              <a:rPr altLang="ja-JP" b="1" dirty="0" lang="en-US" sz="3200">
                <a:solidFill>
                  <a:srgbClr val="FFFF00"/>
                </a:solidFill>
                <a:latin charset="0" pitchFamily="34" typeface="Arial"/>
                <a:ea typeface="+mj-ea"/>
                <a:cs charset="0" pitchFamily="34" typeface="Arial"/>
              </a:rPr>
              <a:t>SERHOSIL</a:t>
            </a:r>
            <a:r>
              <a:rPr altLang="ja-JP" b="1" dirty="0" lang="uz-Cyrl-UZ" sz="3200">
                <a:solidFill>
                  <a:srgbClr val="FFFF00"/>
                </a:solidFill>
                <a:latin charset="0" pitchFamily="34" typeface="Arial"/>
                <a:ea typeface="+mj-ea"/>
                <a:cs charset="0" pitchFamily="34" typeface="Arial"/>
              </a:rPr>
              <a:t> биопрепаратидаги витаминлар таркиби</a:t>
            </a:r>
            <a:r>
              <a:rPr altLang="ja-JP" b="1" dirty="0" lang="ru-RU" sz="3200">
                <a:solidFill>
                  <a:srgbClr val="FFFF00"/>
                </a:solidFill>
                <a:latin charset="0" pitchFamily="34" typeface="Arial"/>
                <a:ea typeface="+mj-ea"/>
                <a:cs charset="0" pitchFamily="34" typeface="Arial"/>
              </a:rPr>
              <a:t>, </a:t>
            </a:r>
            <a:r>
              <a:rPr altLang="ja-JP" b="1" dirty="0" lang="ru-RU" sz="3200">
                <a:solidFill>
                  <a:srgbClr val="FFFF00"/>
                </a:solidFill>
                <a:latin charset="0" pitchFamily="34" typeface="Arial"/>
                <a:ea typeface="+mj-ea"/>
                <a:cs charset="0" pitchFamily="34" typeface="Arial"/>
              </a:rPr>
              <a:t>мкг/кг</a:t>
            </a:r>
            <a:r>
              <a:rPr altLang="ja-JP" b="1" dirty="0" lang="ru-RU" sz="3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altLang="ja-JP" b="1" dirty="0" lang="ru-RU" sz="320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b="1" dirty="0" lang="ru-RU" sz="2400">
                <a:solidFill>
                  <a:srgbClr val="FF9900"/>
                </a:solidFill>
                <a:latin typeface="+mj-lt"/>
                <a:ea typeface="+mj-ea"/>
                <a:cs typeface="+mj-cs"/>
              </a:rPr>
              <a:t/>
            </a:r>
            <a:br>
              <a:rPr b="1" dirty="0" lang="ru-RU" sz="2400">
                <a:solidFill>
                  <a:srgbClr val="FF9900"/>
                </a:solidFill>
                <a:latin typeface="+mj-lt"/>
                <a:ea typeface="+mj-ea"/>
                <a:cs typeface="+mj-cs"/>
              </a:rPr>
            </a:br>
            <a:endParaRPr b="1" dirty="0" lang="ru-RU" sz="200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descr="C:\Users\Администратор\Desktop\Рисунок3.png" id="18437" name="Picture 7"/>
          <p:cNvPicPr>
            <a:picLocks noChangeArrowheads="1" noChangeAspect="1"/>
          </p:cNvPicPr>
          <p:nvPr/>
        </p:nvPicPr>
        <p:blipFill>
          <a:blip cstate="print" r:embed="rId2"/>
          <a:srcRect r="14"/>
          <a:stretch>
            <a:fillRect/>
          </a:stretch>
        </p:blipFill>
        <p:spPr bwMode="auto">
          <a:xfrm>
            <a:off x="1785938" y="1714500"/>
            <a:ext cx="536257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929313" y="2571750"/>
            <a:ext cx="64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ru-RU" sz="240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929313" y="4600575"/>
            <a:ext cx="642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В</a:t>
            </a:r>
            <a:r>
              <a:rPr lang="ru-RU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5715000" y="4929188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В</a:t>
            </a:r>
            <a:r>
              <a:rPr lang="ru-RU" sz="16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3071813" y="4929188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ru-RU" sz="240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2786063" y="250031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ru-RU" sz="2400">
                <a:solidFill>
                  <a:schemeClr val="bg1"/>
                </a:solidFill>
              </a:rPr>
              <a:t>Д</a:t>
            </a: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5286375" y="485775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В</a:t>
            </a:r>
            <a:r>
              <a:rPr lang="ru-RU" sz="160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071563" y="1571625"/>
            <a:ext cx="757237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chemeClr val="bg1"/>
                </a:solidFill>
              </a:rPr>
              <a:t>Ауксинлар, 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chemeClr val="bg1"/>
                </a:solidFill>
              </a:rPr>
              <a:t>Гибереллинлар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chemeClr val="bg1"/>
                </a:solidFill>
              </a:rPr>
              <a:t>Углеводлар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chemeClr val="bg1"/>
                </a:solidFill>
              </a:rPr>
              <a:t>Оқсиллар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chemeClr val="bg1"/>
                </a:solidFill>
              </a:rPr>
              <a:t>Органик кислоталар - </a:t>
            </a:r>
            <a:r>
              <a:rPr lang="ru-RU" sz="2000" i="1">
                <a:solidFill>
                  <a:schemeClr val="bg1"/>
                </a:solidFill>
              </a:rPr>
              <a:t>гликол, лимон,  чумоли, шовул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000" i="1">
                <a:solidFill>
                  <a:schemeClr val="bg1"/>
                </a:solidFill>
              </a:rPr>
              <a:t>                                                 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chemeClr val="bg1"/>
                </a:solidFill>
              </a:rPr>
              <a:t>Ёғ кислоталари</a:t>
            </a:r>
            <a:r>
              <a:rPr lang="ru-RU" sz="2000">
                <a:solidFill>
                  <a:schemeClr val="bg1"/>
                </a:solidFill>
              </a:rPr>
              <a:t>- </a:t>
            </a:r>
            <a:r>
              <a:rPr lang="ru-RU" sz="2000" i="1">
                <a:solidFill>
                  <a:schemeClr val="bg1"/>
                </a:solidFill>
              </a:rPr>
              <a:t>пальмитин, миристин,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000" i="1">
                <a:solidFill>
                  <a:schemeClr val="bg1"/>
                </a:solidFill>
              </a:rPr>
              <a:t>                                        олеин,  линол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chemeClr val="bg1"/>
                </a:solidFill>
              </a:rPr>
              <a:t>Фосфолипидлар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b="1">
                <a:solidFill>
                  <a:schemeClr val="bg1"/>
                </a:solidFill>
              </a:rPr>
              <a:t>Ҳужайрадан ташқаридаги полисахаридлар - 25-40% -     </a:t>
            </a:r>
            <a:r>
              <a:rPr lang="ru-RU" sz="2000" i="1">
                <a:solidFill>
                  <a:schemeClr val="bg1"/>
                </a:solidFill>
              </a:rPr>
              <a:t>глюкоза, галактоза, арабиноза, ксилоза                                                           </a:t>
            </a:r>
          </a:p>
          <a:p>
            <a:pPr marL="342900" indent="-342900" algn="just">
              <a:spcBef>
                <a:spcPct val="20000"/>
              </a:spcBef>
            </a:pPr>
            <a:endParaRPr lang="ru-RU" b="1"/>
          </a:p>
          <a:p>
            <a:pPr marL="342900" indent="-342900" algn="just">
              <a:spcBef>
                <a:spcPct val="20000"/>
              </a:spcBef>
            </a:pPr>
            <a:r>
              <a:rPr lang="ru-RU"/>
              <a:t>    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34" y="0"/>
            <a:ext cx="8072437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533400" indent="-533400" algn="ctr">
              <a:defRPr/>
            </a:pPr>
            <a:r>
              <a:rPr lang="ru-RU" sz="24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	</a:t>
            </a:r>
            <a:br>
              <a:rPr lang="ru-RU" sz="24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</a:br>
            <a:r>
              <a:rPr lang="en-US" altLang="ja-JP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SERHOSIL</a:t>
            </a:r>
            <a:r>
              <a:rPr lang="uz-Cyrl-UZ" altLang="ja-JP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биопрепарати таркиби-даги фаол биологик моддалар </a:t>
            </a:r>
            <a:endParaRPr lang="ru-RU" sz="3200" b="1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  <a:p>
            <a:pPr marL="533400" indent="-533400" algn="ctr">
              <a:defRPr/>
            </a:pPr>
            <a:r>
              <a:rPr lang="ru-RU" sz="24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</a:br>
            <a:endParaRPr lang="ru-RU" sz="2000" b="1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214290"/>
            <a:ext cx="8072437" cy="60722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533400" indent="-533400" algn="ctr">
              <a:defRPr/>
            </a:pPr>
            <a:r>
              <a:rPr lang="en-US" altLang="ja-JP" sz="3200" b="1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SERHOSIL</a:t>
            </a:r>
            <a:r>
              <a:rPr lang="uz-Cyrl-UZ" altLang="ja-JP" sz="3200" b="1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биопрепаратини қўллашдан олинадиган самара</a:t>
            </a:r>
            <a:endParaRPr lang="ru-RU" altLang="ja-JP" sz="1400" b="1" dirty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533400" indent="-533400" algn="just">
              <a:buFont typeface="Wingdings" pitchFamily="2" charset="2"/>
              <a:buChar char="q"/>
              <a:defRPr/>
            </a:pPr>
            <a:endParaRPr lang="ru-RU" sz="20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533400" indent="-533400" algn="just"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8" y="3643314"/>
            <a:ext cx="2214578" cy="1285884"/>
          </a:xfrm>
          <a:prstGeom prst="ellipse">
            <a:avLst/>
          </a:prstGeom>
          <a:solidFill>
            <a:srgbClr val="F5F1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руғнинг униб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чиқиш қуввати ошиши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43306" y="4429132"/>
            <a:ext cx="2143140" cy="1285884"/>
          </a:xfrm>
          <a:prstGeom prst="ellipse">
            <a:avLst/>
          </a:prstGeom>
          <a:solidFill>
            <a:srgbClr val="F5F1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уруғнинг далада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униб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чиқиши ошиши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86512" y="3714752"/>
            <a:ext cx="2643206" cy="1285884"/>
          </a:xfrm>
          <a:prstGeom prst="ellipse">
            <a:avLst/>
          </a:prstGeom>
          <a:solidFill>
            <a:srgbClr val="F5F1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</a:t>
            </a: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симликлар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ўсиши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ривожланишини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қўзғатиш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00232" y="1785926"/>
            <a:ext cx="5143536" cy="1071570"/>
          </a:xfrm>
          <a:prstGeom prst="ellipse">
            <a:avLst/>
          </a:prstGeom>
          <a:solidFill>
            <a:srgbClr val="ECE44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Уруққа экишдан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олдан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ишлов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бериш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9124" y="3214686"/>
            <a:ext cx="357190" cy="57150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59017">
            <a:off x="2477587" y="2985348"/>
            <a:ext cx="377575" cy="57150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821799">
            <a:off x="6260295" y="2984713"/>
            <a:ext cx="376794" cy="57150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70722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533400" indent="-533400" algn="ctr"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      </a:t>
            </a:r>
            <a:r>
              <a:rPr lang="en-US" altLang="ja-JP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SERHOSIL</a:t>
            </a:r>
            <a:r>
              <a:rPr lang="uz-Cyrl-UZ" altLang="ja-JP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биопрепаратини қўллашдан олинадиган самара</a:t>
            </a:r>
            <a:endParaRPr lang="ru-RU" altLang="ja-JP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algn="just">
              <a:buFont typeface="Wingdings" pitchFamily="2" charset="2"/>
              <a:buChar char="q"/>
              <a:defRPr/>
            </a:pPr>
            <a:endParaRPr lang="ru-RU" sz="20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533400" indent="-533400" algn="just">
              <a:defRPr/>
            </a:pPr>
            <a:endParaRPr lang="ru-RU" sz="20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29256" y="1000108"/>
            <a:ext cx="2643206" cy="12858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фойдали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тупроқ микрофлораси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фаунаси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миқдори ошиши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29322" y="2357430"/>
            <a:ext cx="2071702" cy="114300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упроқда 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гумус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таркиби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ошиши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5008" y="3571876"/>
            <a:ext cx="2571768" cy="12858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упроқда озуқа элементлари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балансини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оптималлаштириш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71736" y="2857496"/>
            <a:ext cx="2786082" cy="78581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упроқни суғориш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8857920">
            <a:off x="3124011" y="2229321"/>
            <a:ext cx="377575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427334">
            <a:off x="2983267" y="3627655"/>
            <a:ext cx="376794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57488" y="4714884"/>
            <a:ext cx="2286016" cy="12858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Ўсимликларни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илдиз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тизими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орқали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озуқа моддалари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билан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таъминлаш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596" y="1071546"/>
            <a:ext cx="2928958" cy="12858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кинларнинг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иммунитети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касалликлар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зараркунандаларга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чидамлилиги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ошиши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4282" y="2571744"/>
            <a:ext cx="2714644" cy="12858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симликларнинг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қурғоқчилик ва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совуққа чидамлилиги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ошиши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86314" y="4643446"/>
            <a:ext cx="2571768" cy="107157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упроқнинг намликни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сақлаб қолиш қобилиятини ошириш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143240" y="928670"/>
            <a:ext cx="2214578" cy="114300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қ/х экинлари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ҳосилдорлиги ошиши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80144">
            <a:off x="3784680" y="3911551"/>
            <a:ext cx="376794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330854">
            <a:off x="4805297" y="3880335"/>
            <a:ext cx="376794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937602">
            <a:off x="5492221" y="3556207"/>
            <a:ext cx="376794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3036216">
            <a:off x="4920806" y="2199786"/>
            <a:ext cx="377575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5383735" y="2903018"/>
            <a:ext cx="376794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1472" y="4357694"/>
            <a:ext cx="2714644" cy="107157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упроқ нинг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шўрланиш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емирилиш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чўлланиш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даражасини</a:t>
            </a:r>
            <a:r>
              <a:rPr lang="ru-RU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камайтириш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4000496" y="2071678"/>
            <a:ext cx="377575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2536017" y="2964653"/>
            <a:ext cx="357190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533400" indent="-533400" algn="ctr"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     </a:t>
            </a:r>
            <a:r>
              <a:rPr lang="en-US" altLang="ja-JP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SERHOSIL</a:t>
            </a:r>
            <a:r>
              <a:rPr lang="uz-Cyrl-UZ" altLang="ja-JP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биопрепаратини қўллашдан олинадиган самара</a:t>
            </a:r>
            <a:endParaRPr lang="ru-RU" altLang="ja-JP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algn="just">
              <a:buFont typeface="Wingdings" pitchFamily="2" charset="2"/>
              <a:buChar char="q"/>
              <a:defRPr/>
            </a:pPr>
            <a:endParaRPr lang="ru-RU" sz="20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533400" indent="-533400" algn="just">
              <a:defRPr/>
            </a:pPr>
            <a:endParaRPr lang="ru-RU" sz="20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42976" y="1071546"/>
            <a:ext cx="2428892" cy="1285884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симликларнинг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фотосинтез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жараёнини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йўлга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қўйиш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2500306"/>
            <a:ext cx="2643174" cy="1285884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проқларнинг фотоситетик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юзасини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катталаштириш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43570" y="1785926"/>
            <a:ext cx="2857520" cy="1285884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симликларни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япроғидан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қўшимча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озиқлантириш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28860" y="2857496"/>
            <a:ext cx="3071834" cy="7858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latin typeface="Arial" pitchFamily="34" charset="0"/>
                <a:cs typeface="Arial" pitchFamily="34" charset="0"/>
              </a:rPr>
              <a:t>я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проқларга пуркаш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2321703" y="2893215"/>
            <a:ext cx="357190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8857920">
            <a:off x="3124011" y="2229321"/>
            <a:ext cx="377575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427334">
            <a:off x="2983267" y="3627655"/>
            <a:ext cx="376794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57422" y="4572008"/>
            <a:ext cx="2500330" cy="1285884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проқларнинг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намни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тутиб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қолиш қобилиятини ошириш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3143248"/>
            <a:ext cx="2286016" cy="1285884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симликлар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иммунитетини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ошириш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14876" y="4429132"/>
            <a:ext cx="2786082" cy="1285884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симликларнинг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қурғоқчилик ва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аёзга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чидамлилигини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ошириш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7158" y="4000504"/>
            <a:ext cx="2571768" cy="1071570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буғланиш жараёнларини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камайтириш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57554" y="1000108"/>
            <a:ext cx="2500330" cy="1143008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қ/х экинлари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ҳосилдорлигини ошириш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80144">
            <a:off x="3784680" y="3911551"/>
            <a:ext cx="376794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330854">
            <a:off x="4805297" y="3880335"/>
            <a:ext cx="376794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7904158">
            <a:off x="5492221" y="3373452"/>
            <a:ext cx="376794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1746080">
            <a:off x="4143372" y="2143116"/>
            <a:ext cx="377575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4397934">
            <a:off x="5327807" y="2734993"/>
            <a:ext cx="376794" cy="57150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7D318-C14A-485F-B302-867EAD28AD1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857250" y="1571625"/>
            <a:ext cx="7572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 sz="2400" dirty="0">
                <a:solidFill>
                  <a:schemeClr val="bg1"/>
                </a:solidFill>
              </a:rPr>
              <a:t>ГЭФ КГД билан бирга ЎзР ФАнинг Микробиология институти базасида </a:t>
            </a:r>
            <a:r>
              <a:rPr lang="ru-RU" sz="2400" dirty="0">
                <a:solidFill>
                  <a:schemeClr val="bg1"/>
                </a:solidFill>
              </a:rPr>
              <a:t>SERHOSIL </a:t>
            </a:r>
            <a:r>
              <a:rPr lang="ru-RU" sz="2400" dirty="0" err="1">
                <a:solidFill>
                  <a:schemeClr val="bg1"/>
                </a:solidFill>
              </a:rPr>
              <a:t>биопрепаратини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ишлаб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чиқариш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uz-Cyrl-UZ" sz="2400" dirty="0">
                <a:solidFill>
                  <a:schemeClr val="bg1"/>
                </a:solidFill>
              </a:rPr>
              <a:t>тупроқни соғломлаштириш, тиклаш ва унумдорлигини ҳамда қишлоқ хўжалик экинлари ҳосилдорлигини </a:t>
            </a:r>
            <a:r>
              <a:rPr lang="uz-Cyrl-UZ" sz="2400" dirty="0" smtClean="0">
                <a:solidFill>
                  <a:schemeClr val="bg1"/>
                </a:solidFill>
              </a:rPr>
              <a:t>ошириш </a:t>
            </a:r>
            <a:r>
              <a:rPr lang="uz-Cyrl-UZ" sz="2400" dirty="0">
                <a:solidFill>
                  <a:schemeClr val="bg1"/>
                </a:solidFill>
              </a:rPr>
              <a:t>бўйича қурилма яратиш режалаштирилмоқда.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rrowheads="1" noChangeAspect="1"/>
          </p:cNvPicPr>
          <p:nvPr/>
        </p:nvPicPr>
        <p:blipFill>
          <a:blip cstate="print" r:embed="rId2">
            <a:lum contrast="20000"/>
          </a:blip>
          <a:stretch>
            <a:fillRect/>
          </a:stretch>
        </p:blipFill>
        <p:spPr bwMode="auto">
          <a:xfrm>
            <a:off x="463550" y="357188"/>
            <a:ext cx="160813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6"/>
          <p:cNvPicPr>
            <a:picLocks noChangeArrowheads="1" noChangeAspect="1"/>
          </p:cNvPicPr>
          <p:nvPr/>
        </p:nvPicPr>
        <p:blipFill>
          <a:blip cstate="print" r:embed="rId3">
            <a:lum bright="16000" contrast="62000"/>
          </a:blip>
          <a:stretch>
            <a:fillRect/>
          </a:stretch>
        </p:blipFill>
        <p:spPr bwMode="auto">
          <a:xfrm>
            <a:off x="642938" y="1071563"/>
            <a:ext cx="12144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0"/>
          <p:cNvSpPr>
            <a:spLocks noChangeArrowheads="1"/>
          </p:cNvSpPr>
          <p:nvPr/>
        </p:nvSpPr>
        <p:spPr bwMode="auto">
          <a:xfrm>
            <a:off x="3571875" y="357188"/>
            <a:ext cx="5357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dirty="0" lang="en-US" smtClean="0" sz="3600">
                <a:solidFill>
                  <a:srgbClr val="FFFF00"/>
                </a:solidFill>
              </a:rPr>
              <a:t>S</a:t>
            </a:r>
            <a:r>
              <a:rPr b="1" dirty="0" lang="en-GB" smtClean="0" sz="3600">
                <a:solidFill>
                  <a:srgbClr val="FFFF00"/>
                </a:solidFill>
              </a:rPr>
              <a:t>ERHOSIL</a:t>
            </a:r>
            <a:r>
              <a:rPr b="1" dirty="0" lang="en-US" smtClean="0" sz="3600">
                <a:solidFill>
                  <a:srgbClr val="FFFF00"/>
                </a:solidFill>
              </a:rPr>
              <a:t> </a:t>
            </a:r>
            <a:r>
              <a:rPr b="1" dirty="0" lang="uz-Cyrl-UZ" smtClean="0" sz="3600">
                <a:solidFill>
                  <a:srgbClr val="FFFF00"/>
                </a:solidFill>
                <a:cs charset="0" typeface="Arial"/>
              </a:rPr>
              <a:t>биопрепарати</a:t>
            </a:r>
            <a:endParaRPr b="1" dirty="0" lang="ru-RU" sz="3600">
              <a:solidFill>
                <a:srgbClr val="FFFF00"/>
              </a:solidFill>
              <a:cs charset="0" typeface="Arial"/>
            </a:endParaRPr>
          </a:p>
        </p:txBody>
      </p:sp>
      <p:sp>
        <p:nvSpPr>
          <p:cNvPr id="24581" name="Прямоугольник 12"/>
          <p:cNvSpPr>
            <a:spLocks noChangeArrowheads="1"/>
          </p:cNvSpPr>
          <p:nvPr/>
        </p:nvSpPr>
        <p:spPr bwMode="auto">
          <a:xfrm>
            <a:off x="3500438" y="1520365"/>
            <a:ext cx="542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dirty="0" err="1" lang="ru-RU">
                <a:solidFill>
                  <a:schemeClr val="bg1"/>
                </a:solidFill>
                <a:cs charset="0" typeface="Arial"/>
              </a:rPr>
              <a:t>тайёр</a:t>
            </a:r>
            <a:r>
              <a:rPr dirty="0" lang="ru-RU">
                <a:solidFill>
                  <a:schemeClr val="bg1"/>
                </a:solidFill>
                <a:cs charset="0" typeface="Arial"/>
              </a:rPr>
              <a:t> </a:t>
            </a:r>
            <a:r>
              <a:rPr dirty="0" err="1" lang="ru-RU">
                <a:solidFill>
                  <a:schemeClr val="bg1"/>
                </a:solidFill>
                <a:cs charset="0" typeface="Arial"/>
              </a:rPr>
              <a:t>маҳсулотнинг тажриба</a:t>
            </a:r>
            <a:r>
              <a:rPr dirty="0" lang="ru-RU">
                <a:solidFill>
                  <a:schemeClr val="bg1"/>
                </a:solidFill>
                <a:cs charset="0" typeface="Arial"/>
              </a:rPr>
              <a:t> </a:t>
            </a:r>
            <a:r>
              <a:rPr dirty="0" err="1" lang="ru-RU">
                <a:solidFill>
                  <a:schemeClr val="bg1"/>
                </a:solidFill>
                <a:cs charset="0" typeface="Arial"/>
              </a:rPr>
              <a:t>намуналари</a:t>
            </a:r>
            <a:endParaRPr dirty="0" lang="ru-RU">
              <a:solidFill>
                <a:schemeClr val="bg1"/>
              </a:solidFill>
              <a:cs charset="0" typeface="Arial"/>
            </a:endParaRPr>
          </a:p>
        </p:txBody>
      </p:sp>
      <p:sp>
        <p:nvSpPr>
          <p:cNvPr id="24582" name="Прямоугольник 9"/>
          <p:cNvSpPr>
            <a:spLocks noChangeArrowheads="1"/>
          </p:cNvSpPr>
          <p:nvPr/>
        </p:nvSpPr>
        <p:spPr bwMode="auto">
          <a:xfrm>
            <a:off x="4071938" y="1857375"/>
            <a:ext cx="428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cs charset="0" typeface="Arial"/>
              </a:rPr>
              <a:t>суюқ суспензия кўриниши</a:t>
            </a:r>
          </a:p>
        </p:txBody>
      </p:sp>
      <p:pic>
        <p:nvPicPr>
          <p:cNvPr id="24583" name="Picture 8"/>
          <p:cNvPicPr>
            <a:picLocks noChangeArrowheads="1" noChangeAspect="1"/>
          </p:cNvPicPr>
          <p:nvPr/>
        </p:nvPicPr>
        <p:blipFill>
          <a:blip cstate="print" r:embed="rId4"/>
          <a:srcRect b="173"/>
          <a:stretch>
            <a:fillRect/>
          </a:stretch>
        </p:blipFill>
        <p:spPr bwMode="auto">
          <a:xfrm>
            <a:off x="1543050" y="2571750"/>
            <a:ext cx="16335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11"/>
          <p:cNvSpPr>
            <a:spLocks noChangeArrowheads="1"/>
          </p:cNvSpPr>
          <p:nvPr/>
        </p:nvSpPr>
        <p:spPr bwMode="auto">
          <a:xfrm>
            <a:off x="4071938" y="3314700"/>
            <a:ext cx="3071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cs charset="0" typeface="Arial"/>
              </a:rPr>
              <a:t>қайласимон кўриниши</a:t>
            </a:r>
          </a:p>
        </p:txBody>
      </p:sp>
      <p:pic>
        <p:nvPicPr>
          <p:cNvPr descr="C:\Documents and Settings\Admin\Мои документы\Мои рисунки\баклашки-выставка\баклашки-выставка 017.jpg" id="24585" name="Picture 3"/>
          <p:cNvPicPr>
            <a:picLocks noChangeArrowheads="1" noChangeAspect="1"/>
          </p:cNvPicPr>
          <p:nvPr/>
        </p:nvPicPr>
        <p:blipFill>
          <a:blip cstate="print" r:embed="rId5">
            <a:lum bright="18000" contrast="52000"/>
          </a:blip>
          <a:stretch>
            <a:fillRect/>
          </a:stretch>
        </p:blipFill>
        <p:spPr bwMode="auto">
          <a:xfrm>
            <a:off x="2357438" y="285750"/>
            <a:ext cx="857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Прямоугольник 11"/>
          <p:cNvSpPr>
            <a:spLocks noChangeArrowheads="1"/>
          </p:cNvSpPr>
          <p:nvPr/>
        </p:nvSpPr>
        <p:spPr bwMode="auto">
          <a:xfrm>
            <a:off x="4143375" y="5243513"/>
            <a:ext cx="4214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dirty="0" err="1" lang="ru-RU" sz="2000">
                <a:solidFill>
                  <a:schemeClr val="bg1"/>
                </a:solidFill>
                <a:cs charset="0" typeface="Arial"/>
              </a:rPr>
              <a:t>Қуруқ кўриниши</a:t>
            </a:r>
            <a:r>
              <a:rPr dirty="0" lang="ru-RU" sz="2000">
                <a:solidFill>
                  <a:schemeClr val="bg1"/>
                </a:solidFill>
                <a:cs charset="0" typeface="Arial"/>
              </a:rPr>
              <a:t> (</a:t>
            </a:r>
            <a:r>
              <a:rPr dirty="0" err="1" lang="ru-RU" sz="2000">
                <a:solidFill>
                  <a:schemeClr val="bg1"/>
                </a:solidFill>
                <a:cs charset="0" typeface="Arial"/>
              </a:rPr>
              <a:t>кукун</a:t>
            </a:r>
            <a:r>
              <a:rPr dirty="0" lang="ru-RU" sz="2000">
                <a:solidFill>
                  <a:schemeClr val="bg1"/>
                </a:solidFill>
                <a:cs charset="0" typeface="Arial"/>
              </a:rPr>
              <a:t>,  </a:t>
            </a:r>
            <a:r>
              <a:rPr dirty="0" err="1" lang="ru-RU" sz="2000">
                <a:solidFill>
                  <a:schemeClr val="bg1"/>
                </a:solidFill>
                <a:cs charset="0" typeface="Arial"/>
              </a:rPr>
              <a:t>таблеткалар</a:t>
            </a:r>
            <a:r>
              <a:rPr dirty="0" lang="ru-RU" sz="2000">
                <a:solidFill>
                  <a:schemeClr val="bg1"/>
                </a:solidFill>
                <a:cs charset="0" typeface="Arial"/>
              </a:rPr>
              <a:t>)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429000" y="1928813"/>
            <a:ext cx="571500" cy="357187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429000" y="3357563"/>
            <a:ext cx="571500" cy="357187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3429000" y="5286375"/>
            <a:ext cx="571500" cy="357188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descr="C:\Users\Администратор\Desktop\док-ты раб. стола\ФОТО ВОДОРОСЛЕЙ\спирулина порошок.jpg" id="24590" name="Picture 3"/>
          <p:cNvPicPr>
            <a:picLocks noChangeArrowheads="1" noChangeAspect="1"/>
          </p:cNvPicPr>
          <p:nvPr/>
        </p:nvPicPr>
        <p:blipFill>
          <a:blip cstate="print" r:embed="rId6"/>
          <a:stretch>
            <a:fillRect/>
          </a:stretch>
        </p:blipFill>
        <p:spPr bwMode="auto">
          <a:xfrm>
            <a:off x="1571625" y="4071938"/>
            <a:ext cx="1619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Администратор\Desktop\док-ты раб. стола\ФОТО ВОДОРОСЛЕЙ\таблетки спирулины.jpg" id="24591" name="Picture 4"/>
          <p:cNvPicPr>
            <a:picLocks noChangeArrowheads="1" noChangeAspect="1"/>
          </p:cNvPicPr>
          <p:nvPr/>
        </p:nvPicPr>
        <p:blipFill>
          <a:blip cstate="print" r:embed="rId7"/>
          <a:stretch>
            <a:fillRect/>
          </a:stretch>
        </p:blipFill>
        <p:spPr bwMode="auto">
          <a:xfrm>
            <a:off x="0" y="5572125"/>
            <a:ext cx="34051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7D4ED-6A9B-4083-B56A-40B93AAA49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28625" y="2071688"/>
            <a:ext cx="84296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ru-RU" sz="200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 қишлоқ хўжалик экинлари ҳосилдорлигини ошириш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ишлаб чиқарилаётган маҳсулот сифатини ошириш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 таннархни камайтириш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4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 ишлаб чиқариш рентабеллигини ошириш</a:t>
            </a:r>
          </a:p>
        </p:txBody>
      </p:sp>
      <p:pic>
        <p:nvPicPr>
          <p:cNvPr id="7172" name="Picture 4" descr="C:\Users\Администратор\Desktop\разные фото\3426.jpg"/>
          <p:cNvPicPr>
            <a:picLocks noChangeAspect="1" noChangeArrowheads="1"/>
          </p:cNvPicPr>
          <p:nvPr/>
        </p:nvPicPr>
        <p:blipFill>
          <a:blip r:embed="rId2" cstate="print">
            <a:lum bright="2000" contrast="18000"/>
          </a:blip>
          <a:srcRect/>
          <a:stretch>
            <a:fillRect/>
          </a:stretch>
        </p:blipFill>
        <p:spPr bwMode="auto">
          <a:xfrm>
            <a:off x="0" y="0"/>
            <a:ext cx="30003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Администратор\Desktop\разные фото\1254332994_dscn0185.jpg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6500813" y="4929188"/>
            <a:ext cx="26431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Администратор\Desktop\разные фото\1343931743_img_8443.jpg"/>
          <p:cNvPicPr>
            <a:picLocks noChangeAspect="1" noChangeArrowheads="1"/>
          </p:cNvPicPr>
          <p:nvPr/>
        </p:nvPicPr>
        <p:blipFill>
          <a:blip r:embed="rId4" cstate="print">
            <a:lum bright="2000" contrast="4000"/>
          </a:blip>
          <a:srcRect/>
          <a:stretch>
            <a:fillRect/>
          </a:stretch>
        </p:blipFill>
        <p:spPr bwMode="auto">
          <a:xfrm>
            <a:off x="0" y="4922838"/>
            <a:ext cx="185737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Users\Администратор\Desktop\разные фото\dsc05352.jpg"/>
          <p:cNvPicPr>
            <a:picLocks noChangeAspect="1" noChangeArrowheads="1"/>
          </p:cNvPicPr>
          <p:nvPr/>
        </p:nvPicPr>
        <p:blipFill>
          <a:blip r:embed="rId5" cstate="print">
            <a:lum bright="10000" contrast="28000"/>
          </a:blip>
          <a:srcRect/>
          <a:stretch>
            <a:fillRect/>
          </a:stretch>
        </p:blipFill>
        <p:spPr bwMode="auto">
          <a:xfrm>
            <a:off x="1857375" y="4929188"/>
            <a:ext cx="4643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C:\Users\Администратор\Desktop\разные фото\what_wu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0"/>
            <a:ext cx="27860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Прямоугольник 9"/>
          <p:cNvSpPr>
            <a:spLocks noChangeArrowheads="1"/>
          </p:cNvSpPr>
          <p:nvPr/>
        </p:nvSpPr>
        <p:spPr bwMode="auto">
          <a:xfrm>
            <a:off x="3000375" y="0"/>
            <a:ext cx="33575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z-Cyrl-UZ" sz="400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Қишлоқ хўжалиги муаммолари:</a:t>
            </a:r>
            <a:endParaRPr lang="ru-RU" sz="4000">
              <a:solidFill>
                <a:srgbClr val="FFFF00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7908"/>
            <a:ext cx="8786874" cy="707886"/>
          </a:xfrm>
          <a:prstGeom prst="rect">
            <a:avLst/>
          </a:prstGeo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b="1" dirty="0" lang="en-US" sz="2000">
                <a:solidFill>
                  <a:srgbClr val="FFFF00"/>
                </a:solidFill>
              </a:rPr>
              <a:t>SERHOSIL</a:t>
            </a:r>
            <a:r>
              <a:rPr b="1" dirty="0" lang="uz-Cyrl-UZ" sz="2000">
                <a:solidFill>
                  <a:srgbClr val="FFFF00"/>
                </a:solidFill>
              </a:rPr>
              <a:t> биопрепаратидан турли қишлоқ хўжалик экинларини етиштиришда амалий фойдаланиш намуналари</a:t>
            </a:r>
            <a:endParaRPr altLang="ja-JP" b="1" dirty="0" lang="ru-RU" sz="2000">
              <a:solidFill>
                <a:srgbClr val="FFFF00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Users\Администратор\Desktop\док-ты раб. стола\банер 6 выставки\фото на банер Fosstim\хлопок.jpg" id="25605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857250"/>
            <a:ext cx="2714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Администратор\Desktop\док-ты раб. стола\банер 6 выставки\фото на банер Fosstim\пшеница.jpg" id="25606" name="Picture 5"/>
          <p:cNvPicPr>
            <a:picLocks noChangeArrowheads="1" noChangeAspect="1"/>
          </p:cNvPicPr>
          <p:nvPr/>
        </p:nvPicPr>
        <p:blipFill>
          <a:blip cstate="print" r:embed="rId4">
            <a:lum bright="-12000" contrast="22000"/>
          </a:blip>
          <a:srcRect/>
          <a:stretch>
            <a:fillRect/>
          </a:stretch>
        </p:blipFill>
        <p:spPr bwMode="auto">
          <a:xfrm>
            <a:off x="2714625" y="857250"/>
            <a:ext cx="3786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Администратор\Desktop\док-ты раб. стола\банер 6 выставки\фото на банер Fosstim\томат.jpg" id="25607" name="Picture 6"/>
          <p:cNvPicPr>
            <a:picLocks noChangeArrowheads="1" noChangeAspect="1"/>
          </p:cNvPicPr>
          <p:nvPr/>
        </p:nvPicPr>
        <p:blipFill>
          <a:blip cstate="print" r:embed="rId5">
            <a:lum contrast="16000"/>
          </a:blip>
          <a:srcRect/>
          <a:stretch>
            <a:fillRect/>
          </a:stretch>
        </p:blipFill>
        <p:spPr bwMode="auto">
          <a:xfrm>
            <a:off x="6215063" y="857250"/>
            <a:ext cx="292893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Администратор\Desktop\док-ты раб. стола\банер 6 выставки\фото на банер Fosstim\огурцы.jpg" id="25608" name="Picture 7"/>
          <p:cNvPicPr>
            <a:picLocks noChangeArrowheads="1" noChangeAspect="1"/>
          </p:cNvPicPr>
          <p:nvPr/>
        </p:nvPicPr>
        <p:blipFill>
          <a:blip cstate="print" r:embed="rId6">
            <a:lum bright="-4000" contrast="8000"/>
          </a:blip>
          <a:srcRect/>
          <a:stretch>
            <a:fillRect/>
          </a:stretch>
        </p:blipFill>
        <p:spPr bwMode="auto">
          <a:xfrm>
            <a:off x="6215063" y="2928938"/>
            <a:ext cx="292893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Администратор\Desktop\док-ты раб. стола\банер 6 выставки\фото на банер Fosstim\картошка.jpeg" id="25609" name="Picture 6"/>
          <p:cNvPicPr>
            <a:picLocks noChangeArrowheads="1" noChangeAspect="1"/>
          </p:cNvPicPr>
          <p:nvPr/>
        </p:nvPicPr>
        <p:blipFill>
          <a:blip cstate="print" r:embed="rId7">
            <a:lum bright="-4000" contrast="30000"/>
          </a:blip>
          <a:srcRect r="89"/>
          <a:stretch>
            <a:fillRect/>
          </a:stretch>
        </p:blipFill>
        <p:spPr bwMode="auto">
          <a:xfrm>
            <a:off x="0" y="4786313"/>
            <a:ext cx="27860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0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6215063" y="4857750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21"/>
          <p:cNvPicPr>
            <a:picLocks noChangeArrowheads="1" noChangeAspect="1"/>
          </p:cNvPicPr>
          <p:nvPr/>
        </p:nvPicPr>
        <p:blipFill>
          <a:blip cstate="print" r:embed="rId9"/>
          <a:srcRect b="7"/>
          <a:stretch>
            <a:fillRect/>
          </a:stretch>
        </p:blipFill>
        <p:spPr bwMode="auto">
          <a:xfrm>
            <a:off x="0" y="2857500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1"/>
          <p:cNvPicPr>
            <a:picLocks noChangeArrowheads="1" noChangeAspect="1"/>
          </p:cNvPicPr>
          <p:nvPr/>
        </p:nvPicPr>
        <p:blipFill>
          <a:blip cstate="print" r:embed="rId10"/>
          <a:srcRect r="55698"/>
          <a:stretch>
            <a:fillRect/>
          </a:stretch>
        </p:blipFill>
        <p:spPr bwMode="auto">
          <a:xfrm>
            <a:off x="2714625" y="3714750"/>
            <a:ext cx="15509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1"/>
          <p:cNvPicPr>
            <a:picLocks noChangeArrowheads="1" noChangeAspect="1"/>
          </p:cNvPicPr>
          <p:nvPr/>
        </p:nvPicPr>
        <p:blipFill>
          <a:blip cstate="print" r:embed="rId10"/>
          <a:srcRect l="60175"/>
          <a:stretch>
            <a:fillRect/>
          </a:stretch>
        </p:blipFill>
        <p:spPr bwMode="auto">
          <a:xfrm>
            <a:off x="4857750" y="3714750"/>
            <a:ext cx="1393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Documents and Settings\Admin\Мои документы\Мои рисунки\баклашки-выставка\баклашки-выставка 017.jpg" id="25614" name="Picture 3"/>
          <p:cNvPicPr>
            <a:picLocks noChangeArrowheads="1" noChangeAspect="1"/>
          </p:cNvPicPr>
          <p:nvPr/>
        </p:nvPicPr>
        <p:blipFill>
          <a:blip cstate="print" r:embed="rId11">
            <a:lum bright="18000" contrast="52000"/>
          </a:blip>
          <a:srcRect l="8137" r="6836"/>
          <a:stretch>
            <a:fillRect/>
          </a:stretch>
        </p:blipFill>
        <p:spPr bwMode="auto">
          <a:xfrm>
            <a:off x="4033838" y="3714750"/>
            <a:ext cx="9667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C:\Documents and Settings\Admin\Local Settings\Temporary Internet Files\Content.Word\Хосият-опа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4" descr="C:\Documents and Settings\Admin\Local Settings\Temporary Internet Files\Content.Word\Хосият-опа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286125"/>
            <a:ext cx="5072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5286375" y="285750"/>
            <a:ext cx="37861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2400" b="1" i="1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SERHOSIL</a:t>
            </a:r>
            <a:r>
              <a:rPr lang="uz-Cyrl-UZ" sz="2400" b="1" i="1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нинг пахта етиштиришдаги самараси</a:t>
            </a:r>
            <a:endParaRPr lang="en-US" sz="2400" b="1" i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en-US" sz="2400" b="1" i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5357813" y="2857500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фермер – Д.Номозов</a:t>
            </a:r>
          </a:p>
        </p:txBody>
      </p:sp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214313" y="4357688"/>
            <a:ext cx="3500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Тошкент вилояти, Қуйи Чирчиқ тумани, “Зуҳриддин Рамзиддин” фермер хўжалиги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15.09.2011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Admin\Local Settings\Temporary Internet Files\Content.Word\Хосият-опа 018.jpg" id="46082" name="Содержимое 3"/>
          <p:cNvPicPr>
            <a:picLocks noGrp="1"/>
          </p:cNvPicPr>
          <p:nvPr>
            <p:ph idx="1"/>
          </p:nvPr>
        </p:nvPicPr>
        <p:blipFill>
          <a:blip cstate="print" r:embed="rId2"/>
          <a:srcRect b="42"/>
          <a:stretch>
            <a:fillRect/>
          </a:stretch>
        </p:blipFill>
        <p:spPr>
          <a:xfrm>
            <a:off x="0" y="0"/>
            <a:ext cx="9144000" cy="3071813"/>
          </a:xfrm>
        </p:spPr>
      </p:pic>
      <p:pic>
        <p:nvPicPr>
          <p:cNvPr descr="C:\Documents and Settings\Admin\Мои документы\Мои рисунки\Хосият-опа\Хосият-опа 016.jpg" id="27651" name="Рисунок 4"/>
          <p:cNvPicPr>
            <a:picLocks noChangeArrowheads="1" noChangeAspect="1"/>
          </p:cNvPicPr>
          <p:nvPr/>
        </p:nvPicPr>
        <p:blipFill>
          <a:blip cstate="print" r:embed="rId3">
            <a:lum contrast="10000"/>
          </a:blip>
          <a:stretch>
            <a:fillRect/>
          </a:stretch>
        </p:blipFill>
        <p:spPr bwMode="auto">
          <a:xfrm>
            <a:off x="0" y="3030538"/>
            <a:ext cx="91440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571875" y="71438"/>
            <a:ext cx="557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Назорат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– </a:t>
            </a: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анъанавий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йўл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билан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экиш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,</a:t>
            </a:r>
            <a:r>
              <a:rPr b="1" dirty="0" lang="en-US" sz="1600">
                <a:ea charset="0" pitchFamily="34" typeface="Calibri"/>
                <a:cs charset="0" pitchFamily="18" typeface="Times New Roman"/>
              </a:rPr>
              <a:t> </a:t>
            </a:r>
            <a:r>
              <a:rPr b="1" dirty="0" lang="en-US" sz="1600">
                <a:ea charset="0" pitchFamily="34" typeface="Calibri"/>
                <a:cs charset="0" pitchFamily="18" typeface="Times New Roman"/>
              </a:rPr>
              <a:t>NPK</a:t>
            </a:r>
            <a:r>
              <a:rPr b="1" dirty="0" lang="ru-RU" sz="1600">
                <a:ea charset="0" pitchFamily="34" typeface="Calibri"/>
                <a:cs charset="0" pitchFamily="18" typeface="Times New Roman"/>
              </a:rPr>
              <a:t>-100%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endParaRPr b="1" dirty="0" lang="ru-RU" sz="1600">
              <a:latin typeface="+mj-lt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307181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Тажриба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–</a:t>
            </a:r>
            <a:r>
              <a:rPr b="1" dirty="0" lang="en-US" sz="1600">
                <a:latin typeface="+mj-lt"/>
                <a:ea charset="0" pitchFamily="34" typeface="Calibri"/>
                <a:cs charset="0" pitchFamily="18" typeface="Times New Roman"/>
              </a:rPr>
              <a:t>NPK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-50%+ </a:t>
            </a:r>
            <a:r>
              <a:rPr b="1" dirty="0" err="1" lang="en-US" sz="1600">
                <a:latin typeface="+mj-lt"/>
                <a:ea charset="0" pitchFamily="34" typeface="Calibri"/>
                <a:cs charset="0" pitchFamily="18" typeface="Times New Roman"/>
              </a:rPr>
              <a:t>Serhosil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(</a:t>
            </a: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чигитга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ишлов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бериш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ва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b="1" dirty="0" err="1" lang="ru-RU" sz="1600">
                <a:latin typeface="+mj-lt"/>
                <a:ea charset="0" pitchFamily="34" typeface="Calibri"/>
                <a:cs charset="0" pitchFamily="18" typeface="Times New Roman"/>
              </a:rPr>
              <a:t>япроқларга пуркаш</a:t>
            </a:r>
            <a:r>
              <a:rPr b="1" dirty="0" lang="ru-RU" sz="1600">
                <a:latin typeface="+mj-lt"/>
                <a:ea charset="0" pitchFamily="34" typeface="Calibri"/>
                <a:cs charset="0" pitchFamily="18" typeface="Times New Roman"/>
              </a:rPr>
              <a:t>)</a:t>
            </a:r>
            <a:endParaRPr b="1" dirty="0" lang="ru-RU" sz="1600">
              <a:latin typeface="+mj-lt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ши, 14" id="28674" name="Picture 2"/>
          <p:cNvPicPr>
            <a:picLocks noChangeArrowheads="1" noChangeAspect="1"/>
          </p:cNvPicPr>
          <p:nvPr/>
        </p:nvPicPr>
        <p:blipFill>
          <a:blip cstate="print" r:embed="rId2">
            <a:lum bright="4000" contrast="20000"/>
          </a:blip>
          <a:srcRect b="4"/>
          <a:stretch>
            <a:fillRect/>
          </a:stretch>
        </p:blipFill>
        <p:spPr bwMode="auto">
          <a:xfrm>
            <a:off x="1692275" y="3214688"/>
            <a:ext cx="75104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Карши, 14" id="28675" name="Picture 3"/>
          <p:cNvPicPr>
            <a:picLocks noChangeArrowheads="1" noChangeAspect="1"/>
          </p:cNvPicPr>
          <p:nvPr/>
        </p:nvPicPr>
        <p:blipFill>
          <a:blip cstate="print" r:embed="rId3">
            <a:lum bright="4000" contrast="20000"/>
          </a:blip>
          <a:srcRect b="53"/>
          <a:stretch>
            <a:fillRect/>
          </a:stretch>
        </p:blipFill>
        <p:spPr bwMode="auto">
          <a:xfrm>
            <a:off x="0" y="0"/>
            <a:ext cx="54879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5399088" y="541338"/>
            <a:ext cx="38163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 sz="1400"/>
          </a:p>
          <a:p>
            <a:pPr algn="ctr"/>
            <a:endParaRPr lang="ru-RU" sz="1400"/>
          </a:p>
          <a:p>
            <a:pPr algn="ctr"/>
            <a:r>
              <a:rPr lang="ru-RU" sz="1400">
                <a:solidFill>
                  <a:schemeClr val="bg1"/>
                </a:solidFill>
              </a:rPr>
              <a:t>(</a:t>
            </a:r>
            <a:r>
              <a:rPr lang="ru-RU" sz="1600">
                <a:solidFill>
                  <a:schemeClr val="bg1"/>
                </a:solidFill>
              </a:rPr>
              <a:t>«А. Намазов» ф/х, Миришкор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 тумани, Қашқадарё вилояти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2010 йил 14 сентябрь)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072188" y="278606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тажриба</a:t>
            </a:r>
            <a:r>
              <a:rPr lang="en-US">
                <a:solidFill>
                  <a:schemeClr val="bg1"/>
                </a:solidFill>
              </a:rPr>
              <a:t> –NPK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+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Serhosil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5429250" y="-285750"/>
            <a:ext cx="37861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r>
              <a:rPr b="1" i="1" lang="en-US" sz="24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SERHOSIL</a:t>
            </a:r>
            <a:r>
              <a:rPr b="1" i="1" lang="uz-Cyrl-UZ" sz="24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нинг пахта етиштиришдаги самараси</a:t>
            </a:r>
            <a:endParaRPr b="1" i="1" lang="en-US" sz="2400">
              <a:solidFill>
                <a:srgbClr val="FFFF00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r>
              <a:rPr b="1" i="1" lang="ru-RU" sz="24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 </a:t>
            </a:r>
            <a:endParaRPr b="1" i="1" lang="en-US" sz="2400">
              <a:solidFill>
                <a:srgbClr val="FFFF00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b="1" i="1" lang="en-US" sz="2400">
              <a:solidFill>
                <a:srgbClr val="FFFF00"/>
              </a:solidFill>
              <a:ea charset="0" pitchFamily="34" typeface="Calibri"/>
              <a:cs charset="0" pitchFamily="18" typeface="Times New Roman"/>
            </a:endParaRP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0" y="3214688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назорат</a:t>
            </a:r>
            <a:r>
              <a:rPr lang="en-US" sz="2000">
                <a:solidFill>
                  <a:schemeClr val="bg1"/>
                </a:solidFill>
              </a:rPr>
              <a:t> –NPK</a:t>
            </a:r>
            <a:endParaRPr 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rrowheads="1" noChangeAspect="1"/>
          </p:cNvPicPr>
          <p:nvPr/>
        </p:nvPicPr>
        <p:blipFill>
          <a:blip cstate="print" r:embed="rId2">
            <a:lum bright="2000" contrast="8000"/>
          </a:blip>
          <a:srcRect b="59"/>
          <a:stretch>
            <a:fillRect/>
          </a:stretch>
        </p:blipFill>
        <p:spPr bwMode="auto">
          <a:xfrm>
            <a:off x="1071563" y="714375"/>
            <a:ext cx="6892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1563" y="285750"/>
            <a:ext cx="614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dirty="0" err="1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Назорат</a:t>
            </a:r>
            <a:r>
              <a:rPr dirty="0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dirty="0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– </a:t>
            </a:r>
            <a:r>
              <a:rPr dirty="0" err="1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анъанавий</a:t>
            </a:r>
            <a:r>
              <a:rPr dirty="0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йўл</a:t>
            </a:r>
            <a:r>
              <a:rPr dirty="0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билан</a:t>
            </a:r>
            <a:r>
              <a:rPr dirty="0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экиш</a:t>
            </a:r>
            <a:r>
              <a:rPr dirty="0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,</a:t>
            </a:r>
            <a:r>
              <a:rPr dirty="0" lang="en-US" sz="2000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 </a:t>
            </a:r>
            <a:r>
              <a:rPr dirty="0" lang="en-US" sz="2000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NPK</a:t>
            </a:r>
            <a:r>
              <a:rPr dirty="0" lang="ru-RU" sz="2000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-100%</a:t>
            </a:r>
            <a:endParaRPr dirty="0" lang="ru-RU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50" y="28575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dirty="0" lang="ru-RU" sz="2000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   </a:t>
            </a:r>
            <a:r>
              <a:rPr dirty="0" err="1" lang="ru-RU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Тажриба</a:t>
            </a:r>
            <a:r>
              <a:rPr dirty="0" lang="ru-RU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dirty="0" lang="ru-RU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–</a:t>
            </a:r>
            <a:r>
              <a:rPr dirty="0" lang="en-US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NPK</a:t>
            </a:r>
            <a:r>
              <a:rPr dirty="0" lang="ru-RU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-50%+ </a:t>
            </a:r>
            <a:r>
              <a:rPr dirty="0" err="1" lang="en-US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Serhosil</a:t>
            </a:r>
            <a:r>
              <a:rPr dirty="0" lang="ru-RU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 </a:t>
            </a:r>
            <a:r>
              <a:rPr dirty="0" lang="ru-RU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(</a:t>
            </a:r>
            <a:r>
              <a:rPr dirty="0" err="1"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чигитга</a:t>
            </a:r>
            <a:r>
              <a:rPr dirty="0"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ишлов</a:t>
            </a:r>
            <a:r>
              <a:rPr dirty="0"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бериш</a:t>
            </a:r>
            <a:r>
              <a:rPr dirty="0"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ва</a:t>
            </a:r>
            <a:r>
              <a:rPr dirty="0"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япроқларга пуркаш</a:t>
            </a:r>
            <a:r>
              <a:rPr dirty="0" lang="ru-RU">
                <a:solidFill>
                  <a:schemeClr val="bg1"/>
                </a:solidFill>
                <a:latin typeface="+mj-lt"/>
                <a:ea charset="0" pitchFamily="34" typeface="Calibri"/>
                <a:cs charset="0" pitchFamily="18" typeface="Times New Roman"/>
              </a:rPr>
              <a:t>)</a:t>
            </a:r>
            <a:endParaRPr dirty="0" lang="ru-RU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701" name="Прямоугольник 9"/>
          <p:cNvSpPr>
            <a:spLocks noChangeArrowheads="1"/>
          </p:cNvSpPr>
          <p:nvPr/>
        </p:nvSpPr>
        <p:spPr bwMode="auto">
          <a:xfrm>
            <a:off x="8067675" y="1143000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5,5 г </a:t>
            </a:r>
            <a:endParaRPr lang="ru-RU">
              <a:ea charset="0" pitchFamily="34" typeface="Calibri"/>
              <a:cs charset="0" pitchFamily="18" typeface="Times New Roman"/>
            </a:endParaRPr>
          </a:p>
        </p:txBody>
      </p:sp>
      <p:sp>
        <p:nvSpPr>
          <p:cNvPr id="29702" name="Прямоугольник 10"/>
          <p:cNvSpPr>
            <a:spLocks noChangeArrowheads="1"/>
          </p:cNvSpPr>
          <p:nvPr/>
        </p:nvSpPr>
        <p:spPr bwMode="auto">
          <a:xfrm>
            <a:off x="8072438" y="2214563"/>
            <a:ext cx="719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7,0 г </a:t>
            </a:r>
            <a:endParaRPr lang="ru-RU">
              <a:ea charset="0" pitchFamily="34" typeface="Calibri"/>
              <a:cs charset="0" pitchFamily="18" typeface="Times New Roman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22363" y="3622675"/>
          <a:ext cx="6827837" cy="370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5" descr="J п 006"/>
          <p:cNvPicPr>
            <a:picLocks noChangeAspect="1" noChangeArrowheads="1"/>
          </p:cNvPicPr>
          <p:nvPr/>
        </p:nvPicPr>
        <p:blipFill>
          <a:blip r:embed="rId2" cstate="print">
            <a:lum bright="4000" contrast="36000"/>
          </a:blip>
          <a:srcRect/>
          <a:stretch>
            <a:fillRect/>
          </a:stretch>
        </p:blipFill>
        <p:spPr bwMode="auto">
          <a:xfrm>
            <a:off x="0" y="0"/>
            <a:ext cx="5000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lum contrast="38000"/>
          </a:blip>
          <a:srcRect/>
          <a:stretch>
            <a:fillRect/>
          </a:stretch>
        </p:blipFill>
        <p:spPr bwMode="auto">
          <a:xfrm>
            <a:off x="3643313" y="3121025"/>
            <a:ext cx="5500687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5214938" y="-214313"/>
            <a:ext cx="3786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b="1" i="1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SERHOSIL</a:t>
            </a:r>
            <a:r>
              <a:rPr lang="uz-Cyrl-UZ" sz="2000" b="1" i="1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нинг кузги буғдой етиштиришдаги самараси</a:t>
            </a:r>
            <a:endParaRPr lang="en-US" sz="2000" b="1" i="1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327650" y="428625"/>
            <a:ext cx="3816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 sz="1400"/>
          </a:p>
          <a:p>
            <a:pPr algn="ctr"/>
            <a:endParaRPr lang="ru-RU" sz="1400"/>
          </a:p>
          <a:p>
            <a:pPr algn="ctr"/>
            <a:r>
              <a:rPr lang="ru-RU" sz="1600">
                <a:solidFill>
                  <a:schemeClr val="bg1"/>
                </a:solidFill>
              </a:rPr>
              <a:t>Сирдарё вилояти,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2011 йил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57813" y="307181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тажриба</a:t>
            </a:r>
            <a:r>
              <a:rPr lang="en-US" sz="2400"/>
              <a:t> –NPK</a:t>
            </a:r>
            <a:r>
              <a:rPr lang="ru-RU" sz="2400"/>
              <a:t> </a:t>
            </a:r>
            <a:r>
              <a:rPr lang="en-US" sz="2400"/>
              <a:t>+</a:t>
            </a:r>
            <a:r>
              <a:rPr lang="ru-RU" sz="2400"/>
              <a:t> </a:t>
            </a:r>
            <a:r>
              <a:rPr lang="en-US" sz="2400"/>
              <a:t>Serhosil</a:t>
            </a:r>
            <a:r>
              <a:rPr lang="ru-RU" sz="2400"/>
              <a:t> 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4" cstate="print">
            <a:lum bright="6000" contrast="28000"/>
          </a:blip>
          <a:srcRect/>
          <a:stretch>
            <a:fillRect/>
          </a:stretch>
        </p:blipFill>
        <p:spPr bwMode="auto">
          <a:xfrm>
            <a:off x="0" y="4125913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1785938" y="0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назорат</a:t>
            </a:r>
            <a:r>
              <a:rPr lang="en-US" sz="2000"/>
              <a:t> –NPK</a:t>
            </a:r>
            <a:endParaRPr lang="ru-RU" sz="2000"/>
          </a:p>
        </p:txBody>
      </p:sp>
      <p:sp>
        <p:nvSpPr>
          <p:cNvPr id="30729" name="Text Box 6"/>
          <p:cNvSpPr txBox="1">
            <a:spLocks noChangeArrowheads="1"/>
          </p:cNvSpPr>
          <p:nvPr/>
        </p:nvSpPr>
        <p:spPr bwMode="auto">
          <a:xfrm>
            <a:off x="71438" y="4143375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/>
              <a:t>тажриба </a:t>
            </a:r>
            <a:r>
              <a:rPr lang="en-US"/>
              <a:t>–</a:t>
            </a:r>
            <a:r>
              <a:rPr lang="ru-RU"/>
              <a:t> япроқларга пуркаш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1830388" y="857250"/>
            <a:ext cx="54562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23"/>
          <p:cNvSpPr txBox="1">
            <a:spLocks noChangeArrowheads="1"/>
          </p:cNvSpPr>
          <p:nvPr/>
        </p:nvSpPr>
        <p:spPr bwMode="auto">
          <a:xfrm>
            <a:off x="7500938" y="3109913"/>
            <a:ext cx="164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z-Cyrl-UZ" sz="2400">
                <a:solidFill>
                  <a:schemeClr val="bg1"/>
                </a:solidFill>
                <a:cs charset="0" typeface="Arial"/>
              </a:rPr>
              <a:t>назорат</a:t>
            </a:r>
            <a:endParaRPr lang="ru-RU" sz="2400">
              <a:solidFill>
                <a:schemeClr val="bg1"/>
              </a:solidFill>
              <a:cs charset="0" typeface="Arial"/>
            </a:endParaRP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7127875" y="3643313"/>
            <a:ext cx="2016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N</a:t>
            </a:r>
            <a:r>
              <a:rPr baseline="-25000" lang="en-US" sz="2000">
                <a:solidFill>
                  <a:schemeClr val="bg1"/>
                </a:solidFill>
              </a:rPr>
              <a:t>180</a:t>
            </a:r>
            <a:r>
              <a:rPr lang="en-US" sz="2000">
                <a:solidFill>
                  <a:schemeClr val="bg1"/>
                </a:solidFill>
              </a:rPr>
              <a:t>P</a:t>
            </a:r>
            <a:r>
              <a:rPr baseline="-25000" lang="en-US" sz="2000">
                <a:solidFill>
                  <a:schemeClr val="bg1"/>
                </a:solidFill>
              </a:rPr>
              <a:t>90</a:t>
            </a:r>
            <a:r>
              <a:rPr lang="en-US" sz="2000">
                <a:solidFill>
                  <a:schemeClr val="bg1"/>
                </a:solidFill>
              </a:rPr>
              <a:t>K</a:t>
            </a:r>
            <a:r>
              <a:rPr baseline="-25000" lang="en-US" sz="2000">
                <a:solidFill>
                  <a:schemeClr val="bg1"/>
                </a:solidFill>
              </a:rPr>
              <a:t>60</a:t>
            </a:r>
          </a:p>
          <a:p>
            <a:pPr algn="ctr"/>
            <a:r>
              <a:rPr baseline="-25000" lang="ru-RU" sz="2400">
                <a:solidFill>
                  <a:schemeClr val="bg1"/>
                </a:solidFill>
              </a:rPr>
              <a:t>Анъанавий экиш</a:t>
            </a:r>
          </a:p>
          <a:p>
            <a:pPr algn="ctr"/>
            <a:r>
              <a:rPr baseline="-25000" lang="ru-RU" sz="2400">
                <a:solidFill>
                  <a:schemeClr val="bg1"/>
                </a:solidFill>
              </a:rPr>
              <a:t>38 ц/га</a:t>
            </a:r>
          </a:p>
          <a:p>
            <a:pPr algn="ctr"/>
            <a:endParaRPr lang="ru-RU" sz="2400">
              <a:solidFill>
                <a:schemeClr val="bg1"/>
              </a:solidFill>
              <a:latin charset="0" pitchFamily="34" typeface="Calibri"/>
            </a:endParaRPr>
          </a:p>
        </p:txBody>
      </p:sp>
      <p:sp>
        <p:nvSpPr>
          <p:cNvPr id="31749" name="Text Box 23"/>
          <p:cNvSpPr txBox="1">
            <a:spLocks noChangeArrowheads="1"/>
          </p:cNvSpPr>
          <p:nvPr/>
        </p:nvSpPr>
        <p:spPr bwMode="auto">
          <a:xfrm>
            <a:off x="0" y="300037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cs charset="0" typeface="Arial"/>
              </a:rPr>
              <a:t>ТАЖРИБА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0" y="3786188"/>
            <a:ext cx="2016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N</a:t>
            </a:r>
            <a:r>
              <a:rPr baseline="-25000" lang="en-US" sz="2000">
                <a:solidFill>
                  <a:schemeClr val="bg1"/>
                </a:solidFill>
              </a:rPr>
              <a:t>180</a:t>
            </a:r>
            <a:r>
              <a:rPr lang="en-US" sz="2000">
                <a:solidFill>
                  <a:schemeClr val="bg1"/>
                </a:solidFill>
              </a:rPr>
              <a:t>P</a:t>
            </a:r>
            <a:r>
              <a:rPr baseline="-25000" lang="en-US" sz="2000">
                <a:solidFill>
                  <a:schemeClr val="bg1"/>
                </a:solidFill>
              </a:rPr>
              <a:t>90</a:t>
            </a:r>
            <a:r>
              <a:rPr lang="en-US" sz="2000">
                <a:solidFill>
                  <a:schemeClr val="bg1"/>
                </a:solidFill>
              </a:rPr>
              <a:t>K</a:t>
            </a:r>
            <a:r>
              <a:rPr baseline="-25000" lang="en-US" sz="2000">
                <a:solidFill>
                  <a:schemeClr val="bg1"/>
                </a:solidFill>
              </a:rPr>
              <a:t>60</a:t>
            </a:r>
            <a:r>
              <a:rPr baseline="-25000" lang="ru-RU" sz="2400">
                <a:solidFill>
                  <a:schemeClr val="bg1"/>
                </a:solidFill>
              </a:rPr>
              <a:t> +</a:t>
            </a:r>
          </a:p>
          <a:p>
            <a:pPr algn="ctr"/>
            <a:r>
              <a:rPr baseline="-25000" lang="en-US" sz="2800">
                <a:solidFill>
                  <a:schemeClr val="bg1"/>
                </a:solidFill>
              </a:rPr>
              <a:t>Serhosil</a:t>
            </a:r>
          </a:p>
          <a:p>
            <a:pPr algn="ctr"/>
            <a:r>
              <a:rPr baseline="-25000" lang="ru-RU" sz="2400">
                <a:solidFill>
                  <a:schemeClr val="bg1"/>
                </a:solidFill>
              </a:rPr>
              <a:t>45,5 ц/га</a:t>
            </a:r>
          </a:p>
          <a:p>
            <a:pPr algn="ctr"/>
            <a:endParaRPr lang="ru-RU" sz="2400">
              <a:solidFill>
                <a:schemeClr val="bg1"/>
              </a:solidFill>
              <a:latin charset="0" pitchFamily="34" typeface="Calibri"/>
            </a:endParaRPr>
          </a:p>
        </p:txBody>
      </p:sp>
      <p:sp>
        <p:nvSpPr>
          <p:cNvPr id="31751" name="Прямоугольник 5"/>
          <p:cNvSpPr>
            <a:spLocks noChangeArrowheads="1"/>
          </p:cNvSpPr>
          <p:nvPr/>
        </p:nvSpPr>
        <p:spPr bwMode="auto">
          <a:xfrm>
            <a:off x="214313" y="-285750"/>
            <a:ext cx="8786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r>
              <a:rPr b="1" i="1" lang="en-US" sz="28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SERHOSIL</a:t>
            </a:r>
            <a:r>
              <a:rPr b="1" i="1" lang="uz-Cyrl-UZ" sz="28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нинг кузги буғдой етиштиришдаги самараси</a:t>
            </a:r>
            <a:endParaRPr b="1" i="1" lang="en-US" sz="2800">
              <a:solidFill>
                <a:srgbClr val="FFFF00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b="1" i="1" lang="en-US" sz="2400">
              <a:solidFill>
                <a:srgbClr val="FFFF00"/>
              </a:solidFill>
              <a:ea charset="0" pitchFamily="34" typeface="Calibri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 noChangeAspect="1"/>
          </p:cNvPicPr>
          <p:nvPr/>
        </p:nvPicPr>
        <p:blipFill>
          <a:blip cstate="print" r:embed="rId2"/>
          <a:srcRect b="6"/>
          <a:stretch>
            <a:fillRect/>
          </a:stretch>
        </p:blipFill>
        <p:spPr bwMode="auto">
          <a:xfrm>
            <a:off x="0" y="0"/>
            <a:ext cx="45005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4214813" y="-500063"/>
            <a:ext cx="5286375" cy="138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r>
              <a:rPr b="1" i="1" lang="en-US" sz="24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SERHOSIL</a:t>
            </a:r>
            <a:r>
              <a:rPr b="1" i="1" lang="uz-Cyrl-UZ" sz="24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нинг помидор етиштиришдаги самараси</a:t>
            </a:r>
            <a:r>
              <a:rPr b="1" i="1" lang="ru-RU" sz="24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 </a:t>
            </a:r>
            <a:endParaRPr b="1" i="1" lang="en-US" sz="2400">
              <a:solidFill>
                <a:srgbClr val="FFFF00"/>
              </a:solidFill>
              <a:ea charset="0" pitchFamily="34" typeface="Calibri"/>
              <a:cs charset="0" pitchFamily="18" typeface="Times New Roman"/>
            </a:endParaRPr>
          </a:p>
        </p:txBody>
      </p:sp>
      <p:pic>
        <p:nvPicPr>
          <p:cNvPr id="32772" name="Picture 4"/>
          <p:cNvPicPr>
            <a:picLocks noChangeArrowheads="1" noChangeAspect="1"/>
          </p:cNvPicPr>
          <p:nvPr/>
        </p:nvPicPr>
        <p:blipFill>
          <a:blip cstate="print" r:embed="rId3">
            <a:lum contrast="20000"/>
          </a:blip>
          <a:srcRect/>
          <a:stretch>
            <a:fillRect/>
          </a:stretch>
        </p:blipFill>
        <p:spPr bwMode="auto">
          <a:xfrm>
            <a:off x="0" y="3500438"/>
            <a:ext cx="4500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Икарда 28" id="32773" name="Содержимое 2"/>
          <p:cNvPicPr>
            <a:picLocks/>
          </p:cNvPicPr>
          <p:nvPr/>
        </p:nvPicPr>
        <p:blipFill>
          <a:blip cstate="print" r:embed="rId4">
            <a:lum bright="2000" contrast="10000"/>
          </a:blip>
          <a:srcRect b="4218" t="11810"/>
          <a:stretch>
            <a:fillRect/>
          </a:stretch>
        </p:blipFill>
        <p:spPr bwMode="auto">
          <a:xfrm>
            <a:off x="6572250" y="3960813"/>
            <a:ext cx="2571750" cy="2897187"/>
          </a:xfrm>
          <a:prstGeom prst="rect">
            <a:avLst/>
          </a:prstGeom>
          <a:blipFill dpi="0" rotWithShape="1">
            <a:blip cstate="print" r:embed="rId5">
              <a:lum bright="2000" contrast="10000"/>
              <a:alphaModFix amt="78000"/>
            </a:blip>
            <a:srcRect b="4218" t="11810"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</p:pic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0" y="3243263"/>
            <a:ext cx="45005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charset="0" typeface="Arial"/>
              </a:rPr>
              <a:t> </a:t>
            </a:r>
            <a:r>
              <a:rPr lang="en-US" sz="1600">
                <a:cs charset="0" typeface="Arial"/>
              </a:rPr>
              <a:t>NPK-50% + Serhosil     </a:t>
            </a:r>
            <a:r>
              <a:rPr lang="ru-RU" sz="1600">
                <a:cs charset="0" typeface="Arial"/>
              </a:rPr>
              <a:t>назорат- </a:t>
            </a:r>
            <a:r>
              <a:rPr lang="en-US" sz="1600">
                <a:cs charset="0" typeface="Arial"/>
              </a:rPr>
              <a:t>NPK-100%</a:t>
            </a:r>
            <a:endParaRPr lang="ru-RU" sz="1600">
              <a:cs charset="0" typeface="Arial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4622800" y="836613"/>
          <a:ext cx="2952750" cy="320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rrowheads="1" noChangeAspect="1"/>
          </p:cNvPicPr>
          <p:nvPr/>
        </p:nvPicPr>
        <p:blipFill>
          <a:blip cstate="print" r:embed="rId2">
            <a:lum contrast="40000"/>
          </a:blip>
          <a:srcRect r="6"/>
          <a:stretch>
            <a:fillRect/>
          </a:stretch>
        </p:blipFill>
        <p:spPr bwMode="auto">
          <a:xfrm>
            <a:off x="1500188" y="1196975"/>
            <a:ext cx="62992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-928688" y="142875"/>
            <a:ext cx="8496301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b="1" dirty="0" i="1" lang="en-US" smtClean="0" sz="2800">
                <a:solidFill>
                  <a:srgbClr val="FFFF00"/>
                </a:solidFill>
              </a:rPr>
              <a:t>SERHOSIL</a:t>
            </a:r>
            <a:r>
              <a:rPr b="1" dirty="0" i="1" lang="uz-Cyrl-UZ" smtClean="0" sz="2800">
                <a:solidFill>
                  <a:srgbClr val="FFFF00"/>
                </a:solidFill>
              </a:rPr>
              <a:t>нинг </a:t>
            </a:r>
            <a:r>
              <a:rPr b="1" dirty="0" i="1" lang="uz-Cyrl-UZ" sz="2800">
                <a:solidFill>
                  <a:srgbClr val="FFFF00"/>
                </a:solidFill>
              </a:rPr>
              <a:t>иссиқхона широитида </a:t>
            </a:r>
          </a:p>
          <a:p>
            <a:pPr algn="ctr"/>
            <a:r>
              <a:rPr b="1" dirty="0" i="1" lang="uz-Cyrl-UZ" sz="2800">
                <a:solidFill>
                  <a:srgbClr val="FFFF00"/>
                </a:solidFill>
              </a:rPr>
              <a:t>помидор етиштиришдаги самараси</a:t>
            </a:r>
            <a:endParaRPr b="1" dirty="0" i="1" lang="ru-RU" sz="2800">
              <a:solidFill>
                <a:srgbClr val="FFFF00"/>
              </a:solidFill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-71438" y="2636838"/>
            <a:ext cx="172878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назорат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NPK-</a:t>
            </a:r>
            <a:r>
              <a:rPr lang="ru-RU">
                <a:solidFill>
                  <a:schemeClr val="bg1"/>
                </a:solidFill>
              </a:rPr>
              <a:t>10</a:t>
            </a:r>
            <a:r>
              <a:rPr lang="en-US">
                <a:solidFill>
                  <a:schemeClr val="bg1"/>
                </a:solidFill>
              </a:rPr>
              <a:t>0%</a:t>
            </a:r>
            <a:endParaRPr lang="ru-RU" sz="1600">
              <a:solidFill>
                <a:schemeClr val="bg1"/>
              </a:solidFill>
            </a:endParaRPr>
          </a:p>
          <a:p>
            <a:pPr algn="ctr"/>
            <a:endParaRPr lang="ru-RU" sz="1600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1116013" y="3213100"/>
            <a:ext cx="1439862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len="med" type="triangle" w="med"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7666038" y="3559175"/>
            <a:ext cx="15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NPK-</a:t>
            </a:r>
            <a:r>
              <a:rPr lang="ru-RU" sz="1600">
                <a:solidFill>
                  <a:schemeClr val="bg1"/>
                </a:solidFill>
              </a:rPr>
              <a:t>5</a:t>
            </a:r>
            <a:r>
              <a:rPr lang="en-US" sz="1600">
                <a:solidFill>
                  <a:schemeClr val="bg1"/>
                </a:solidFill>
              </a:rPr>
              <a:t>0% +</a:t>
            </a:r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chemeClr val="bg1"/>
                </a:solidFill>
              </a:rPr>
              <a:t> Serhosil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 flipH="1">
            <a:off x="7000875" y="4067175"/>
            <a:ext cx="1295400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len="med" type="triangle" w="med"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-71438" y="4365625"/>
            <a:ext cx="17287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тажриба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NPK-</a:t>
            </a:r>
            <a:r>
              <a:rPr lang="ru-RU">
                <a:solidFill>
                  <a:schemeClr val="bg1"/>
                </a:solidFill>
              </a:rPr>
              <a:t>10</a:t>
            </a:r>
            <a:r>
              <a:rPr lang="en-US">
                <a:solidFill>
                  <a:schemeClr val="bg1"/>
                </a:solidFill>
              </a:rPr>
              <a:t>0%</a:t>
            </a:r>
            <a:r>
              <a:rPr lang="ru-RU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Фитовак</a:t>
            </a:r>
            <a:endParaRPr lang="ru-RU" sz="1600">
              <a:solidFill>
                <a:schemeClr val="bg1"/>
              </a:solidFill>
            </a:endParaRPr>
          </a:p>
          <a:p>
            <a:pPr algn="ctr"/>
            <a:endParaRPr lang="ru-RU" sz="1600"/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 flipV="1">
            <a:off x="1042988" y="4365625"/>
            <a:ext cx="2016125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len="med" type="triangle" w="med"/>
          </a:ln>
        </p:spPr>
        <p:txBody>
          <a:bodyPr/>
          <a:lstStyle/>
          <a:p>
            <a:endParaRPr lang="en-US"/>
          </a:p>
        </p:txBody>
      </p:sp>
      <p:pic>
        <p:nvPicPr>
          <p:cNvPr descr="C:\Users\Администратор\Desktop\разные фото\486.jpg" id="33802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732588" y="-1588"/>
            <a:ext cx="2411412" cy="321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то -18" id="34818" name="Picture 2"/>
          <p:cNvPicPr>
            <a:picLocks noChangeArrowheads="1" noChangeAspect="1"/>
          </p:cNvPicPr>
          <p:nvPr/>
        </p:nvPicPr>
        <p:blipFill>
          <a:blip cstate="print" r:embed="rId2">
            <a:lum bright="12000" contrast="50000"/>
          </a:blip>
          <a:srcRect b="12613" l="72885"/>
          <a:stretch>
            <a:fillRect/>
          </a:stretch>
        </p:blipFill>
        <p:spPr bwMode="auto">
          <a:xfrm>
            <a:off x="3500438" y="3857625"/>
            <a:ext cx="2857500" cy="300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descr="фото -18" id="34819" name="Picture 2"/>
          <p:cNvPicPr>
            <a:picLocks noChangeArrowheads="1" noChangeAspect="1"/>
          </p:cNvPicPr>
          <p:nvPr/>
        </p:nvPicPr>
        <p:blipFill>
          <a:blip cstate="print" r:embed="rId2">
            <a:lum bright="20000" contrast="54000"/>
          </a:blip>
          <a:srcRect r="55087" t="14755"/>
          <a:stretch>
            <a:fillRect/>
          </a:stretch>
        </p:blipFill>
        <p:spPr bwMode="auto">
          <a:xfrm>
            <a:off x="0" y="3857625"/>
            <a:ext cx="3500438" cy="300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descr="фото -18" id="34820" name="Picture 3"/>
          <p:cNvPicPr>
            <a:picLocks noChangeArrowheads="1" noChangeAspect="1"/>
          </p:cNvPicPr>
          <p:nvPr/>
        </p:nvPicPr>
        <p:blipFill>
          <a:blip cstate="print" r:embed="rId3">
            <a:lum contrast="20000"/>
          </a:blip>
          <a:srcRect b="28"/>
          <a:stretch>
            <a:fillRect/>
          </a:stretch>
        </p:blipFill>
        <p:spPr bwMode="auto">
          <a:xfrm>
            <a:off x="0" y="0"/>
            <a:ext cx="63579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6286500" y="-1357313"/>
            <a:ext cx="2857500" cy="824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b="1" i="1" lang="en-US" sz="2800">
              <a:solidFill>
                <a:srgbClr val="FFFF00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b="1" i="1" lang="en-US" sz="2800">
              <a:solidFill>
                <a:srgbClr val="FFFF00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r>
              <a:rPr b="1" i="1" lang="en-US" sz="24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SERHOSIL</a:t>
            </a:r>
            <a:r>
              <a:rPr b="1" i="1" lang="uz-Cyrl-UZ" sz="24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нинг бодринг етиштиришда-ги самараси</a:t>
            </a:r>
            <a:endParaRPr b="1" i="1" lang="ru-RU" sz="2400">
              <a:solidFill>
                <a:srgbClr val="FFFF00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ru-RU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  <a:p>
            <a:pPr algn="ctr"/>
            <a:r>
              <a:rPr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ЎзР ҚСХВнинг Сабзавот, полиз экинлари ва картошкачилик ИТИ</a:t>
            </a:r>
          </a:p>
          <a:p>
            <a:pPr algn="ctr"/>
            <a:r>
              <a:rPr lang="ru-RU">
                <a:solidFill>
                  <a:schemeClr val="bg1"/>
                </a:solidFill>
                <a:ea charset="0" pitchFamily="34" typeface="Calibri"/>
                <a:cs charset="0" pitchFamily="18" typeface="Times New Roman"/>
              </a:rPr>
              <a:t> </a:t>
            </a:r>
            <a:endParaRPr lang="en-US">
              <a:solidFill>
                <a:schemeClr val="bg1"/>
              </a:solidFill>
              <a:ea charset="0" pitchFamily="34" typeface="Calibri"/>
              <a:cs charset="0" pitchFamily="18" typeface="Times New Roman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08425" y="1550988"/>
          <a:ext cx="6827838" cy="37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823" name="Прямоугольник 7"/>
          <p:cNvSpPr>
            <a:spLocks noChangeArrowheads="1"/>
          </p:cNvSpPr>
          <p:nvPr/>
        </p:nvSpPr>
        <p:spPr bwMode="auto">
          <a:xfrm>
            <a:off x="6429375" y="135731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charset="0" pitchFamily="18" typeface="Times New Roman"/>
              </a:rPr>
              <a:t>т/га</a:t>
            </a:r>
            <a:endParaRPr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619250" y="3068638"/>
            <a:ext cx="5761038" cy="3455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3012"/>
              </a:gs>
              <a:gs pos="14999">
                <a:srgbClr val="A65528"/>
              </a:gs>
              <a:gs pos="35001">
                <a:srgbClr val="D49E6C"/>
              </a:gs>
              <a:gs pos="50000">
                <a:srgbClr val="D6B19C"/>
              </a:gs>
              <a:gs pos="64999">
                <a:srgbClr val="D49E6C"/>
              </a:gs>
              <a:gs pos="85001">
                <a:srgbClr val="A65528"/>
              </a:gs>
              <a:gs pos="100000">
                <a:srgbClr val="663012"/>
              </a:gs>
            </a:gsLst>
            <a:lin ang="5400000" scaled="1"/>
          </a:gradFill>
          <a:ln w="19050">
            <a:pattFill prst="solidDmnd">
              <a:fgClr>
                <a:srgbClr val="996633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      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N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- 50-60%       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P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 – 75-90%      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K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- 50-70%</a:t>
            </a:r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тупроқ емирилиши</a:t>
            </a:r>
          </a:p>
        </p:txBody>
      </p:sp>
      <p:graphicFrame>
        <p:nvGraphicFramePr>
          <p:cNvPr id="30" name="Object 2"/>
          <p:cNvGraphicFramePr>
            <a:graphicFrameLocks noGrp="1" noChangeAspect="1"/>
          </p:cNvGraphicFramePr>
          <p:nvPr>
            <p:ph/>
          </p:nvPr>
        </p:nvGraphicFramePr>
        <p:xfrm>
          <a:off x="2220913" y="3863975"/>
          <a:ext cx="4579937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0313" y="3571875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22533" name="Cloud"/>
          <p:cNvSpPr>
            <a:spLocks noChangeAspect="1" noEditPoints="1" noChangeArrowheads="1"/>
          </p:cNvSpPr>
          <p:nvPr/>
        </p:nvSpPr>
        <p:spPr bwMode="auto">
          <a:xfrm>
            <a:off x="4000500" y="142875"/>
            <a:ext cx="1643063" cy="9350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000066"/>
                </a:solidFill>
                <a:latin typeface="+mn-lt"/>
              </a:rPr>
              <a:t>C</a:t>
            </a:r>
            <a:r>
              <a:rPr lang="ru-RU" sz="2800" b="1" dirty="0">
                <a:solidFill>
                  <a:srgbClr val="000066"/>
                </a:solidFill>
                <a:latin typeface="+mn-lt"/>
              </a:rPr>
              <a:t>О</a:t>
            </a:r>
            <a:r>
              <a:rPr lang="ru-RU" sz="2800" b="1" baseline="-25000" dirty="0">
                <a:solidFill>
                  <a:srgbClr val="000066"/>
                </a:solidFill>
                <a:latin typeface="+mn-lt"/>
              </a:rPr>
              <a:t>2</a:t>
            </a:r>
          </a:p>
        </p:txBody>
      </p:sp>
      <p:sp>
        <p:nvSpPr>
          <p:cNvPr id="22534" name="Cloud"/>
          <p:cNvSpPr>
            <a:spLocks noChangeAspect="1" noEditPoints="1" noChangeArrowheads="1"/>
          </p:cNvSpPr>
          <p:nvPr/>
        </p:nvSpPr>
        <p:spPr bwMode="auto">
          <a:xfrm>
            <a:off x="7000875" y="117475"/>
            <a:ext cx="2143125" cy="9350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</a:t>
            </a:r>
            <a:r>
              <a:rPr lang="en-US" sz="2800" b="1" dirty="0">
                <a:latin typeface="+mn-lt"/>
              </a:rPr>
              <a:t>N</a:t>
            </a:r>
            <a:r>
              <a:rPr lang="en-US" sz="2800" b="1" baseline="-25000" dirty="0">
                <a:solidFill>
                  <a:srgbClr val="000066"/>
                </a:solidFill>
                <a:latin typeface="+mn-lt"/>
              </a:rPr>
              <a:t>2</a:t>
            </a:r>
            <a:r>
              <a:rPr lang="en-US" sz="2800" b="1" dirty="0">
                <a:solidFill>
                  <a:srgbClr val="000066"/>
                </a:solidFill>
                <a:latin typeface="+mn-lt"/>
              </a:rPr>
              <a:t>O</a:t>
            </a:r>
            <a:endParaRPr lang="ru-RU" sz="28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2535" name="Cloud"/>
          <p:cNvSpPr>
            <a:spLocks noChangeAspect="1" noEditPoints="1" noChangeArrowheads="1"/>
          </p:cNvSpPr>
          <p:nvPr/>
        </p:nvSpPr>
        <p:spPr bwMode="auto">
          <a:xfrm>
            <a:off x="5508625" y="1052513"/>
            <a:ext cx="1655763" cy="86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  </a:t>
            </a:r>
            <a:r>
              <a:rPr lang="ru-RU" sz="2800" b="1" dirty="0">
                <a:solidFill>
                  <a:srgbClr val="000066"/>
                </a:solidFill>
                <a:latin typeface="+mn-lt"/>
              </a:rPr>
              <a:t>С</a:t>
            </a:r>
            <a:r>
              <a:rPr lang="en-US" sz="2800" b="1" dirty="0">
                <a:solidFill>
                  <a:srgbClr val="000066"/>
                </a:solidFill>
                <a:latin typeface="+mn-lt"/>
              </a:rPr>
              <a:t>H</a:t>
            </a:r>
            <a:r>
              <a:rPr lang="en-US" sz="2800" b="1" baseline="-25000" dirty="0">
                <a:solidFill>
                  <a:srgbClr val="000066"/>
                </a:solidFill>
                <a:latin typeface="+mn-lt"/>
              </a:rPr>
              <a:t>4</a:t>
            </a:r>
            <a:endParaRPr lang="ru-RU" sz="28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2536" name="plant"/>
          <p:cNvSpPr>
            <a:spLocks noEditPoints="1" noChangeArrowheads="1"/>
          </p:cNvSpPr>
          <p:nvPr/>
        </p:nvSpPr>
        <p:spPr bwMode="auto">
          <a:xfrm>
            <a:off x="0" y="1339850"/>
            <a:ext cx="1928813" cy="1368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1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40-50%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7" name="plant"/>
          <p:cNvSpPr>
            <a:spLocks noEditPoints="1" noChangeArrowheads="1"/>
          </p:cNvSpPr>
          <p:nvPr/>
        </p:nvSpPr>
        <p:spPr bwMode="auto">
          <a:xfrm>
            <a:off x="1042988" y="428625"/>
            <a:ext cx="1801812" cy="13684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+mn-lt"/>
              </a:rPr>
              <a:t>P</a:t>
            </a:r>
            <a:r>
              <a:rPr lang="ru-RU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10-25%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8" name="plant"/>
          <p:cNvSpPr>
            <a:spLocks noEditPoints="1" noChangeArrowheads="1"/>
          </p:cNvSpPr>
          <p:nvPr/>
        </p:nvSpPr>
        <p:spPr bwMode="auto">
          <a:xfrm>
            <a:off x="2214563" y="1000125"/>
            <a:ext cx="1801812" cy="15128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   </a:t>
            </a:r>
            <a:r>
              <a:rPr lang="en-US" sz="12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+mn-lt"/>
              </a:rPr>
              <a:t>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30-50%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9" name="Cloud"/>
          <p:cNvSpPr>
            <a:spLocks noChangeAspect="1" noEditPoints="1" noChangeArrowheads="1"/>
          </p:cNvSpPr>
          <p:nvPr/>
        </p:nvSpPr>
        <p:spPr bwMode="auto">
          <a:xfrm>
            <a:off x="6659563" y="5500688"/>
            <a:ext cx="2484437" cy="12398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сув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ҳавзалари булғаниши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2195513" y="3141663"/>
            <a:ext cx="4897437" cy="503237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1214438" y="2286000"/>
            <a:ext cx="909637" cy="927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 flipV="1">
            <a:off x="2000250" y="1785938"/>
            <a:ext cx="214313" cy="150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2268538" y="2349500"/>
            <a:ext cx="719137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 flipV="1">
            <a:off x="4716463" y="1125538"/>
            <a:ext cx="1079500" cy="266382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5867400" y="1989138"/>
            <a:ext cx="649288" cy="180022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5940425" y="1052513"/>
            <a:ext cx="2519363" cy="266382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5940425" y="3860800"/>
            <a:ext cx="1584325" cy="201612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857250" y="3214688"/>
            <a:ext cx="1266825" cy="428625"/>
          </a:xfrm>
          <a:prstGeom prst="rightArrow">
            <a:avLst>
              <a:gd name="adj1" fmla="val 50000"/>
              <a:gd name="adj2" fmla="val 571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K</a:t>
            </a:r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735013" y="3789363"/>
            <a:ext cx="1408112" cy="496887"/>
          </a:xfrm>
          <a:prstGeom prst="rightArrow">
            <a:avLst>
              <a:gd name="adj1" fmla="val 50000"/>
              <a:gd name="adj2" fmla="val 6672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пестицидлар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714375" y="4286250"/>
            <a:ext cx="1698625" cy="636588"/>
          </a:xfrm>
          <a:prstGeom prst="rightArrow">
            <a:avLst>
              <a:gd name="adj1" fmla="val 50000"/>
              <a:gd name="adj2" fmla="val 482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cs typeface="Arial" charset="0"/>
              </a:rPr>
              <a:t>нотўғри суғориш</a:t>
            </a: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642938" y="5157788"/>
            <a:ext cx="1770062" cy="557212"/>
          </a:xfrm>
          <a:prstGeom prst="rightArrow">
            <a:avLst>
              <a:gd name="adj1" fmla="val 50000"/>
              <a:gd name="adj2" fmla="val 7996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оғир техника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500063" y="5876925"/>
            <a:ext cx="1928812" cy="552450"/>
          </a:xfrm>
          <a:prstGeom prst="rightArrow">
            <a:avLst>
              <a:gd name="adj1" fmla="val 50000"/>
              <a:gd name="adj2" fmla="val 8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1"/>
                </a:solidFill>
                <a:cs typeface="Arial" charset="0"/>
              </a:rPr>
              <a:t>чуқур шудгорлаш</a:t>
            </a: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7308850" y="2708275"/>
            <a:ext cx="1406525" cy="609600"/>
          </a:xfrm>
          <a:prstGeom prst="wedgeRoundRectCallout">
            <a:avLst>
              <a:gd name="adj1" fmla="val -62972"/>
              <a:gd name="adj2" fmla="val 94532"/>
              <a:gd name="adj3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500" b="1">
                <a:latin typeface="Calibri" pitchFamily="34" charset="0"/>
              </a:rPr>
              <a:t>ўсимликлар касалликлари</a:t>
            </a:r>
            <a:endParaRPr lang="ru-RU" sz="1500">
              <a:latin typeface="Calibri" pitchFamily="34" charset="0"/>
            </a:endParaRP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7164388" y="3573463"/>
            <a:ext cx="1800225" cy="609600"/>
          </a:xfrm>
          <a:prstGeom prst="wedgeRoundRectCallout">
            <a:avLst>
              <a:gd name="adj1" fmla="val -64463"/>
              <a:gd name="adj2" fmla="val 132292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786563" y="3616325"/>
            <a:ext cx="25114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cs typeface="Arial" charset="0"/>
              </a:rPr>
              <a:t>зараркунандалар </a:t>
            </a:r>
          </a:p>
          <a:p>
            <a:pPr algn="ctr"/>
            <a:r>
              <a:rPr lang="ru-RU" sz="1500" b="1">
                <a:cs typeface="Arial" charset="0"/>
              </a:rPr>
              <a:t>урчиши</a:t>
            </a:r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7019925" y="4764088"/>
            <a:ext cx="1979613" cy="609600"/>
          </a:xfrm>
          <a:prstGeom prst="wedgeRoundRectCallout">
            <a:avLst>
              <a:gd name="adj1" fmla="val -61306"/>
              <a:gd name="adj2" fmla="val 132292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7092950" y="4508500"/>
            <a:ext cx="18716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Calibri" pitchFamily="34" charset="0"/>
            </a:endParaRPr>
          </a:p>
          <a:p>
            <a:pPr algn="ctr"/>
            <a:r>
              <a:rPr lang="ru-RU" sz="1400" b="1">
                <a:cs typeface="Arial" charset="0"/>
              </a:rPr>
              <a:t>ҳосил ва маҳсулот сифати пасайиши</a:t>
            </a:r>
            <a:endParaRPr lang="ru-RU" sz="1400" b="1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35013" y="815975"/>
          <a:ext cx="7035800" cy="330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1588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FF00"/>
                </a:solidFill>
              </a:rPr>
              <a:t>Турли ўғитлар билан етиштирилган бодринг сифатининг биокимёвий кўрсаткичлари</a:t>
            </a:r>
          </a:p>
        </p:txBody>
      </p:sp>
      <p:graphicFrame>
        <p:nvGraphicFramePr>
          <p:cNvPr id="25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4650" y="3751263"/>
          <a:ext cx="7585075" cy="305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572000" y="1698625"/>
            <a:ext cx="0" cy="217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692275" y="2778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3,6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195513" y="2778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3,7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779838" y="23495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7,8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284663" y="19891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10,7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867400" y="15573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15,9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372225" y="25876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5,32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940425" y="47974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1,8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443663" y="46529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2,0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763713" y="48688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1,8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356100" y="58181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solidFill>
                  <a:schemeClr val="bg1"/>
                </a:solidFill>
                <a:latin typeface="Garamond" pitchFamily="18" charset="0"/>
              </a:rPr>
              <a:t>0,04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627313" y="2778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4,0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716463" y="21336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9,9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804025" y="19891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latin typeface="Garamond" pitchFamily="18" charset="0"/>
              </a:rPr>
              <a:t>12,4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932363" y="5699125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Garamond" pitchFamily="18" charset="0"/>
              </a:rPr>
              <a:t>0,07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339975" y="4652963"/>
            <a:ext cx="50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Garamond" pitchFamily="18" charset="0"/>
              </a:rPr>
              <a:t>1,96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843213" y="4437063"/>
            <a:ext cx="427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Garamond" pitchFamily="18" charset="0"/>
              </a:rPr>
              <a:t>2,0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7050088" y="4508500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Garamond" pitchFamily="18" charset="0"/>
              </a:rPr>
              <a:t>2,07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539750" y="334645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Р≤ 0,05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0" y="2928938"/>
            <a:ext cx="5214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i="1" lang="en-US" sz="24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SERHOSIL</a:t>
            </a:r>
            <a:r>
              <a:rPr b="1" i="1" lang="uz-Cyrl-UZ" sz="2400">
                <a:solidFill>
                  <a:srgbClr val="FFFF00"/>
                </a:solidFill>
                <a:ea charset="0" pitchFamily="34" typeface="Calibri"/>
                <a:cs charset="0" pitchFamily="18" typeface="Times New Roman"/>
              </a:rPr>
              <a:t>нинг картошка етиштиришдаги самараси</a:t>
            </a:r>
            <a:endParaRPr b="1" i="1" lang="ru-RU" sz="2400">
              <a:solidFill>
                <a:srgbClr val="FFFF00"/>
              </a:solidFill>
              <a:ea charset="0" pitchFamily="34" typeface="Calibri"/>
              <a:cs charset="0" pitchFamily="18" typeface="Times New Roman"/>
            </a:endParaRPr>
          </a:p>
        </p:txBody>
      </p:sp>
      <p:pic>
        <p:nvPicPr>
          <p:cNvPr descr="конф" id="36867" name="Picture 2"/>
          <p:cNvPicPr>
            <a:picLocks noChangeArrowheads="1" noChangeAspect="1"/>
          </p:cNvPicPr>
          <p:nvPr/>
        </p:nvPicPr>
        <p:blipFill>
          <a:blip cstate="print" r:embed="rId2">
            <a:lum contrast="42000"/>
          </a:blip>
          <a:stretch>
            <a:fillRect/>
          </a:stretch>
        </p:blipFill>
        <p:spPr bwMode="auto">
          <a:xfrm>
            <a:off x="0" y="0"/>
            <a:ext cx="50720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конф" id="36868" name="Picture 3"/>
          <p:cNvPicPr>
            <a:picLocks noChangeArrowheads="1" noChangeAspect="1"/>
          </p:cNvPicPr>
          <p:nvPr/>
        </p:nvPicPr>
        <p:blipFill>
          <a:blip cstate="print" r:embed="rId3">
            <a:lum bright="-4000" contrast="34000"/>
          </a:blip>
          <a:stretch>
            <a:fillRect/>
          </a:stretch>
        </p:blipFill>
        <p:spPr bwMode="auto">
          <a:xfrm>
            <a:off x="0" y="3714750"/>
            <a:ext cx="51387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1"/>
          <p:cNvGraphicFramePr>
            <a:graphicFrameLocks noChangeAspect="1" noGrp="1"/>
          </p:cNvGraphicFramePr>
          <p:nvPr/>
        </p:nvGraphicFramePr>
        <p:xfrm>
          <a:off x="5051425" y="1736725"/>
          <a:ext cx="3822700" cy="349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Прямоугольник 6"/>
          <p:cNvSpPr>
            <a:spLocks noChangeArrowheads="1"/>
          </p:cNvSpPr>
          <p:nvPr/>
        </p:nvSpPr>
        <p:spPr bwMode="auto">
          <a:xfrm>
            <a:off x="1428750" y="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ru-RU" sz="2400"/>
              <a:t>назорат – </a:t>
            </a:r>
            <a:r>
              <a:rPr b="1" lang="en-US" sz="2400"/>
              <a:t>NPK-100</a:t>
            </a:r>
            <a:r>
              <a:rPr lang="en-US">
                <a:solidFill>
                  <a:schemeClr val="bg1"/>
                </a:solidFill>
              </a:rPr>
              <a:t>%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6871" name="Прямоугольник 7"/>
          <p:cNvSpPr>
            <a:spLocks noChangeArrowheads="1"/>
          </p:cNvSpPr>
          <p:nvPr/>
        </p:nvSpPr>
        <p:spPr bwMode="auto">
          <a:xfrm>
            <a:off x="142875" y="3857625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ru-RU" sz="2400"/>
              <a:t>тажриба – </a:t>
            </a:r>
            <a:r>
              <a:rPr b="1" lang="en-US" sz="2400"/>
              <a:t>NPK-</a:t>
            </a:r>
            <a:r>
              <a:rPr b="1" lang="ru-RU" sz="2400"/>
              <a:t>5</a:t>
            </a:r>
            <a:r>
              <a:rPr b="1" lang="en-US" sz="2400"/>
              <a:t>0%</a:t>
            </a:r>
            <a:r>
              <a:rPr b="1" lang="ru-RU" sz="2400"/>
              <a:t> + </a:t>
            </a:r>
            <a:r>
              <a:rPr b="1" lang="en-US" sz="2400"/>
              <a:t>Serhosil</a:t>
            </a:r>
            <a:r>
              <a:rPr b="1" lang="ru-RU" sz="2400"/>
              <a:t> </a:t>
            </a:r>
          </a:p>
        </p:txBody>
      </p:sp>
      <p:pic>
        <p:nvPicPr>
          <p:cNvPr descr="C:\Users\Администратор\Desktop\картофель,поле 22.09.10 023.jpg" id="36872" name="Picture 3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072063" y="0"/>
            <a:ext cx="40719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картофель,поле 22" id="36873" name="Picture 8"/>
          <p:cNvPicPr>
            <a:picLocks noChangeArrowheads="1" noChangeAspect="1"/>
          </p:cNvPicPr>
          <p:nvPr/>
        </p:nvPicPr>
        <p:blipFill>
          <a:blip cstate="print" r:embed="rId6">
            <a:lum contrast="20000"/>
          </a:blip>
          <a:stretch>
            <a:fillRect/>
          </a:stretch>
        </p:blipFill>
        <p:spPr bwMode="auto">
          <a:xfrm>
            <a:off x="5143500" y="4714875"/>
            <a:ext cx="4000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0038" y="815975"/>
          <a:ext cx="8304212" cy="335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3863" y="4051300"/>
          <a:ext cx="5946775" cy="304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0825" y="142875"/>
            <a:ext cx="8713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FF00"/>
                </a:solidFill>
              </a:rPr>
              <a:t>Турли ўғитлар билан етиштирилган картошка сифатининг биокимёвий кўрсаткичлари</a:t>
            </a:r>
          </a:p>
          <a:p>
            <a:pPr algn="ctr"/>
            <a:r>
              <a:rPr lang="ru-RU" sz="2400">
                <a:solidFill>
                  <a:srgbClr val="FFFF00"/>
                </a:solidFill>
              </a:rPr>
              <a:t>(Санте нави)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7000875" y="4000500"/>
            <a:ext cx="0" cy="217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5795963" y="1771650"/>
            <a:ext cx="0" cy="217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411413" y="1050925"/>
            <a:ext cx="0" cy="217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067175" y="1771650"/>
            <a:ext cx="0" cy="217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5357813" y="5286375"/>
            <a:ext cx="0" cy="217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709738" y="1773238"/>
            <a:ext cx="647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baseline="30000"/>
              <a:t>21,7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138363" y="1436688"/>
            <a:ext cx="647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baseline="30000"/>
              <a:t>22,7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419475" y="2417763"/>
            <a:ext cx="647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baseline="30000"/>
              <a:t>12,6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852863" y="2060575"/>
            <a:ext cx="647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baseline="30000"/>
              <a:t>14,6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148263" y="2205038"/>
            <a:ext cx="647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baseline="30000"/>
              <a:t>13,5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5567363" y="2058988"/>
            <a:ext cx="647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baseline="30000"/>
              <a:t>14,7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877050" y="2058988"/>
            <a:ext cx="647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baseline="30000"/>
              <a:t>15,9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7353300" y="2852738"/>
            <a:ext cx="6477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baseline="30000"/>
              <a:t>5,3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852738" y="45085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baseline="30000">
                <a:latin typeface="Garamond" pitchFamily="18" charset="0"/>
              </a:rPr>
              <a:t>0,34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352800" y="49418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baseline="30000">
                <a:latin typeface="Garamond" pitchFamily="18" charset="0"/>
              </a:rPr>
              <a:t>0,26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4495800" y="58070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baseline="30000">
                <a:solidFill>
                  <a:schemeClr val="bg1"/>
                </a:solidFill>
                <a:latin typeface="Garamond" pitchFamily="18" charset="0"/>
              </a:rPr>
              <a:t>0,03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5067300" y="56642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baseline="30000">
                <a:latin typeface="Garamond" pitchFamily="18" charset="0"/>
              </a:rPr>
              <a:t>0,13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6210300" y="4357688"/>
            <a:ext cx="647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baseline="30000">
                <a:latin typeface="Garamond" pitchFamily="18" charset="0"/>
              </a:rPr>
              <a:t>0,37</a:t>
            </a:r>
          </a:p>
          <a:p>
            <a:endParaRPr lang="ru-RU" sz="2400" b="1" baseline="30000">
              <a:latin typeface="Garamond" pitchFamily="18" charset="0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6710363" y="42926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baseline="30000">
                <a:latin typeface="Garamond" pitchFamily="18" charset="0"/>
              </a:rPr>
              <a:t>0,39</a:t>
            </a:r>
          </a:p>
        </p:txBody>
      </p:sp>
      <p:sp>
        <p:nvSpPr>
          <p:cNvPr id="37912" name="Text Box 38"/>
          <p:cNvSpPr txBox="1">
            <a:spLocks noChangeArrowheads="1"/>
          </p:cNvSpPr>
          <p:nvPr/>
        </p:nvSpPr>
        <p:spPr bwMode="auto">
          <a:xfrm>
            <a:off x="395288" y="6538913"/>
            <a:ext cx="3960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1"/>
                </a:solidFill>
              </a:rPr>
              <a:t>Р &lt; </a:t>
            </a:r>
            <a:r>
              <a:rPr lang="ru-RU" sz="1200" b="1">
                <a:solidFill>
                  <a:schemeClr val="bg1"/>
                </a:solidFill>
                <a:cs typeface="Arial" charset="0"/>
              </a:rPr>
              <a:t>0,5 – назоратга нисбатан аниқ</a:t>
            </a:r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395288" y="6524625"/>
            <a:ext cx="0" cy="217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Номер слайда 4"/>
          <p:cNvSpPr txBox="1">
            <a:spLocks noGrp="1"/>
          </p:cNvSpPr>
          <p:nvPr/>
        </p:nvSpPr>
        <p:spPr bwMode="auto">
          <a:xfrm>
            <a:off x="8675688" y="6308725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Янги, </a:t>
            </a:r>
            <a:r>
              <a:rPr lang="ru-RU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экологик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жиҳатдан тоза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хавфсиз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SERHOSIL </a:t>
            </a:r>
            <a:r>
              <a:rPr lang="uz-Cyrl-UZ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биопрепаратининг афзалликлари ва самарадорлиги: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Прямоугольник 6"/>
          <p:cNvSpPr>
            <a:spLocks noChangeArrowheads="1"/>
          </p:cNvSpPr>
          <p:nvPr/>
        </p:nvSpPr>
        <p:spPr bwMode="auto">
          <a:xfrm>
            <a:off x="142875" y="714375"/>
            <a:ext cx="91440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endParaRPr lang="ru-RU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chemeClr val="bg1"/>
                </a:solidFill>
              </a:rPr>
              <a:t>  минерал </a:t>
            </a:r>
            <a:r>
              <a:rPr lang="ru-RU" sz="2000" dirty="0" err="1">
                <a:solidFill>
                  <a:schemeClr val="bg1"/>
                </a:solidFill>
              </a:rPr>
              <a:t>ўғитлар сарфининг</a:t>
            </a:r>
            <a:r>
              <a:rPr lang="ru-RU" sz="2000" dirty="0">
                <a:solidFill>
                  <a:schemeClr val="bg1"/>
                </a:solidFill>
              </a:rPr>
              <a:t> 25-50% </a:t>
            </a:r>
            <a:r>
              <a:rPr lang="ru-RU" sz="2000" dirty="0" err="1">
                <a:solidFill>
                  <a:schemeClr val="bg1"/>
                </a:solidFill>
              </a:rPr>
              <a:t>камайиши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chemeClr val="bg1"/>
                </a:solidFill>
              </a:rPr>
              <a:t>  органик </a:t>
            </a:r>
            <a:r>
              <a:rPr lang="ru-RU" sz="2000" dirty="0" err="1">
                <a:solidFill>
                  <a:schemeClr val="bg1"/>
                </a:solidFill>
              </a:rPr>
              <a:t>ўғитлар сарфининг</a:t>
            </a:r>
            <a:r>
              <a:rPr lang="ru-RU" sz="2000" dirty="0">
                <a:solidFill>
                  <a:schemeClr val="bg1"/>
                </a:solidFill>
              </a:rPr>
              <a:t> 75% </a:t>
            </a:r>
            <a:r>
              <a:rPr lang="ru-RU" sz="2000" dirty="0" err="1">
                <a:solidFill>
                  <a:schemeClr val="bg1"/>
                </a:solidFill>
              </a:rPr>
              <a:t>камайиши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суғориш суви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сарфининг</a:t>
            </a:r>
            <a:r>
              <a:rPr lang="ru-RU" sz="2000" dirty="0">
                <a:solidFill>
                  <a:schemeClr val="bg1"/>
                </a:solidFill>
              </a:rPr>
              <a:t> 20-30% </a:t>
            </a:r>
            <a:r>
              <a:rPr lang="ru-RU" sz="2000" dirty="0" err="1">
                <a:solidFill>
                  <a:schemeClr val="bg1"/>
                </a:solidFill>
              </a:rPr>
              <a:t>камайиши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chemeClr val="bg1"/>
                </a:solidFill>
              </a:rPr>
              <a:t>  вегетация </a:t>
            </a:r>
            <a:r>
              <a:rPr lang="ru-RU" sz="2000" dirty="0" err="1">
                <a:solidFill>
                  <a:schemeClr val="bg1"/>
                </a:solidFill>
              </a:rPr>
              <a:t>даврида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шўрланган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ерлардаги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заҳарли тузлар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миқдори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                                                                             </a:t>
            </a:r>
            <a:r>
              <a:rPr lang="ru-RU" sz="2000" dirty="0" err="1">
                <a:solidFill>
                  <a:schemeClr val="bg1"/>
                </a:solidFill>
              </a:rPr>
              <a:t>камайиши</a:t>
            </a:r>
            <a:r>
              <a:rPr lang="ru-RU" sz="2000" dirty="0">
                <a:solidFill>
                  <a:schemeClr val="bg1"/>
                </a:solidFill>
              </a:rPr>
              <a:t> – 0,5-0,6 </a:t>
            </a:r>
            <a:r>
              <a:rPr lang="ru-RU" sz="2000" dirty="0" err="1">
                <a:solidFill>
                  <a:schemeClr val="bg1"/>
                </a:solidFill>
              </a:rPr>
              <a:t>фоиз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uz-Cyrl-UZ" sz="2000" dirty="0">
                <a:solidFill>
                  <a:schemeClr val="bg1"/>
                </a:solidFill>
              </a:rPr>
              <a:t>  атмосферага ис гази </a:t>
            </a:r>
            <a:r>
              <a:rPr lang="ru-RU" sz="2000" dirty="0">
                <a:solidFill>
                  <a:schemeClr val="bg1"/>
                </a:solidFill>
              </a:rPr>
              <a:t>(СО</a:t>
            </a:r>
            <a:r>
              <a:rPr lang="ru-RU" sz="1400" dirty="0">
                <a:solidFill>
                  <a:schemeClr val="bg1"/>
                </a:solidFill>
              </a:rPr>
              <a:t>2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N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O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uz-Cyrl-UZ" sz="2000" dirty="0">
                <a:solidFill>
                  <a:schemeClr val="bg1"/>
                </a:solidFill>
              </a:rPr>
              <a:t>чиқариш нинг камайиши </a:t>
            </a: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25-50%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                                                                            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қ/х маҳсулотлари ҳосили ва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сифатини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pPr indent="273050">
              <a:defRPr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rgbClr val="FFFF00"/>
                </a:solidFill>
              </a:rPr>
              <a:t>- </a:t>
            </a:r>
            <a:r>
              <a:rPr lang="ru-RU" i="1" dirty="0">
                <a:solidFill>
                  <a:srgbClr val="FFFF00"/>
                </a:solidFill>
              </a:rPr>
              <a:t>пахта - 8-10 </a:t>
            </a:r>
            <a:r>
              <a:rPr lang="ru-RU" i="1" dirty="0" err="1">
                <a:solidFill>
                  <a:srgbClr val="FFFF00"/>
                </a:solidFill>
              </a:rPr>
              <a:t>ц</a:t>
            </a:r>
            <a:r>
              <a:rPr lang="ru-RU" i="1" dirty="0">
                <a:solidFill>
                  <a:srgbClr val="FFFF00"/>
                </a:solidFill>
              </a:rPr>
              <a:t>/га</a:t>
            </a:r>
          </a:p>
          <a:p>
            <a:pPr>
              <a:defRPr/>
            </a:pPr>
            <a:r>
              <a:rPr lang="ru-RU" i="1" dirty="0">
                <a:solidFill>
                  <a:srgbClr val="FFFF00"/>
                </a:solidFill>
              </a:rPr>
              <a:t>     - </a:t>
            </a:r>
            <a:r>
              <a:rPr lang="ru-RU" i="1" dirty="0" err="1">
                <a:solidFill>
                  <a:srgbClr val="FFFF00"/>
                </a:solidFill>
              </a:rPr>
              <a:t>буғдой </a:t>
            </a:r>
            <a:r>
              <a:rPr lang="ru-RU" i="1" dirty="0">
                <a:solidFill>
                  <a:srgbClr val="FFFF00"/>
                </a:solidFill>
              </a:rPr>
              <a:t>–7,5 </a:t>
            </a:r>
            <a:r>
              <a:rPr lang="ru-RU" i="1" dirty="0" err="1">
                <a:solidFill>
                  <a:srgbClr val="FFFF00"/>
                </a:solidFill>
              </a:rPr>
              <a:t>ц</a:t>
            </a:r>
            <a:r>
              <a:rPr lang="ru-RU" i="1" dirty="0">
                <a:solidFill>
                  <a:srgbClr val="FFFF00"/>
                </a:solidFill>
              </a:rPr>
              <a:t>/га</a:t>
            </a:r>
          </a:p>
          <a:p>
            <a:pPr>
              <a:defRPr/>
            </a:pPr>
            <a:r>
              <a:rPr lang="ru-RU" i="1" dirty="0">
                <a:solidFill>
                  <a:srgbClr val="FFFF00"/>
                </a:solidFill>
              </a:rPr>
              <a:t>     - </a:t>
            </a:r>
            <a:r>
              <a:rPr lang="ru-RU" i="1" dirty="0" err="1">
                <a:solidFill>
                  <a:srgbClr val="FFFF00"/>
                </a:solidFill>
              </a:rPr>
              <a:t>сабзавот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экинлари</a:t>
            </a:r>
            <a:r>
              <a:rPr lang="ru-RU" i="1" dirty="0">
                <a:solidFill>
                  <a:srgbClr val="FFFF00"/>
                </a:solidFill>
              </a:rPr>
              <a:t> (</a:t>
            </a:r>
            <a:r>
              <a:rPr lang="ru-RU" i="1" dirty="0" err="1">
                <a:solidFill>
                  <a:srgbClr val="FFFF00"/>
                </a:solidFill>
              </a:rPr>
              <a:t>бодринг</a:t>
            </a:r>
            <a:r>
              <a:rPr lang="ru-RU" i="1" dirty="0">
                <a:solidFill>
                  <a:srgbClr val="FFFF00"/>
                </a:solidFill>
              </a:rPr>
              <a:t>- 4 т/га, помидор – 12 т/га)</a:t>
            </a:r>
          </a:p>
          <a:p>
            <a:pPr>
              <a:defRPr/>
            </a:pPr>
            <a:r>
              <a:rPr lang="ru-RU" i="1" dirty="0">
                <a:solidFill>
                  <a:srgbClr val="FFFF00"/>
                </a:solidFill>
              </a:rPr>
              <a:t>     - картошка - 5,2-5,9 т/га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қ/х ишлаб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чиқариши рентабеллигини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ошириш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     - </a:t>
            </a:r>
            <a:r>
              <a:rPr lang="ru-RU" i="1" dirty="0">
                <a:solidFill>
                  <a:srgbClr val="FFFF00"/>
                </a:solidFill>
              </a:rPr>
              <a:t>пахта - 52%</a:t>
            </a:r>
          </a:p>
          <a:p>
            <a:pPr>
              <a:defRPr/>
            </a:pPr>
            <a:r>
              <a:rPr lang="ru-RU" i="1" dirty="0">
                <a:solidFill>
                  <a:srgbClr val="FFFF00"/>
                </a:solidFill>
              </a:rPr>
              <a:t>      - </a:t>
            </a:r>
            <a:r>
              <a:rPr lang="ru-RU" i="1" dirty="0" err="1">
                <a:solidFill>
                  <a:srgbClr val="FFFF00"/>
                </a:solidFill>
              </a:rPr>
              <a:t>буғдой </a:t>
            </a:r>
            <a:r>
              <a:rPr lang="ru-RU" i="1" dirty="0">
                <a:solidFill>
                  <a:srgbClr val="FFFF00"/>
                </a:solidFill>
              </a:rPr>
              <a:t>– на 45%</a:t>
            </a:r>
          </a:p>
          <a:p>
            <a:pPr>
              <a:defRPr/>
            </a:pPr>
            <a:r>
              <a:rPr lang="ru-RU" i="1" dirty="0">
                <a:solidFill>
                  <a:srgbClr val="FFFF00"/>
                </a:solidFill>
              </a:rPr>
              <a:t>      - </a:t>
            </a:r>
            <a:r>
              <a:rPr lang="ru-RU" i="1" dirty="0" err="1">
                <a:solidFill>
                  <a:srgbClr val="FFFF00"/>
                </a:solidFill>
              </a:rPr>
              <a:t>сабзавот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экинлари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ва</a:t>
            </a:r>
            <a:r>
              <a:rPr lang="ru-RU" i="1" dirty="0">
                <a:solidFill>
                  <a:srgbClr val="FFFF00"/>
                </a:solidFill>
              </a:rPr>
              <a:t> картошка -  44-90%</a:t>
            </a:r>
          </a:p>
          <a:p>
            <a:pPr>
              <a:defRPr/>
            </a:pPr>
            <a:endParaRPr lang="ru-RU" sz="1600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0" y="292893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FF00"/>
                </a:solidFill>
                <a:latin typeface="Monotype Corsiva" pitchFamily="66" charset="0"/>
              </a:rPr>
              <a:t>Эътиборингиз учун ташаккур!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14313" y="142875"/>
            <a:ext cx="8643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cs typeface="Arial" charset="0"/>
              </a:rPr>
              <a:t>Тупроқ унумдорлиги, қ/х экинлари ҳосилдорлиги ва сифатини ошириш учун қуйидагилар зарур:</a:t>
            </a: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500063" y="928688"/>
            <a:ext cx="82867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4000" b="1" baseline="30000">
                <a:solidFill>
                  <a:srgbClr val="FFFF00"/>
                </a:solidFill>
                <a:cs typeface="Arial" charset="0"/>
              </a:rPr>
              <a:t>Тупроқнинг фойдали микрофлорасини тиклаш</a:t>
            </a: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928688" y="1643063"/>
            <a:ext cx="714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cs typeface="Arial" charset="0"/>
              </a:rPr>
              <a:t>1-босқич - тупроққа қуйидагиларни киритиш</a:t>
            </a:r>
            <a:endParaRPr lang="ru-RU" sz="36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571500" y="2871788"/>
            <a:ext cx="2928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aseline="30000">
                <a:solidFill>
                  <a:schemeClr val="bg1"/>
                </a:solidFill>
                <a:cs typeface="Arial" charset="0"/>
              </a:rPr>
              <a:t>самарали микроорганизмлар</a:t>
            </a:r>
            <a:r>
              <a:rPr lang="ru-RU" sz="240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600">
                <a:solidFill>
                  <a:schemeClr val="bg1"/>
                </a:solidFill>
                <a:cs typeface="Arial" charset="0"/>
              </a:rPr>
              <a:t>(бактерияли ўғитлар, биопрепаратлар)</a:t>
            </a:r>
            <a:endParaRPr lang="ru-RU" sz="2400" baseline="30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3214688" y="2817813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aseline="30000">
                <a:solidFill>
                  <a:schemeClr val="bg1"/>
                </a:solidFill>
                <a:cs typeface="Arial" charset="0"/>
              </a:rPr>
              <a:t>органик ёки</a:t>
            </a:r>
            <a:r>
              <a:rPr lang="ru-RU" sz="240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/>
            <a:r>
              <a:rPr lang="ru-RU" sz="1600">
                <a:solidFill>
                  <a:schemeClr val="bg1"/>
                </a:solidFill>
                <a:cs typeface="Arial" charset="0"/>
              </a:rPr>
              <a:t>органик-минерал ўғитлар</a:t>
            </a:r>
            <a:endParaRPr lang="ru-RU" sz="1600" baseline="30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5643563" y="2786063"/>
            <a:ext cx="2286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baseline="30000">
                <a:solidFill>
                  <a:srgbClr val="000066"/>
                </a:solidFill>
                <a:latin typeface="Tahoma" pitchFamily="34" charset="0"/>
              </a:rPr>
              <a:t>   </a:t>
            </a:r>
            <a:r>
              <a:rPr lang="ru-RU" sz="2400" baseline="30000">
                <a:solidFill>
                  <a:schemeClr val="bg1"/>
                </a:solidFill>
                <a:cs typeface="Arial" charset="0"/>
              </a:rPr>
              <a:t>биоўғитлар,   </a:t>
            </a:r>
          </a:p>
          <a:p>
            <a:pPr algn="ctr"/>
            <a:r>
              <a:rPr lang="ru-RU" sz="2400" baseline="30000">
                <a:solidFill>
                  <a:schemeClr val="bg1"/>
                </a:solidFill>
                <a:cs typeface="Arial" charset="0"/>
              </a:rPr>
              <a:t>   биокомпостлар,  </a:t>
            </a:r>
          </a:p>
          <a:p>
            <a:pPr algn="ctr"/>
            <a:r>
              <a:rPr lang="ru-RU" sz="2400" baseline="30000">
                <a:solidFill>
                  <a:schemeClr val="bg1"/>
                </a:solidFill>
                <a:cs typeface="Arial" charset="0"/>
              </a:rPr>
              <a:t>   биогумус,      </a:t>
            </a:r>
          </a:p>
          <a:p>
            <a:pPr algn="ctr"/>
            <a:r>
              <a:rPr lang="ru-RU" sz="2400" baseline="30000">
                <a:solidFill>
                  <a:schemeClr val="bg1"/>
                </a:solidFill>
                <a:cs typeface="Arial" charset="0"/>
              </a:rPr>
              <a:t>   сидератлар</a:t>
            </a:r>
          </a:p>
        </p:txBody>
      </p:sp>
      <p:sp>
        <p:nvSpPr>
          <p:cNvPr id="9224" name="Прямоугольник 9"/>
          <p:cNvSpPr>
            <a:spLocks noChangeArrowheads="1"/>
          </p:cNvSpPr>
          <p:nvPr/>
        </p:nvSpPr>
        <p:spPr bwMode="auto">
          <a:xfrm>
            <a:off x="428625" y="4068763"/>
            <a:ext cx="7786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baseline="30000">
                <a:solidFill>
                  <a:srgbClr val="FFFF00"/>
                </a:solidFill>
                <a:cs typeface="Arial" charset="0"/>
              </a:rPr>
              <a:t>2 босқич – яратиш ва фойдаланиш</a:t>
            </a:r>
            <a:r>
              <a:rPr lang="ru-RU" sz="3600" baseline="30000">
                <a:solidFill>
                  <a:srgbClr val="FFFF00"/>
                </a:solidFill>
                <a:cs typeface="Arial" charset="0"/>
              </a:rPr>
              <a:t>:</a:t>
            </a:r>
            <a:endParaRPr lang="ru-RU" sz="360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9225" name="Прямоугольник 10"/>
          <p:cNvSpPr>
            <a:spLocks noChangeArrowheads="1"/>
          </p:cNvSpPr>
          <p:nvPr/>
        </p:nvSpPr>
        <p:spPr bwMode="auto">
          <a:xfrm>
            <a:off x="3786188" y="5553075"/>
            <a:ext cx="2030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aseline="30000">
                <a:solidFill>
                  <a:schemeClr val="bg1"/>
                </a:solidFill>
                <a:cs typeface="Arial" charset="0"/>
              </a:rPr>
              <a:t>биопестицидлар</a:t>
            </a:r>
            <a:endParaRPr lang="ru-RU" sz="2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26" name="Прямоугольник 11"/>
          <p:cNvSpPr>
            <a:spLocks noChangeArrowheads="1"/>
          </p:cNvSpPr>
          <p:nvPr/>
        </p:nvSpPr>
        <p:spPr bwMode="auto">
          <a:xfrm>
            <a:off x="1296988" y="5334000"/>
            <a:ext cx="20701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aseline="30000">
                <a:solidFill>
                  <a:schemeClr val="bg1"/>
                </a:solidFill>
                <a:cs typeface="Arial" charset="0"/>
              </a:rPr>
              <a:t>биофунгицидлар</a:t>
            </a:r>
          </a:p>
        </p:txBody>
      </p:sp>
      <p:sp>
        <p:nvSpPr>
          <p:cNvPr id="9227" name="Прямоугольник 12"/>
          <p:cNvSpPr>
            <a:spLocks noChangeArrowheads="1"/>
          </p:cNvSpPr>
          <p:nvPr/>
        </p:nvSpPr>
        <p:spPr bwMode="auto">
          <a:xfrm>
            <a:off x="6143625" y="5334000"/>
            <a:ext cx="22717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aseline="30000">
                <a:solidFill>
                  <a:schemeClr val="bg1"/>
                </a:solidFill>
                <a:cs typeface="Arial" charset="0"/>
              </a:rPr>
              <a:t>биоинсектицидлар</a:t>
            </a:r>
          </a:p>
        </p:txBody>
      </p:sp>
      <p:sp>
        <p:nvSpPr>
          <p:cNvPr id="19" name="Стрелка вправо с вырезом 18"/>
          <p:cNvSpPr/>
          <p:nvPr/>
        </p:nvSpPr>
        <p:spPr>
          <a:xfrm rot="7864813">
            <a:off x="2504282" y="4702969"/>
            <a:ext cx="571500" cy="357187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5400000">
            <a:off x="4353719" y="4893469"/>
            <a:ext cx="571500" cy="357188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2767868">
            <a:off x="6271419" y="4706144"/>
            <a:ext cx="571500" cy="357188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4250532" y="2321719"/>
            <a:ext cx="571500" cy="357187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7864813">
            <a:off x="2537619" y="2297906"/>
            <a:ext cx="571500" cy="357188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 rot="2767868">
            <a:off x="5826919" y="2223294"/>
            <a:ext cx="571500" cy="357188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 rot="5400000">
            <a:off x="4250532" y="1321594"/>
            <a:ext cx="571500" cy="357187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428625" y="5643563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  <a:cs typeface="Arial" charset="0"/>
              </a:rPr>
              <a:t>агрокимёвий деҳқончилик</a:t>
            </a: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928688" y="4572000"/>
            <a:ext cx="2798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  <a:cs typeface="Arial" charset="0"/>
              </a:rPr>
              <a:t>агробиологик деҳқончилик</a:t>
            </a:r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2571750" y="2928938"/>
            <a:ext cx="2786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  <a:cs typeface="Arial" charset="0"/>
              </a:rPr>
              <a:t>энергия ва ресурсларни тежовчи биотехнологиялар</a:t>
            </a:r>
          </a:p>
        </p:txBody>
      </p:sp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3929063" y="1928813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  <a:cs typeface="Arial" charset="0"/>
              </a:rPr>
              <a:t>атроф муҳит ифлосланишини камайтириш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1428750" y="500063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  <a:cs typeface="Arial" charset="0"/>
              </a:rPr>
              <a:t>тупроқ унумдорлигини сақлаш ва ошириш</a:t>
            </a:r>
          </a:p>
        </p:txBody>
      </p:sp>
      <p:sp>
        <p:nvSpPr>
          <p:cNvPr id="10247" name="Прямоугольник 10"/>
          <p:cNvSpPr>
            <a:spLocks noChangeArrowheads="1"/>
          </p:cNvSpPr>
          <p:nvPr/>
        </p:nvSpPr>
        <p:spPr bwMode="auto">
          <a:xfrm>
            <a:off x="4929188" y="290513"/>
            <a:ext cx="4000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>
                <a:solidFill>
                  <a:schemeClr val="bg1"/>
                </a:solidFill>
                <a:cs typeface="Arial" charset="0"/>
              </a:rPr>
              <a:t>юксак сифатли қ/х маҳсулотларини олиш, аҳоли саломатлигини яхшилаш</a:t>
            </a:r>
          </a:p>
        </p:txBody>
      </p:sp>
      <p:sp>
        <p:nvSpPr>
          <p:cNvPr id="10248" name="AutoShape 19"/>
          <p:cNvSpPr>
            <a:spLocks noChangeArrowheads="1"/>
          </p:cNvSpPr>
          <p:nvPr/>
        </p:nvSpPr>
        <p:spPr bwMode="auto">
          <a:xfrm rot="-4083171">
            <a:off x="2286794" y="5455444"/>
            <a:ext cx="1430338" cy="660400"/>
          </a:xfrm>
          <a:prstGeom prst="curvedUpArrow">
            <a:avLst>
              <a:gd name="adj1" fmla="val 35205"/>
              <a:gd name="adj2" fmla="val 78523"/>
              <a:gd name="adj3" fmla="val 52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9" name="AutoShape 18"/>
          <p:cNvSpPr>
            <a:spLocks noChangeArrowheads="1"/>
          </p:cNvSpPr>
          <p:nvPr/>
        </p:nvSpPr>
        <p:spPr bwMode="auto">
          <a:xfrm rot="-3652164">
            <a:off x="3572669" y="4283869"/>
            <a:ext cx="1536700" cy="741362"/>
          </a:xfrm>
          <a:prstGeom prst="curvedUpArrow">
            <a:avLst>
              <a:gd name="adj1" fmla="val 35151"/>
              <a:gd name="adj2" fmla="val 7839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0" name="AutoShape 23"/>
          <p:cNvSpPr>
            <a:spLocks noChangeArrowheads="1"/>
          </p:cNvSpPr>
          <p:nvPr/>
        </p:nvSpPr>
        <p:spPr bwMode="auto">
          <a:xfrm rot="-4083171">
            <a:off x="5179219" y="2863056"/>
            <a:ext cx="1511300" cy="636588"/>
          </a:xfrm>
          <a:prstGeom prst="curvedUpArrow">
            <a:avLst>
              <a:gd name="adj1" fmla="val 38403"/>
              <a:gd name="adj2" fmla="val 8566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1" name="AutoShape 26"/>
          <p:cNvSpPr>
            <a:spLocks noChangeArrowheads="1"/>
          </p:cNvSpPr>
          <p:nvPr/>
        </p:nvSpPr>
        <p:spPr bwMode="auto">
          <a:xfrm rot="-7493169">
            <a:off x="2755107" y="1569244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286250" y="500063"/>
            <a:ext cx="785813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3" name="Прямоугольник 2"/>
          <p:cNvSpPr>
            <a:spLocks noChangeArrowheads="1"/>
          </p:cNvSpPr>
          <p:nvPr/>
        </p:nvSpPr>
        <p:spPr bwMode="auto">
          <a:xfrm>
            <a:off x="5357813" y="4214813"/>
            <a:ext cx="34559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>
                <a:solidFill>
                  <a:schemeClr val="bg1"/>
                </a:solidFill>
                <a:cs typeface="Arial" charset="0"/>
              </a:rPr>
              <a:t>Агробиологик деҳқончилик технолоигясининг асосий моҳияти – тупроққа  </a:t>
            </a:r>
            <a:r>
              <a:rPr lang="ru-RU" b="1">
                <a:solidFill>
                  <a:srgbClr val="FFFF00"/>
                </a:solidFill>
                <a:cs typeface="Arial" charset="0"/>
              </a:rPr>
              <a:t>«ЭМ – ТЕХНОЛОГИЯ»</a:t>
            </a:r>
          </a:p>
          <a:p>
            <a:pPr algn="ctr"/>
            <a:r>
              <a:rPr lang="uz-Cyrl-UZ">
                <a:solidFill>
                  <a:schemeClr val="bg1"/>
                </a:solidFill>
                <a:cs typeface="Arial" charset="0"/>
              </a:rPr>
              <a:t>самарали микроорганизмларини киритиш</a:t>
            </a:r>
            <a:endParaRPr lang="ru-RU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 noGrp="1"/>
          </p:cNvSpPr>
          <p:nvPr>
            <p:ph type="title"/>
          </p:nvPr>
        </p:nvSpPr>
        <p:spPr>
          <a:xfrm>
            <a:off x="0" y="214313"/>
            <a:ext cx="8658225" cy="1143000"/>
          </a:xfrm>
        </p:spPr>
        <p:txBody>
          <a:bodyPr/>
          <a:lstStyle/>
          <a:p>
            <a:pPr eaLnBrk="1" hangingPunct="1">
              <a:defRPr/>
            </a:pPr>
            <a:r>
              <a:rPr b="1" dirty="0" lang="ru-RU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Янги, </a:t>
            </a:r>
            <a:r>
              <a:rPr b="1" dirty="0" err="1" lang="ru-RU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экологик</a:t>
            </a:r>
            <a:r>
              <a:rPr b="1" dirty="0" lang="ru-RU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 </a:t>
            </a:r>
            <a:r>
              <a:rPr b="1" dirty="0" err="1" lang="ru-RU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жиҳатдан хавфсиз</a:t>
            </a:r>
            <a:r>
              <a:rPr b="1" dirty="0" lang="ru-RU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, комплекс </a:t>
            </a:r>
            <a:r>
              <a:rPr b="1" dirty="0" err="1" lang="ru-RU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таъсир</a:t>
            </a:r>
            <a:r>
              <a:rPr b="1" dirty="0" lang="ru-RU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 </a:t>
            </a:r>
            <a:r>
              <a:rPr b="1" dirty="0" err="1" lang="ru-RU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қилувчи</a:t>
            </a:r>
            <a:r>
              <a:rPr b="1" dirty="0" lang="ru-RU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 </a:t>
            </a:r>
            <a:r>
              <a:rPr b="1" dirty="0" lang="en-US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SERHOSIL</a:t>
            </a:r>
            <a:r>
              <a:rPr b="1" dirty="0" lang="uz-Cyrl-UZ" smtClean="0" sz="2800">
                <a:solidFill>
                  <a:srgbClr val="FFFF00"/>
                </a:solidFill>
                <a:latin charset="0" pitchFamily="34" typeface="Arial"/>
                <a:cs charset="0" pitchFamily="34" typeface="Arial"/>
              </a:rPr>
              <a:t> биопрепарати</a:t>
            </a:r>
            <a:endParaRPr b="1" dirty="0" lang="ru-RU" smtClean="0" sz="2800">
              <a:solidFill>
                <a:srgbClr val="FFFF00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descr="C:\Documents and Settings\Admin\Мои документы\Мои рисунки\баклашки-выставка\баклашки-выставка 017.jpg" id="11267" name="Picture 3"/>
          <p:cNvPicPr>
            <a:picLocks noChangeArrowheads="1" noChangeAspect="1"/>
          </p:cNvPicPr>
          <p:nvPr/>
        </p:nvPicPr>
        <p:blipFill>
          <a:blip cstate="print" r:embed="rId2">
            <a:lum bright="18000" contrast="52000"/>
          </a:blip>
          <a:srcRect l="8137" r="6836" t="1866"/>
          <a:stretch>
            <a:fillRect/>
          </a:stretch>
        </p:blipFill>
        <p:spPr bwMode="auto">
          <a:xfrm>
            <a:off x="714375" y="1571625"/>
            <a:ext cx="11414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1928813" y="2143125"/>
            <a:ext cx="6858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indent="-533400" marL="533400"/>
            <a:endParaRPr b="1" lang="ru-RU">
              <a:cs charset="0" typeface="Arial"/>
            </a:endParaRPr>
          </a:p>
          <a:p>
            <a:pPr algn="just" indent="-533400" marL="533400">
              <a:buFont charset="2" pitchFamily="2" typeface="Wingdings"/>
              <a:buChar char="Ø"/>
            </a:pPr>
            <a:r>
              <a:rPr b="1" lang="ru-RU" sz="2000">
                <a:solidFill>
                  <a:schemeClr val="bg1"/>
                </a:solidFill>
                <a:cs charset="0" typeface="Arial"/>
              </a:rPr>
              <a:t>уруғни экишдан олдин қайта ишлаш </a:t>
            </a:r>
            <a:r>
              <a:rPr lang="ru-RU" sz="2000">
                <a:solidFill>
                  <a:schemeClr val="bg1"/>
                </a:solidFill>
                <a:cs charset="0" typeface="Arial"/>
              </a:rPr>
              <a:t>– </a:t>
            </a:r>
            <a:r>
              <a:rPr i="1" lang="ru-RU" sz="2000">
                <a:solidFill>
                  <a:schemeClr val="bg1"/>
                </a:solidFill>
                <a:cs charset="0" typeface="Arial"/>
              </a:rPr>
              <a:t>уруғни майда сув ўтлари суспензиясида ивитиш</a:t>
            </a:r>
          </a:p>
          <a:p>
            <a:pPr algn="just" indent="-533400" marL="533400">
              <a:buFont charset="2" pitchFamily="2" typeface="Wingdings"/>
              <a:buChar char="Ø"/>
            </a:pPr>
            <a:endParaRPr lang="ru-RU" sz="2000">
              <a:solidFill>
                <a:schemeClr val="bg1"/>
              </a:solidFill>
              <a:cs charset="0" typeface="Arial"/>
            </a:endParaRPr>
          </a:p>
          <a:p>
            <a:pPr algn="just" indent="-533400" marL="533400">
              <a:buFont charset="2" pitchFamily="2" typeface="Wingdings"/>
              <a:buChar char="Ø"/>
            </a:pPr>
            <a:r>
              <a:rPr b="1" lang="ru-RU" sz="2000">
                <a:solidFill>
                  <a:schemeClr val="bg1"/>
                </a:solidFill>
                <a:cs charset="0" typeface="Arial"/>
              </a:rPr>
              <a:t>илдиздан озиқлантириш </a:t>
            </a:r>
            <a:r>
              <a:rPr lang="ru-RU" sz="2000">
                <a:solidFill>
                  <a:schemeClr val="bg1"/>
                </a:solidFill>
                <a:cs charset="0" typeface="Arial"/>
              </a:rPr>
              <a:t>– </a:t>
            </a:r>
            <a:r>
              <a:rPr i="1" lang="ru-RU" sz="2000">
                <a:solidFill>
                  <a:schemeClr val="bg1"/>
                </a:solidFill>
                <a:cs charset="0" typeface="Arial"/>
              </a:rPr>
              <a:t>томчилатиб суғориш орқали</a:t>
            </a:r>
          </a:p>
          <a:p>
            <a:pPr algn="just" indent="-533400" marL="533400">
              <a:buFont charset="2" pitchFamily="2" typeface="Wingdings"/>
              <a:buChar char="Ø"/>
            </a:pPr>
            <a:endParaRPr lang="ru-RU" sz="2000">
              <a:solidFill>
                <a:schemeClr val="bg1"/>
              </a:solidFill>
              <a:cs charset="0" typeface="Arial"/>
            </a:endParaRPr>
          </a:p>
          <a:p>
            <a:pPr algn="just" indent="-533400" marL="533400">
              <a:buFont charset="2" pitchFamily="2" typeface="Wingdings"/>
              <a:buChar char="Ø"/>
            </a:pPr>
            <a:r>
              <a:rPr b="1" lang="ru-RU" sz="2000">
                <a:solidFill>
                  <a:schemeClr val="bg1"/>
                </a:solidFill>
                <a:cs charset="0" typeface="Arial"/>
              </a:rPr>
              <a:t> Япроқдан озиқлантириш </a:t>
            </a:r>
            <a:r>
              <a:rPr lang="ru-RU" sz="2000">
                <a:solidFill>
                  <a:schemeClr val="bg1"/>
                </a:solidFill>
                <a:cs charset="0" typeface="Arial"/>
              </a:rPr>
              <a:t>– </a:t>
            </a:r>
            <a:r>
              <a:rPr i="1" lang="ru-RU" sz="2000">
                <a:solidFill>
                  <a:schemeClr val="bg1"/>
                </a:solidFill>
                <a:cs charset="0" typeface="Arial"/>
              </a:rPr>
              <a:t>япроқларга сепиш йўли билан</a:t>
            </a:r>
          </a:p>
        </p:txBody>
      </p:sp>
      <p:sp>
        <p:nvSpPr>
          <p:cNvPr id="11269" name="Прямоугольник 9"/>
          <p:cNvSpPr>
            <a:spLocks noChangeArrowheads="1"/>
          </p:cNvSpPr>
          <p:nvPr/>
        </p:nvSpPr>
        <p:spPr bwMode="auto">
          <a:xfrm>
            <a:off x="3357563" y="1571625"/>
            <a:ext cx="2359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b="1" lang="ru-RU">
                <a:solidFill>
                  <a:srgbClr val="FFFF00"/>
                </a:solidFill>
                <a:cs charset="0" typeface="Arial"/>
              </a:rPr>
              <a:t> Қўллаш усуллари</a:t>
            </a:r>
            <a:r>
              <a:rPr lang="ru-RU" sz="2400">
                <a:solidFill>
                  <a:srgbClr val="FFFF00"/>
                </a:solidFill>
                <a:cs charset="0" typeface="Arial"/>
              </a:rPr>
              <a:t>:</a:t>
            </a:r>
            <a:endParaRPr lang="ru-RU" sz="24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7"/>
          <p:cNvSpPr>
            <a:spLocks noChangeArrowheads="1"/>
          </p:cNvSpPr>
          <p:nvPr/>
        </p:nvSpPr>
        <p:spPr bwMode="auto">
          <a:xfrm>
            <a:off x="642938" y="3643313"/>
            <a:ext cx="155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b="1" i="1" lang="ru-RU" sz="2400">
                <a:solidFill>
                  <a:srgbClr val="FFFF00"/>
                </a:solidFill>
              </a:rPr>
              <a:t>Таркиби: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3643313"/>
            <a:ext cx="27146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b="1" lang="ru-RU" sz="2000">
              <a:solidFill>
                <a:schemeClr val="bg1"/>
              </a:solidFill>
            </a:endParaRPr>
          </a:p>
          <a:p>
            <a:pPr algn="ctr"/>
            <a:r>
              <a:rPr i="1" lang="en-US">
                <a:solidFill>
                  <a:schemeClr val="bg1"/>
                </a:solidFill>
              </a:rPr>
              <a:t>p</a:t>
            </a:r>
            <a:r>
              <a:rPr i="1" lang="ru-RU">
                <a:solidFill>
                  <a:schemeClr val="bg1"/>
                </a:solidFill>
              </a:rPr>
              <a:t>. </a:t>
            </a:r>
            <a:r>
              <a:rPr i="1" lang="en-US">
                <a:solidFill>
                  <a:schemeClr val="bg1"/>
                </a:solidFill>
              </a:rPr>
              <a:t>Scenedesmus </a:t>
            </a:r>
            <a:r>
              <a:rPr i="1" lang="uz-Cyrl-UZ">
                <a:solidFill>
                  <a:schemeClr val="bg1"/>
                </a:solidFill>
              </a:rPr>
              <a:t> </a:t>
            </a:r>
            <a:r>
              <a:rPr lang="uz-Cyrl-UZ">
                <a:solidFill>
                  <a:schemeClr val="bg1"/>
                </a:solidFill>
              </a:rPr>
              <a:t>яшил майда сув ўтларининг 3 та маҳаллий штамми </a:t>
            </a:r>
            <a:endParaRPr lang="ru-RU">
              <a:solidFill>
                <a:schemeClr val="bg1"/>
              </a:solidFill>
            </a:endParaRPr>
          </a:p>
          <a:p>
            <a:pPr algn="ctr"/>
            <a:r>
              <a:rPr lang="ru-RU">
                <a:solidFill>
                  <a:schemeClr val="bg1"/>
                </a:solidFill>
              </a:rPr>
              <a:t>ассоциацияси</a:t>
            </a:r>
            <a:endParaRPr lang="ru-RU"/>
          </a:p>
        </p:txBody>
      </p:sp>
      <p:pic>
        <p:nvPicPr>
          <p:cNvPr descr="http://ccala.butbn.cas.cz/col_images/453.jpg" id="12292" name="Picture 2"/>
          <p:cNvPicPr>
            <a:picLocks noChangeArrowheads="1" noChangeAspect="1"/>
          </p:cNvPicPr>
          <p:nvPr/>
        </p:nvPicPr>
        <p:blipFill>
          <a:blip cstate="print" r:embed="rId2">
            <a:lum bright="-4000" contrast="52000"/>
          </a:blip>
          <a:stretch>
            <a:fillRect/>
          </a:stretch>
        </p:blipFill>
        <p:spPr bwMode="auto">
          <a:xfrm>
            <a:off x="0" y="0"/>
            <a:ext cx="47863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://www.dr-ralf-wagner.de/Bilder/Scenedesmus_tenuispina.jpg" id="12293" name="Picture 4"/>
          <p:cNvPicPr>
            <a:picLocks noChangeArrowheads="1" noChangeAspect="1"/>
          </p:cNvPicPr>
          <p:nvPr/>
        </p:nvPicPr>
        <p:blipFill>
          <a:blip cstate="print" r:embed="rId3">
            <a:lum bright="-4000" contrast="54000"/>
          </a:blip>
          <a:srcRect b="43"/>
          <a:stretch>
            <a:fillRect/>
          </a:stretch>
        </p:blipFill>
        <p:spPr bwMode="auto">
          <a:xfrm>
            <a:off x="5715000" y="4429125"/>
            <a:ext cx="342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://www.naturamediterraneo.com/Public/data9/geppe/DSCI5189pr.jpg_20121014135734_DSCI5189pr.jpg" id="12294" name="Picture 2"/>
          <p:cNvPicPr>
            <a:picLocks noChangeArrowheads="1" noChangeAspect="1"/>
          </p:cNvPicPr>
          <p:nvPr/>
        </p:nvPicPr>
        <p:blipFill>
          <a:blip cstate="print" r:embed="rId4">
            <a:lum bright="-8000" contrast="34000"/>
          </a:blip>
          <a:srcRect r="44"/>
          <a:stretch>
            <a:fillRect/>
          </a:stretch>
        </p:blipFill>
        <p:spPr bwMode="auto">
          <a:xfrm>
            <a:off x="4727575" y="0"/>
            <a:ext cx="44164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выставка-банер 011" id="12295" name="Picture 1"/>
          <p:cNvPicPr>
            <a:picLocks noChangeArrowheads="1" noChangeAspect="1"/>
          </p:cNvPicPr>
          <p:nvPr/>
        </p:nvPicPr>
        <p:blipFill>
          <a:blip cstate="print" r:embed="rId5">
            <a:lum bright="-10000" contrast="22000"/>
          </a:blip>
          <a:srcRect b="66" r="78"/>
          <a:stretch>
            <a:fillRect/>
          </a:stretch>
        </p:blipFill>
        <p:spPr bwMode="auto">
          <a:xfrm>
            <a:off x="2786063" y="2343150"/>
            <a:ext cx="335756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ашивка 20"/>
          <p:cNvSpPr/>
          <p:nvPr/>
        </p:nvSpPr>
        <p:spPr>
          <a:xfrm rot="2329297">
            <a:off x="2165350" y="2620963"/>
            <a:ext cx="911225" cy="847725"/>
          </a:xfrm>
          <a:prstGeom prst="chevr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7299600">
            <a:off x="5730875" y="2536825"/>
            <a:ext cx="911225" cy="847725"/>
          </a:xfrm>
          <a:prstGeom prst="chevr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2607425">
            <a:off x="5937250" y="4338638"/>
            <a:ext cx="912813" cy="847725"/>
          </a:xfrm>
          <a:prstGeom prst="chevr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ыставка-банер 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25" y="1144588"/>
            <a:ext cx="3024188" cy="5713412"/>
          </a:xfrm>
        </p:spPr>
      </p:pic>
      <p:pic>
        <p:nvPicPr>
          <p:cNvPr id="12291" name="Picture 3" descr="выставка-банер 0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7525" y="1143000"/>
            <a:ext cx="3300413" cy="5713413"/>
          </a:xfrm>
        </p:spPr>
      </p:pic>
      <p:pic>
        <p:nvPicPr>
          <p:cNvPr id="12292" name="Picture 4" descr="выставка-банер 0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72225" y="1144588"/>
            <a:ext cx="2771775" cy="5713412"/>
          </a:xfrm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7141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FFFF00"/>
                </a:solidFill>
              </a:rPr>
              <a:t>Майда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сув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ўтларини</a:t>
            </a:r>
            <a:r>
              <a:rPr lang="ru-RU" sz="2800" b="1" dirty="0">
                <a:solidFill>
                  <a:srgbClr val="FFFF00"/>
                </a:solidFill>
              </a:rPr>
              <a:t> лаборатория </a:t>
            </a:r>
            <a:r>
              <a:rPr lang="ru-RU" sz="2800" b="1" dirty="0" err="1">
                <a:solidFill>
                  <a:srgbClr val="FFFF00"/>
                </a:solidFill>
              </a:rPr>
              <a:t>шароитларида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етиштириш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68307A-6837-42E3-B8B5-16481BDE1359}" type="slidenum">
              <a:rPr lang="ru-RU" sz="1000">
                <a:solidFill>
                  <a:schemeClr val="bg2">
                    <a:shade val="5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000">
              <a:solidFill>
                <a:schemeClr val="bg2">
                  <a:shade val="50000"/>
                </a:schemeClr>
              </a:solidFill>
              <a:latin typeface="+mn-lt"/>
            </a:endParaRPr>
          </a:p>
        </p:txBody>
      </p:sp>
      <p:pic>
        <p:nvPicPr>
          <p:cNvPr descr="JIRCAS, 21" id="13315" name="Picture 3"/>
          <p:cNvPicPr>
            <a:picLocks noChangeArrowheads="1" noChangeAspect="1" noGrp="1"/>
          </p:cNvPicPr>
          <p:nvPr>
            <p:ph idx="4294967295"/>
          </p:nvPr>
        </p:nvPicPr>
        <p:blipFill>
          <a:blip cstate="print" r:embed="rId3"/>
          <a:srcRect b="22"/>
          <a:stretch>
            <a:fillRect/>
          </a:stretch>
        </p:blipFill>
        <p:spPr>
          <a:xfrm>
            <a:off x="0" y="1165225"/>
            <a:ext cx="9144000" cy="5692775"/>
          </a:xfrm>
        </p:spPr>
      </p:pic>
      <p:sp>
        <p:nvSpPr>
          <p:cNvPr id="15365" name="AutoShape 9"/>
          <p:cNvSpPr>
            <a:spLocks noChangeArrowheads="1"/>
          </p:cNvSpPr>
          <p:nvPr/>
        </p:nvSpPr>
        <p:spPr bwMode="auto">
          <a:xfrm>
            <a:off x="-142908" y="214290"/>
            <a:ext cx="9144000" cy="857256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/>
          <a:lstStyle/>
          <a:p>
            <a:pPr algn="ctr" indent="-342900" marL="342900">
              <a:lnSpc>
                <a:spcPct val="90000"/>
              </a:lnSpc>
              <a:defRPr/>
            </a:pPr>
            <a:r>
              <a:rPr b="1" dirty="0" lang="en-US" smtClean="0" sz="2400">
                <a:solidFill>
                  <a:srgbClr val="FFFF00"/>
                </a:solidFill>
              </a:rPr>
              <a:t>S</a:t>
            </a:r>
            <a:r>
              <a:rPr b="1" dirty="0" lang="en-GB" smtClean="0" sz="2400">
                <a:solidFill>
                  <a:srgbClr val="FFFF00"/>
                </a:solidFill>
              </a:rPr>
              <a:t>ERHOSIL</a:t>
            </a:r>
            <a:r>
              <a:rPr b="1" dirty="0" lang="en-US" smtClean="0" sz="2400">
                <a:solidFill>
                  <a:srgbClr val="FFFF00"/>
                </a:solidFill>
              </a:rPr>
              <a:t> </a:t>
            </a:r>
            <a:r>
              <a:rPr b="1" dirty="0" lang="uz-Cyrl-UZ" smtClean="0" sz="2400">
                <a:solidFill>
                  <a:srgbClr val="FFFF00"/>
                </a:solidFill>
              </a:rPr>
              <a:t> </a:t>
            </a:r>
            <a:r>
              <a:rPr b="1" dirty="0" lang="uz-Cyrl-UZ" sz="2400">
                <a:solidFill>
                  <a:srgbClr val="FFFF00"/>
                </a:solidFill>
              </a:rPr>
              <a:t>биопрепаратининг бош экинини лаборатория шароитида етиштириш</a:t>
            </a:r>
            <a:endParaRPr b="1" dirty="0" lang="ru-RU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3DSPRING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3DSPRING</Template>
  <TotalTime>1541</TotalTime>
  <Words>995</Words>
  <Application>Microsoft Office PowerPoint</Application>
  <PresentationFormat>On-screen Show (4:3)</PresentationFormat>
  <Paragraphs>324</Paragraphs>
  <Slides>34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Tahoma</vt:lpstr>
      <vt:lpstr>Stylistic SF</vt:lpstr>
      <vt:lpstr>Times New Roman</vt:lpstr>
      <vt:lpstr>Wingdings</vt:lpstr>
      <vt:lpstr>Calibri</vt:lpstr>
      <vt:lpstr>Garamond</vt:lpstr>
      <vt:lpstr>Monotype Corsiva</vt:lpstr>
      <vt:lpstr>3DSPRING</vt:lpstr>
      <vt:lpstr>CorelDRAW.Graphic.14</vt:lpstr>
      <vt:lpstr>Янги SERHOSIL биопрепарати</vt:lpstr>
      <vt:lpstr>Slide 2</vt:lpstr>
      <vt:lpstr>Slide 3</vt:lpstr>
      <vt:lpstr>Slide 4</vt:lpstr>
      <vt:lpstr>Slide 5</vt:lpstr>
      <vt:lpstr>Янги, экологик жиҳатдан хавфсиз, комплекс таъсир қилувчи SERHOSIL биопрепарати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Янги, экологик жиҳатдан тоза ва хавфсиз SERHOSIL биопрепаратининг афзалликлари ва самарадорлиги:</vt:lpstr>
      <vt:lpstr>Slide 34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Popping Graphics: Fresh Spring Template</dc:title>
  <dc:creator>Администратор</dc:creator>
  <cp:keywords>бесплатные шаблоны</cp:keywords>
  <cp:lastModifiedBy>makhsad.bauetdinov</cp:lastModifiedBy>
  <cp:revision>255</cp:revision>
  <dcterms:created xsi:type="dcterms:W3CDTF">2012-12-02T08:33:10Z</dcterms:created>
  <dcterms:modified xsi:type="dcterms:W3CDTF">2013-08-14T11:54:21Z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2468660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