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0" r:id="rId3"/>
    <p:sldId id="323" r:id="rId4"/>
    <p:sldId id="324" r:id="rId5"/>
    <p:sldId id="322" r:id="rId6"/>
    <p:sldId id="325" r:id="rId7"/>
    <p:sldId id="32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rgbClr val="00B0F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00CC66"/>
    <a:srgbClr val="FF0000"/>
    <a:srgbClr val="3399FF"/>
    <a:srgbClr val="FEBB1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Доля финансирования ПМГ ГЭФ и со-финансирования по областям </a:t>
            </a:r>
          </a:p>
        </c:rich>
      </c:tx>
      <c:layout>
        <c:manualLayout>
          <c:xMode val="edge"/>
          <c:yMode val="edge"/>
          <c:x val="0.15333347331583552"/>
          <c:y val="1.277372262773722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977155633322"/>
          <c:y val="0.17335766423357665"/>
          <c:w val="0.82124769126081476"/>
          <c:h val="0.59306569343065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'Total rus'!$D$18</c:f>
              <c:strCache>
                <c:ptCount val="1"/>
                <c:pt idx="0">
                  <c:v>ПМГ ГЭФ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225114854517611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93006636038795E-2"/>
                  <c:y val="2.244669308070966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376722817764167E-2"/>
                  <c:y val="2.244669308070966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439073588023718E-2"/>
                  <c:y val="1.10592562790964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502297090352145E-2"/>
                  <c:y val="-2.02020237726386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rus'!$A$19:$A$23</c:f>
              <c:strCache>
                <c:ptCount val="5"/>
                <c:pt idx="0">
                  <c:v>Биоразнообразие</c:v>
                </c:pt>
                <c:pt idx="1">
                  <c:v>Изменение климата</c:v>
                </c:pt>
                <c:pt idx="2">
                  <c:v>Деградация земель</c:v>
                </c:pt>
                <c:pt idx="3">
                  <c:v>Повышение потенциала</c:v>
                </c:pt>
                <c:pt idx="4">
                  <c:v>Всего финансирования</c:v>
                </c:pt>
              </c:strCache>
            </c:strRef>
          </c:cat>
          <c:val>
            <c:numRef>
              <c:f>'Total rus'!$D$19:$D$23</c:f>
              <c:numCache>
                <c:formatCode>[$$-409]#,##0.00</c:formatCode>
                <c:ptCount val="5"/>
                <c:pt idx="0">
                  <c:v>505187.35</c:v>
                </c:pt>
                <c:pt idx="1">
                  <c:v>830155.33</c:v>
                </c:pt>
                <c:pt idx="2">
                  <c:v>880980.2</c:v>
                </c:pt>
                <c:pt idx="3">
                  <c:v>150346.1</c:v>
                </c:pt>
                <c:pt idx="4">
                  <c:v>2366668.98</c:v>
                </c:pt>
              </c:numCache>
            </c:numRef>
          </c:val>
        </c:ser>
        <c:ser>
          <c:idx val="1"/>
          <c:order val="1"/>
          <c:tx>
            <c:strRef>
              <c:f>'Total rus'!$E$18</c:f>
              <c:strCache>
                <c:ptCount val="1"/>
                <c:pt idx="0">
                  <c:v>Со-финансирование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2669729453802962E-2"/>
                  <c:y val="-0.125523040121907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44444444444445E-2"/>
                  <c:y val="-9.25925925925927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418580908626843E-2"/>
                  <c:y val="-8.66508717756338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18610868085933E-2"/>
                  <c:y val="-9.26808054102726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73728978322155E-2"/>
                  <c:y val="-8.9262601298925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rus'!$A$19:$A$23</c:f>
              <c:strCache>
                <c:ptCount val="5"/>
                <c:pt idx="0">
                  <c:v>Биоразнообразие</c:v>
                </c:pt>
                <c:pt idx="1">
                  <c:v>Изменение климата</c:v>
                </c:pt>
                <c:pt idx="2">
                  <c:v>Деградация земель</c:v>
                </c:pt>
                <c:pt idx="3">
                  <c:v>Повышение потенциала</c:v>
                </c:pt>
                <c:pt idx="4">
                  <c:v>Всего финансирования</c:v>
                </c:pt>
              </c:strCache>
            </c:strRef>
          </c:cat>
          <c:val>
            <c:numRef>
              <c:f>'Total rus'!$E$19:$E$23</c:f>
              <c:numCache>
                <c:formatCode>[$$-409]#,##0.00</c:formatCode>
                <c:ptCount val="5"/>
                <c:pt idx="0">
                  <c:v>767071.86999999988</c:v>
                </c:pt>
                <c:pt idx="1">
                  <c:v>1987633.33</c:v>
                </c:pt>
                <c:pt idx="2">
                  <c:v>1172829.21</c:v>
                </c:pt>
                <c:pt idx="3">
                  <c:v>159620</c:v>
                </c:pt>
                <c:pt idx="4">
                  <c:v>4087154.41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gapDepth val="86"/>
        <c:shape val="cylinder"/>
        <c:axId val="560972744"/>
        <c:axId val="560973528"/>
        <c:axId val="0"/>
      </c:bar3DChart>
      <c:catAx>
        <c:axId val="56097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0973528"/>
        <c:crosses val="autoZero"/>
        <c:auto val="1"/>
        <c:lblAlgn val="ctr"/>
        <c:lblOffset val="100"/>
        <c:noMultiLvlLbl val="0"/>
      </c:catAx>
      <c:valAx>
        <c:axId val="560973528"/>
        <c:scaling>
          <c:orientation val="minMax"/>
        </c:scaling>
        <c:delete val="0"/>
        <c:axPos val="l"/>
        <c:majorGridlines/>
        <c:numFmt formatCode="[$$-409]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0972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Impact of the laser leveling state programme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'laser leveling GEB effect'!$A$3</c:f>
              <c:strCache>
                <c:ptCount val="1"/>
                <c:pt idx="0">
                  <c:v>ha</c:v>
                </c:pt>
              </c:strCache>
            </c:strRef>
          </c:tx>
          <c:spPr>
            <a:solidFill>
              <a:srgbClr val="FFDF7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'laser leveling GEB effect'!$B$2:$F$2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'laser leveling GEB effect'!$B$3:$F$3</c:f>
              <c:numCache>
                <c:formatCode>#,##0</c:formatCode>
                <c:ptCount val="5"/>
                <c:pt idx="0">
                  <c:v>25500</c:v>
                </c:pt>
                <c:pt idx="1">
                  <c:v>72000</c:v>
                </c:pt>
                <c:pt idx="2">
                  <c:v>122500</c:v>
                </c:pt>
                <c:pt idx="3">
                  <c:v>177700</c:v>
                </c:pt>
                <c:pt idx="4">
                  <c:v>238500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'laser leveling GEB effect'!$A$6</c:f>
              <c:strCache>
                <c:ptCount val="1"/>
                <c:pt idx="0">
                  <c:v>CO2 emission reduction, tons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'laser leveling GEB effect'!$B$6:$F$6</c:f>
              <c:numCache>
                <c:formatCode>#,##0</c:formatCode>
                <c:ptCount val="5"/>
                <c:pt idx="0">
                  <c:v>603.80469022493321</c:v>
                </c:pt>
                <c:pt idx="1">
                  <c:v>2308.6649920365089</c:v>
                </c:pt>
                <c:pt idx="2">
                  <c:v>6416.9047470963487</c:v>
                </c:pt>
                <c:pt idx="3">
                  <c:v>17053.338741176347</c:v>
                </c:pt>
                <c:pt idx="4">
                  <c:v>44875.711722129148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106"/>
        <c:shape val="box"/>
        <c:axId val="337171672"/>
        <c:axId val="33717206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'laser leveling GEB effect'!$A$2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'laser leveling GEB effect'!$B$2:$F$2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'laser leveling GEB effect'!$B$2:$F$2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'laser leveling GEB effect'!$A$9</c15:sqref>
                        </c15:formulaRef>
                      </c:ext>
                    </c:extLst>
                    <c:strCache>
                      <c:ptCount val="1"/>
                      <c:pt idx="0">
                        <c:v>water saving, km3 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'laser leveling GEB effect'!$B$9:$F$9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43707</c:v>
                      </c:pt>
                      <c:pt idx="1">
                        <c:v>167115</c:v>
                      </c:pt>
                      <c:pt idx="2">
                        <c:v>464494</c:v>
                      </c:pt>
                      <c:pt idx="3">
                        <c:v>1234422.8</c:v>
                      </c:pt>
                      <c:pt idx="4">
                        <c:v>3248372.8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3371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72064"/>
        <c:crosses val="autoZero"/>
        <c:auto val="1"/>
        <c:lblAlgn val="ctr"/>
        <c:lblOffset val="100"/>
        <c:noMultiLvlLbl val="0"/>
      </c:catAx>
      <c:valAx>
        <c:axId val="3371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7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1EA090B3-B1E0-4358-8147-64823DD6388F}" type="datetimeFigureOut">
              <a:rPr lang="en-US"/>
              <a:pPr/>
              <a:t>6/2/2016</a:t>
            </a:fld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EF48E9FE-F535-41C3-B75D-D507C5FA1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2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05600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gp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181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bundp170mm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66138" y="138113"/>
            <a:ext cx="525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GEFlogo_short_Green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76200"/>
            <a:ext cx="103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CD6E-603C-4F1F-92A4-E0B090544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FEE5-594A-40A3-97E5-1C48B785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908A-4496-4FDD-B847-BA0901615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B4D4-EE4B-4451-BF8E-403F75A5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1642-C1D7-4017-BB64-C0B01249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3D43-39A7-49B9-A27C-CBDC2FD1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3D7A-3F40-4D76-AF26-9C8B6F66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646C-6994-402B-AE3C-73236AD06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C89C-311B-4596-8D27-F84BB0BD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0535-580C-472E-AD2B-60927CC27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705600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723D08-E837-4813-A117-04226FE8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7" descr="sgp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943600"/>
            <a:ext cx="106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alexey.volkov@undp.org" TargetMode="External"/><Relationship Id="rId5" Type="http://schemas.openxmlformats.org/officeDocument/2006/relationships/hyperlink" Target="http://www.sgp.uz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0"/>
            <a:ext cx="1143000" cy="1295400"/>
          </a:xfrm>
          <a:prstGeom prst="rect">
            <a:avLst/>
          </a:prstGeom>
          <a:solidFill>
            <a:srgbClr val="FEBB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i="0">
              <a:effectLst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1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Ещё один прыжок «жёлтого»</a:t>
            </a:r>
            <a:endParaRPr lang="ru-RU" sz="3600" i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7772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i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3" descr="logo_gef_new_resiz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"/>
            <a:ext cx="992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6248400"/>
            <a:ext cx="54864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Alexey Volkov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GEF SGP NC in Uzbekistan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2" name="ShockwaveFlash1" r:id="rId2" imgW="9067680" imgH="2514600"/>
        </mc:Choice>
        <mc:Fallback>
          <p:control name="ShockwaveFlash1" r:id="rId2" imgW="9067680" imgH="251460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2667000"/>
                  <a:ext cx="9067800" cy="2514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ПМГ ГЭФ?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Грант до 50 тысяч дол. на 1 проект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Для создания выгод для природы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Для неправительственных организаций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 партнёрстве 50% на 50% не менее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 пользой для сообщества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Продвижение новых технологий и передачи информации другим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цифр о ПМГ ГЭФ в Узбекистане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924660"/>
              </p:ext>
            </p:extLst>
          </p:nvPr>
        </p:nvGraphicFramePr>
        <p:xfrm>
          <a:off x="304800" y="1371600"/>
          <a:ext cx="82296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6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чему мы стремимся?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Инициативы, приносящие большие результаты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ru-RU" sz="1500" dirty="0" smtClean="0">
                <a:solidFill>
                  <a:srgbClr val="FF0000"/>
                </a:solidFill>
              </a:rPr>
              <a:t>Лазерная планировка </a:t>
            </a:r>
            <a:r>
              <a:rPr lang="ru-RU" sz="1500" dirty="0" smtClean="0"/>
              <a:t>стала государственной программой </a:t>
            </a:r>
            <a:r>
              <a:rPr lang="en-US" sz="1500" dirty="0" smtClean="0"/>
              <a:t>(</a:t>
            </a:r>
            <a:r>
              <a:rPr lang="ru-RU" sz="1500" dirty="0" smtClean="0"/>
              <a:t>более </a:t>
            </a:r>
            <a:r>
              <a:rPr lang="en-US" sz="1500" dirty="0" smtClean="0"/>
              <a:t>3,200 </a:t>
            </a:r>
            <a:r>
              <a:rPr lang="ru-RU" sz="1500" dirty="0" smtClean="0"/>
              <a:t>тысяч км</a:t>
            </a:r>
            <a:r>
              <a:rPr lang="en-US" sz="1500" baseline="30000" dirty="0" smtClean="0"/>
              <a:t>3</a:t>
            </a:r>
            <a:r>
              <a:rPr lang="en-US" sz="1500" dirty="0" smtClean="0"/>
              <a:t> </a:t>
            </a:r>
            <a:r>
              <a:rPr lang="ru-RU" sz="1500" dirty="0" smtClean="0"/>
              <a:t>воды будет сохраняться ежегодно после 2019 г, если программа выполнится</a:t>
            </a:r>
            <a:r>
              <a:rPr lang="en-US" sz="1500" dirty="0" smtClean="0"/>
              <a:t>)</a:t>
            </a:r>
            <a:endParaRPr lang="en-US" sz="1500" dirty="0"/>
          </a:p>
          <a:p>
            <a:r>
              <a:rPr lang="ru-RU" sz="1500" dirty="0" smtClean="0"/>
              <a:t>Развитие </a:t>
            </a:r>
            <a:r>
              <a:rPr lang="ru-RU" sz="1500" dirty="0" smtClean="0">
                <a:solidFill>
                  <a:srgbClr val="FF0000"/>
                </a:solidFill>
              </a:rPr>
              <a:t>фисташки</a:t>
            </a:r>
            <a:r>
              <a:rPr lang="ru-RU" sz="1500" dirty="0" smtClean="0"/>
              <a:t> – от посаженных 300 га до областных программ (Джизак – на </a:t>
            </a:r>
            <a:r>
              <a:rPr lang="en-US" sz="1500" dirty="0" smtClean="0"/>
              <a:t>4500 </a:t>
            </a:r>
            <a:r>
              <a:rPr lang="ru-RU" sz="1500" dirty="0" smtClean="0"/>
              <a:t>га) и множественных повторений людьми</a:t>
            </a:r>
            <a:endParaRPr lang="en-US" sz="1500" dirty="0"/>
          </a:p>
          <a:p>
            <a:r>
              <a:rPr lang="ru-RU" sz="1500" dirty="0" smtClean="0">
                <a:solidFill>
                  <a:srgbClr val="FF0000"/>
                </a:solidFill>
              </a:rPr>
              <a:t>Биогаз</a:t>
            </a:r>
            <a:r>
              <a:rPr lang="ru-RU" sz="1500" dirty="0" smtClean="0"/>
              <a:t> </a:t>
            </a:r>
            <a:r>
              <a:rPr lang="en-US" sz="1500" dirty="0" smtClean="0"/>
              <a:t>– </a:t>
            </a:r>
            <a:r>
              <a:rPr lang="ru-RU" sz="1500" dirty="0" smtClean="0"/>
              <a:t>от 5 установок, сокращающих около </a:t>
            </a:r>
            <a:r>
              <a:rPr lang="en-US" sz="1500" dirty="0" smtClean="0"/>
              <a:t>500 </a:t>
            </a:r>
            <a:r>
              <a:rPr lang="ru-RU" sz="1500" dirty="0" smtClean="0"/>
              <a:t>тонн </a:t>
            </a:r>
            <a:r>
              <a:rPr lang="en-US" sz="1500" dirty="0" smtClean="0"/>
              <a:t>CO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 </a:t>
            </a:r>
            <a:r>
              <a:rPr lang="ru-RU" sz="1500" dirty="0" smtClean="0"/>
              <a:t>ежегодно, до большой кредитной программы ВБ в 8 областях</a:t>
            </a:r>
            <a:endParaRPr lang="en-US" sz="1500" dirty="0"/>
          </a:p>
          <a:p>
            <a:pPr marL="0" indent="0">
              <a:buNone/>
            </a:pPr>
            <a:r>
              <a:rPr lang="ru-RU" dirty="0" smtClean="0"/>
              <a:t>С большим потенциалом</a:t>
            </a:r>
            <a:r>
              <a:rPr lang="en-US" dirty="0" smtClean="0"/>
              <a:t>:</a:t>
            </a:r>
            <a:endParaRPr lang="en-US" dirty="0"/>
          </a:p>
          <a:p>
            <a:r>
              <a:rPr lang="ru-RU" sz="1500" dirty="0" smtClean="0"/>
              <a:t>Возвращение гепарда в Узбекистан</a:t>
            </a:r>
            <a:endParaRPr lang="en-US" sz="1500" dirty="0"/>
          </a:p>
          <a:p>
            <a:r>
              <a:rPr lang="ru-RU" sz="1500" dirty="0" smtClean="0"/>
              <a:t>Образование по природному капиталу в ВУЗах Узбекистана</a:t>
            </a:r>
            <a:endParaRPr lang="en-US" sz="1500" dirty="0"/>
          </a:p>
          <a:p>
            <a:r>
              <a:rPr lang="ru-RU" sz="1500" dirty="0" smtClean="0"/>
              <a:t>Микро </a:t>
            </a:r>
            <a:r>
              <a:rPr lang="ru-RU" sz="1500" dirty="0" err="1" smtClean="0"/>
              <a:t>гидро</a:t>
            </a:r>
            <a:r>
              <a:rPr lang="ru-RU" sz="1500" dirty="0" smtClean="0"/>
              <a:t> станции</a:t>
            </a:r>
          </a:p>
          <a:p>
            <a:r>
              <a:rPr lang="ru-RU" sz="1500" dirty="0" smtClean="0"/>
              <a:t>Почвозащитное земледелие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5921872"/>
              </p:ext>
            </p:extLst>
          </p:nvPr>
        </p:nvGraphicFramePr>
        <p:xfrm>
          <a:off x="5191506" y="1628180"/>
          <a:ext cx="3646931" cy="288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17" y="1676400"/>
            <a:ext cx="407620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350888" cy="29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теперь, наш следующий «прыжок»…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" y="13716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0715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6101"/>
            <a:ext cx="7009254" cy="4957971"/>
          </a:xfrm>
        </p:spPr>
      </p:pic>
    </p:spTree>
    <p:extLst>
      <p:ext uri="{BB962C8B-B14F-4D97-AF65-F5344CB8AC3E}">
        <p14:creationId xmlns:p14="http://schemas.microsoft.com/office/powerpoint/2010/main" val="3908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0"/>
            <a:ext cx="1143000" cy="1295400"/>
          </a:xfrm>
          <a:prstGeom prst="rect">
            <a:avLst/>
          </a:prstGeom>
          <a:solidFill>
            <a:srgbClr val="FEBB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i="0">
              <a:effectLst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1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Ещё один прыжок «жёлтого»</a:t>
            </a:r>
            <a:endParaRPr lang="ru-RU" sz="3600" i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7772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i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3" descr="logo_gef_new_resiz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"/>
            <a:ext cx="992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543428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www.sgp.uz</a:t>
            </a:r>
            <a:endParaRPr lang="en-US" dirty="0" smtClean="0"/>
          </a:p>
          <a:p>
            <a:r>
              <a:rPr lang="en-US" dirty="0" smtClean="0"/>
              <a:t>+998 71 120 34 62</a:t>
            </a:r>
          </a:p>
          <a:p>
            <a:r>
              <a:rPr lang="en-US" dirty="0" smtClean="0"/>
              <a:t>+998 93 381 00 82</a:t>
            </a:r>
          </a:p>
          <a:p>
            <a:r>
              <a:rPr lang="en-US" dirty="0" smtClean="0">
                <a:hlinkClick r:id="rId6"/>
              </a:rPr>
              <a:t>alexey.volkov@undp.org</a:t>
            </a:r>
            <a:r>
              <a:rPr lang="en-US" dirty="0" smtClean="0"/>
              <a:t> 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ShockwaveFlash1" r:id="rId2" imgW="9067680" imgH="2514600"/>
        </mc:Choice>
        <mc:Fallback>
          <p:control name="ShockwaveFlash1" r:id="rId2" imgW="9067680" imgH="251460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2667000"/>
                  <a:ext cx="9067800" cy="2514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326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P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216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SGP template</vt:lpstr>
      <vt:lpstr>Ещё один прыжок «жёлтого»</vt:lpstr>
      <vt:lpstr>Что такое ПМГ ГЭФ?</vt:lpstr>
      <vt:lpstr>Немного цифр о ПМГ ГЭФ в Узбекистане</vt:lpstr>
      <vt:lpstr>К чему мы стремимся?</vt:lpstr>
      <vt:lpstr>А теперь, наш следующий «прыжок»…</vt:lpstr>
      <vt:lpstr>Где?</vt:lpstr>
      <vt:lpstr>Ещё один прыжок «жёлтого»</vt:lpstr>
    </vt:vector>
  </TitlesOfParts>
  <Company>United Nations Development Programme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Enayet Rasul</dc:creator>
  <cp:lastModifiedBy>Alexey Volkov</cp:lastModifiedBy>
  <cp:revision>139</cp:revision>
  <dcterms:created xsi:type="dcterms:W3CDTF">2009-11-24T21:01:36Z</dcterms:created>
  <dcterms:modified xsi:type="dcterms:W3CDTF">2016-06-02T12:54:55Z</dcterms:modified>
</cp:coreProperties>
</file>