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71" r:id="rId6"/>
    <p:sldId id="273" r:id="rId7"/>
    <p:sldId id="274" r:id="rId8"/>
    <p:sldId id="272" r:id="rId9"/>
    <p:sldId id="275" r:id="rId10"/>
    <p:sldId id="27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B1E"/>
    <a:srgbClr val="FFDF79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uz-Cyrl-UZ" sz="1969" dirty="0">
                <a:latin typeface="Arial" pitchFamily="34" charset="0"/>
                <a:cs typeface="Arial" pitchFamily="34" charset="0"/>
              </a:rPr>
              <a:t>ГЭЖ</a:t>
            </a:r>
            <a:r>
              <a:rPr lang="uz-Cyrl-UZ" sz="1969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69" baseline="0" dirty="0">
                <a:latin typeface="Arial" pitchFamily="34" charset="0"/>
                <a:cs typeface="Arial" pitchFamily="34" charset="0"/>
              </a:rPr>
              <a:t>КГД</a:t>
            </a:r>
            <a:r>
              <a:rPr lang="uz-Cyrl-UZ" sz="1969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sz="1969" dirty="0" smtClean="0">
                <a:latin typeface="Arial" pitchFamily="34" charset="0"/>
                <a:cs typeface="Arial" pitchFamily="34" charset="0"/>
              </a:rPr>
              <a:t>фаолиятининг </a:t>
            </a:r>
            <a:r>
              <a:rPr lang="uz-Cyrl-UZ" sz="1969" dirty="0">
                <a:latin typeface="Arial" pitchFamily="34" charset="0"/>
                <a:cs typeface="Arial" pitchFamily="34" charset="0"/>
              </a:rPr>
              <a:t>тематик йўналишлар бўйича лойиҳалари (жами 59 та лойиҳа)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c:rich>
      </c:tx>
      <c:layout/>
      <c:spPr>
        <a:noFill/>
        <a:ln w="27782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918429003021151"/>
          <c:y val="0.23076923076923089"/>
          <c:w val="0.60574018126888263"/>
          <c:h val="0.46898263027295306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3888865985992602E-2"/>
                  <c:y val="-2.5827280064568209E-2"/>
                </c:manualLayout>
              </c:layout>
              <c:showVal val="1"/>
            </c:dLbl>
            <c:dLbl>
              <c:idx val="1"/>
              <c:layout>
                <c:manualLayout>
                  <c:x val="1.6666529249288867E-2"/>
                  <c:y val="-1.6142050040355155E-2"/>
                </c:manualLayout>
              </c:layout>
              <c:showVal val="1"/>
            </c:dLbl>
            <c:dLbl>
              <c:idx val="2"/>
              <c:layout>
                <c:manualLayout>
                  <c:x val="8.3333562362296627E-3"/>
                  <c:y val="-3.3685280865315609E-2"/>
                </c:manualLayout>
              </c:layout>
              <c:showVal val="1"/>
            </c:dLbl>
            <c:dLbl>
              <c:idx val="3"/>
              <c:layout>
                <c:manualLayout>
                  <c:x val="1.6666712472459266E-2"/>
                  <c:y val="-2.8203847400430932E-2"/>
                </c:manualLayout>
              </c:layout>
              <c:showVal val="1"/>
            </c:dLbl>
            <c:spPr>
              <a:noFill/>
              <a:ln w="27782">
                <a:noFill/>
              </a:ln>
            </c:spPr>
            <c:txPr>
              <a:bodyPr/>
              <a:lstStyle/>
              <a:p>
                <a:pPr>
                  <a:defRPr sz="1750"/>
                </a:pPr>
                <a:endParaRPr lang="en-US"/>
              </a:p>
            </c:txPr>
            <c:showVal val="1"/>
          </c:dLbls>
          <c:cat>
            <c:strRef>
              <c:f>'5 years data uzb'!$A$5:$A$8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'5 years data uzb'!$B$5:$B$8</c:f>
              <c:numCache>
                <c:formatCode>General</c:formatCode>
                <c:ptCount val="4"/>
                <c:pt idx="0">
                  <c:v>12</c:v>
                </c:pt>
                <c:pt idx="1">
                  <c:v>31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</c:ser>
        <c:shape val="box"/>
        <c:axId val="90053632"/>
        <c:axId val="90063616"/>
        <c:axId val="0"/>
      </c:bar3DChart>
      <c:catAx>
        <c:axId val="90053632"/>
        <c:scaling>
          <c:orientation val="minMax"/>
        </c:scaling>
        <c:axPos val="b"/>
        <c:numFmt formatCode="General" sourceLinked="1"/>
        <c:tickLblPos val="nextTo"/>
        <c:crossAx val="90063616"/>
        <c:crosses val="autoZero"/>
        <c:auto val="1"/>
        <c:lblAlgn val="ctr"/>
        <c:lblOffset val="100"/>
      </c:catAx>
      <c:valAx>
        <c:axId val="90063616"/>
        <c:scaling>
          <c:orientation val="minMax"/>
        </c:scaling>
        <c:axPos val="l"/>
        <c:majorGridlines/>
        <c:numFmt formatCode="General" sourceLinked="1"/>
        <c:tickLblPos val="nextTo"/>
        <c:crossAx val="90053632"/>
        <c:crosses val="autoZero"/>
        <c:crossBetween val="between"/>
      </c:valAx>
      <c:spPr>
        <a:noFill/>
        <a:ln w="2778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3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3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3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3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50755287009063"/>
          <c:y val="0.25062034739454103"/>
          <c:w val="0.26737160120845938"/>
          <c:h val="0.54590570719602982"/>
        </c:manualLayout>
      </c:layout>
      <c:spPr>
        <a:effectLst>
          <a:outerShdw blurRad="50800" dist="50800" dir="5400000" sx="78000" sy="78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531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72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uz-Cyrl-UZ" sz="2193" dirty="0">
                <a:latin typeface="Arial" pitchFamily="34" charset="0"/>
                <a:cs typeface="Arial" pitchFamily="34" charset="0"/>
              </a:rPr>
              <a:t>Лойиҳаларнинг жами миқдори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72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$ 3 662 227.31</a:t>
            </a:r>
          </a:p>
        </c:rich>
      </c:tx>
      <c:layout/>
      <c:spPr>
        <a:noFill/>
        <a:ln w="30950">
          <a:noFill/>
        </a:ln>
      </c:spPr>
    </c:title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0.27462686567164202"/>
          <c:y val="0.45454545454545453"/>
          <c:w val="0.36716417910447796"/>
          <c:h val="0.51515151515151514"/>
        </c:manualLayout>
      </c:layout>
      <c:pie3DChart>
        <c:varyColors val="1"/>
        <c:ser>
          <c:idx val="0"/>
          <c:order val="0"/>
          <c:tx>
            <c:strRef>
              <c:f>'additional 5 years uzb'!$D$18:$E$18</c:f>
              <c:strCache>
                <c:ptCount val="1"/>
                <c:pt idx="0">
                  <c:v>ГЭЖнинг молиялаши Биргаликда молиялаш</c:v>
                </c:pt>
              </c:strCache>
            </c:strRef>
          </c:tx>
          <c:explosion val="33"/>
          <c:dPt>
            <c:idx val="0"/>
            <c:explosion val="3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atte">
                <a:bevelT w="165100" prst="coolSlant"/>
              </a:sp3d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5801782262247175E-2"/>
                  <c:y val="8.8747925691309223E-2"/>
                </c:manualLayout>
              </c:layout>
              <c:numFmt formatCode="0%" sourceLinked="0"/>
              <c:spPr>
                <a:noFill/>
                <a:ln w="30950">
                  <a:noFill/>
                </a:ln>
              </c:spPr>
              <c:txPr>
                <a:bodyPr/>
                <a:lstStyle/>
                <a:p>
                  <a:pPr>
                    <a:defRPr sz="1950" b="1" i="1" u="none" strike="noStrike" baseline="0">
                      <a:solidFill>
                        <a:srgbClr val="3366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Val val="1"/>
              <c:showPercent val="1"/>
            </c:dLbl>
            <c:dLbl>
              <c:idx val="1"/>
              <c:layout>
                <c:manualLayout>
                  <c:x val="-7.4012290379870296E-2"/>
                  <c:y val="-3.9754632942094678E-2"/>
                </c:manualLayout>
              </c:layout>
              <c:numFmt formatCode="0%" sourceLinked="0"/>
              <c:spPr>
                <a:noFill/>
                <a:ln w="30950">
                  <a:noFill/>
                </a:ln>
              </c:spPr>
              <c:txPr>
                <a:bodyPr/>
                <a:lstStyle/>
                <a:p>
                  <a:pPr>
                    <a:defRPr sz="1706" b="1" i="1" u="none" strike="noStrike" baseline="0">
                      <a:solidFill>
                        <a:srgbClr val="FF66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Val val="1"/>
              <c:showPercent val="1"/>
            </c:dLbl>
            <c:numFmt formatCode="0%" sourceLinked="0"/>
            <c:spPr>
              <a:noFill/>
              <a:ln w="30950">
                <a:noFill/>
              </a:ln>
            </c:spPr>
            <c:txPr>
              <a:bodyPr/>
              <a:lstStyle/>
              <a:p>
                <a:pPr>
                  <a:defRPr sz="121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'additional 5 years uzb'!$D$18:$E$18</c:f>
              <c:strCache>
                <c:ptCount val="2"/>
                <c:pt idx="0">
                  <c:v>ГЭЖнинг молиялаши</c:v>
                </c:pt>
                <c:pt idx="1">
                  <c:v>Биргаликда молиялаш</c:v>
                </c:pt>
              </c:strCache>
            </c:strRef>
          </c:cat>
          <c:val>
            <c:numRef>
              <c:f>'additional 5 years uzb'!$D$23:$E$23</c:f>
              <c:numCache>
                <c:formatCode>[$$-409]#,##0.00</c:formatCode>
                <c:ptCount val="2"/>
                <c:pt idx="0" formatCode="[$$-409]#,##0">
                  <c:v>1594701.84</c:v>
                </c:pt>
                <c:pt idx="1">
                  <c:v>2067525.47</c:v>
                </c:pt>
              </c:numCache>
            </c:numRef>
          </c:val>
        </c:ser>
      </c:pie3DChart>
      <c:spPr>
        <a:noFill/>
        <a:ln w="30950">
          <a:noFill/>
        </a:ln>
      </c:spPr>
    </c:plotArea>
    <c:legend>
      <c:legendPos val="r"/>
      <c:layout>
        <c:manualLayout>
          <c:xMode val="edge"/>
          <c:yMode val="edge"/>
          <c:x val="0.67761194029850802"/>
          <c:y val="6.7340067340067339E-2"/>
          <c:w val="0.29701492537313445"/>
          <c:h val="0.66666666666666663"/>
        </c:manualLayout>
      </c:layout>
      <c:txPr>
        <a:bodyPr/>
        <a:lstStyle/>
        <a:p>
          <a:pPr>
            <a:defRPr sz="1566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21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uz-Cyrl-UZ" sz="1800" dirty="0">
                <a:latin typeface="Arial" pitchFamily="34" charset="0"/>
                <a:cs typeface="Arial" pitchFamily="34" charset="0"/>
              </a:rPr>
              <a:t>Маблағларни иш йўналишлари бўйича ўзлаштириш миқдори</a:t>
            </a:r>
            <a:r>
              <a:rPr lang="ru-RU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- $ 1 594 702</a:t>
            </a:r>
          </a:p>
        </c:rich>
      </c:tx>
      <c:layout>
        <c:manualLayout>
          <c:xMode val="edge"/>
          <c:yMode val="edge"/>
          <c:x val="0.1572740563392879"/>
          <c:y val="1.0683760683760689E-2"/>
        </c:manualLayout>
      </c:layout>
      <c:spPr>
        <a:noFill/>
        <a:ln w="25399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9.6732026143790867E-2"/>
          <c:y val="0.21111111111111117"/>
          <c:w val="0.71241830065359502"/>
          <c:h val="0.73777777777777775"/>
        </c:manualLayout>
      </c:layout>
      <c:bar3DChart>
        <c:barDir val="col"/>
        <c:grouping val="clustered"/>
        <c:ser>
          <c:idx val="0"/>
          <c:order val="0"/>
          <c:tx>
            <c:strRef>
              <c:f>'additional 5 years uzb'!$A$19:$A$23</c:f>
              <c:strCache>
                <c:ptCount val="1"/>
                <c:pt idx="0">
                  <c:v>Биохилмахиллик  Иқлим ўзгариши Тупроқнинг емирилиши Салоҳиятни ошириш Жами</c:v>
                </c:pt>
              </c:strCache>
            </c:strRef>
          </c:tx>
          <c:dPt>
            <c:idx val="0"/>
            <c:spPr>
              <a:solidFill>
                <a:srgbClr val="339966"/>
              </a:solidFill>
              <a:ln w="25399">
                <a:noFill/>
              </a:ln>
            </c:spPr>
          </c:dPt>
          <c:dPt>
            <c:idx val="1"/>
            <c:spPr>
              <a:solidFill>
                <a:srgbClr val="99CCFF"/>
              </a:solidFill>
              <a:ln w="25399">
                <a:noFill/>
              </a:ln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  <a:ln w="25399">
                <a:noFill/>
              </a:ln>
            </c:spPr>
          </c:dPt>
          <c:dPt>
            <c:idx val="4"/>
            <c:spPr>
              <a:solidFill>
                <a:srgbClr val="FFCC99"/>
              </a:solidFill>
              <a:ln w="25399">
                <a:noFill/>
              </a:ln>
            </c:spPr>
          </c:dPt>
          <c:dLbls>
            <c:dLbl>
              <c:idx val="0"/>
              <c:layout>
                <c:manualLayout>
                  <c:x val="8.3073727933541015E-3"/>
                  <c:y val="-3.9755592477545815E-2"/>
                </c:manualLayout>
              </c:layout>
              <c:showVal val="1"/>
            </c:dLbl>
            <c:dLbl>
              <c:idx val="1"/>
              <c:layout>
                <c:manualLayout>
                  <c:x val="4.1536863966770508E-3"/>
                  <c:y val="-2.7522935779816581E-2"/>
                </c:manualLayout>
              </c:layout>
              <c:showVal val="1"/>
            </c:dLbl>
            <c:dLbl>
              <c:idx val="2"/>
              <c:layout>
                <c:manualLayout>
                  <c:x val="8.3073727933541015E-3"/>
                  <c:y val="-2.7522935779816581E-2"/>
                </c:manualLayout>
              </c:layout>
              <c:showVal val="1"/>
            </c:dLbl>
            <c:dLbl>
              <c:idx val="3"/>
              <c:layout>
                <c:manualLayout>
                  <c:x val="1.8691588785046741E-2"/>
                  <c:y val="-2.1406727828746207E-2"/>
                </c:manualLayout>
              </c:layout>
              <c:showVal val="1"/>
            </c:dLbl>
            <c:dLbl>
              <c:idx val="4"/>
              <c:layout>
                <c:manualLayout>
                  <c:x val="-2.5579112264952821E-2"/>
                  <c:y val="6.049760780563064E-2"/>
                </c:manualLayout>
              </c:layout>
              <c:showVal val="1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'additional 5 years uzb'!$A$19:$A$23</c:f>
              <c:strCache>
                <c:ptCount val="5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  <c:pt idx="4">
                  <c:v>Жами</c:v>
                </c:pt>
              </c:strCache>
            </c:strRef>
          </c:cat>
          <c:val>
            <c:numRef>
              <c:f>'additional 5 years uzb'!$D$19:$D$23</c:f>
              <c:numCache>
                <c:formatCode>[$$-409]#,##0</c:formatCode>
                <c:ptCount val="5"/>
                <c:pt idx="0">
                  <c:v>429645.35</c:v>
                </c:pt>
                <c:pt idx="1">
                  <c:v>731774.19</c:v>
                </c:pt>
                <c:pt idx="2">
                  <c:v>358276.2</c:v>
                </c:pt>
                <c:pt idx="3">
                  <c:v>75006.100000000006</c:v>
                </c:pt>
                <c:pt idx="4">
                  <c:v>1594701.84</c:v>
                </c:pt>
              </c:numCache>
            </c:numRef>
          </c:val>
        </c:ser>
        <c:gapWidth val="33"/>
        <c:gapDepth val="36"/>
        <c:shape val="cylinder"/>
        <c:axId val="93086848"/>
        <c:axId val="93088384"/>
        <c:axId val="0"/>
      </c:bar3DChart>
      <c:catAx>
        <c:axId val="93086848"/>
        <c:scaling>
          <c:orientation val="minMax"/>
        </c:scaling>
        <c:delete val="1"/>
        <c:axPos val="b"/>
        <c:tickLblPos val="none"/>
        <c:crossAx val="93088384"/>
        <c:crosses val="autoZero"/>
        <c:auto val="1"/>
        <c:lblAlgn val="ctr"/>
        <c:lblOffset val="100"/>
      </c:catAx>
      <c:valAx>
        <c:axId val="93088384"/>
        <c:scaling>
          <c:orientation val="minMax"/>
        </c:scaling>
        <c:axPos val="l"/>
        <c:majorGridlines/>
        <c:numFmt formatCode="[$$-409]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086848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85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85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85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85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85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732026143790855"/>
          <c:y val="0.30444444444444457"/>
          <c:w val="0.23006535947712431"/>
          <c:h val="0.56444444444444464"/>
        </c:manualLayout>
      </c:layout>
      <c:txPr>
        <a:bodyPr/>
        <a:lstStyle/>
        <a:p>
          <a:pPr>
            <a:defRPr sz="1285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3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uz-Cyrl-UZ" sz="2110" dirty="0">
                <a:latin typeface="Arial" pitchFamily="34" charset="0"/>
                <a:cs typeface="Arial" pitchFamily="34" charset="0"/>
              </a:rPr>
              <a:t>Иш йўналишлари бўйича фоизли бўлиш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73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 dirty="0"/>
          </a:p>
        </c:rich>
      </c:tx>
      <c:layout/>
      <c:spPr>
        <a:noFill/>
        <a:ln w="29769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5533661740558325E-2"/>
          <c:y val="0.33743842364532034"/>
          <c:w val="0.60755336617405586"/>
          <c:h val="0.56896551724137956"/>
        </c:manualLayout>
      </c:layout>
      <c:pie3DChart>
        <c:varyColors val="1"/>
        <c:ser>
          <c:idx val="0"/>
          <c:order val="0"/>
          <c:tx>
            <c:strRef>
              <c:f>'additional 5 years uzb'!$A$19:$A$22</c:f>
              <c:strCache>
                <c:ptCount val="1"/>
                <c:pt idx="0">
                  <c:v>Биохилмахиллик  Иқлим ўзгариши Тупроқнинг емирилиши Салоҳиятни ошириш</c:v>
                </c:pt>
              </c:strCache>
            </c:strRef>
          </c:tx>
          <c:explosion val="25"/>
          <c:dPt>
            <c:idx val="0"/>
            <c:spPr>
              <a:solidFill>
                <a:srgbClr val="339966"/>
              </a:solidFill>
              <a:ln w="29769">
                <a:noFill/>
              </a:ln>
            </c:spPr>
          </c:dPt>
          <c:dPt>
            <c:idx val="1"/>
            <c:spPr>
              <a:solidFill>
                <a:srgbClr val="99CCFF"/>
              </a:solidFill>
              <a:ln w="29769">
                <a:noFill/>
              </a:ln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  <a:ln w="29769">
                <a:noFill/>
              </a:ln>
            </c:spPr>
          </c:dPt>
          <c:dLbls>
            <c:dLbl>
              <c:idx val="0"/>
              <c:layout>
                <c:manualLayout>
                  <c:x val="-3.8100106492175996E-2"/>
                  <c:y val="-5.3822495455125102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1.1318955357838743E-2"/>
                  <c:y val="-0.1640065198876186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0725640215662301"/>
                  <c:y val="5.9979229690948564E-2"/>
                </c:manualLayout>
              </c:layout>
              <c:dLblPos val="bestFit"/>
              <c:showVal val="1"/>
            </c:dLbl>
            <c:spPr>
              <a:noFill/>
              <a:ln w="29769">
                <a:noFill/>
              </a:ln>
            </c:spPr>
            <c:txPr>
              <a:bodyPr/>
              <a:lstStyle/>
              <a:p>
                <a:pPr>
                  <a:defRPr sz="1641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'additional 5 years uzb'!$A$19:$A$22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'additional 5 years uzb'!$C$19:$C$22</c:f>
              <c:numCache>
                <c:formatCode>0.00%</c:formatCode>
                <c:ptCount val="4"/>
                <c:pt idx="0">
                  <c:v>0.26942048928720141</c:v>
                </c:pt>
                <c:pt idx="1">
                  <c:v>0.45887837565923939</c:v>
                </c:pt>
                <c:pt idx="2">
                  <c:v>0.22466657466200698</c:v>
                </c:pt>
                <c:pt idx="3">
                  <c:v>4.7034560391552557E-2</c:v>
                </c:pt>
              </c:numCache>
            </c:numRef>
          </c:val>
        </c:ser>
        <c:ser>
          <c:idx val="1"/>
          <c:order val="1"/>
          <c:tx>
            <c:strRef>
              <c:f>'additional 5 years uzb'!$A$20</c:f>
              <c:strCache>
                <c:ptCount val="1"/>
                <c:pt idx="0">
                  <c:v>Иқлим ўзгариши</c:v>
                </c:pt>
              </c:strCache>
            </c:strRef>
          </c:tx>
          <c:explosion val="25"/>
          <c:cat>
            <c:strRef>
              <c:f>'additional 5 years uzb'!$A$19:$A$22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'additional 5 years uzb'!$B$20:$F$20</c:f>
              <c:numCache>
                <c:formatCode>0.00%</c:formatCode>
                <c:ptCount val="5"/>
                <c:pt idx="0" formatCode="General">
                  <c:v>31</c:v>
                </c:pt>
                <c:pt idx="1">
                  <c:v>0.45887837565923939</c:v>
                </c:pt>
                <c:pt idx="2" formatCode="[$$-409]#,##0">
                  <c:v>731774.19</c:v>
                </c:pt>
                <c:pt idx="3" formatCode="[$$-409]#,##0.00">
                  <c:v>782302.16999999969</c:v>
                </c:pt>
              </c:numCache>
            </c:numRef>
          </c:val>
        </c:ser>
        <c:ser>
          <c:idx val="2"/>
          <c:order val="2"/>
          <c:tx>
            <c:strRef>
              <c:f>'additional 5 years uzb'!$A$21</c:f>
              <c:strCache>
                <c:ptCount val="1"/>
                <c:pt idx="0">
                  <c:v>Тупроқнинг емирилиши</c:v>
                </c:pt>
              </c:strCache>
            </c:strRef>
          </c:tx>
          <c:explosion val="25"/>
          <c:cat>
            <c:strRef>
              <c:f>'additional 5 years uzb'!$A$19:$A$22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'additional 5 years uzb'!$B$21:$F$21</c:f>
              <c:numCache>
                <c:formatCode>0.00%</c:formatCode>
                <c:ptCount val="5"/>
                <c:pt idx="0" formatCode="General">
                  <c:v>12</c:v>
                </c:pt>
                <c:pt idx="1">
                  <c:v>0.22466657466200698</c:v>
                </c:pt>
                <c:pt idx="2" formatCode="[$$-409]#,##0">
                  <c:v>358276.2</c:v>
                </c:pt>
                <c:pt idx="3" formatCode="[$$-409]#,##0.00">
                  <c:v>519039</c:v>
                </c:pt>
              </c:numCache>
            </c:numRef>
          </c:val>
        </c:ser>
        <c:ser>
          <c:idx val="3"/>
          <c:order val="3"/>
          <c:tx>
            <c:strRef>
              <c:f>'additional 5 years uzb'!$A$22</c:f>
              <c:strCache>
                <c:ptCount val="1"/>
                <c:pt idx="0">
                  <c:v>Салоҳиятни ошириш</c:v>
                </c:pt>
              </c:strCache>
            </c:strRef>
          </c:tx>
          <c:explosion val="25"/>
          <c:cat>
            <c:strRef>
              <c:f>'additional 5 years uzb'!$A$19:$A$22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'additional 5 years uzb'!$B$22:$F$22</c:f>
              <c:numCache>
                <c:formatCode>0.00%</c:formatCode>
                <c:ptCount val="5"/>
                <c:pt idx="0" formatCode="General">
                  <c:v>4</c:v>
                </c:pt>
                <c:pt idx="1">
                  <c:v>4.7034560391552557E-2</c:v>
                </c:pt>
                <c:pt idx="2" formatCode="[$$-409]#,##0">
                  <c:v>75006.100000000006</c:v>
                </c:pt>
                <c:pt idx="3" formatCode="[$$-409]#,##0.00">
                  <c:v>177361.1</c:v>
                </c:pt>
              </c:numCache>
            </c:numRef>
          </c:val>
        </c:ser>
        <c:ser>
          <c:idx val="4"/>
          <c:order val="4"/>
          <c:tx>
            <c:strRef>
              <c:f>'additional 5 years uzb'!$A$23</c:f>
              <c:strCache>
                <c:ptCount val="1"/>
                <c:pt idx="0">
                  <c:v>Жами</c:v>
                </c:pt>
              </c:strCache>
            </c:strRef>
          </c:tx>
          <c:explosion val="25"/>
          <c:cat>
            <c:strRef>
              <c:f>'additional 5 years uzb'!$A$19:$A$22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'additional 5 years uzb'!$B$23:$F$23</c:f>
              <c:numCache>
                <c:formatCode>0.00%</c:formatCode>
                <c:ptCount val="5"/>
                <c:pt idx="0" formatCode="General">
                  <c:v>59</c:v>
                </c:pt>
                <c:pt idx="1">
                  <c:v>1</c:v>
                </c:pt>
                <c:pt idx="2" formatCode="[$$-409]#,##0">
                  <c:v>1594701.84</c:v>
                </c:pt>
                <c:pt idx="3" formatCode="[$$-409]#,##0.00">
                  <c:v>2067525.47</c:v>
                </c:pt>
                <c:pt idx="4" formatCode="[$$-409]#,##0.00">
                  <c:v>3662227.3099999991</c:v>
                </c:pt>
              </c:numCache>
            </c:numRef>
          </c:val>
        </c:ser>
      </c:pie3DChart>
      <c:spPr>
        <a:noFill/>
        <a:ln w="2976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6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6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6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6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114942528735635"/>
          <c:y val="0.18965517241379309"/>
          <c:w val="0.28899835796387535"/>
          <c:h val="0.56157635467980294"/>
        </c:manualLayout>
      </c:layout>
      <c:txPr>
        <a:bodyPr/>
        <a:lstStyle/>
        <a:p>
          <a:pPr>
            <a:defRPr sz="1506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17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93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uz-Cyrl-UZ" sz="1938" b="1" i="0" u="none" strike="noStrike" baseline="0" dirty="0" smtClean="0">
                <a:latin typeface="Arial" pitchFamily="34" charset="0"/>
                <a:cs typeface="Arial" pitchFamily="34" charset="0"/>
              </a:rPr>
              <a:t>Тайёрлаш жараёнидаги лойиҳалар</a:t>
            </a:r>
            <a:endParaRPr lang="ru-RU" sz="1800" b="1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72740563392879"/>
          <c:y val="1.0683753222643181E-2"/>
        </c:manualLayout>
      </c:layout>
      <c:spPr>
        <a:noFill/>
        <a:ln w="27346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7.8431372549019607E-2"/>
          <c:y val="0.15935334872979223"/>
          <c:w val="0.72549019607843168"/>
          <c:h val="0.78521939953810649"/>
        </c:manualLayout>
      </c:layout>
      <c:bar3DChart>
        <c:barDir val="col"/>
        <c:grouping val="clustered"/>
        <c:ser>
          <c:idx val="0"/>
          <c:order val="0"/>
          <c:tx>
            <c:strRef>
              <c:f>'pipeline uzb'!$A$10:$A$14</c:f>
              <c:strCache>
                <c:ptCount val="1"/>
                <c:pt idx="0">
                  <c:v>Биохилмахиллик  Иқлим ўзгариши Тупроқнинг емирилиши Салоҳиятни ошириш Жами</c:v>
                </c:pt>
              </c:strCache>
            </c:strRef>
          </c:tx>
          <c:dPt>
            <c:idx val="0"/>
            <c:spPr>
              <a:solidFill>
                <a:srgbClr val="339966"/>
              </a:solidFill>
              <a:ln w="27346">
                <a:noFill/>
              </a:ln>
            </c:spPr>
          </c:dPt>
          <c:dPt>
            <c:idx val="1"/>
            <c:spPr>
              <a:solidFill>
                <a:srgbClr val="99CCFF"/>
              </a:solidFill>
              <a:ln w="27346">
                <a:noFill/>
              </a:ln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  <a:ln w="27346">
                <a:noFill/>
              </a:ln>
            </c:spPr>
          </c:dPt>
          <c:dPt>
            <c:idx val="4"/>
            <c:spPr>
              <a:solidFill>
                <a:srgbClr val="FFCC99"/>
              </a:solidFill>
              <a:ln w="27346">
                <a:noFill/>
              </a:ln>
            </c:spPr>
          </c:dPt>
          <c:dLbls>
            <c:dLbl>
              <c:idx val="0"/>
              <c:layout>
                <c:manualLayout>
                  <c:x val="8.3073727933541015E-3"/>
                  <c:y val="-3.9755592477545815E-2"/>
                </c:manualLayout>
              </c:layout>
              <c:showVal val="1"/>
            </c:dLbl>
            <c:dLbl>
              <c:idx val="1"/>
              <c:layout>
                <c:manualLayout>
                  <c:x val="4.1536863966770508E-3"/>
                  <c:y val="-2.7522935779816581E-2"/>
                </c:manualLayout>
              </c:layout>
              <c:showVal val="1"/>
            </c:dLbl>
            <c:dLbl>
              <c:idx val="2"/>
              <c:layout>
                <c:manualLayout>
                  <c:x val="8.3073727933541015E-3"/>
                  <c:y val="-2.7522935779816581E-2"/>
                </c:manualLayout>
              </c:layout>
              <c:showVal val="1"/>
            </c:dLbl>
            <c:dLbl>
              <c:idx val="3"/>
              <c:layout>
                <c:manualLayout>
                  <c:x val="1.8691588785046741E-2"/>
                  <c:y val="-2.1406727828746207E-2"/>
                </c:manualLayout>
              </c:layout>
              <c:showVal val="1"/>
            </c:dLbl>
            <c:dLbl>
              <c:idx val="4"/>
              <c:layout>
                <c:manualLayout>
                  <c:x val="-2.5579112264952821E-2"/>
                  <c:y val="6.049760780563064E-2"/>
                </c:manualLayout>
              </c:layout>
              <c:showVal val="1"/>
            </c:dLbl>
            <c:spPr>
              <a:noFill/>
              <a:ln w="27346">
                <a:noFill/>
              </a:ln>
            </c:spPr>
            <c:txPr>
              <a:bodyPr/>
              <a:lstStyle/>
              <a:p>
                <a:pPr>
                  <a:defRPr sz="1507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'pipeline uzb'!$A$10:$A$14</c:f>
              <c:strCache>
                <c:ptCount val="5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  <c:pt idx="4">
                  <c:v>Жами</c:v>
                </c:pt>
              </c:strCache>
            </c:strRef>
          </c:cat>
          <c:val>
            <c:numRef>
              <c:f>'pipeline uzb'!$D$10:$D$14</c:f>
              <c:numCache>
                <c:formatCode>[$$-409]#,##0</c:formatCode>
                <c:ptCount val="5"/>
                <c:pt idx="0">
                  <c:v>80000</c:v>
                </c:pt>
                <c:pt idx="1">
                  <c:v>56049</c:v>
                </c:pt>
                <c:pt idx="2">
                  <c:v>256000</c:v>
                </c:pt>
                <c:pt idx="3">
                  <c:v>30000</c:v>
                </c:pt>
                <c:pt idx="4">
                  <c:v>422049</c:v>
                </c:pt>
              </c:numCache>
            </c:numRef>
          </c:val>
        </c:ser>
        <c:gapWidth val="33"/>
        <c:gapDepth val="36"/>
        <c:shape val="cylinder"/>
        <c:axId val="93670784"/>
        <c:axId val="93680768"/>
        <c:axId val="0"/>
      </c:bar3DChart>
      <c:catAx>
        <c:axId val="93670784"/>
        <c:scaling>
          <c:orientation val="minMax"/>
        </c:scaling>
        <c:delete val="1"/>
        <c:axPos val="b"/>
        <c:tickLblPos val="none"/>
        <c:crossAx val="93680768"/>
        <c:crosses val="autoZero"/>
        <c:auto val="1"/>
        <c:lblAlgn val="ctr"/>
        <c:lblOffset val="100"/>
      </c:catAx>
      <c:valAx>
        <c:axId val="93680768"/>
        <c:scaling>
          <c:orientation val="minMax"/>
        </c:scaling>
        <c:axPos val="l"/>
        <c:majorGridlines/>
        <c:numFmt formatCode="[$$-409]#,##0" sourceLinked="1"/>
        <c:tickLblPos val="nextTo"/>
        <c:txPr>
          <a:bodyPr rot="0" vert="horz"/>
          <a:lstStyle/>
          <a:p>
            <a:pPr>
              <a:defRPr sz="107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670784"/>
        <c:crosses val="autoZero"/>
        <c:crossBetween val="between"/>
      </c:valAx>
      <c:spPr>
        <a:noFill/>
        <a:ln w="2734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83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383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383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383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383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601307189542489"/>
          <c:y val="0.29561200923787551"/>
          <c:w val="0.23006535947712431"/>
          <c:h val="0.5866050808314085"/>
        </c:manualLayout>
      </c:layout>
      <c:txPr>
        <a:bodyPr/>
        <a:lstStyle/>
        <a:p>
          <a:pPr>
            <a:defRPr sz="1383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7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5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uz-Cyrl-UZ" sz="2015" b="1" i="0" u="none" strike="noStrike" baseline="0" dirty="0">
                <a:latin typeface="Arial" pitchFamily="34" charset="0"/>
                <a:cs typeface="Arial" pitchFamily="34" charset="0"/>
              </a:rPr>
              <a:t>Келгуси лойиҳаларнинг иш йўналишлари бўйича фоизли бўлиш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5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 dirty="0"/>
          </a:p>
        </c:rich>
      </c:tx>
      <c:layout/>
      <c:spPr>
        <a:noFill/>
        <a:ln w="2843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175697865353068E-2"/>
          <c:y val="0.33990147783251257"/>
          <c:w val="0.60262725779967186"/>
          <c:h val="0.56403940886699511"/>
        </c:manualLayout>
      </c:layout>
      <c:pie3DChart>
        <c:varyColors val="1"/>
        <c:ser>
          <c:idx val="0"/>
          <c:order val="0"/>
          <c:tx>
            <c:strRef>
              <c:f>'pipeline uzb'!$A$10:$A$13</c:f>
              <c:strCache>
                <c:ptCount val="1"/>
                <c:pt idx="0">
                  <c:v>Биохилмахиллик  Иқлим ўзгариши Тупроқнинг емирилиши Салоҳиятни ошириш</c:v>
                </c:pt>
              </c:strCache>
            </c:strRef>
          </c:tx>
          <c:explosion val="25"/>
          <c:dPt>
            <c:idx val="0"/>
            <c:spPr>
              <a:solidFill>
                <a:srgbClr val="339966"/>
              </a:solidFill>
              <a:ln w="28430">
                <a:noFill/>
              </a:ln>
            </c:spPr>
          </c:dPt>
          <c:dPt>
            <c:idx val="1"/>
            <c:spPr>
              <a:solidFill>
                <a:srgbClr val="99CCFF"/>
              </a:solidFill>
              <a:ln w="28430">
                <a:noFill/>
              </a:ln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  <a:ln w="28430">
                <a:noFill/>
              </a:ln>
            </c:spPr>
          </c:dPt>
          <c:dLbls>
            <c:dLbl>
              <c:idx val="0"/>
              <c:layout>
                <c:manualLayout>
                  <c:x val="-3.8100106492175996E-2"/>
                  <c:y val="-5.3822495455125102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2613559219430326"/>
                  <c:y val="-3.35395929282424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5047957555552685"/>
                  <c:y val="-0.13505546476501751"/>
                </c:manualLayout>
              </c:layout>
              <c:dLblPos val="bestFit"/>
              <c:showVal val="1"/>
            </c:dLbl>
            <c:spPr>
              <a:noFill/>
              <a:ln w="28430">
                <a:noFill/>
              </a:ln>
            </c:spPr>
            <c:txPr>
              <a:bodyPr/>
              <a:lstStyle/>
              <a:p>
                <a:pPr>
                  <a:defRPr sz="1567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'pipeline uzb'!$A$10:$A$13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'pipeline uzb'!$C$10:$C$13</c:f>
              <c:numCache>
                <c:formatCode>0.00%</c:formatCode>
                <c:ptCount val="4"/>
                <c:pt idx="0">
                  <c:v>0.18955145018706376</c:v>
                </c:pt>
                <c:pt idx="1">
                  <c:v>0.1328021153941841</c:v>
                </c:pt>
                <c:pt idx="2">
                  <c:v>0.6065646405986036</c:v>
                </c:pt>
                <c:pt idx="3">
                  <c:v>7.1081793820148884E-2</c:v>
                </c:pt>
              </c:numCache>
            </c:numRef>
          </c:val>
        </c:ser>
        <c:ser>
          <c:idx val="1"/>
          <c:order val="1"/>
          <c:tx>
            <c:strRef>
              <c:f>'pipeline uzb'!$A$11</c:f>
              <c:strCache>
                <c:ptCount val="1"/>
                <c:pt idx="0">
                  <c:v>Иқлим ўзгариши</c:v>
                </c:pt>
              </c:strCache>
            </c:strRef>
          </c:tx>
          <c:explosion val="25"/>
          <c:cat>
            <c:strRef>
              <c:f>'pipeline uzb'!$A$10:$A$13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'pipeline uzb'!$B$11:$F$11</c:f>
              <c:numCache>
                <c:formatCode>0.00%</c:formatCode>
                <c:ptCount val="5"/>
                <c:pt idx="0" formatCode="General">
                  <c:v>3</c:v>
                </c:pt>
                <c:pt idx="1">
                  <c:v>0.1328021153941841</c:v>
                </c:pt>
                <c:pt idx="2" formatCode="[$$-409]#,##0">
                  <c:v>56049</c:v>
                </c:pt>
              </c:numCache>
            </c:numRef>
          </c:val>
        </c:ser>
        <c:ser>
          <c:idx val="2"/>
          <c:order val="2"/>
          <c:tx>
            <c:strRef>
              <c:f>'pipeline uzb'!$A$12</c:f>
              <c:strCache>
                <c:ptCount val="1"/>
                <c:pt idx="0">
                  <c:v>Тупроқнинг емирилиши</c:v>
                </c:pt>
              </c:strCache>
            </c:strRef>
          </c:tx>
          <c:explosion val="25"/>
          <c:cat>
            <c:strRef>
              <c:f>'pipeline uzb'!$A$10:$A$13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'pipeline uzb'!$B$12:$F$12</c:f>
              <c:numCache>
                <c:formatCode>0.00%</c:formatCode>
                <c:ptCount val="5"/>
                <c:pt idx="0" formatCode="General">
                  <c:v>7</c:v>
                </c:pt>
                <c:pt idx="1">
                  <c:v>0.6065646405986036</c:v>
                </c:pt>
                <c:pt idx="2" formatCode="[$$-409]#,##0">
                  <c:v>256000</c:v>
                </c:pt>
              </c:numCache>
            </c:numRef>
          </c:val>
        </c:ser>
        <c:ser>
          <c:idx val="3"/>
          <c:order val="3"/>
          <c:tx>
            <c:strRef>
              <c:f>'pipeline uzb'!$A$13</c:f>
              <c:strCache>
                <c:ptCount val="1"/>
                <c:pt idx="0">
                  <c:v>Салоҳиятни ошириш</c:v>
                </c:pt>
              </c:strCache>
            </c:strRef>
          </c:tx>
          <c:explosion val="25"/>
          <c:cat>
            <c:strRef>
              <c:f>'pipeline uzb'!$A$10:$A$13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'pipeline uzb'!$B$13:$F$13</c:f>
              <c:numCache>
                <c:formatCode>0.00%</c:formatCode>
                <c:ptCount val="5"/>
                <c:pt idx="0" formatCode="General">
                  <c:v>1</c:v>
                </c:pt>
                <c:pt idx="1">
                  <c:v>7.1081793820148884E-2</c:v>
                </c:pt>
                <c:pt idx="2" formatCode="[$$-409]#,##0">
                  <c:v>30000</c:v>
                </c:pt>
              </c:numCache>
            </c:numRef>
          </c:val>
        </c:ser>
        <c:ser>
          <c:idx val="4"/>
          <c:order val="4"/>
          <c:tx>
            <c:strRef>
              <c:f>'pipeline uzb'!$A$14</c:f>
              <c:strCache>
                <c:ptCount val="1"/>
                <c:pt idx="0">
                  <c:v>Жами</c:v>
                </c:pt>
              </c:strCache>
            </c:strRef>
          </c:tx>
          <c:explosion val="25"/>
          <c:cat>
            <c:strRef>
              <c:f>'pipeline uzb'!$A$10:$A$13</c:f>
              <c:strCache>
                <c:ptCount val="4"/>
                <c:pt idx="0">
                  <c:v>Биохилмахиллик </c:v>
                </c:pt>
                <c:pt idx="1">
                  <c:v>Иқлим ўзгариши</c:v>
                </c:pt>
                <c:pt idx="2">
                  <c:v>Тупроқнинг емирилиши</c:v>
                </c:pt>
                <c:pt idx="3">
                  <c:v>Салоҳиятни ошириш</c:v>
                </c:pt>
              </c:strCache>
            </c:strRef>
          </c:cat>
          <c:val>
            <c:numRef>
              <c:f>'pipeline uzb'!$B$14:$F$14</c:f>
              <c:numCache>
                <c:formatCode>0.00%</c:formatCode>
                <c:ptCount val="5"/>
                <c:pt idx="0" formatCode="General">
                  <c:v>13</c:v>
                </c:pt>
                <c:pt idx="1">
                  <c:v>1</c:v>
                </c:pt>
                <c:pt idx="2" formatCode="[$$-409]#,##0">
                  <c:v>422049</c:v>
                </c:pt>
              </c:numCache>
            </c:numRef>
          </c:val>
        </c:ser>
      </c:pie3DChart>
      <c:spPr>
        <a:noFill/>
        <a:ln w="2843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38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38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38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38" b="1" i="1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50738916256128"/>
          <c:y val="0.18965517241379309"/>
          <c:w val="0.28899835796387535"/>
          <c:h val="0.56157635467980294"/>
        </c:manualLayout>
      </c:layout>
      <c:txPr>
        <a:bodyPr/>
        <a:lstStyle/>
        <a:p>
          <a:pPr>
            <a:defRPr sz="1438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11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uz-Cyrl-UZ" sz="1200"/>
              <a:t>Грантларни йиллар бўйича тақсимлаш</a:t>
            </a:r>
            <a:endParaRPr lang="en-US" sz="120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rich>
      </c:tx>
      <c:layout>
        <c:manualLayout>
          <c:xMode val="edge"/>
          <c:yMode val="edge"/>
          <c:x val="0.35607675906183384"/>
          <c:y val="3.448275862068965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787234042553251E-2"/>
          <c:y val="0.20623501199040775"/>
          <c:w val="0.90957446808510634"/>
          <c:h val="0.69544364508393286"/>
        </c:manualLayout>
      </c:layout>
      <c:lineChart>
        <c:grouping val="standard"/>
        <c:ser>
          <c:idx val="1"/>
          <c:order val="0"/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'pipeline uzb'!$A$48:$A$53</c:f>
              <c:strCache>
                <c:ptCount val="6"/>
                <c:pt idx="0">
                  <c:v>1-чи йил</c:v>
                </c:pt>
                <c:pt idx="1">
                  <c:v>2-чи йил</c:v>
                </c:pt>
                <c:pt idx="2">
                  <c:v>3-чи йил</c:v>
                </c:pt>
                <c:pt idx="3">
                  <c:v>4-чи йил</c:v>
                </c:pt>
                <c:pt idx="4">
                  <c:v>5-чи йил</c:v>
                </c:pt>
                <c:pt idx="5">
                  <c:v>6-чи йил</c:v>
                </c:pt>
              </c:strCache>
            </c:strRef>
          </c:cat>
          <c:val>
            <c:numRef>
              <c:f>'pipeline uzb'!$B$48:$B$53</c:f>
              <c:numCache>
                <c:formatCode>"$"#,##0</c:formatCode>
                <c:ptCount val="6"/>
                <c:pt idx="0">
                  <c:v>223835.1</c:v>
                </c:pt>
                <c:pt idx="1">
                  <c:v>349377</c:v>
                </c:pt>
                <c:pt idx="2">
                  <c:v>521836</c:v>
                </c:pt>
                <c:pt idx="3">
                  <c:v>134533</c:v>
                </c:pt>
                <c:pt idx="4">
                  <c:v>365120.74</c:v>
                </c:pt>
                <c:pt idx="5">
                  <c:v>422049</c:v>
                </c:pt>
              </c:numCache>
            </c:numRef>
          </c:val>
        </c:ser>
        <c:dLbls>
          <c:showVal val="1"/>
        </c:dLbls>
        <c:marker val="1"/>
        <c:axId val="98518528"/>
        <c:axId val="98520064"/>
      </c:lineChart>
      <c:catAx>
        <c:axId val="98518528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520064"/>
        <c:crosses val="autoZero"/>
        <c:lblAlgn val="ctr"/>
        <c:lblOffset val="100"/>
        <c:tickLblSkip val="1"/>
        <c:tickMarkSkip val="1"/>
      </c:catAx>
      <c:valAx>
        <c:axId val="985200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518528"/>
        <c:crosses val="autoZero"/>
        <c:crossBetween val="between"/>
      </c:valAx>
      <c:spPr>
        <a:solidFill>
          <a:srgbClr val="FFCC0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750" b="1" i="1" u="none" strike="noStrike" baseline="0">
                <a:solidFill>
                  <a:srgbClr val="FF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2015 йилгача  қолган маблағлар - жами $764 297</a:t>
            </a:r>
          </a:p>
        </c:rich>
      </c:tx>
      <c:layout>
        <c:manualLayout>
          <c:xMode val="edge"/>
          <c:yMode val="edge"/>
          <c:x val="0.19255319148936176"/>
          <c:y val="0.12621359223300968"/>
        </c:manualLayout>
      </c:layout>
      <c:spPr>
        <a:solidFill>
          <a:srgbClr val="FFFFFF"/>
        </a:solidFill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5.106382978723404E-2"/>
          <c:y val="0.30825242718446622"/>
          <c:w val="0.5702127659574463"/>
          <c:h val="0.5169902912621359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5948998181791194"/>
                  <c:y val="-0.1678805118756524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50" b="1" i="1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en-US"/>
                </a:p>
              </c:txPr>
              <c:dLblPos val="bestFit"/>
              <c:showVal val="1"/>
              <c:showPercent val="1"/>
            </c:dLbl>
            <c:dLbl>
              <c:idx val="1"/>
              <c:layout>
                <c:manualLayout>
                  <c:x val="7.2340425531914901E-2"/>
                  <c:y val="1.0003750938196139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50" b="1" i="1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en-US"/>
                </a:p>
              </c:txPr>
              <c:dLblPos val="bestFit"/>
              <c:showVal val="1"/>
              <c:showPercent val="1"/>
            </c:dLbl>
            <c:delete val="1"/>
          </c:dLbls>
          <c:cat>
            <c:strRef>
              <c:f>'pipeline uzb'!$A$79:$A$80</c:f>
              <c:strCache>
                <c:ptCount val="2"/>
                <c:pt idx="0">
                  <c:v>Ерларнинг емирилиши</c:v>
                </c:pt>
                <c:pt idx="1">
                  <c:v>Бошқа соҳалар (биохилма-хиллик ва иқлим ўзгариши)</c:v>
                </c:pt>
              </c:strCache>
            </c:strRef>
          </c:cat>
          <c:val>
            <c:numRef>
              <c:f>'pipeline uzb'!$B$79:$B$80</c:f>
              <c:numCache>
                <c:formatCode>"$"#,##0</c:formatCode>
                <c:ptCount val="2"/>
                <c:pt idx="0">
                  <c:v>450351.8</c:v>
                </c:pt>
                <c:pt idx="1">
                  <c:v>313945.46000000002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91489361702132"/>
          <c:y val="0.37135922330097104"/>
          <c:w val="0.30106382978723417"/>
          <c:h val="0.3883495145631068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1" i="1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en-US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gp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1815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bundp170m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6138" y="138113"/>
            <a:ext cx="525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GEFlogo_short_Green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76200"/>
            <a:ext cx="103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198E7-C2B8-4567-8F13-AEE3A7845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E574-4A8A-461D-ADC7-C9F6047A8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3CBF-38A0-43D7-B3F9-9C06713A5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6980-BFA6-4AAF-A89D-80D925CA4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3FFE-8B1C-470A-A9C8-6FB82ED45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E6E4-0DCD-48B9-B9B3-41EFD9A32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3904-692B-4F91-93F2-5505A1A4E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A501-B4C5-4C2E-9461-C7E126A76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4CD9-5974-40F9-BB9A-FB57A66DE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705600"/>
            <a:ext cx="914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30F3DAF-5181-4D03-92E8-89157E61F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7" descr="sgp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5943600"/>
            <a:ext cx="106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gp.u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2800" y="0"/>
            <a:ext cx="1143000" cy="1295400"/>
          </a:xfrm>
          <a:prstGeom prst="rect">
            <a:avLst/>
          </a:prstGeom>
          <a:solidFill>
            <a:srgbClr val="FEBB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51088"/>
            <a:ext cx="7772400" cy="2155825"/>
          </a:xfrm>
        </p:spPr>
        <p:txBody>
          <a:bodyPr/>
          <a:lstStyle/>
          <a:p>
            <a:pPr eaLnBrk="1" hangingPunct="1">
              <a:defRPr/>
            </a:pPr>
            <a:r>
              <a:rPr lang="uz-Cyrl-UZ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ГЭФ КГД рақамларда</a:t>
            </a:r>
            <a:br>
              <a:rPr lang="uz-Cyrl-UZ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2291" name="Picture 3" descr="logo_gef_new_resiz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9921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5562600"/>
            <a:ext cx="5486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Жавлон</a:t>
            </a:r>
            <a:r>
              <a:rPr lang="ru-RU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Тошпўлатов</a:t>
            </a: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ГЭФ </a:t>
            </a:r>
            <a:r>
              <a:rPr lang="ru-RU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КГДнинг</a:t>
            </a: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Ўзбекистондаги</a:t>
            </a: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фаолияти</a:t>
            </a: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5 </a:t>
            </a:r>
            <a:r>
              <a:rPr lang="ru-RU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йиллигига</a:t>
            </a: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бағишланган </a:t>
            </a: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конференция</a:t>
            </a:r>
            <a:endParaRPr lang="en-US" sz="1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Тошкент</a:t>
            </a: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ru-RU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ru-RU" sz="1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йил</a:t>
            </a: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28 май</a:t>
            </a:r>
            <a:endParaRPr lang="en-US" sz="1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3886200"/>
          </a:xfrm>
        </p:spPr>
        <p:txBody>
          <a:bodyPr anchor="b"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Биз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ҳақимиздаги батафсил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маълумотни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www.sgp.uz</a:t>
            </a:r>
            <a:r>
              <a:rPr lang="ru-RU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вебсайтидан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олинг</a:t>
            </a:r>
            <a:endParaRPr lang="en-US" sz="4000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0418" name="Picture 7" descr="Newsletter%202%20rus%20cover%20pag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7888" y="1600200"/>
            <a:ext cx="3195637" cy="4525963"/>
          </a:xfrm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Эътиборингиз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учун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ташаккур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ru-RU" sz="40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 advTm="1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йилда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амалга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оширилган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лойиҳалар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(2008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йил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28 май – 2013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йил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28 май)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38200" y="1600200"/>
          <a:ext cx="687705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Ўтган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давр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бюджети</a:t>
            </a:r>
            <a:endParaRPr lang="en-US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09600" y="1905000"/>
          <a:ext cx="775335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z-Cyrl-UZ" sz="3200" i="1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Ҳар бир тематик соҳа бюджети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09600" y="1752600"/>
          <a:ext cx="7267575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z-Cyrl-UZ" sz="2400" b="1" i="1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Бюджетнинг тематик соҳалар бўйича ўзаро фоизли нисбати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685800" y="1485900"/>
          <a:ext cx="6777038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76200"/>
            <a:ext cx="7543800" cy="1143000"/>
          </a:xfrm>
        </p:spPr>
        <p:txBody>
          <a:bodyPr/>
          <a:lstStyle/>
          <a:p>
            <a:r>
              <a:rPr lang="uz-Cyrl-UZ" sz="2400" b="1" i="1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Ҳозир тайёрлаш жараёнида бўлган лойиҳалар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81000" y="1357313"/>
          <a:ext cx="7824788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z-Cyrl-UZ" sz="2400" b="1" i="1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Қайси тематик соҳалар тайёрлаш жараёнида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990600" y="1485900"/>
          <a:ext cx="6472238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Бюджетнинг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йиллар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бўйича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ўзаро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нисбати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147638" y="1433513"/>
          <a:ext cx="8848725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Яна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қанча қолди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147638" y="1457325"/>
          <a:ext cx="88487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P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213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SGP template</vt:lpstr>
      <vt:lpstr>ГЭФ КГД рақамларда </vt:lpstr>
      <vt:lpstr>5 йилда амалга оширилган лойиҳалар (2008 йил 28 май – 2013 йил 28 май)</vt:lpstr>
      <vt:lpstr>Ўтган давр бюджети</vt:lpstr>
      <vt:lpstr>Ҳар бир тематик соҳа бюджети</vt:lpstr>
      <vt:lpstr>Бюджетнинг тематик соҳалар бўйича ўзаро фоизли нисбати</vt:lpstr>
      <vt:lpstr>Ҳозир тайёрлаш жараёнида бўлган лойиҳалар</vt:lpstr>
      <vt:lpstr>Қайси тематик соҳалар тайёрлаш жараёнида</vt:lpstr>
      <vt:lpstr>Бюджетнинг йиллар бўйича ўзаро нисбати</vt:lpstr>
      <vt:lpstr>Яна қанча қолди</vt:lpstr>
      <vt:lpstr>Slide 10</vt:lpstr>
    </vt:vector>
  </TitlesOfParts>
  <Company>United Nations Development Programme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Enayet Rasul</dc:creator>
  <cp:lastModifiedBy>makhsad.bauetdinov</cp:lastModifiedBy>
  <cp:revision>50</cp:revision>
  <dcterms:created xsi:type="dcterms:W3CDTF">2009-11-24T21:01:36Z</dcterms:created>
  <dcterms:modified xsi:type="dcterms:W3CDTF">2013-05-28T08:15:01Z</dcterms:modified>
</cp:coreProperties>
</file>