
<file path=[Content_Types].xml><?xml version="1.0" encoding="utf-8"?>
<Types xmlns="http://schemas.openxmlformats.org/package/2006/content-types">
  <Override ContentType="application/vnd.openxmlformats-officedocument.presentationml.slide+xml" PartName="/ppt/slides/slide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7.xml"/>
  <Override ContentType="application/vnd.openxmlformats-officedocument.presentationml.slideLayout+xml" PartName="/ppt/slideLayouts/slideLayout4.xml"/>
  <Override ContentType="application/vnd.openxmlformats-officedocument.presentationml.slideLayout+xml" PartName="/ppt/slideLayouts/slideLayout6.xml"/>
  <Override ContentType="application/vnd.openxmlformats-officedocument.presentationml.slideLayout+xml" PartName="/ppt/slideLayouts/slideLayout17.xml"/>
  <Override ContentType="application/vnd.openxmlformats-officedocument.theme+xml" PartName="/ppt/theme/theme3.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presentationml.slide+xml" PartName="/ppt/slides/slide25.xml"/>
  <Override ContentType="application/vnd.openxmlformats-officedocument.theme+xml" PartName="/ppt/theme/theme1.xml"/>
  <Override ContentType="application/vnd.openxmlformats-officedocument.presentationml.slideLayout+xml" PartName="/ppt/slideLayouts/slideLayout2.xml"/>
  <Override ContentType="application/vnd.openxmlformats-officedocument.presentationml.slideLayout+xml" PartName="/ppt/slideLayouts/slideLayout15.xml"/>
  <Default ContentType="image/x-wmf" Extension="wmf"/>
  <Default ContentType="application/vnd.openxmlformats-package.relationships+xml" Extension="rels"/>
  <Default ContentType="application/xml" Extension="xml"/>
  <Override ContentType="application/vnd.openxmlformats-officedocument.presentationml.slide+xml" PartName="/ppt/slides/slide14.xml"/>
  <Override ContentType="application/vnd.openxmlformats-officedocument.presentationml.slide+xml" PartName="/ppt/slides/slide23.xml"/>
  <Override ContentType="application/vnd.openxmlformats-officedocument.presentationml.notesMaster+xml" PartName="/ppt/notesMasters/notesMaster1.xml"/>
  <Override ContentType="application/vnd.openxmlformats-officedocument.presentationml.slideLayout+xml" PartName="/ppt/slideLayouts/slideLayout13.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0.xml"/>
  <Default ContentType="image/gif" Extension="gif"/>
  <Default ContentType="application/vnd.openxmlformats-officedocument.vmlDrawing" Extension="vml"/>
  <Default ContentType="application/vnd.openxmlformats-officedocument.spreadsheetml.sheet" Extension="xlsx"/>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handoutMaster+xml" PartName="/ppt/handoutMasters/handoutMaster1.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officedocument.drawingml.chart+xml" PartName="/ppt/charts/chart1.xml"/>
  <Override ContentType="application/vnd.openxmlformats-officedocument.drawingml.chart+xml" PartName="/ppt/charts/chart2.xml"/>
  <Override ContentType="application/vnd.openxmlformats-package.core-properties+xml" PartName="/docProps/core.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Layout+xml" PartName="/ppt/slideLayouts/slideLayout7.xml"/>
  <Default ContentType="image/png" Extension="png"/>
  <Override ContentType="application/vnd.openxmlformats-officedocument.presentationml.notesSlide+xml" PartName="/ppt/notesSlides/notesSlide1.xml"/>
  <Default ContentType="application/vnd.openxmlformats-officedocument.oleObject" Extension="bin"/>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xml" PartName="/ppt/slides/slide24.xml"/>
  <Override ContentType="application/vnd.openxmlformats-officedocument.presentationml.slideLayout+xml" PartName="/ppt/slideLayouts/slideLayout3.xml"/>
  <Override ContentType="application/vnd.openxmlformats-officedocument.presentationml.slideLayout+xml" PartName="/ppt/slideLayouts/slideLayout16.xml"/>
  <Default ContentType="image/jpeg" Extension="jpeg"/>
  <Default ContentType="image/x-emf" Extension="emf"/>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22.xml"/>
  <Override ContentType="application/vnd.openxmlformats-officedocument.presentationml.slideLayout+xml" PartName="/ppt/slideLayouts/slideLayout1.xml"/>
  <Override ContentType="application/vnd.openxmlformats-officedocument.presentationml.slideLayout+xml" PartName="/ppt/slideLayouts/slideLayout14.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5" r:id="rId1"/>
  </p:sldMasterIdLst>
  <p:notesMasterIdLst>
    <p:notesMasterId r:id="rId29"/>
  </p:notesMasterIdLst>
  <p:handoutMasterIdLst>
    <p:handoutMasterId r:id="rId30"/>
  </p:handoutMasterIdLst>
  <p:sldIdLst>
    <p:sldId id="372" r:id="rId2"/>
    <p:sldId id="673" r:id="rId3"/>
    <p:sldId id="597" r:id="rId4"/>
    <p:sldId id="490" r:id="rId5"/>
    <p:sldId id="562" r:id="rId6"/>
    <p:sldId id="564" r:id="rId7"/>
    <p:sldId id="699" r:id="rId8"/>
    <p:sldId id="700" r:id="rId9"/>
    <p:sldId id="611" r:id="rId10"/>
    <p:sldId id="612" r:id="rId11"/>
    <p:sldId id="602" r:id="rId12"/>
    <p:sldId id="599" r:id="rId13"/>
    <p:sldId id="665" r:id="rId14"/>
    <p:sldId id="687" r:id="rId15"/>
    <p:sldId id="645" r:id="rId16"/>
    <p:sldId id="709" r:id="rId17"/>
    <p:sldId id="703" r:id="rId18"/>
    <p:sldId id="706" r:id="rId19"/>
    <p:sldId id="708" r:id="rId20"/>
    <p:sldId id="707" r:id="rId21"/>
    <p:sldId id="702" r:id="rId22"/>
    <p:sldId id="704" r:id="rId23"/>
    <p:sldId id="705" r:id="rId24"/>
    <p:sldId id="710" r:id="rId25"/>
    <p:sldId id="712" r:id="rId26"/>
    <p:sldId id="711" r:id="rId27"/>
    <p:sldId id="291" r:id="rId28"/>
  </p:sldIdLst>
  <p:sldSz cx="9144000" cy="6858000" type="screen4x3"/>
  <p:notesSz cx="6735763" cy="97996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C3300"/>
    <a:srgbClr val="0000FF"/>
    <a:srgbClr val="FFFF00"/>
    <a:srgbClr val="FF0000"/>
    <a:srgbClr val="660033"/>
    <a:srgbClr val="990033"/>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6" autoAdjust="0"/>
    <p:restoredTop sz="94617" autoAdjust="0"/>
  </p:normalViewPr>
  <p:slideViewPr>
    <p:cSldViewPr snapToGrid="0">
      <p:cViewPr>
        <p:scale>
          <a:sx n="70" d="100"/>
          <a:sy n="70" d="100"/>
        </p:scale>
        <p:origin x="-1290" y="-28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60" d="100"/>
          <a:sy n="60" d="100"/>
        </p:scale>
        <p:origin x="-2532" y="-84"/>
      </p:cViewPr>
      <p:guideLst>
        <p:guide orient="horz" pos="3087"/>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328125000000006"/>
          <c:y val="8.0568720379147002E-2"/>
          <c:w val="0.46223958333333326"/>
          <c:h val="0.84123222748815163"/>
        </c:manualLayout>
      </c:layout>
      <c:pieChart>
        <c:varyColors val="1"/>
        <c:ser>
          <c:idx val="0"/>
          <c:order val="0"/>
          <c:tx>
            <c:strRef>
              <c:f>Sheet1!$A$2</c:f>
              <c:strCache>
                <c:ptCount val="1"/>
              </c:strCache>
            </c:strRef>
          </c:tx>
          <c:spPr>
            <a:solidFill>
              <a:schemeClr val="accent1"/>
            </a:solidFill>
            <a:ln w="15671">
              <a:solidFill>
                <a:schemeClr val="tx1"/>
              </a:solidFill>
              <a:prstDash val="solid"/>
            </a:ln>
          </c:spPr>
          <c:dPt>
            <c:idx val="1"/>
            <c:spPr>
              <a:solidFill>
                <a:srgbClr val="99CC00"/>
              </a:solidFill>
              <a:ln w="15671">
                <a:solidFill>
                  <a:schemeClr val="tx1"/>
                </a:solidFill>
                <a:prstDash val="solid"/>
              </a:ln>
            </c:spPr>
          </c:dPt>
          <c:dPt>
            <c:idx val="2"/>
            <c:spPr>
              <a:solidFill>
                <a:srgbClr val="FFFF99"/>
              </a:solidFill>
              <a:ln w="15671">
                <a:solidFill>
                  <a:schemeClr val="tx1"/>
                </a:solidFill>
                <a:prstDash val="solid"/>
              </a:ln>
            </c:spPr>
          </c:dPt>
          <c:dPt>
            <c:idx val="3"/>
            <c:spPr>
              <a:solidFill>
                <a:srgbClr val="FF0000"/>
              </a:solidFill>
              <a:ln w="15671">
                <a:solidFill>
                  <a:schemeClr val="tx1"/>
                </a:solidFill>
                <a:prstDash val="solid"/>
              </a:ln>
            </c:spPr>
          </c:dPt>
          <c:dPt>
            <c:idx val="4"/>
            <c:spPr>
              <a:solidFill>
                <a:srgbClr val="CCFFFF"/>
              </a:solidFill>
              <a:ln w="15671">
                <a:solidFill>
                  <a:schemeClr val="tx1"/>
                </a:solidFill>
                <a:prstDash val="solid"/>
              </a:ln>
            </c:spPr>
          </c:dPt>
          <c:cat>
            <c:strRef>
              <c:f>Sheet1!$B$1:$G$1</c:f>
              <c:strCache>
                <c:ptCount val="5"/>
                <c:pt idx="0">
                  <c:v>Қишлоқ хўжалиги</c:v>
                </c:pt>
                <c:pt idx="1">
                  <c:v>Маиший хизмат</c:v>
                </c:pt>
                <c:pt idx="2">
                  <c:v>Энергетика</c:v>
                </c:pt>
                <c:pt idx="3">
                  <c:v>Саноат</c:v>
                </c:pt>
                <c:pt idx="4">
                  <c:v>Балиқчилик</c:v>
                </c:pt>
              </c:strCache>
            </c:strRef>
          </c:cat>
          <c:val>
            <c:numRef>
              <c:f>Sheet1!$B$2:$G$2</c:f>
              <c:numCache>
                <c:formatCode>General</c:formatCode>
                <c:ptCount val="5"/>
                <c:pt idx="0">
                  <c:v>88</c:v>
                </c:pt>
                <c:pt idx="1">
                  <c:v>8</c:v>
                </c:pt>
                <c:pt idx="2">
                  <c:v>2</c:v>
                </c:pt>
                <c:pt idx="3">
                  <c:v>3</c:v>
                </c:pt>
                <c:pt idx="4">
                  <c:v>2</c:v>
                </c:pt>
              </c:numCache>
            </c:numRef>
          </c:val>
        </c:ser>
        <c:ser>
          <c:idx val="1"/>
          <c:order val="1"/>
          <c:tx>
            <c:strRef>
              <c:f>Sheet1!$A$3</c:f>
              <c:strCache>
                <c:ptCount val="1"/>
              </c:strCache>
            </c:strRef>
          </c:tx>
          <c:spPr>
            <a:solidFill>
              <a:schemeClr val="accent2"/>
            </a:solidFill>
            <a:ln w="15671">
              <a:solidFill>
                <a:schemeClr val="tx1"/>
              </a:solidFill>
              <a:prstDash val="solid"/>
            </a:ln>
          </c:spPr>
          <c:dPt>
            <c:idx val="0"/>
            <c:spPr>
              <a:solidFill>
                <a:schemeClr val="accent1"/>
              </a:solidFill>
              <a:ln w="15671">
                <a:solidFill>
                  <a:schemeClr val="tx1"/>
                </a:solidFill>
                <a:prstDash val="solid"/>
              </a:ln>
            </c:spPr>
          </c:dPt>
          <c:dPt>
            <c:idx val="2"/>
            <c:spPr>
              <a:solidFill>
                <a:schemeClr val="hlink"/>
              </a:solidFill>
              <a:ln w="15671">
                <a:solidFill>
                  <a:schemeClr val="tx1"/>
                </a:solidFill>
                <a:prstDash val="solid"/>
              </a:ln>
            </c:spPr>
          </c:dPt>
          <c:dPt>
            <c:idx val="3"/>
            <c:spPr>
              <a:solidFill>
                <a:schemeClr val="folHlink"/>
              </a:solidFill>
              <a:ln w="15671">
                <a:solidFill>
                  <a:schemeClr val="tx1"/>
                </a:solidFill>
                <a:prstDash val="solid"/>
              </a:ln>
            </c:spPr>
          </c:dPt>
          <c:dPt>
            <c:idx val="4"/>
            <c:spPr>
              <a:solidFill>
                <a:schemeClr val="bg2"/>
              </a:solidFill>
              <a:ln w="15671">
                <a:solidFill>
                  <a:schemeClr val="tx1"/>
                </a:solidFill>
                <a:prstDash val="solid"/>
              </a:ln>
            </c:spPr>
          </c:dPt>
          <c:cat>
            <c:strRef>
              <c:f>Sheet1!$B$1:$G$1</c:f>
              <c:strCache>
                <c:ptCount val="5"/>
                <c:pt idx="0">
                  <c:v>Қишлоқ хўжалиги</c:v>
                </c:pt>
                <c:pt idx="1">
                  <c:v>Маиший хизмат</c:v>
                </c:pt>
                <c:pt idx="2">
                  <c:v>Энергетика</c:v>
                </c:pt>
                <c:pt idx="3">
                  <c:v>Саноат</c:v>
                </c:pt>
                <c:pt idx="4">
                  <c:v>Балиқчилик</c:v>
                </c:pt>
              </c:strCache>
            </c:strRef>
          </c:cat>
          <c:val>
            <c:numRef>
              <c:f>Sheet1!$B$3:$G$3</c:f>
              <c:numCache>
                <c:formatCode>General</c:formatCode>
                <c:ptCount val="5"/>
              </c:numCache>
            </c:numRef>
          </c:val>
        </c:ser>
        <c:ser>
          <c:idx val="2"/>
          <c:order val="2"/>
          <c:tx>
            <c:strRef>
              <c:f>Sheet1!$A$4</c:f>
              <c:strCache>
                <c:ptCount val="1"/>
              </c:strCache>
            </c:strRef>
          </c:tx>
          <c:spPr>
            <a:solidFill>
              <a:schemeClr val="hlink"/>
            </a:solidFill>
            <a:ln w="15671">
              <a:solidFill>
                <a:schemeClr val="tx1"/>
              </a:solidFill>
              <a:prstDash val="solid"/>
            </a:ln>
          </c:spPr>
          <c:dPt>
            <c:idx val="0"/>
            <c:spPr>
              <a:solidFill>
                <a:schemeClr val="accent1"/>
              </a:solidFill>
              <a:ln w="15671">
                <a:solidFill>
                  <a:schemeClr val="tx1"/>
                </a:solidFill>
                <a:prstDash val="solid"/>
              </a:ln>
            </c:spPr>
          </c:dPt>
          <c:dPt>
            <c:idx val="1"/>
            <c:spPr>
              <a:solidFill>
                <a:schemeClr val="accent2"/>
              </a:solidFill>
              <a:ln w="15671">
                <a:solidFill>
                  <a:schemeClr val="tx1"/>
                </a:solidFill>
                <a:prstDash val="solid"/>
              </a:ln>
            </c:spPr>
          </c:dPt>
          <c:dPt>
            <c:idx val="3"/>
            <c:spPr>
              <a:solidFill>
                <a:schemeClr val="folHlink"/>
              </a:solidFill>
              <a:ln w="15671">
                <a:solidFill>
                  <a:schemeClr val="tx1"/>
                </a:solidFill>
                <a:prstDash val="solid"/>
              </a:ln>
            </c:spPr>
          </c:dPt>
          <c:dPt>
            <c:idx val="4"/>
            <c:spPr>
              <a:solidFill>
                <a:schemeClr val="bg2"/>
              </a:solidFill>
              <a:ln w="15671">
                <a:solidFill>
                  <a:schemeClr val="tx1"/>
                </a:solidFill>
                <a:prstDash val="solid"/>
              </a:ln>
            </c:spPr>
          </c:dPt>
          <c:cat>
            <c:strRef>
              <c:f>Sheet1!$B$1:$G$1</c:f>
              <c:strCache>
                <c:ptCount val="5"/>
                <c:pt idx="0">
                  <c:v>Қишлоқ хўжалиги</c:v>
                </c:pt>
                <c:pt idx="1">
                  <c:v>Маиший хизмат</c:v>
                </c:pt>
                <c:pt idx="2">
                  <c:v>Энергетика</c:v>
                </c:pt>
                <c:pt idx="3">
                  <c:v>Саноат</c:v>
                </c:pt>
                <c:pt idx="4">
                  <c:v>Балиқчилик</c:v>
                </c:pt>
              </c:strCache>
            </c:strRef>
          </c:cat>
          <c:val>
            <c:numRef>
              <c:f>Sheet1!$B$4:$G$4</c:f>
              <c:numCache>
                <c:formatCode>General</c:formatCode>
                <c:ptCount val="5"/>
              </c:numCache>
            </c:numRef>
          </c:val>
        </c:ser>
        <c:ser>
          <c:idx val="5"/>
          <c:order val="3"/>
          <c:tx>
            <c:strRef>
              <c:f>Sheet1!$A$5</c:f>
              <c:strCache>
                <c:ptCount val="1"/>
              </c:strCache>
            </c:strRef>
          </c:tx>
          <c:spPr>
            <a:solidFill>
              <a:schemeClr val="tx2"/>
            </a:solidFill>
            <a:ln w="15671">
              <a:solidFill>
                <a:schemeClr val="tx1"/>
              </a:solidFill>
              <a:prstDash val="solid"/>
            </a:ln>
          </c:spPr>
          <c:dPt>
            <c:idx val="0"/>
            <c:spPr>
              <a:solidFill>
                <a:schemeClr val="accent1"/>
              </a:solidFill>
              <a:ln w="15671">
                <a:solidFill>
                  <a:schemeClr val="tx1"/>
                </a:solidFill>
                <a:prstDash val="solid"/>
              </a:ln>
            </c:spPr>
          </c:dPt>
          <c:dPt>
            <c:idx val="1"/>
            <c:spPr>
              <a:solidFill>
                <a:schemeClr val="accent2"/>
              </a:solidFill>
              <a:ln w="15671">
                <a:solidFill>
                  <a:schemeClr val="tx1"/>
                </a:solidFill>
                <a:prstDash val="solid"/>
              </a:ln>
            </c:spPr>
          </c:dPt>
          <c:dPt>
            <c:idx val="2"/>
            <c:spPr>
              <a:solidFill>
                <a:schemeClr val="hlink"/>
              </a:solidFill>
              <a:ln w="15671">
                <a:solidFill>
                  <a:schemeClr val="tx1"/>
                </a:solidFill>
                <a:prstDash val="solid"/>
              </a:ln>
            </c:spPr>
          </c:dPt>
          <c:dPt>
            <c:idx val="3"/>
            <c:spPr>
              <a:solidFill>
                <a:schemeClr val="folHlink"/>
              </a:solidFill>
              <a:ln w="15671">
                <a:solidFill>
                  <a:schemeClr val="tx1"/>
                </a:solidFill>
                <a:prstDash val="solid"/>
              </a:ln>
            </c:spPr>
          </c:dPt>
          <c:dPt>
            <c:idx val="4"/>
            <c:spPr>
              <a:solidFill>
                <a:schemeClr val="bg2"/>
              </a:solidFill>
              <a:ln w="15671">
                <a:solidFill>
                  <a:schemeClr val="tx1"/>
                </a:solidFill>
                <a:prstDash val="solid"/>
              </a:ln>
            </c:spPr>
          </c:dPt>
          <c:cat>
            <c:strRef>
              <c:f>Sheet1!$B$1:$G$1</c:f>
              <c:strCache>
                <c:ptCount val="5"/>
                <c:pt idx="0">
                  <c:v>Қишлоқ хўжалиги</c:v>
                </c:pt>
                <c:pt idx="1">
                  <c:v>Маиший хизмат</c:v>
                </c:pt>
                <c:pt idx="2">
                  <c:v>Энергетика</c:v>
                </c:pt>
                <c:pt idx="3">
                  <c:v>Саноат</c:v>
                </c:pt>
                <c:pt idx="4">
                  <c:v>Балиқчилик</c:v>
                </c:pt>
              </c:strCache>
            </c:strRef>
          </c:cat>
          <c:val>
            <c:numRef>
              <c:f>Sheet1!$B$5:$G$5</c:f>
              <c:numCache>
                <c:formatCode>General</c:formatCode>
                <c:ptCount val="5"/>
              </c:numCache>
            </c:numRef>
          </c:val>
        </c:ser>
        <c:ser>
          <c:idx val="3"/>
          <c:order val="4"/>
          <c:tx>
            <c:strRef>
              <c:f>Sheet1!$A$6</c:f>
              <c:strCache>
                <c:ptCount val="1"/>
              </c:strCache>
            </c:strRef>
          </c:tx>
          <c:spPr>
            <a:solidFill>
              <a:schemeClr val="folHlink"/>
            </a:solidFill>
            <a:ln w="15671">
              <a:solidFill>
                <a:schemeClr val="tx1"/>
              </a:solidFill>
              <a:prstDash val="solid"/>
            </a:ln>
          </c:spPr>
          <c:dPt>
            <c:idx val="0"/>
            <c:spPr>
              <a:solidFill>
                <a:schemeClr val="accent1"/>
              </a:solidFill>
              <a:ln w="15671">
                <a:solidFill>
                  <a:schemeClr val="tx1"/>
                </a:solidFill>
                <a:prstDash val="solid"/>
              </a:ln>
            </c:spPr>
          </c:dPt>
          <c:dPt>
            <c:idx val="1"/>
            <c:spPr>
              <a:solidFill>
                <a:schemeClr val="accent2"/>
              </a:solidFill>
              <a:ln w="15671">
                <a:solidFill>
                  <a:schemeClr val="tx1"/>
                </a:solidFill>
                <a:prstDash val="solid"/>
              </a:ln>
            </c:spPr>
          </c:dPt>
          <c:dPt>
            <c:idx val="2"/>
            <c:spPr>
              <a:solidFill>
                <a:schemeClr val="hlink"/>
              </a:solidFill>
              <a:ln w="15671">
                <a:solidFill>
                  <a:schemeClr val="tx1"/>
                </a:solidFill>
                <a:prstDash val="solid"/>
              </a:ln>
            </c:spPr>
          </c:dPt>
          <c:dPt>
            <c:idx val="4"/>
            <c:spPr>
              <a:solidFill>
                <a:schemeClr val="bg2"/>
              </a:solidFill>
              <a:ln w="15671">
                <a:solidFill>
                  <a:schemeClr val="tx1"/>
                </a:solidFill>
                <a:prstDash val="solid"/>
              </a:ln>
            </c:spPr>
          </c:dPt>
          <c:cat>
            <c:strRef>
              <c:f>Sheet1!$B$1:$G$1</c:f>
              <c:strCache>
                <c:ptCount val="5"/>
                <c:pt idx="0">
                  <c:v>Қишлоқ хўжалиги</c:v>
                </c:pt>
                <c:pt idx="1">
                  <c:v>Маиший хизмат</c:v>
                </c:pt>
                <c:pt idx="2">
                  <c:v>Энергетика</c:v>
                </c:pt>
                <c:pt idx="3">
                  <c:v>Саноат</c:v>
                </c:pt>
                <c:pt idx="4">
                  <c:v>Балиқчилик</c:v>
                </c:pt>
              </c:strCache>
            </c:strRef>
          </c:cat>
          <c:val>
            <c:numRef>
              <c:f>Sheet1!$B$6:$G$6</c:f>
              <c:numCache>
                <c:formatCode>General</c:formatCode>
                <c:ptCount val="5"/>
              </c:numCache>
            </c:numRef>
          </c:val>
        </c:ser>
        <c:ser>
          <c:idx val="4"/>
          <c:order val="5"/>
          <c:tx>
            <c:strRef>
              <c:f>Sheet1!$A$7</c:f>
              <c:strCache>
                <c:ptCount val="1"/>
              </c:strCache>
            </c:strRef>
          </c:tx>
          <c:spPr>
            <a:solidFill>
              <a:schemeClr val="bg2"/>
            </a:solidFill>
            <a:ln w="15671">
              <a:solidFill>
                <a:schemeClr val="tx1"/>
              </a:solidFill>
              <a:prstDash val="solid"/>
            </a:ln>
          </c:spPr>
          <c:dPt>
            <c:idx val="0"/>
            <c:spPr>
              <a:solidFill>
                <a:schemeClr val="accent1"/>
              </a:solidFill>
              <a:ln w="15671">
                <a:solidFill>
                  <a:schemeClr val="tx1"/>
                </a:solidFill>
                <a:prstDash val="solid"/>
              </a:ln>
            </c:spPr>
          </c:dPt>
          <c:dPt>
            <c:idx val="1"/>
            <c:spPr>
              <a:solidFill>
                <a:schemeClr val="accent2"/>
              </a:solidFill>
              <a:ln w="15671">
                <a:solidFill>
                  <a:schemeClr val="tx1"/>
                </a:solidFill>
                <a:prstDash val="solid"/>
              </a:ln>
            </c:spPr>
          </c:dPt>
          <c:dPt>
            <c:idx val="2"/>
            <c:spPr>
              <a:solidFill>
                <a:schemeClr val="hlink"/>
              </a:solidFill>
              <a:ln w="15671">
                <a:solidFill>
                  <a:schemeClr val="tx1"/>
                </a:solidFill>
                <a:prstDash val="solid"/>
              </a:ln>
            </c:spPr>
          </c:dPt>
          <c:dPt>
            <c:idx val="3"/>
            <c:spPr>
              <a:solidFill>
                <a:schemeClr val="folHlink"/>
              </a:solidFill>
              <a:ln w="15671">
                <a:solidFill>
                  <a:schemeClr val="tx1"/>
                </a:solidFill>
                <a:prstDash val="solid"/>
              </a:ln>
            </c:spPr>
          </c:dPt>
          <c:cat>
            <c:strRef>
              <c:f>Sheet1!$B$1:$G$1</c:f>
              <c:strCache>
                <c:ptCount val="5"/>
                <c:pt idx="0">
                  <c:v>Қишлоқ хўжалиги</c:v>
                </c:pt>
                <c:pt idx="1">
                  <c:v>Маиший хизмат</c:v>
                </c:pt>
                <c:pt idx="2">
                  <c:v>Энергетика</c:v>
                </c:pt>
                <c:pt idx="3">
                  <c:v>Саноат</c:v>
                </c:pt>
                <c:pt idx="4">
                  <c:v>Балиқчилик</c:v>
                </c:pt>
              </c:strCache>
            </c:strRef>
          </c:cat>
          <c:val>
            <c:numRef>
              <c:f>Sheet1!$B$7:$G$7</c:f>
              <c:numCache>
                <c:formatCode>General</c:formatCode>
                <c:ptCount val="5"/>
              </c:numCache>
            </c:numRef>
          </c:val>
        </c:ser>
        <c:firstSliceAng val="90"/>
      </c:pieChart>
      <c:spPr>
        <a:noFill/>
        <a:ln w="31342">
          <a:noFill/>
        </a:ln>
      </c:spPr>
    </c:plotArea>
    <c:plotVisOnly val="1"/>
    <c:dispBlanksAs val="zero"/>
  </c:chart>
  <c:spPr>
    <a:noFill/>
    <a:ln>
      <a:noFill/>
    </a:ln>
  </c:spPr>
  <c:txPr>
    <a:bodyPr/>
    <a:lstStyle/>
    <a:p>
      <a:pPr>
        <a:defRPr sz="2129" b="1" i="0" u="none" strike="noStrike" baseline="0">
          <a:solidFill>
            <a:schemeClr val="tx1"/>
          </a:solidFill>
          <a:latin typeface="Times New Roman"/>
          <a:ea typeface="Times New Roman"/>
          <a:cs typeface="Times New Roman"/>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view3D>
      <c:hPercent val="96"/>
      <c:depthPercent val="100"/>
      <c:rAngAx val="1"/>
    </c:view3D>
    <c:floor>
      <c:spPr>
        <a:solidFill>
          <a:srgbClr val="C0C0C0"/>
        </a:solidFill>
        <a:ln w="3175">
          <a:solidFill>
            <a:schemeClr val="tx1"/>
          </a:solidFill>
          <a:prstDash val="solid"/>
        </a:ln>
      </c:spPr>
    </c:floor>
    <c:sideWall>
      <c:spPr>
        <a:noFill/>
        <a:ln w="3175">
          <a:solidFill>
            <a:schemeClr val="tx1"/>
          </a:solidFill>
          <a:prstDash val="solid"/>
        </a:ln>
      </c:spPr>
    </c:sideWall>
    <c:backWall>
      <c:spPr>
        <a:noFill/>
        <a:ln w="3175">
          <a:solidFill>
            <a:schemeClr val="tx1"/>
          </a:solidFill>
          <a:prstDash val="solid"/>
        </a:ln>
      </c:spPr>
    </c:backWall>
    <c:plotArea>
      <c:layout>
        <c:manualLayout>
          <c:layoutTarget val="inner"/>
          <c:xMode val="edge"/>
          <c:yMode val="edge"/>
          <c:x val="5.6451612903225826E-2"/>
          <c:y val="4.2826552462526764E-2"/>
          <c:w val="0.5860215053763439"/>
          <c:h val="0.71948608137044956"/>
        </c:manualLayout>
      </c:layout>
      <c:bar3DChart>
        <c:barDir val="col"/>
        <c:grouping val="clustered"/>
        <c:ser>
          <c:idx val="0"/>
          <c:order val="0"/>
          <c:tx>
            <c:strRef>
              <c:f>Sheet1!$A$2</c:f>
              <c:strCache>
                <c:ptCount val="1"/>
                <c:pt idx="0">
                  <c:v>сувнинг таннархи, сум</c:v>
                </c:pt>
              </c:strCache>
            </c:strRef>
          </c:tx>
          <c:spPr>
            <a:solidFill>
              <a:schemeClr val="accent1"/>
            </a:solidFill>
            <a:ln w="16902">
              <a:solidFill>
                <a:schemeClr val="tx1"/>
              </a:solidFill>
              <a:prstDash val="solid"/>
            </a:ln>
          </c:spPr>
          <c:cat>
            <c:strRef>
              <c:f>Sheet1!$B$1:$O$1</c:f>
              <c:strCache>
                <c:ptCount val="14"/>
                <c:pt idx="0">
                  <c:v>Республика</c:v>
                </c:pt>
                <c:pt idx="1">
                  <c:v>Андижон</c:v>
                </c:pt>
                <c:pt idx="2">
                  <c:v>Наманган</c:v>
                </c:pt>
                <c:pt idx="3">
                  <c:v>Фаргона</c:v>
                </c:pt>
                <c:pt idx="4">
                  <c:v>Жиззах</c:v>
                </c:pt>
                <c:pt idx="5">
                  <c:v>Сирдарё</c:v>
                </c:pt>
                <c:pt idx="6">
                  <c:v>Тошкент</c:v>
                </c:pt>
                <c:pt idx="7">
                  <c:v>ККР</c:v>
                </c:pt>
                <c:pt idx="8">
                  <c:v>Сурхондарё</c:v>
                </c:pt>
                <c:pt idx="9">
                  <c:v>Кашкадарё</c:v>
                </c:pt>
                <c:pt idx="10">
                  <c:v>Бухоро</c:v>
                </c:pt>
                <c:pt idx="11">
                  <c:v>Навоий</c:v>
                </c:pt>
                <c:pt idx="12">
                  <c:v>Самарканд</c:v>
                </c:pt>
                <c:pt idx="13">
                  <c:v>Хоразм</c:v>
                </c:pt>
              </c:strCache>
            </c:strRef>
          </c:cat>
          <c:val>
            <c:numRef>
              <c:f>Sheet1!$B$2:$O$2</c:f>
              <c:numCache>
                <c:formatCode>General</c:formatCode>
                <c:ptCount val="14"/>
                <c:pt idx="0">
                  <c:v>23.6</c:v>
                </c:pt>
                <c:pt idx="1">
                  <c:v>24.2</c:v>
                </c:pt>
                <c:pt idx="2">
                  <c:v>38.800000000000004</c:v>
                </c:pt>
                <c:pt idx="3">
                  <c:v>17.899999999999999</c:v>
                </c:pt>
                <c:pt idx="4">
                  <c:v>19.5</c:v>
                </c:pt>
                <c:pt idx="5">
                  <c:v>7.5</c:v>
                </c:pt>
                <c:pt idx="6">
                  <c:v>7.8</c:v>
                </c:pt>
                <c:pt idx="7">
                  <c:v>7.2</c:v>
                </c:pt>
                <c:pt idx="8">
                  <c:v>29.7</c:v>
                </c:pt>
                <c:pt idx="9">
                  <c:v>59.1</c:v>
                </c:pt>
                <c:pt idx="10">
                  <c:v>46.5</c:v>
                </c:pt>
                <c:pt idx="11">
                  <c:v>36.300000000000004</c:v>
                </c:pt>
                <c:pt idx="12">
                  <c:v>13.3</c:v>
                </c:pt>
                <c:pt idx="13">
                  <c:v>6.7</c:v>
                </c:pt>
              </c:numCache>
            </c:numRef>
          </c:val>
        </c:ser>
        <c:gapDepth val="0"/>
        <c:shape val="box"/>
        <c:axId val="99221504"/>
        <c:axId val="99223040"/>
        <c:axId val="0"/>
      </c:bar3DChart>
      <c:catAx>
        <c:axId val="99221504"/>
        <c:scaling>
          <c:orientation val="minMax"/>
        </c:scaling>
        <c:axPos val="b"/>
        <c:numFmt formatCode="General" sourceLinked="1"/>
        <c:tickLblPos val="low"/>
        <c:spPr>
          <a:ln w="4226">
            <a:solidFill>
              <a:schemeClr val="tx1"/>
            </a:solidFill>
            <a:prstDash val="solid"/>
          </a:ln>
        </c:spPr>
        <c:txPr>
          <a:bodyPr rot="-5400000" vert="horz"/>
          <a:lstStyle/>
          <a:p>
            <a:pPr>
              <a:defRPr sz="1597" b="0" i="0" u="none" strike="noStrike" baseline="0">
                <a:solidFill>
                  <a:schemeClr val="tx1"/>
                </a:solidFill>
                <a:latin typeface="Arial"/>
                <a:ea typeface="Arial"/>
                <a:cs typeface="Arial"/>
              </a:defRPr>
            </a:pPr>
            <a:endParaRPr lang="en-US"/>
          </a:p>
        </c:txPr>
        <c:crossAx val="99223040"/>
        <c:crosses val="autoZero"/>
        <c:auto val="1"/>
        <c:lblAlgn val="ctr"/>
        <c:lblOffset val="100"/>
        <c:tickLblSkip val="1"/>
        <c:tickMarkSkip val="1"/>
      </c:catAx>
      <c:valAx>
        <c:axId val="99223040"/>
        <c:scaling>
          <c:orientation val="minMax"/>
        </c:scaling>
        <c:axPos val="l"/>
        <c:majorGridlines>
          <c:spPr>
            <a:ln w="4226">
              <a:solidFill>
                <a:schemeClr val="tx1"/>
              </a:solidFill>
              <a:prstDash val="solid"/>
            </a:ln>
          </c:spPr>
        </c:majorGridlines>
        <c:numFmt formatCode="General" sourceLinked="1"/>
        <c:tickLblPos val="nextTo"/>
        <c:spPr>
          <a:ln w="4226">
            <a:solidFill>
              <a:schemeClr val="tx1"/>
            </a:solidFill>
            <a:prstDash val="solid"/>
          </a:ln>
        </c:spPr>
        <c:txPr>
          <a:bodyPr rot="0" vert="horz"/>
          <a:lstStyle/>
          <a:p>
            <a:pPr>
              <a:defRPr sz="1597" b="0" i="0" u="none" strike="noStrike" baseline="0">
                <a:solidFill>
                  <a:schemeClr val="tx1"/>
                </a:solidFill>
                <a:latin typeface="Arial"/>
                <a:ea typeface="Arial"/>
                <a:cs typeface="Arial"/>
              </a:defRPr>
            </a:pPr>
            <a:endParaRPr lang="en-US"/>
          </a:p>
        </c:txPr>
        <c:crossAx val="99221504"/>
        <c:crosses val="autoZero"/>
        <c:crossBetween val="between"/>
        <c:majorUnit val="4"/>
      </c:valAx>
      <c:spPr>
        <a:noFill/>
        <a:ln w="33805">
          <a:noFill/>
        </a:ln>
      </c:spPr>
    </c:plotArea>
    <c:plotVisOnly val="1"/>
    <c:dispBlanksAs val="gap"/>
  </c:chart>
  <c:spPr>
    <a:noFill/>
    <a:ln>
      <a:noFill/>
    </a:ln>
  </c:spPr>
  <c:txPr>
    <a:bodyPr/>
    <a:lstStyle/>
    <a:p>
      <a:pPr>
        <a:defRPr sz="2662" b="1" i="0" u="none" strike="noStrike" baseline="0">
          <a:solidFill>
            <a:schemeClr val="tx1"/>
          </a:solidFill>
          <a:latin typeface="Arial"/>
          <a:ea typeface="Arial"/>
          <a:cs typeface="Arial"/>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19413" cy="490538"/>
          </a:xfrm>
          <a:prstGeom prst="rect">
            <a:avLst/>
          </a:prstGeom>
          <a:noFill/>
          <a:ln>
            <a:noFill/>
          </a:ln>
          <a:effectLst/>
          <a:extLst>
            <a:ext uri="{909E8E84-426E-40DD-AFC4-6F175D3DCCD1}"/>
            <a:ext uri="{91240B29-F687-4F45-9708-019B960494DF}"/>
            <a:ext uri="{AF507438-7753-43E0-B8FC-AC1667EBCBE1}"/>
          </a:extLst>
        </p:spPr>
        <p:txBody>
          <a:bodyPr vert="horz" wrap="square" lIns="90277" tIns="45139" rIns="90277" bIns="45139" numCol="1" anchor="t" anchorCtr="0" compatLnSpc="1">
            <a:prstTxWarp prst="textNoShape">
              <a:avLst/>
            </a:prstTxWarp>
          </a:bodyPr>
          <a:lstStyle>
            <a:lvl1pPr defTabSz="902532">
              <a:defRPr sz="1100"/>
            </a:lvl1pPr>
          </a:lstStyle>
          <a:p>
            <a:pPr>
              <a:defRPr/>
            </a:pPr>
            <a:endParaRPr lang="ru-RU"/>
          </a:p>
        </p:txBody>
      </p:sp>
      <p:sp>
        <p:nvSpPr>
          <p:cNvPr id="45059" name="Rectangle 3"/>
          <p:cNvSpPr>
            <a:spLocks noGrp="1" noChangeArrowheads="1"/>
          </p:cNvSpPr>
          <p:nvPr>
            <p:ph type="dt" sz="quarter" idx="1"/>
          </p:nvPr>
        </p:nvSpPr>
        <p:spPr bwMode="auto">
          <a:xfrm>
            <a:off x="3814763" y="0"/>
            <a:ext cx="2919412" cy="490538"/>
          </a:xfrm>
          <a:prstGeom prst="rect">
            <a:avLst/>
          </a:prstGeom>
          <a:noFill/>
          <a:ln>
            <a:noFill/>
          </a:ln>
          <a:effectLst/>
          <a:extLst>
            <a:ext uri="{909E8E84-426E-40DD-AFC4-6F175D3DCCD1}"/>
            <a:ext uri="{91240B29-F687-4F45-9708-019B960494DF}"/>
            <a:ext uri="{AF507438-7753-43E0-B8FC-AC1667EBCBE1}"/>
          </a:extLst>
        </p:spPr>
        <p:txBody>
          <a:bodyPr vert="horz" wrap="square" lIns="90277" tIns="45139" rIns="90277" bIns="45139" numCol="1" anchor="t" anchorCtr="0" compatLnSpc="1">
            <a:prstTxWarp prst="textNoShape">
              <a:avLst/>
            </a:prstTxWarp>
          </a:bodyPr>
          <a:lstStyle>
            <a:lvl1pPr algn="r" defTabSz="902532">
              <a:defRPr sz="1100"/>
            </a:lvl1pPr>
          </a:lstStyle>
          <a:p>
            <a:pPr>
              <a:defRPr/>
            </a:pPr>
            <a:endParaRPr lang="ru-RU"/>
          </a:p>
        </p:txBody>
      </p:sp>
      <p:sp>
        <p:nvSpPr>
          <p:cNvPr id="45060" name="Rectangle 4"/>
          <p:cNvSpPr>
            <a:spLocks noGrp="1" noChangeArrowheads="1"/>
          </p:cNvSpPr>
          <p:nvPr>
            <p:ph type="ftr" sz="quarter" idx="2"/>
          </p:nvPr>
        </p:nvSpPr>
        <p:spPr bwMode="auto">
          <a:xfrm>
            <a:off x="0" y="9307513"/>
            <a:ext cx="2919413" cy="490537"/>
          </a:xfrm>
          <a:prstGeom prst="rect">
            <a:avLst/>
          </a:prstGeom>
          <a:noFill/>
          <a:ln>
            <a:noFill/>
          </a:ln>
          <a:effectLst/>
          <a:extLst>
            <a:ext uri="{909E8E84-426E-40DD-AFC4-6F175D3DCCD1}"/>
            <a:ext uri="{91240B29-F687-4F45-9708-019B960494DF}"/>
            <a:ext uri="{AF507438-7753-43E0-B8FC-AC1667EBCBE1}"/>
          </a:extLst>
        </p:spPr>
        <p:txBody>
          <a:bodyPr vert="horz" wrap="square" lIns="90277" tIns="45139" rIns="90277" bIns="45139" numCol="1" anchor="b" anchorCtr="0" compatLnSpc="1">
            <a:prstTxWarp prst="textNoShape">
              <a:avLst/>
            </a:prstTxWarp>
          </a:bodyPr>
          <a:lstStyle>
            <a:lvl1pPr defTabSz="902532">
              <a:defRPr sz="1100"/>
            </a:lvl1pPr>
          </a:lstStyle>
          <a:p>
            <a:pPr>
              <a:defRPr/>
            </a:pPr>
            <a:r>
              <a:rPr lang="ru-RU"/>
              <a:t>Продовольствие во имя прогресса</a:t>
            </a:r>
          </a:p>
        </p:txBody>
      </p:sp>
      <p:sp>
        <p:nvSpPr>
          <p:cNvPr id="45061" name="Rectangle 5"/>
          <p:cNvSpPr>
            <a:spLocks noGrp="1" noChangeArrowheads="1"/>
          </p:cNvSpPr>
          <p:nvPr>
            <p:ph type="sldNum" sz="quarter" idx="3"/>
          </p:nvPr>
        </p:nvSpPr>
        <p:spPr bwMode="auto">
          <a:xfrm>
            <a:off x="3814763" y="9307513"/>
            <a:ext cx="2919412" cy="490537"/>
          </a:xfrm>
          <a:prstGeom prst="rect">
            <a:avLst/>
          </a:prstGeom>
          <a:noFill/>
          <a:ln>
            <a:noFill/>
          </a:ln>
          <a:effectLst/>
          <a:extLst>
            <a:ext uri="{909E8E84-426E-40DD-AFC4-6F175D3DCCD1}"/>
            <a:ext uri="{91240B29-F687-4F45-9708-019B960494DF}"/>
            <a:ext uri="{AF507438-7753-43E0-B8FC-AC1667EBCBE1}"/>
          </a:extLst>
        </p:spPr>
        <p:txBody>
          <a:bodyPr vert="horz" wrap="square" lIns="90277" tIns="45139" rIns="90277" bIns="45139" numCol="1" anchor="b" anchorCtr="0" compatLnSpc="1">
            <a:prstTxWarp prst="textNoShape">
              <a:avLst/>
            </a:prstTxWarp>
          </a:bodyPr>
          <a:lstStyle>
            <a:lvl1pPr algn="r" defTabSz="902532">
              <a:defRPr sz="1100"/>
            </a:lvl1pPr>
          </a:lstStyle>
          <a:p>
            <a:pPr>
              <a:defRPr/>
            </a:pPr>
            <a:fld id="{F48F0E7E-3B6B-4C04-ACF1-7A088F5B864C}"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9413" cy="490538"/>
          </a:xfrm>
          <a:prstGeom prst="rect">
            <a:avLst/>
          </a:prstGeom>
          <a:noFill/>
          <a:ln>
            <a:noFill/>
          </a:ln>
          <a:effectLst/>
          <a:extLst>
            <a:ext uri="{909E8E84-426E-40DD-AFC4-6F175D3DCCD1}"/>
            <a:ext uri="{91240B29-F687-4F45-9708-019B960494DF}"/>
            <a:ext uri="{AF507438-7753-43E0-B8FC-AC1667EBCBE1}"/>
          </a:extLst>
        </p:spPr>
        <p:txBody>
          <a:bodyPr vert="horz" wrap="square" lIns="90277" tIns="45139" rIns="90277" bIns="45139" numCol="1" anchor="t" anchorCtr="0" compatLnSpc="1">
            <a:prstTxWarp prst="textNoShape">
              <a:avLst/>
            </a:prstTxWarp>
          </a:bodyPr>
          <a:lstStyle>
            <a:lvl1pPr defTabSz="902532">
              <a:defRPr sz="1100"/>
            </a:lvl1pPr>
          </a:lstStyle>
          <a:p>
            <a:pPr>
              <a:defRPr/>
            </a:pPr>
            <a:endParaRPr lang="ru-RU"/>
          </a:p>
        </p:txBody>
      </p:sp>
      <p:sp>
        <p:nvSpPr>
          <p:cNvPr id="3075" name="Rectangle 3"/>
          <p:cNvSpPr>
            <a:spLocks noGrp="1" noChangeArrowheads="1"/>
          </p:cNvSpPr>
          <p:nvPr>
            <p:ph type="dt" idx="1"/>
          </p:nvPr>
        </p:nvSpPr>
        <p:spPr bwMode="auto">
          <a:xfrm>
            <a:off x="3814763" y="0"/>
            <a:ext cx="2919412" cy="490538"/>
          </a:xfrm>
          <a:prstGeom prst="rect">
            <a:avLst/>
          </a:prstGeom>
          <a:noFill/>
          <a:ln>
            <a:noFill/>
          </a:ln>
          <a:effectLst/>
          <a:extLst>
            <a:ext uri="{909E8E84-426E-40DD-AFC4-6F175D3DCCD1}"/>
            <a:ext uri="{91240B29-F687-4F45-9708-019B960494DF}"/>
            <a:ext uri="{AF507438-7753-43E0-B8FC-AC1667EBCBE1}"/>
          </a:extLst>
        </p:spPr>
        <p:txBody>
          <a:bodyPr vert="horz" wrap="square" lIns="90277" tIns="45139" rIns="90277" bIns="45139" numCol="1" anchor="t" anchorCtr="0" compatLnSpc="1">
            <a:prstTxWarp prst="textNoShape">
              <a:avLst/>
            </a:prstTxWarp>
          </a:bodyPr>
          <a:lstStyle>
            <a:lvl1pPr algn="r" defTabSz="902532">
              <a:defRPr sz="1100"/>
            </a:lvl1pPr>
          </a:lstStyle>
          <a:p>
            <a:pPr>
              <a:defRPr/>
            </a:pPr>
            <a:endParaRPr lang="ru-RU"/>
          </a:p>
        </p:txBody>
      </p:sp>
      <p:sp>
        <p:nvSpPr>
          <p:cNvPr id="29700" name="Rectangle 4"/>
          <p:cNvSpPr>
            <a:spLocks noGrp="1" noRot="1" noChangeAspect="1" noChangeArrowheads="1" noTextEdit="1"/>
          </p:cNvSpPr>
          <p:nvPr>
            <p:ph type="sldImg" idx="2"/>
          </p:nvPr>
        </p:nvSpPr>
        <p:spPr bwMode="auto">
          <a:xfrm>
            <a:off x="917575" y="733425"/>
            <a:ext cx="4900613" cy="36766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3100" y="4656138"/>
            <a:ext cx="5389563" cy="4410075"/>
          </a:xfrm>
          <a:prstGeom prst="rect">
            <a:avLst/>
          </a:prstGeom>
          <a:noFill/>
          <a:ln>
            <a:noFill/>
          </a:ln>
          <a:effectLst/>
          <a:extLst>
            <a:ext uri="{909E8E84-426E-40DD-AFC4-6F175D3DCCD1}"/>
            <a:ext uri="{91240B29-F687-4F45-9708-019B960494DF}"/>
            <a:ext uri="{AF507438-7753-43E0-B8FC-AC1667EBCBE1}"/>
          </a:extLst>
        </p:spPr>
        <p:txBody>
          <a:bodyPr vert="horz" wrap="square" lIns="90277" tIns="45139" rIns="90277" bIns="45139"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078" name="Rectangle 6"/>
          <p:cNvSpPr>
            <a:spLocks noGrp="1" noChangeArrowheads="1"/>
          </p:cNvSpPr>
          <p:nvPr>
            <p:ph type="ftr" sz="quarter" idx="4"/>
          </p:nvPr>
        </p:nvSpPr>
        <p:spPr bwMode="auto">
          <a:xfrm>
            <a:off x="822325" y="9420225"/>
            <a:ext cx="2462213" cy="260350"/>
          </a:xfrm>
          <a:prstGeom prst="rect">
            <a:avLst/>
          </a:prstGeom>
          <a:noFill/>
          <a:ln>
            <a:noFill/>
          </a:ln>
          <a:effectLst/>
          <a:extLst>
            <a:ext uri="{909E8E84-426E-40DD-AFC4-6F175D3DCCD1}"/>
            <a:ext uri="{91240B29-F687-4F45-9708-019B960494DF}"/>
            <a:ext uri="{AF507438-7753-43E0-B8FC-AC1667EBCBE1}"/>
          </a:extLst>
        </p:spPr>
        <p:txBody>
          <a:bodyPr vert="horz" wrap="none" lIns="90277" tIns="45139" rIns="90277" bIns="45139" numCol="1" anchor="ctr" anchorCtr="0" compatLnSpc="1">
            <a:prstTxWarp prst="textNoShape">
              <a:avLst/>
            </a:prstTxWarp>
            <a:spAutoFit/>
          </a:bodyPr>
          <a:lstStyle>
            <a:lvl1pPr defTabSz="902532">
              <a:defRPr sz="1100"/>
            </a:lvl1pPr>
          </a:lstStyle>
          <a:p>
            <a:pPr>
              <a:defRPr/>
            </a:pPr>
            <a:r>
              <a:rPr lang="ru-RU"/>
              <a:t>Продовольствие во имя прогресса</a:t>
            </a:r>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ftr" sz="quarter" idx="4"/>
          </p:nvPr>
        </p:nvSpPr>
        <p:spPr>
          <a:noFill/>
          <a:ln>
            <a:miter lim="800000"/>
            <a:headEnd/>
            <a:tailEnd/>
          </a:ln>
        </p:spPr>
        <p:txBody>
          <a:bodyPr/>
          <a:lstStyle/>
          <a:p>
            <a:pPr defTabSz="901700"/>
            <a:r>
              <a:rPr lang="ru-RU" smtClean="0"/>
              <a:t>Продовольствие во имя прогресса</a:t>
            </a:r>
          </a:p>
        </p:txBody>
      </p:sp>
      <p:sp>
        <p:nvSpPr>
          <p:cNvPr id="30723" name="Rectangle 2"/>
          <p:cNvSpPr>
            <a:spLocks noGrp="1" noRot="1" noChangeAspect="1" noChangeArrowheads="1" noTextEdit="1"/>
          </p:cNvSpPr>
          <p:nvPr>
            <p:ph type="sldImg"/>
          </p:nvPr>
        </p:nvSpPr>
        <p:spPr>
          <a:xfrm>
            <a:off x="917575" y="733425"/>
            <a:ext cx="4902200" cy="3678238"/>
          </a:xfrm>
          <a:ln/>
        </p:spPr>
      </p:sp>
      <p:sp>
        <p:nvSpPr>
          <p:cNvPr id="30724" name="Rectangle 3"/>
          <p:cNvSpPr>
            <a:spLocks noGrp="1" noChangeArrowheads="1"/>
          </p:cNvSpPr>
          <p:nvPr>
            <p:ph type="body" idx="1"/>
          </p:nvPr>
        </p:nvSpPr>
        <p:spPr>
          <a:xfrm>
            <a:off x="898525" y="4654550"/>
            <a:ext cx="4938713" cy="4411663"/>
          </a:xfrm>
          <a:noFill/>
        </p:spPr>
        <p:txBody>
          <a:bodyPr lIns="91045" tIns="45523" rIns="91045" bIns="45523"/>
          <a:lstStyle/>
          <a:p>
            <a:pPr eaLnBrk="1" hangingPunct="1">
              <a:spcBef>
                <a:spcPct val="0"/>
              </a:spcBef>
            </a:pPr>
            <a:endParaRPr lang="en-US" sz="23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669698" name="Rectangle 2"/>
          <p:cNvSpPr>
            <a:spLocks noGrp="1" noChangeArrowheads="1"/>
          </p:cNvSpPr>
          <p:nvPr>
            <p:ph type="ctrTitle" sz="quarter"/>
          </p:nvPr>
        </p:nvSpPr>
        <p:spPr>
          <a:xfrm>
            <a:off x="685800" y="1676400"/>
            <a:ext cx="7772400" cy="1828800"/>
          </a:xfrm>
        </p:spPr>
        <p:txBody>
          <a:bodyPr/>
          <a:lstStyle>
            <a:lvl1pPr>
              <a:defRPr/>
            </a:lvl1pPr>
          </a:lstStyle>
          <a:p>
            <a:pPr lvl="0"/>
            <a:r>
              <a:rPr lang="ru-RU" noProof="0" smtClean="0"/>
              <a:t>Образец заголовка</a:t>
            </a:r>
          </a:p>
        </p:txBody>
      </p:sp>
      <p:sp>
        <p:nvSpPr>
          <p:cNvPr id="66969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BC7D50F-ABA6-438F-8ACE-FB5C001473B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11584C6-51EF-42FD-AA19-0B86BAAD120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97132CC-C47A-4549-B28A-AA240D95866F}"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981200"/>
            <a:ext cx="8229600" cy="4114800"/>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ADE730A-A3CB-479E-A759-93BFAE95E03A}"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81200"/>
            <a:ext cx="8229600" cy="4114800"/>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923B435-ACFA-48B2-8CC7-9EE0F0A9A0B2}"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981200"/>
            <a:ext cx="8229600" cy="4114800"/>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4CE3E80-C28C-4E16-87C3-85EA5E54A1EF}"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41148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65E421C5-5E9B-448F-8C49-AF3AD3C64FF8}"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381000"/>
            <a:ext cx="82296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F526F34C-320C-47E2-B9F7-CF52CC0BBC35}"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CCFF0D4-0B6D-43ED-8396-FBD65A3DA2E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9062E82-BD6B-4E92-B1A4-DF517394FED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17896EC-5651-45C2-BEC8-FCC61894A29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F6AF570-8739-4B72-BF61-F1722F48F41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64080312-814D-4E96-8401-0D121225DE2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B71E3C87-1922-4B99-AC2B-CC61FD8640E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D97EE385-C771-4A52-98C0-EB61A29EF26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9DAB58A-937F-4BBF-BDA8-D9B86F07795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6BFD93D-F984-43FB-BD8D-59445F803EC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68675"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686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FFFFFF"/>
                  </a:outerShdw>
                </a:effectLst>
              </a:defRPr>
            </a:lvl1pPr>
          </a:lstStyle>
          <a:p>
            <a:pPr>
              <a:defRPr/>
            </a:pPr>
            <a:endParaRPr lang="ru-RU"/>
          </a:p>
        </p:txBody>
      </p:sp>
      <p:sp>
        <p:nvSpPr>
          <p:cNvPr id="6686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FFFFFF"/>
                  </a:outerShdw>
                </a:effectLst>
              </a:defRPr>
            </a:lvl1pPr>
          </a:lstStyle>
          <a:p>
            <a:pPr>
              <a:defRPr/>
            </a:pPr>
            <a:endParaRPr lang="ru-RU"/>
          </a:p>
        </p:txBody>
      </p:sp>
      <p:sp>
        <p:nvSpPr>
          <p:cNvPr id="6686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FFFFFF"/>
                  </a:outerShdw>
                </a:effectLst>
              </a:defRPr>
            </a:lvl1pPr>
          </a:lstStyle>
          <a:p>
            <a:pPr>
              <a:defRPr/>
            </a:pPr>
            <a:fld id="{CA1EF746-073B-4E4C-98B5-763851CB505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 id="2147484032" r:id="rId17"/>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arget="../media/image9.jpeg" Type="http://schemas.openxmlformats.org/officeDocument/2006/relationships/image"/><Relationship Id="rId1" Target="../slideLayouts/slideLayout7.xml" Type="http://schemas.openxmlformats.org/officeDocument/2006/relationships/slideLayout"/></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1.ppt" TargetMode="External"/><Relationship Id="rId1" Type="http://schemas.openxmlformats.org/officeDocument/2006/relationships/slideLayout" Target="../slideLayouts/slideLayout7.xml"/><Relationship Id="rId6" Type="http://schemas.openxmlformats.org/officeDocument/2006/relationships/hyperlink" Target="6.ppt" TargetMode="External"/><Relationship Id="rId5" Type="http://schemas.openxmlformats.org/officeDocument/2006/relationships/hyperlink" Target="5.ppt" TargetMode="External"/><Relationship Id="rId4" Type="http://schemas.openxmlformats.org/officeDocument/2006/relationships/hyperlink" Target="4.ppt" TargetMode="External"/></Relationships>
</file>

<file path=ppt/slides/_rels/slide17.xml.rels><?xml version="1.0" encoding="UTF-8" standalone="yes" ?><Relationships xmlns="http://schemas.openxmlformats.org/package/2006/relationships"><Relationship Id="rId8" Target="../media/image16.jpeg" Type="http://schemas.openxmlformats.org/officeDocument/2006/relationships/image"/><Relationship Id="rId3" Target="../media/image11.png" Type="http://schemas.openxmlformats.org/officeDocument/2006/relationships/image"/><Relationship Id="rId7" Target="../media/image15.jpeg" Type="http://schemas.openxmlformats.org/officeDocument/2006/relationships/image"/><Relationship Id="rId2" Target="../slideLayouts/slideLayout7.xml" Type="http://schemas.openxmlformats.org/officeDocument/2006/relationships/slideLayout"/><Relationship Id="rId6" Target="../media/image14.jpeg" Type="http://schemas.openxmlformats.org/officeDocument/2006/relationships/image"/><Relationship Id="rId5" Target="../media/image13.emf" Type="http://schemas.openxmlformats.org/officeDocument/2006/relationships/image"/><Relationship Id="rId4" Target="../media/image12.jpeg" Type="http://schemas.openxmlformats.org/officeDocument/2006/relationships/image"/><Relationship Id="rId9" Target="../media/image17.jpeg" Type="http://schemas.openxmlformats.org/officeDocument/2006/relationships/image"/></Relationships>
</file>

<file path=ppt/slides/_rels/slide18.xml.rels><?xml version="1.0" encoding="UTF-8" standalone="yes" ?><Relationships xmlns="http://schemas.openxmlformats.org/package/2006/relationships"><Relationship Id="rId3" Target="../media/image11.png" Type="http://schemas.openxmlformats.org/officeDocument/2006/relationships/image"/><Relationship Id="rId2" Target="../slideLayouts/slideLayout7.xml" Type="http://schemas.openxmlformats.org/officeDocument/2006/relationships/slideLayout"/><Relationship Id="rId5" Target="../media/image18.jpeg" Type="http://schemas.openxmlformats.org/officeDocument/2006/relationships/image"/><Relationship Id="rId4" Target="../media/image12.jpeg" Type="http://schemas.openxmlformats.org/officeDocument/2006/relationships/image"/></Relationships>
</file>

<file path=ppt/slides/_rels/slide19.xml.rels><?xml version="1.0" encoding="UTF-8" standalone="yes" ?><Relationships xmlns="http://schemas.openxmlformats.org/package/2006/relationships"><Relationship Id="rId3" Target="../media/image11.png" Type="http://schemas.openxmlformats.org/officeDocument/2006/relationships/image"/><Relationship Id="rId2" Target="../slideLayouts/slideLayout7.xml" Type="http://schemas.openxmlformats.org/officeDocument/2006/relationships/slideLayout"/><Relationship Id="rId5" Target="../media/image19.png" Type="http://schemas.openxmlformats.org/officeDocument/2006/relationships/image"/><Relationship Id="rId4" Target="../media/image12.jpeg" Type="http://schemas.openxmlformats.org/officeDocument/2006/relationships/image"/></Relationships>
</file>

<file path=ppt/slides/_rels/slide2.xml.rels><?xml version="1.0" encoding="UTF-8" standalone="yes" ?><Relationships xmlns="http://schemas.openxmlformats.org/package/2006/relationships"><Relationship Id="rId3" Target="../media/image4.jpeg" Type="http://schemas.openxmlformats.org/officeDocument/2006/relationships/image"/><Relationship Id="rId2" Target="../media/image3.jpeg" Type="http://schemas.openxmlformats.org/officeDocument/2006/relationships/image"/><Relationship Id="rId1" Target="../slideLayouts/slideLayout7.xml" Type="http://schemas.openxmlformats.org/officeDocument/2006/relationships/slideLayout"/><Relationship Id="rId5" Target="../media/image6.jpeg" Type="http://schemas.openxmlformats.org/officeDocument/2006/relationships/image"/><Relationship Id="rId4" Target="../media/image5.jpeg" Type="http://schemas.openxmlformats.org/officeDocument/2006/relationships/image"/></Relationships>
</file>

<file path=ppt/slides/_rels/slide20.xml.rels><?xml version="1.0" encoding="UTF-8" standalone="yes" ?><Relationships xmlns="http://schemas.openxmlformats.org/package/2006/relationships"><Relationship Id="rId3" Target="../media/image11.png" Type="http://schemas.openxmlformats.org/officeDocument/2006/relationships/image"/><Relationship Id="rId2" Target="../slideLayouts/slideLayout7.xml" Type="http://schemas.openxmlformats.org/officeDocument/2006/relationships/slideLayout"/><Relationship Id="rId5" Target="../media/image20.png" Type="http://schemas.openxmlformats.org/officeDocument/2006/relationships/image"/><Relationship Id="rId4" Target="../media/image12.jpeg" Type="http://schemas.openxmlformats.org/officeDocument/2006/relationships/image"/></Relationships>
</file>

<file path=ppt/slides/_rels/slide21.xml.rels><?xml version="1.0" encoding="UTF-8" standalone="yes" ?><Relationships xmlns="http://schemas.openxmlformats.org/package/2006/relationships"><Relationship Id="rId3" Target="../media/image11.png" Type="http://schemas.openxmlformats.org/officeDocument/2006/relationships/image"/><Relationship Id="rId7" Target="../media/image23.jpeg" Type="http://schemas.openxmlformats.org/officeDocument/2006/relationships/image"/><Relationship Id="rId2" Target="../slideLayouts/slideLayout7.xml" Type="http://schemas.openxmlformats.org/officeDocument/2006/relationships/slideLayout"/><Relationship Id="rId6" Target="../media/image22.jpeg" Type="http://schemas.openxmlformats.org/officeDocument/2006/relationships/image"/><Relationship Id="rId5" Target="../media/image21.jpeg" Type="http://schemas.openxmlformats.org/officeDocument/2006/relationships/image"/><Relationship Id="rId4" Target="../media/image12.jpeg" Type="http://schemas.openxmlformats.org/officeDocument/2006/relationships/image"/></Relationships>
</file>

<file path=ppt/slides/_rels/slide22.xml.rels><?xml version="1.0" encoding="UTF-8" standalone="yes" ?><Relationships xmlns="http://schemas.openxmlformats.org/package/2006/relationships"><Relationship Id="rId3" Target="../media/image11.png" Type="http://schemas.openxmlformats.org/officeDocument/2006/relationships/image"/><Relationship Id="rId2" Target="../slideLayouts/slideLayout7.xml" Type="http://schemas.openxmlformats.org/officeDocument/2006/relationships/slideLayout"/><Relationship Id="rId6" Target="../media/image25.jpeg" Type="http://schemas.openxmlformats.org/officeDocument/2006/relationships/image"/><Relationship Id="rId5" Target="../media/image24.jpeg" Type="http://schemas.openxmlformats.org/officeDocument/2006/relationships/image"/><Relationship Id="rId4" Target="../media/image12.jpeg" Type="http://schemas.openxmlformats.org/officeDocument/2006/relationships/image"/></Relationships>
</file>

<file path=ppt/slides/_rels/slide23.xml.rels><?xml version="1.0" encoding="UTF-8" standalone="yes" ?><Relationships xmlns="http://schemas.openxmlformats.org/package/2006/relationships"><Relationship Id="rId8" Target="../media/image29.jpeg" Type="http://schemas.openxmlformats.org/officeDocument/2006/relationships/image"/><Relationship Id="rId3" Target="../media/image11.png" Type="http://schemas.openxmlformats.org/officeDocument/2006/relationships/image"/><Relationship Id="rId7" Target="../media/image28.jpeg" Type="http://schemas.openxmlformats.org/officeDocument/2006/relationships/image"/><Relationship Id="rId2" Target="../slideLayouts/slideLayout7.xml" Type="http://schemas.openxmlformats.org/officeDocument/2006/relationships/slideLayout"/><Relationship Id="rId6" Target="../media/image27.jpeg" Type="http://schemas.openxmlformats.org/officeDocument/2006/relationships/image"/><Relationship Id="rId5" Target="../media/image26.jpeg" Type="http://schemas.openxmlformats.org/officeDocument/2006/relationships/image"/><Relationship Id="rId4" Target="../media/image12.jpeg" Type="http://schemas.openxmlformats.org/officeDocument/2006/relationships/image"/></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1266" name="Rectangle 5"/>
          <p:cNvSpPr>
            <a:spLocks noGrp="1" noChangeArrowheads="1"/>
          </p:cNvSpPr>
          <p:nvPr>
            <p:ph type="ctrTitle" idx="4294967295"/>
          </p:nvPr>
        </p:nvSpPr>
        <p:spPr>
          <a:xfrm>
            <a:off x="128588" y="3732213"/>
            <a:ext cx="8921750" cy="968375"/>
          </a:xfrm>
          <a:noFill/>
        </p:spPr>
        <p:txBody>
          <a:bodyPr anchor="t"/>
          <a:lstStyle/>
          <a:p>
            <a:pPr eaLnBrk="1" hangingPunct="1">
              <a:lnSpc>
                <a:spcPct val="110000"/>
              </a:lnSpc>
            </a:pPr>
            <a:r>
              <a:rPr lang="ru-RU" sz="2500" b="1" dirty="0" err="1" smtClean="0">
                <a:solidFill>
                  <a:srgbClr val="FF0000"/>
                </a:solidFill>
                <a:effectLst/>
                <a:latin typeface="Arial" charset="0"/>
              </a:rPr>
              <a:t>Илмий</a:t>
            </a:r>
            <a:r>
              <a:rPr lang="ru-RU" sz="2500" b="1" dirty="0" smtClean="0">
                <a:solidFill>
                  <a:srgbClr val="FF0000"/>
                </a:solidFill>
                <a:effectLst/>
                <a:latin typeface="Arial" charset="0"/>
              </a:rPr>
              <a:t> </a:t>
            </a:r>
            <a:r>
              <a:rPr lang="ru-RU" sz="2500" b="1" dirty="0" err="1" smtClean="0">
                <a:solidFill>
                  <a:srgbClr val="FF0000"/>
                </a:solidFill>
                <a:effectLst/>
                <a:latin typeface="Arial" charset="0"/>
              </a:rPr>
              <a:t>тад</a:t>
            </a:r>
            <a:r>
              <a:rPr lang="uz-Cyrl-UZ" sz="2500" b="1" dirty="0" smtClean="0">
                <a:solidFill>
                  <a:srgbClr val="FF0000"/>
                </a:solidFill>
                <a:effectLst/>
                <a:latin typeface="Arial" charset="0"/>
              </a:rPr>
              <a:t>қиқотлар бўйича проректор </a:t>
            </a:r>
            <a:br>
              <a:rPr lang="uz-Cyrl-UZ" sz="2500" b="1" dirty="0" smtClean="0">
                <a:solidFill>
                  <a:srgbClr val="FF0000"/>
                </a:solidFill>
                <a:effectLst/>
                <a:latin typeface="Arial" charset="0"/>
              </a:rPr>
            </a:br>
            <a:r>
              <a:rPr lang="ru-RU" sz="2500" b="1" dirty="0" smtClean="0">
                <a:solidFill>
                  <a:srgbClr val="FF0000"/>
                </a:solidFill>
                <a:effectLst/>
                <a:latin typeface="Arial" charset="0"/>
              </a:rPr>
              <a:t>Т.З.Султанов</a:t>
            </a:r>
            <a:r>
              <a:rPr lang="uz-Cyrl-UZ" sz="2200" b="1" dirty="0" smtClean="0">
                <a:solidFill>
                  <a:srgbClr val="FF0000"/>
                </a:solidFill>
                <a:effectLst/>
                <a:latin typeface="Arial" charset="0"/>
              </a:rPr>
              <a:t>  </a:t>
            </a:r>
            <a:r>
              <a:rPr lang="ru-RU" sz="2200" b="1" dirty="0" smtClean="0">
                <a:solidFill>
                  <a:srgbClr val="FF0000"/>
                </a:solidFill>
                <a:effectLst/>
                <a:latin typeface="Arial" charset="0"/>
              </a:rPr>
              <a:t/>
            </a:r>
            <a:br>
              <a:rPr lang="ru-RU" sz="2200" b="1" dirty="0" smtClean="0">
                <a:solidFill>
                  <a:srgbClr val="FF0000"/>
                </a:solidFill>
                <a:effectLst/>
                <a:latin typeface="Arial" charset="0"/>
              </a:rPr>
            </a:br>
            <a:endParaRPr lang="ru-RU" sz="2200" b="1" dirty="0" smtClean="0">
              <a:solidFill>
                <a:srgbClr val="FF0000"/>
              </a:solidFill>
              <a:effectLst/>
              <a:latin typeface="Arial" charset="0"/>
            </a:endParaRPr>
          </a:p>
        </p:txBody>
      </p:sp>
      <p:sp>
        <p:nvSpPr>
          <p:cNvPr id="2" name="Rectangle 5"/>
          <p:cNvSpPr>
            <a:spLocks noChangeArrowheads="1"/>
          </p:cNvSpPr>
          <p:nvPr/>
        </p:nvSpPr>
        <p:spPr bwMode="auto">
          <a:xfrm>
            <a:off x="506413" y="1168400"/>
            <a:ext cx="8135937" cy="2462213"/>
          </a:xfrm>
          <a:prstGeom prst="rect">
            <a:avLst/>
          </a:prstGeom>
          <a:solidFill>
            <a:srgbClr val="FFFFFF">
              <a:alpha val="0"/>
            </a:srgbClr>
          </a:solidFill>
          <a:ln>
            <a:noFill/>
          </a:ln>
          <a:effectLst/>
          <a:extLst>
            <a:ext uri="{91240B29-F687-4F45-9708-019B960494DF}"/>
            <a:ext uri="{AF507438-7753-43E0-B8FC-AC1667EBCBE1}"/>
          </a:extLst>
        </p:spPr>
        <p:txBody>
          <a:bodyPr anchor="ctr"/>
          <a:lstStyle/>
          <a:p>
            <a:pPr algn="ctr">
              <a:defRPr/>
            </a:pPr>
            <a:r>
              <a:rPr lang="uz-Cyrl-UZ" sz="3000" b="1" dirty="0">
                <a:solidFill>
                  <a:srgbClr val="170298"/>
                </a:solidFill>
                <a:effectLst>
                  <a:outerShdw blurRad="38100" dist="38100" dir="2700000" algn="tl">
                    <a:srgbClr val="C0C0C0"/>
                  </a:outerShdw>
                </a:effectLst>
              </a:rPr>
              <a:t>Тошкент ирригация ва мелиорация институтининг инновацион ишланмалари</a:t>
            </a:r>
            <a:endParaRPr lang="ru-RU" sz="3000" b="1" dirty="0">
              <a:solidFill>
                <a:srgbClr val="170298"/>
              </a:solidFill>
              <a:effectLst>
                <a:outerShdw blurRad="38100" dist="38100" dir="2700000" algn="tl">
                  <a:srgbClr val="C0C0C0"/>
                </a:outerShdw>
              </a:effectLst>
            </a:endParaRPr>
          </a:p>
        </p:txBody>
      </p:sp>
      <p:pic>
        <p:nvPicPr>
          <p:cNvPr id="11268" name="Picture 4" descr="Gerp fon"/>
          <p:cNvPicPr preferRelativeResize="0">
            <a:picLocks noChangeArrowheads="1"/>
          </p:cNvPicPr>
          <p:nvPr/>
        </p:nvPicPr>
        <p:blipFill>
          <a:blip r:embed="rId2" cstate="email"/>
          <a:srcRect/>
          <a:stretch>
            <a:fillRect/>
          </a:stretch>
        </p:blipFill>
        <p:spPr bwMode="auto">
          <a:xfrm>
            <a:off x="369888" y="260350"/>
            <a:ext cx="1258887" cy="1125538"/>
          </a:xfrm>
          <a:prstGeom prst="rect">
            <a:avLst/>
          </a:prstGeom>
          <a:noFill/>
          <a:ln w="9525">
            <a:noFill/>
            <a:miter lim="800000"/>
            <a:headEnd/>
            <a:tailEnd/>
          </a:ln>
        </p:spPr>
      </p:pic>
      <p:pic>
        <p:nvPicPr>
          <p:cNvPr id="11269" name="Picture 5" descr="uz-flag2"/>
          <p:cNvPicPr>
            <a:picLocks noChangeAspect="1" noChangeArrowheads="1" noCrop="1"/>
          </p:cNvPicPr>
          <p:nvPr/>
        </p:nvPicPr>
        <p:blipFill>
          <a:blip r:embed="rId3" cstate="email"/>
          <a:srcRect/>
          <a:stretch>
            <a:fillRect/>
          </a:stretch>
        </p:blipFill>
        <p:spPr bwMode="auto">
          <a:xfrm>
            <a:off x="7075488" y="295275"/>
            <a:ext cx="1655762" cy="1106488"/>
          </a:xfrm>
          <a:prstGeom prst="rect">
            <a:avLst/>
          </a:prstGeom>
          <a:noFill/>
          <a:ln w="9525">
            <a:noFill/>
            <a:miter lim="800000"/>
            <a:headEnd/>
            <a:tailEnd/>
          </a:ln>
        </p:spPr>
      </p:pic>
      <p:sp>
        <p:nvSpPr>
          <p:cNvPr id="3" name="Rectangle 5"/>
          <p:cNvSpPr>
            <a:spLocks noChangeArrowheads="1"/>
          </p:cNvSpPr>
          <p:nvPr/>
        </p:nvSpPr>
        <p:spPr bwMode="auto">
          <a:xfrm>
            <a:off x="3308350" y="6276975"/>
            <a:ext cx="2284413" cy="444500"/>
          </a:xfrm>
          <a:prstGeom prst="rect">
            <a:avLst/>
          </a:prstGeom>
          <a:noFill/>
          <a:ln>
            <a:noFill/>
          </a:ln>
          <a:effectLst/>
          <a:extLst>
            <a:ext uri="{909E8E84-426E-40DD-AFC4-6F175D3DCCD1}"/>
            <a:ext uri="{91240B29-F687-4F45-9708-019B960494DF}"/>
            <a:ext uri="{AF507438-7753-43E0-B8FC-AC1667EBCBE1}"/>
          </a:extLst>
        </p:spPr>
        <p:txBody>
          <a:bodyPr/>
          <a:lstStyle/>
          <a:p>
            <a:pPr>
              <a:lnSpc>
                <a:spcPct val="110000"/>
              </a:lnSpc>
              <a:defRPr/>
            </a:pPr>
            <a:r>
              <a:rPr lang="uz-Cyrl-UZ" sz="2000" b="1">
                <a:solidFill>
                  <a:srgbClr val="FF0000"/>
                </a:solidFill>
                <a:effectLst>
                  <a:outerShdw blurRad="38100" dist="38100" dir="2700000" algn="tl">
                    <a:srgbClr val="000000"/>
                  </a:outerShdw>
                </a:effectLst>
              </a:rPr>
              <a:t>ТОШКЕНТ - 2013</a:t>
            </a:r>
            <a:endParaRPr lang="ru-RU" sz="2000" b="1">
              <a:solidFill>
                <a:srgbClr val="FF0000"/>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a:xfrm>
            <a:off x="468313" y="352425"/>
            <a:ext cx="8334375" cy="863600"/>
          </a:xfrm>
          <a:extLst>
            <a:ext uri="{909E8E84-426E-40DD-AFC4-6F175D3DCCD1}"/>
          </a:extLst>
        </p:spPr>
        <p:txBody>
          <a:bodyPr/>
          <a:lstStyle/>
          <a:p>
            <a:pPr eaLnBrk="1" hangingPunct="1">
              <a:defRPr/>
            </a:pPr>
            <a:r>
              <a:rPr kumimoji="1" lang="uz-Cyrl-UZ" sz="3800" b="1" smtClean="0">
                <a:solidFill>
                  <a:srgbClr val="FFFF00"/>
                </a:solidFill>
                <a:latin typeface="Arial" charset="0"/>
              </a:rPr>
              <a:t>Мелиор</a:t>
            </a:r>
            <a:r>
              <a:rPr kumimoji="1" lang="ru-RU" sz="3800" b="1" smtClean="0">
                <a:solidFill>
                  <a:srgbClr val="FFFF00"/>
                </a:solidFill>
                <a:latin typeface="Arial" charset="0"/>
              </a:rPr>
              <a:t>а</a:t>
            </a:r>
            <a:r>
              <a:rPr kumimoji="1" lang="uz-Cyrl-UZ" sz="3800" b="1" smtClean="0">
                <a:solidFill>
                  <a:srgbClr val="FFFF00"/>
                </a:solidFill>
                <a:latin typeface="Arial" charset="0"/>
              </a:rPr>
              <a:t>тив объектлар</a:t>
            </a:r>
            <a:endParaRPr kumimoji="1" lang="ru-RU" sz="3800" b="1" smtClean="0">
              <a:solidFill>
                <a:srgbClr val="FFFF00"/>
              </a:solidFill>
              <a:latin typeface="Arial" charset="0"/>
            </a:endParaRPr>
          </a:p>
        </p:txBody>
      </p:sp>
      <p:sp>
        <p:nvSpPr>
          <p:cNvPr id="966659" name="Rectangle 3"/>
          <p:cNvSpPr>
            <a:spLocks noGrp="1" noChangeArrowheads="1"/>
          </p:cNvSpPr>
          <p:nvPr>
            <p:ph type="body" idx="1"/>
          </p:nvPr>
        </p:nvSpPr>
        <p:spPr>
          <a:xfrm>
            <a:off x="119063" y="1412875"/>
            <a:ext cx="8767762" cy="4824413"/>
          </a:xfrm>
          <a:extLst>
            <a:ext uri="{909E8E84-426E-40DD-AFC4-6F175D3DCCD1}"/>
            <a:ext uri="{91240B29-F687-4F45-9708-019B960494DF}"/>
          </a:extLst>
        </p:spPr>
        <p:txBody>
          <a:bodyPr/>
          <a:lstStyle/>
          <a:p>
            <a:pPr marL="261938" indent="188913" eaLnBrk="1" hangingPunct="1">
              <a:spcBef>
                <a:spcPct val="0"/>
              </a:spcBef>
              <a:buClr>
                <a:srgbClr val="0033CC"/>
              </a:buClr>
              <a:buFont typeface="Wingdings" pitchFamily="2" charset="2"/>
              <a:buNone/>
              <a:defRPr/>
            </a:pPr>
            <a:r>
              <a:rPr lang="ru-RU" altLang="ja-JP" sz="2900" b="1" smtClean="0">
                <a:solidFill>
                  <a:srgbClr val="0000FF"/>
                </a:solidFill>
                <a:effectLst>
                  <a:outerShdw blurRad="38100" dist="38100" dir="2700000" algn="tl">
                    <a:srgbClr val="000000"/>
                  </a:outerShdw>
                </a:effectLst>
                <a:latin typeface="Arial" charset="0"/>
              </a:rPr>
              <a:t> </a:t>
            </a:r>
          </a:p>
          <a:p>
            <a:pPr marL="261938" indent="188913" eaLnBrk="1" hangingPunct="1">
              <a:spcBef>
                <a:spcPct val="0"/>
              </a:spcBef>
              <a:defRPr/>
            </a:pPr>
            <a:r>
              <a:rPr lang="ru-RU" altLang="ja-JP" sz="2900" b="1" smtClean="0">
                <a:solidFill>
                  <a:srgbClr val="0000FF"/>
                </a:solidFill>
                <a:effectLst>
                  <a:outerShdw blurRad="38100" dist="38100" dir="2700000" algn="tl">
                    <a:srgbClr val="000000"/>
                  </a:outerShdw>
                </a:effectLst>
                <a:latin typeface="Arial" charset="0"/>
              </a:rPr>
              <a:t> </a:t>
            </a:r>
            <a:r>
              <a:rPr lang="uz-Cyrl-UZ" altLang="ja-JP" sz="2900" b="1" smtClean="0">
                <a:solidFill>
                  <a:srgbClr val="0000FF"/>
                </a:solidFill>
                <a:effectLst>
                  <a:outerShdw blurRad="38100" dist="38100" dir="2700000" algn="tl">
                    <a:srgbClr val="000000"/>
                  </a:outerShdw>
                </a:effectLst>
                <a:latin typeface="Arial" charset="0"/>
              </a:rPr>
              <a:t> </a:t>
            </a:r>
            <a:r>
              <a:rPr lang="en-US" altLang="ja-JP" sz="2900" b="1" smtClean="0">
                <a:solidFill>
                  <a:srgbClr val="FF0000"/>
                </a:solidFill>
                <a:effectLst>
                  <a:outerShdw blurRad="38100" dist="38100" dir="2700000" algn="tl">
                    <a:srgbClr val="000000"/>
                  </a:outerShdw>
                </a:effectLst>
                <a:latin typeface="Arial" charset="0"/>
                <a:ea typeface="ＭＳ Ｐゴシック" charset="-128"/>
              </a:rPr>
              <a:t>102</a:t>
            </a:r>
            <a:r>
              <a:rPr lang="ru-RU" altLang="ja-JP" sz="2900" b="1" smtClean="0">
                <a:solidFill>
                  <a:srgbClr val="FF0000"/>
                </a:solidFill>
                <a:effectLst>
                  <a:outerShdw blurRad="38100" dist="38100" dir="2700000" algn="tl">
                    <a:srgbClr val="000000"/>
                  </a:outerShdw>
                </a:effectLst>
                <a:latin typeface="Arial" charset="0"/>
              </a:rPr>
              <a:t>,</a:t>
            </a:r>
            <a:r>
              <a:rPr lang="en-US" altLang="ja-JP" sz="2900" b="1" smtClean="0">
                <a:solidFill>
                  <a:srgbClr val="FF0000"/>
                </a:solidFill>
                <a:effectLst>
                  <a:outerShdw blurRad="38100" dist="38100" dir="2700000" algn="tl">
                    <a:srgbClr val="000000"/>
                  </a:outerShdw>
                </a:effectLst>
                <a:latin typeface="Arial" charset="0"/>
                <a:ea typeface="ＭＳ Ｐゴシック" charset="-128"/>
              </a:rPr>
              <a:t>8 </a:t>
            </a:r>
            <a:r>
              <a:rPr lang="uz-Cyrl-UZ" altLang="ja-JP" sz="2900" b="1" smtClean="0">
                <a:solidFill>
                  <a:srgbClr val="FF0000"/>
                </a:solidFill>
                <a:effectLst>
                  <a:outerShdw blurRad="38100" dist="38100" dir="2700000" algn="tl">
                    <a:srgbClr val="000000"/>
                  </a:outerShdw>
                </a:effectLst>
                <a:latin typeface="Arial" charset="0"/>
              </a:rPr>
              <a:t>минг</a:t>
            </a:r>
            <a:r>
              <a:rPr lang="ru-RU" altLang="ja-JP" sz="2900" b="1" smtClean="0">
                <a:solidFill>
                  <a:srgbClr val="FF0000"/>
                </a:solidFill>
                <a:effectLst>
                  <a:outerShdw blurRad="38100" dist="38100" dir="2700000" algn="tl">
                    <a:srgbClr val="000000"/>
                  </a:outerShdw>
                </a:effectLst>
                <a:latin typeface="Arial" charset="0"/>
              </a:rPr>
              <a:t>.км</a:t>
            </a:r>
            <a:r>
              <a:rPr lang="ru-RU" altLang="ja-JP" sz="2900" b="1" smtClean="0">
                <a:solidFill>
                  <a:schemeClr val="tx2"/>
                </a:solidFill>
                <a:effectLst>
                  <a:outerShdw blurRad="38100" dist="38100" dir="2700000" algn="tl">
                    <a:srgbClr val="000000"/>
                  </a:outerShdw>
                </a:effectLst>
                <a:latin typeface="Arial" charset="0"/>
              </a:rPr>
              <a:t> </a:t>
            </a:r>
            <a:r>
              <a:rPr lang="uz-Cyrl-UZ" altLang="ja-JP" sz="2900" b="1" smtClean="0">
                <a:solidFill>
                  <a:srgbClr val="2003CB"/>
                </a:solidFill>
                <a:effectLst/>
                <a:latin typeface="Arial" charset="0"/>
              </a:rPr>
              <a:t>очиқ коллектор тармоқлари</a:t>
            </a:r>
          </a:p>
          <a:p>
            <a:pPr marL="261938" indent="188913" eaLnBrk="1" hangingPunct="1">
              <a:spcBef>
                <a:spcPct val="0"/>
              </a:spcBef>
              <a:defRPr/>
            </a:pPr>
            <a:endParaRPr lang="ru-RU" altLang="ja-JP" sz="2900" b="1" smtClean="0">
              <a:solidFill>
                <a:srgbClr val="2003CB"/>
              </a:solidFill>
              <a:effectLst/>
              <a:latin typeface="Arial" charset="0"/>
            </a:endParaRPr>
          </a:p>
          <a:p>
            <a:pPr marL="261938" indent="188913" eaLnBrk="1" hangingPunct="1">
              <a:spcBef>
                <a:spcPct val="0"/>
              </a:spcBef>
              <a:defRPr/>
            </a:pPr>
            <a:r>
              <a:rPr lang="ru-RU" altLang="ja-JP" sz="2900" b="1" smtClean="0">
                <a:solidFill>
                  <a:srgbClr val="FF3300"/>
                </a:solidFill>
                <a:effectLst>
                  <a:outerShdw blurRad="38100" dist="38100" dir="2700000" algn="tl">
                    <a:srgbClr val="000000"/>
                  </a:outerShdw>
                </a:effectLst>
                <a:latin typeface="Arial" charset="0"/>
              </a:rPr>
              <a:t>   </a:t>
            </a:r>
            <a:r>
              <a:rPr lang="ru-RU" altLang="ja-JP" sz="2900" b="1" smtClean="0">
                <a:solidFill>
                  <a:srgbClr val="FF0000"/>
                </a:solidFill>
                <a:effectLst>
                  <a:outerShdw blurRad="38100" dist="38100" dir="2700000" algn="tl">
                    <a:srgbClr val="000000"/>
                  </a:outerShdw>
                </a:effectLst>
                <a:latin typeface="Arial" charset="0"/>
              </a:rPr>
              <a:t>38,3 </a:t>
            </a:r>
            <a:r>
              <a:rPr lang="uz-Cyrl-UZ" altLang="ja-JP" sz="2900" b="1" smtClean="0">
                <a:solidFill>
                  <a:srgbClr val="FF0000"/>
                </a:solidFill>
                <a:effectLst>
                  <a:outerShdw blurRad="38100" dist="38100" dir="2700000" algn="tl">
                    <a:srgbClr val="000000"/>
                  </a:outerShdw>
                </a:effectLst>
                <a:latin typeface="Arial" charset="0"/>
              </a:rPr>
              <a:t>минг</a:t>
            </a:r>
            <a:r>
              <a:rPr lang="ru-RU" altLang="ja-JP" sz="2900" b="1" smtClean="0">
                <a:solidFill>
                  <a:srgbClr val="FF0000"/>
                </a:solidFill>
                <a:effectLst>
                  <a:outerShdw blurRad="38100" dist="38100" dir="2700000" algn="tl">
                    <a:srgbClr val="000000"/>
                  </a:outerShdw>
                </a:effectLst>
                <a:latin typeface="Arial" charset="0"/>
              </a:rPr>
              <a:t>.</a:t>
            </a:r>
            <a:r>
              <a:rPr lang="uz-Cyrl-UZ" altLang="ja-JP" sz="2900" b="1" smtClean="0">
                <a:solidFill>
                  <a:srgbClr val="FF0000"/>
                </a:solidFill>
                <a:effectLst>
                  <a:outerShdw blurRad="38100" dist="38100" dir="2700000" algn="tl">
                    <a:srgbClr val="000000"/>
                  </a:outerShdw>
                </a:effectLst>
                <a:latin typeface="Arial" charset="0"/>
              </a:rPr>
              <a:t> км</a:t>
            </a:r>
            <a:r>
              <a:rPr lang="ru-RU" altLang="ja-JP" sz="2900" b="1" smtClean="0">
                <a:solidFill>
                  <a:schemeClr val="tx2"/>
                </a:solidFill>
                <a:effectLst>
                  <a:outerShdw blurRad="38100" dist="38100" dir="2700000" algn="tl">
                    <a:srgbClr val="000000"/>
                  </a:outerShdw>
                </a:effectLst>
                <a:latin typeface="Arial" charset="0"/>
              </a:rPr>
              <a:t> </a:t>
            </a:r>
            <a:r>
              <a:rPr lang="uz-Cyrl-UZ" altLang="ja-JP" sz="2900" b="1" smtClean="0">
                <a:solidFill>
                  <a:srgbClr val="2003CB"/>
                </a:solidFill>
                <a:effectLst/>
                <a:latin typeface="Arial" charset="0"/>
              </a:rPr>
              <a:t>ёпиқ дренаж тармоқлари</a:t>
            </a:r>
          </a:p>
          <a:p>
            <a:pPr marL="261938" indent="188913" eaLnBrk="1" hangingPunct="1">
              <a:spcBef>
                <a:spcPct val="0"/>
              </a:spcBef>
              <a:defRPr/>
            </a:pPr>
            <a:endParaRPr lang="uz-Cyrl-UZ" altLang="ja-JP" sz="2900" b="1" smtClean="0">
              <a:solidFill>
                <a:schemeClr val="tx2"/>
              </a:solidFill>
              <a:effectLst/>
              <a:latin typeface="Arial" charset="0"/>
            </a:endParaRPr>
          </a:p>
          <a:p>
            <a:pPr marL="261938" indent="188913" eaLnBrk="1" hangingPunct="1">
              <a:spcBef>
                <a:spcPct val="0"/>
              </a:spcBef>
              <a:defRPr/>
            </a:pPr>
            <a:r>
              <a:rPr lang="uz-Cyrl-UZ" altLang="ja-JP" sz="2900" b="1" smtClean="0">
                <a:solidFill>
                  <a:schemeClr val="tx2"/>
                </a:solidFill>
                <a:effectLst>
                  <a:outerShdw blurRad="38100" dist="38100" dir="2700000" algn="tl">
                    <a:srgbClr val="000000"/>
                  </a:outerShdw>
                </a:effectLst>
                <a:latin typeface="Arial" charset="0"/>
              </a:rPr>
              <a:t>  </a:t>
            </a:r>
            <a:r>
              <a:rPr lang="uz-Cyrl-UZ" altLang="ja-JP" sz="2900" b="1" smtClean="0">
                <a:solidFill>
                  <a:srgbClr val="FF0000"/>
                </a:solidFill>
                <a:effectLst>
                  <a:outerShdw blurRad="38100" dist="38100" dir="2700000" algn="tl">
                    <a:srgbClr val="000000"/>
                  </a:outerShdw>
                </a:effectLst>
                <a:latin typeface="Arial" charset="0"/>
              </a:rPr>
              <a:t>3451 </a:t>
            </a:r>
            <a:r>
              <a:rPr lang="ru-RU" altLang="ja-JP" sz="2900" b="1" smtClean="0">
                <a:solidFill>
                  <a:srgbClr val="FF0000"/>
                </a:solidFill>
                <a:effectLst>
                  <a:outerShdw blurRad="38100" dist="38100" dir="2700000" algn="tl">
                    <a:srgbClr val="000000"/>
                  </a:outerShdw>
                </a:effectLst>
                <a:latin typeface="Arial" charset="0"/>
              </a:rPr>
              <a:t>т</a:t>
            </a:r>
            <a:r>
              <a:rPr lang="uz-Cyrl-UZ" altLang="ja-JP" sz="2900" b="1" smtClean="0">
                <a:solidFill>
                  <a:srgbClr val="FF0000"/>
                </a:solidFill>
                <a:effectLst>
                  <a:outerShdw blurRad="38100" dist="38100" dir="2700000" algn="tl">
                    <a:srgbClr val="000000"/>
                  </a:outerShdw>
                </a:effectLst>
                <a:latin typeface="Arial" charset="0"/>
              </a:rPr>
              <a:t>а</a:t>
            </a:r>
            <a:r>
              <a:rPr lang="ru-RU" altLang="ja-JP" sz="2900" b="1" smtClean="0">
                <a:solidFill>
                  <a:schemeClr val="tx2"/>
                </a:solidFill>
                <a:effectLst>
                  <a:outerShdw blurRad="38100" dist="38100" dir="2700000" algn="tl">
                    <a:srgbClr val="000000"/>
                  </a:outerShdw>
                </a:effectLst>
                <a:latin typeface="Arial" charset="0"/>
              </a:rPr>
              <a:t> </a:t>
            </a:r>
            <a:r>
              <a:rPr lang="uz-Cyrl-UZ" altLang="ja-JP" sz="2900" b="1" smtClean="0">
                <a:solidFill>
                  <a:srgbClr val="2003CB"/>
                </a:solidFill>
                <a:effectLst/>
                <a:latin typeface="Arial" charset="0"/>
              </a:rPr>
              <a:t>тик дренаж қудуқ</a:t>
            </a:r>
            <a:r>
              <a:rPr lang="ru-RU" altLang="ja-JP" sz="2900" b="1" smtClean="0">
                <a:solidFill>
                  <a:srgbClr val="2003CB"/>
                </a:solidFill>
                <a:effectLst/>
                <a:latin typeface="Arial" charset="0"/>
              </a:rPr>
              <a:t>лари</a:t>
            </a:r>
            <a:r>
              <a:rPr lang="uz-Cyrl-UZ" altLang="ja-JP" sz="2900" b="1" smtClean="0">
                <a:solidFill>
                  <a:schemeClr val="tx2"/>
                </a:solidFill>
                <a:effectLst/>
                <a:latin typeface="Arial" charset="0"/>
              </a:rPr>
              <a:t> </a:t>
            </a:r>
          </a:p>
          <a:p>
            <a:pPr marL="261938" indent="188913" eaLnBrk="1" hangingPunct="1">
              <a:spcBef>
                <a:spcPct val="0"/>
              </a:spcBef>
              <a:defRPr/>
            </a:pPr>
            <a:endParaRPr lang="uz-Cyrl-UZ" altLang="ja-JP" sz="2900" b="1" smtClean="0">
              <a:solidFill>
                <a:schemeClr val="tx2"/>
              </a:solidFill>
              <a:effectLst/>
              <a:latin typeface="Arial" charset="0"/>
            </a:endParaRPr>
          </a:p>
          <a:p>
            <a:pPr marL="261938" indent="188913" eaLnBrk="1" hangingPunct="1">
              <a:spcBef>
                <a:spcPct val="0"/>
              </a:spcBef>
              <a:defRPr/>
            </a:pPr>
            <a:r>
              <a:rPr lang="uz-Cyrl-UZ" altLang="ja-JP" sz="2900" b="1" smtClean="0">
                <a:solidFill>
                  <a:schemeClr val="tx2"/>
                </a:solidFill>
                <a:effectLst>
                  <a:outerShdw blurRad="38100" dist="38100" dir="2700000" algn="tl">
                    <a:srgbClr val="000000"/>
                  </a:outerShdw>
                </a:effectLst>
                <a:latin typeface="Arial" charset="0"/>
              </a:rPr>
              <a:t>  </a:t>
            </a:r>
            <a:r>
              <a:rPr lang="uz-Cyrl-UZ" altLang="ja-JP" sz="2900" b="1" smtClean="0">
                <a:solidFill>
                  <a:srgbClr val="FF0000"/>
                </a:solidFill>
                <a:effectLst>
                  <a:outerShdw blurRad="38100" dist="38100" dir="2700000" algn="tl">
                    <a:srgbClr val="000000"/>
                  </a:outerShdw>
                </a:effectLst>
                <a:latin typeface="Arial" charset="0"/>
              </a:rPr>
              <a:t>153 </a:t>
            </a:r>
            <a:r>
              <a:rPr lang="ru-RU" altLang="ja-JP" sz="2900" b="1" smtClean="0">
                <a:solidFill>
                  <a:srgbClr val="FF0000"/>
                </a:solidFill>
                <a:effectLst>
                  <a:outerShdw blurRad="38100" dist="38100" dir="2700000" algn="tl">
                    <a:srgbClr val="000000"/>
                  </a:outerShdw>
                </a:effectLst>
                <a:latin typeface="Arial" charset="0"/>
              </a:rPr>
              <a:t>т</a:t>
            </a:r>
            <a:r>
              <a:rPr lang="uz-Cyrl-UZ" altLang="ja-JP" sz="2900" b="1" smtClean="0">
                <a:solidFill>
                  <a:srgbClr val="FF0000"/>
                </a:solidFill>
                <a:effectLst>
                  <a:outerShdw blurRad="38100" dist="38100" dir="2700000" algn="tl">
                    <a:srgbClr val="000000"/>
                  </a:outerShdw>
                </a:effectLst>
                <a:latin typeface="Arial" charset="0"/>
              </a:rPr>
              <a:t>а</a:t>
            </a:r>
            <a:r>
              <a:rPr lang="uz-Cyrl-UZ" altLang="ja-JP" sz="2900" b="1" smtClean="0">
                <a:solidFill>
                  <a:schemeClr val="tx2"/>
                </a:solidFill>
                <a:effectLst>
                  <a:outerShdw blurRad="38100" dist="38100" dir="2700000" algn="tl">
                    <a:srgbClr val="000000"/>
                  </a:outerShdw>
                </a:effectLst>
                <a:latin typeface="Arial" charset="0"/>
              </a:rPr>
              <a:t> </a:t>
            </a:r>
            <a:r>
              <a:rPr lang="uz-Cyrl-UZ" altLang="ja-JP" sz="2900" b="1" smtClean="0">
                <a:solidFill>
                  <a:srgbClr val="2003CB"/>
                </a:solidFill>
                <a:effectLst/>
                <a:latin typeface="Arial" charset="0"/>
              </a:rPr>
              <a:t>мелиоратив </a:t>
            </a:r>
            <a:r>
              <a:rPr lang="ru-RU" altLang="ja-JP" sz="2900" b="1" smtClean="0">
                <a:solidFill>
                  <a:srgbClr val="2003CB"/>
                </a:solidFill>
                <a:effectLst/>
                <a:latin typeface="Arial" charset="0"/>
              </a:rPr>
              <a:t>насос </a:t>
            </a:r>
            <a:r>
              <a:rPr lang="uz-Cyrl-UZ" altLang="ja-JP" sz="2900" b="1" smtClean="0">
                <a:solidFill>
                  <a:srgbClr val="2003CB"/>
                </a:solidFill>
                <a:effectLst/>
                <a:latin typeface="Arial" charset="0"/>
              </a:rPr>
              <a:t>станциялари</a:t>
            </a:r>
          </a:p>
          <a:p>
            <a:pPr marL="261938" indent="188913" eaLnBrk="1" hangingPunct="1">
              <a:spcBef>
                <a:spcPct val="0"/>
              </a:spcBef>
              <a:defRPr/>
            </a:pPr>
            <a:endParaRPr lang="uz-Cyrl-UZ" altLang="ja-JP" sz="2900" b="1" smtClean="0">
              <a:solidFill>
                <a:schemeClr val="tx2"/>
              </a:solidFill>
              <a:effectLst>
                <a:outerShdw blurRad="38100" dist="38100" dir="2700000" algn="tl">
                  <a:srgbClr val="000000"/>
                </a:outerShdw>
              </a:effectLst>
              <a:latin typeface="Arial" charset="0"/>
            </a:endParaRPr>
          </a:p>
          <a:p>
            <a:pPr marL="261938" indent="188913" eaLnBrk="1" hangingPunct="1">
              <a:spcBef>
                <a:spcPct val="0"/>
              </a:spcBef>
              <a:defRPr/>
            </a:pPr>
            <a:r>
              <a:rPr lang="uz-Cyrl-UZ" altLang="ja-JP" sz="2900" b="1" smtClean="0">
                <a:solidFill>
                  <a:schemeClr val="tx2"/>
                </a:solidFill>
                <a:effectLst>
                  <a:outerShdw blurRad="38100" dist="38100" dir="2700000" algn="tl">
                    <a:srgbClr val="000000"/>
                  </a:outerShdw>
                </a:effectLst>
                <a:latin typeface="Arial" charset="0"/>
              </a:rPr>
              <a:t> </a:t>
            </a:r>
            <a:r>
              <a:rPr lang="ru-RU" altLang="ja-JP" sz="2900" b="1" smtClean="0">
                <a:solidFill>
                  <a:schemeClr val="tx2"/>
                </a:solidFill>
                <a:effectLst>
                  <a:outerShdw blurRad="38100" dist="38100" dir="2700000" algn="tl">
                    <a:srgbClr val="000000"/>
                  </a:outerShdw>
                </a:effectLst>
                <a:latin typeface="Arial" charset="0"/>
              </a:rPr>
              <a:t> </a:t>
            </a:r>
            <a:r>
              <a:rPr lang="uz-Cyrl-UZ" altLang="ja-JP" sz="2900" b="1" smtClean="0">
                <a:solidFill>
                  <a:srgbClr val="FF0000"/>
                </a:solidFill>
                <a:effectLst>
                  <a:outerShdw blurRad="38100" dist="38100" dir="2700000" algn="tl">
                    <a:srgbClr val="000000"/>
                  </a:outerShdw>
                </a:effectLst>
                <a:latin typeface="Arial" charset="0"/>
              </a:rPr>
              <a:t>24839 </a:t>
            </a:r>
            <a:r>
              <a:rPr lang="ru-RU" altLang="ja-JP" sz="2900" b="1" smtClean="0">
                <a:solidFill>
                  <a:srgbClr val="FF0000"/>
                </a:solidFill>
                <a:effectLst>
                  <a:outerShdw blurRad="38100" dist="38100" dir="2700000" algn="tl">
                    <a:srgbClr val="000000"/>
                  </a:outerShdw>
                </a:effectLst>
                <a:latin typeface="Arial" charset="0"/>
              </a:rPr>
              <a:t>т</a:t>
            </a:r>
            <a:r>
              <a:rPr lang="uz-Cyrl-UZ" altLang="ja-JP" sz="2900" b="1" smtClean="0">
                <a:solidFill>
                  <a:srgbClr val="FF0000"/>
                </a:solidFill>
                <a:effectLst>
                  <a:outerShdw blurRad="38100" dist="38100" dir="2700000" algn="tl">
                    <a:srgbClr val="000000"/>
                  </a:outerShdw>
                </a:effectLst>
                <a:latin typeface="Arial" charset="0"/>
              </a:rPr>
              <a:t>а</a:t>
            </a:r>
            <a:r>
              <a:rPr lang="uz-Cyrl-UZ" altLang="ja-JP" sz="2900" b="1" smtClean="0">
                <a:solidFill>
                  <a:schemeClr val="tx2"/>
                </a:solidFill>
                <a:effectLst>
                  <a:outerShdw blurRad="38100" dist="38100" dir="2700000" algn="tl">
                    <a:srgbClr val="000000"/>
                  </a:outerShdw>
                </a:effectLst>
                <a:latin typeface="Arial" charset="0"/>
              </a:rPr>
              <a:t> </a:t>
            </a:r>
            <a:r>
              <a:rPr lang="uz-Cyrl-UZ" altLang="ja-JP" sz="2900" b="1" smtClean="0">
                <a:solidFill>
                  <a:srgbClr val="2003CB"/>
                </a:solidFill>
                <a:effectLst/>
                <a:latin typeface="Arial" charset="0"/>
              </a:rPr>
              <a:t>кузатув қудуқлари</a:t>
            </a:r>
            <a:endParaRPr lang="ru-RU" sz="2900" b="1" smtClean="0">
              <a:solidFill>
                <a:srgbClr val="2003CB"/>
              </a:solidFill>
              <a:effectLst/>
              <a:latin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956418" name="Rectangle 2"/>
          <p:cNvSpPr>
            <a:spLocks noGrp="1" noChangeArrowheads="1"/>
          </p:cNvSpPr>
          <p:nvPr>
            <p:ph type="title"/>
          </p:nvPr>
        </p:nvSpPr>
        <p:spPr>
          <a:xfrm>
            <a:off x="663575" y="250825"/>
            <a:ext cx="7900988" cy="1008063"/>
          </a:xfrm>
          <a:extLst>
            <a:ext uri="{909E8E84-426E-40DD-AFC4-6F175D3DCCD1}"/>
          </a:extLst>
        </p:spPr>
        <p:txBody>
          <a:bodyPr/>
          <a:lstStyle/>
          <a:p>
            <a:pPr eaLnBrk="1" hangingPunct="1">
              <a:defRPr/>
            </a:pPr>
            <a:r>
              <a:rPr lang="uz-Cyrl-UZ" altLang="ja-JP" sz="3200" b="1" smtClean="0">
                <a:solidFill>
                  <a:srgbClr val="FFFF00"/>
                </a:solidFill>
                <a:latin typeface="Arial" charset="0"/>
              </a:rPr>
              <a:t>Суғориладиган ерларнинг мелиоратив ҳолатини яхшилаш</a:t>
            </a:r>
            <a:endParaRPr lang="ru-RU" sz="3200" b="1" smtClean="0">
              <a:solidFill>
                <a:srgbClr val="FFFF00"/>
              </a:solidFill>
              <a:latin typeface="Arial" charset="0"/>
            </a:endParaRPr>
          </a:p>
        </p:txBody>
      </p:sp>
      <p:sp>
        <p:nvSpPr>
          <p:cNvPr id="956419" name="Rectangle 3"/>
          <p:cNvSpPr>
            <a:spLocks noGrp="1" noChangeArrowheads="1"/>
          </p:cNvSpPr>
          <p:nvPr>
            <p:ph type="body" idx="1"/>
          </p:nvPr>
        </p:nvSpPr>
        <p:spPr>
          <a:xfrm>
            <a:off x="604838" y="1727200"/>
            <a:ext cx="7993062" cy="4672013"/>
          </a:xfrm>
          <a:extLst>
            <a:ext uri="{909E8E84-426E-40DD-AFC4-6F175D3DCCD1}"/>
          </a:extLst>
        </p:spPr>
        <p:txBody>
          <a:bodyPr anchor="ctr"/>
          <a:lstStyle/>
          <a:p>
            <a:pPr marL="361950" indent="-361950" algn="just" eaLnBrk="1" hangingPunct="1">
              <a:lnSpc>
                <a:spcPct val="90000"/>
              </a:lnSpc>
              <a:spcBef>
                <a:spcPct val="50000"/>
              </a:spcBef>
              <a:spcAft>
                <a:spcPct val="40000"/>
              </a:spcAft>
              <a:buClr>
                <a:srgbClr val="0033CC"/>
              </a:buClr>
              <a:buFont typeface="Wingdings" pitchFamily="2" charset="2"/>
              <a:buNone/>
              <a:tabLst>
                <a:tab pos="85725" algn="l"/>
                <a:tab pos="363538" algn="l"/>
                <a:tab pos="804863" algn="l"/>
              </a:tabLst>
              <a:defRPr/>
            </a:pPr>
            <a:r>
              <a:rPr lang="ru-RU" sz="2800" b="1" smtClean="0">
                <a:solidFill>
                  <a:srgbClr val="FF0000"/>
                </a:solidFill>
                <a:effectLst>
                  <a:outerShdw blurRad="38100" dist="38100" dir="2700000" algn="tl">
                    <a:srgbClr val="000000"/>
                  </a:outerShdw>
                </a:effectLst>
                <a:latin typeface="Arial" charset="0"/>
              </a:rPr>
              <a:t>    </a:t>
            </a:r>
            <a:r>
              <a:rPr lang="uz-Cyrl-UZ" sz="2800" b="1" smtClean="0">
                <a:solidFill>
                  <a:srgbClr val="FF0000"/>
                </a:solidFill>
                <a:effectLst/>
                <a:latin typeface="Arial" charset="0"/>
              </a:rPr>
              <a:t>Амалга оширилган ишларнинг натижаси</a:t>
            </a:r>
            <a:r>
              <a:rPr lang="ru-RU" sz="2800" b="1" smtClean="0">
                <a:solidFill>
                  <a:srgbClr val="FF0000"/>
                </a:solidFill>
                <a:effectLst/>
                <a:latin typeface="Arial" charset="0"/>
              </a:rPr>
              <a:t>:</a:t>
            </a:r>
          </a:p>
          <a:p>
            <a:pPr marL="361950" indent="-361950" algn="just" eaLnBrk="1" hangingPunct="1">
              <a:lnSpc>
                <a:spcPct val="90000"/>
              </a:lnSpc>
              <a:spcBef>
                <a:spcPct val="50000"/>
              </a:spcBef>
              <a:spcAft>
                <a:spcPct val="40000"/>
              </a:spcAft>
              <a:buClr>
                <a:srgbClr val="0033CC"/>
              </a:buClr>
              <a:tabLst>
                <a:tab pos="85725" algn="l"/>
                <a:tab pos="363538" algn="l"/>
                <a:tab pos="804863" algn="l"/>
              </a:tabLst>
              <a:defRPr/>
            </a:pPr>
            <a:r>
              <a:rPr lang="ru-RU" sz="2800" b="1" smtClean="0">
                <a:solidFill>
                  <a:srgbClr val="FF0000"/>
                </a:solidFill>
                <a:effectLst>
                  <a:outerShdw blurRad="38100" dist="38100" dir="2700000" algn="tl">
                    <a:srgbClr val="000000"/>
                  </a:outerShdw>
                </a:effectLst>
                <a:latin typeface="Arial" charset="0"/>
              </a:rPr>
              <a:t>1200,1 </a:t>
            </a:r>
            <a:r>
              <a:rPr lang="uz-Cyrl-UZ" sz="2800" b="1" smtClean="0">
                <a:solidFill>
                  <a:srgbClr val="FF0000"/>
                </a:solidFill>
                <a:effectLst>
                  <a:outerShdw blurRad="38100" dist="38100" dir="2700000" algn="tl">
                    <a:srgbClr val="000000"/>
                  </a:outerShdw>
                </a:effectLst>
                <a:latin typeface="Arial" charset="0"/>
              </a:rPr>
              <a:t>минг </a:t>
            </a:r>
            <a:r>
              <a:rPr lang="ru-RU" sz="2800" b="1" smtClean="0">
                <a:solidFill>
                  <a:srgbClr val="FF0000"/>
                </a:solidFill>
                <a:effectLst>
                  <a:outerShdw blurRad="38100" dist="38100" dir="2700000" algn="tl">
                    <a:srgbClr val="000000"/>
                  </a:outerShdw>
                </a:effectLst>
                <a:latin typeface="Arial" charset="0"/>
              </a:rPr>
              <a:t>г</a:t>
            </a:r>
            <a:r>
              <a:rPr lang="uz-Cyrl-UZ" sz="2800" b="1" smtClean="0">
                <a:solidFill>
                  <a:srgbClr val="FF0000"/>
                </a:solidFill>
                <a:effectLst>
                  <a:outerShdw blurRad="38100" dist="38100" dir="2700000" algn="tl">
                    <a:srgbClr val="000000"/>
                  </a:outerShdw>
                </a:effectLst>
                <a:latin typeface="Arial" charset="0"/>
              </a:rPr>
              <a:t>ект</a:t>
            </a:r>
            <a:r>
              <a:rPr lang="ru-RU" sz="2800" b="1" smtClean="0">
                <a:solidFill>
                  <a:srgbClr val="FF0000"/>
                </a:solidFill>
                <a:effectLst>
                  <a:outerShdw blurRad="38100" dist="38100" dir="2700000" algn="tl">
                    <a:srgbClr val="000000"/>
                  </a:outerShdw>
                </a:effectLst>
                <a:latin typeface="Arial" charset="0"/>
              </a:rPr>
              <a:t>а</a:t>
            </a:r>
            <a:r>
              <a:rPr lang="uz-Cyrl-UZ" sz="2800" b="1" smtClean="0">
                <a:solidFill>
                  <a:srgbClr val="FF0000"/>
                </a:solidFill>
                <a:effectLst>
                  <a:outerShdw blurRad="38100" dist="38100" dir="2700000" algn="tl">
                    <a:srgbClr val="000000"/>
                  </a:outerShdw>
                </a:effectLst>
                <a:latin typeface="Arial" charset="0"/>
              </a:rPr>
              <a:t>р</a:t>
            </a:r>
            <a:r>
              <a:rPr lang="ru-RU" sz="2800" b="1" smtClean="0">
                <a:solidFill>
                  <a:srgbClr val="FF0000"/>
                </a:solidFill>
                <a:effectLst>
                  <a:outerShdw blurRad="38100" dist="38100" dir="2700000" algn="tl">
                    <a:srgbClr val="000000"/>
                  </a:outerShdw>
                </a:effectLst>
                <a:latin typeface="Arial" charset="0"/>
              </a:rPr>
              <a:t> </a:t>
            </a:r>
            <a:r>
              <a:rPr lang="uz-Cyrl-UZ" sz="2800" b="1" smtClean="0">
                <a:solidFill>
                  <a:srgbClr val="0000FF"/>
                </a:solidFill>
                <a:effectLst/>
                <a:latin typeface="Arial" charset="0"/>
              </a:rPr>
              <a:t>суғориладиган ерларнинг мелиоратив ҳолати яхшиланди</a:t>
            </a:r>
            <a:endParaRPr lang="ru-RU" sz="2800" b="1" smtClean="0">
              <a:solidFill>
                <a:srgbClr val="0000FF"/>
              </a:solidFill>
              <a:effectLst/>
              <a:latin typeface="Arial" charset="0"/>
            </a:endParaRPr>
          </a:p>
          <a:p>
            <a:pPr marL="361950" indent="-361950" algn="just" eaLnBrk="1" hangingPunct="1">
              <a:lnSpc>
                <a:spcPct val="90000"/>
              </a:lnSpc>
              <a:spcBef>
                <a:spcPct val="50000"/>
              </a:spcBef>
              <a:spcAft>
                <a:spcPct val="40000"/>
              </a:spcAft>
              <a:buClr>
                <a:srgbClr val="0033CC"/>
              </a:buClr>
              <a:tabLst>
                <a:tab pos="85725" algn="l"/>
                <a:tab pos="363538" algn="l"/>
                <a:tab pos="804863" algn="l"/>
              </a:tabLst>
              <a:defRPr/>
            </a:pPr>
            <a:r>
              <a:rPr lang="uz-Cyrl-UZ" sz="2800" b="1" smtClean="0">
                <a:solidFill>
                  <a:srgbClr val="0000FF"/>
                </a:solidFill>
                <a:effectLst/>
                <a:latin typeface="Arial" charset="0"/>
              </a:rPr>
              <a:t>Кучли ва ўртача шўрланган майдонлар</a:t>
            </a:r>
            <a:r>
              <a:rPr lang="uz-Cyrl-UZ" sz="2800" b="1" smtClean="0">
                <a:solidFill>
                  <a:srgbClr val="0000FF"/>
                </a:solidFill>
                <a:effectLst>
                  <a:outerShdw blurRad="38100" dist="38100" dir="2700000" algn="tl">
                    <a:srgbClr val="000000"/>
                  </a:outerShdw>
                </a:effectLst>
                <a:latin typeface="Arial" charset="0"/>
              </a:rPr>
              <a:t> </a:t>
            </a:r>
            <a:r>
              <a:rPr lang="ru-RU" sz="2800" b="1" smtClean="0">
                <a:solidFill>
                  <a:srgbClr val="FF0000"/>
                </a:solidFill>
                <a:effectLst>
                  <a:outerShdw blurRad="38100" dist="38100" dir="2700000" algn="tl">
                    <a:srgbClr val="000000"/>
                  </a:outerShdw>
                </a:effectLst>
                <a:latin typeface="Arial" charset="0"/>
              </a:rPr>
              <a:t>81,0 </a:t>
            </a:r>
            <a:r>
              <a:rPr lang="uz-Cyrl-UZ" sz="2800" b="1" smtClean="0">
                <a:solidFill>
                  <a:srgbClr val="FF0000"/>
                </a:solidFill>
                <a:effectLst>
                  <a:outerShdw blurRad="38100" dist="38100" dir="2700000" algn="tl">
                    <a:srgbClr val="000000"/>
                  </a:outerShdw>
                </a:effectLst>
                <a:latin typeface="Arial" charset="0"/>
              </a:rPr>
              <a:t>минг </a:t>
            </a:r>
            <a:r>
              <a:rPr lang="ru-RU" sz="2800" b="1" smtClean="0">
                <a:solidFill>
                  <a:srgbClr val="FF0000"/>
                </a:solidFill>
                <a:effectLst>
                  <a:outerShdw blurRad="38100" dist="38100" dir="2700000" algn="tl">
                    <a:srgbClr val="000000"/>
                  </a:outerShdw>
                </a:effectLst>
                <a:latin typeface="Arial" charset="0"/>
              </a:rPr>
              <a:t>г</a:t>
            </a:r>
            <a:r>
              <a:rPr lang="uz-Cyrl-UZ" sz="2800" b="1" smtClean="0">
                <a:solidFill>
                  <a:srgbClr val="FF0000"/>
                </a:solidFill>
                <a:effectLst>
                  <a:outerShdw blurRad="38100" dist="38100" dir="2700000" algn="tl">
                    <a:srgbClr val="000000"/>
                  </a:outerShdw>
                </a:effectLst>
                <a:latin typeface="Arial" charset="0"/>
              </a:rPr>
              <a:t>ектарга </a:t>
            </a:r>
            <a:r>
              <a:rPr lang="uz-Cyrl-UZ" sz="2800" b="1" smtClean="0">
                <a:solidFill>
                  <a:srgbClr val="0000FF"/>
                </a:solidFill>
                <a:effectLst/>
                <a:latin typeface="Arial" charset="0"/>
              </a:rPr>
              <a:t>камайтирилди</a:t>
            </a:r>
            <a:endParaRPr lang="ru-RU" sz="2800" b="1" smtClean="0">
              <a:solidFill>
                <a:srgbClr val="0000FF"/>
              </a:solidFill>
              <a:effectLst/>
              <a:latin typeface="Arial" charset="0"/>
            </a:endParaRPr>
          </a:p>
          <a:p>
            <a:pPr marL="361950" indent="-361950" algn="just" eaLnBrk="1" hangingPunct="1">
              <a:lnSpc>
                <a:spcPct val="90000"/>
              </a:lnSpc>
              <a:spcBef>
                <a:spcPct val="50000"/>
              </a:spcBef>
              <a:spcAft>
                <a:spcPct val="40000"/>
              </a:spcAft>
              <a:buClr>
                <a:srgbClr val="0033CC"/>
              </a:buClr>
              <a:tabLst>
                <a:tab pos="85725" algn="l"/>
                <a:tab pos="363538" algn="l"/>
                <a:tab pos="804863" algn="l"/>
              </a:tabLst>
              <a:defRPr/>
            </a:pPr>
            <a:r>
              <a:rPr lang="ru-RU" altLang="ja-JP" sz="2800" b="1" smtClean="0">
                <a:solidFill>
                  <a:srgbClr val="FF0000"/>
                </a:solidFill>
                <a:effectLst>
                  <a:outerShdw blurRad="38100" dist="38100" dir="2700000" algn="tl">
                    <a:srgbClr val="000000"/>
                  </a:outerShdw>
                </a:effectLst>
                <a:latin typeface="Arial" charset="0"/>
              </a:rPr>
              <a:t>812,9</a:t>
            </a:r>
            <a:r>
              <a:rPr lang="uz-Cyrl-UZ" altLang="ja-JP" sz="2800" b="1" smtClean="0">
                <a:solidFill>
                  <a:srgbClr val="FF0000"/>
                </a:solidFill>
                <a:effectLst>
                  <a:outerShdw blurRad="38100" dist="38100" dir="2700000" algn="tl">
                    <a:srgbClr val="000000"/>
                  </a:outerShdw>
                </a:effectLst>
                <a:latin typeface="Arial" charset="0"/>
              </a:rPr>
              <a:t> минг гектар</a:t>
            </a:r>
            <a:r>
              <a:rPr lang="uz-Cyrl-UZ" altLang="ja-JP" sz="2800" b="1" smtClean="0">
                <a:solidFill>
                  <a:srgbClr val="0000FF"/>
                </a:solidFill>
                <a:effectLst>
                  <a:outerShdw blurRad="38100" dist="38100" dir="2700000" algn="tl">
                    <a:srgbClr val="000000"/>
                  </a:outerShdw>
                </a:effectLst>
                <a:latin typeface="Arial" charset="0"/>
              </a:rPr>
              <a:t> </a:t>
            </a:r>
            <a:r>
              <a:rPr lang="uz-Cyrl-UZ" altLang="ja-JP" sz="2800" b="1" smtClean="0">
                <a:solidFill>
                  <a:srgbClr val="0000FF"/>
                </a:solidFill>
                <a:effectLst/>
                <a:latin typeface="Arial" charset="0"/>
              </a:rPr>
              <a:t>майдонда сизот сувларининг сатҳи</a:t>
            </a:r>
            <a:r>
              <a:rPr lang="ru-RU" altLang="ja-JP" sz="2800" smtClean="0">
                <a:solidFill>
                  <a:srgbClr val="0000FF"/>
                </a:solidFill>
                <a:effectLst/>
                <a:latin typeface="Arial" charset="0"/>
              </a:rPr>
              <a:t> </a:t>
            </a:r>
            <a:r>
              <a:rPr lang="uz-Cyrl-UZ" altLang="ja-JP" sz="2800" b="1" smtClean="0">
                <a:solidFill>
                  <a:srgbClr val="0000FF"/>
                </a:solidFill>
                <a:effectLst/>
                <a:latin typeface="Arial" charset="0"/>
              </a:rPr>
              <a:t>мақбул сатҳларда ушлаб турилишига эришилди</a:t>
            </a:r>
            <a:endParaRPr lang="ru-RU" sz="2800" b="1" smtClean="0">
              <a:solidFill>
                <a:srgbClr val="0000FF"/>
              </a:solidFill>
              <a:effectLst/>
              <a:latin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934914" name="Rectangle 2"/>
          <p:cNvSpPr>
            <a:spLocks noGrp="1" noChangeArrowheads="1"/>
          </p:cNvSpPr>
          <p:nvPr>
            <p:ph type="title"/>
          </p:nvPr>
        </p:nvSpPr>
        <p:spPr>
          <a:xfrm>
            <a:off x="365125" y="239713"/>
            <a:ext cx="8397875" cy="769937"/>
          </a:xfrm>
        </p:spPr>
        <p:txBody>
          <a:bodyPr/>
          <a:lstStyle/>
          <a:p>
            <a:pPr eaLnBrk="1" hangingPunct="1">
              <a:defRPr/>
            </a:pPr>
            <a:r>
              <a:rPr lang="uz-Cyrl-UZ" sz="2400" b="1" smtClean="0">
                <a:solidFill>
                  <a:srgbClr val="FFFF00"/>
                </a:solidFill>
                <a:latin typeface="Arial" charset="0"/>
              </a:rPr>
              <a:t>Республика бўйича кучли шўрланган майдонларнинг</a:t>
            </a:r>
            <a:br>
              <a:rPr lang="uz-Cyrl-UZ" sz="2400" b="1" smtClean="0">
                <a:solidFill>
                  <a:srgbClr val="FFFF00"/>
                </a:solidFill>
                <a:latin typeface="Arial" charset="0"/>
              </a:rPr>
            </a:br>
            <a:r>
              <a:rPr lang="uz-Cyrl-UZ" sz="2400" b="1" smtClean="0">
                <a:solidFill>
                  <a:srgbClr val="FFFF00"/>
                </a:solidFill>
                <a:latin typeface="Arial" charset="0"/>
              </a:rPr>
              <a:t> камайиб бориши, минг.га</a:t>
            </a:r>
          </a:p>
        </p:txBody>
      </p:sp>
      <p:sp>
        <p:nvSpPr>
          <p:cNvPr id="934915" name="Text Box 3"/>
          <p:cNvSpPr txBox="1">
            <a:spLocks noChangeArrowheads="1"/>
          </p:cNvSpPr>
          <p:nvPr/>
        </p:nvSpPr>
        <p:spPr bwMode="auto">
          <a:xfrm>
            <a:off x="4378325" y="5959475"/>
            <a:ext cx="806450" cy="427038"/>
          </a:xfrm>
          <a:prstGeom prst="rect">
            <a:avLst/>
          </a:prstGeom>
          <a:solidFill>
            <a:srgbClr val="8681CD"/>
          </a:solidFill>
          <a:ln>
            <a:noFill/>
          </a:ln>
          <a:effectLst/>
          <a:extLst>
            <a:ext uri="{91240B29-F687-4F45-9708-019B960494DF}"/>
            <a:ext uri="{AF507438-7753-43E0-B8FC-AC1667EBCBE1}"/>
          </a:extLst>
        </p:spPr>
        <p:txBody>
          <a:bodyPr wrap="none">
            <a:spAutoFit/>
          </a:bodyPr>
          <a:lstStyle/>
          <a:p>
            <a:pPr>
              <a:defRPr/>
            </a:pPr>
            <a:r>
              <a:rPr lang="ru-RU" sz="2200" b="1">
                <a:solidFill>
                  <a:srgbClr val="8A1073"/>
                </a:solidFill>
                <a:effectLst>
                  <a:outerShdw blurRad="38100" dist="38100" dir="2700000" algn="tl">
                    <a:srgbClr val="000000"/>
                  </a:outerShdw>
                </a:effectLst>
              </a:rPr>
              <a:t>20</a:t>
            </a:r>
            <a:r>
              <a:rPr lang="uz-Cyrl-UZ" sz="2200" b="1">
                <a:solidFill>
                  <a:srgbClr val="8A1073"/>
                </a:solidFill>
                <a:effectLst>
                  <a:outerShdw blurRad="38100" dist="38100" dir="2700000" algn="tl">
                    <a:srgbClr val="000000"/>
                  </a:outerShdw>
                </a:effectLst>
              </a:rPr>
              <a:t>09</a:t>
            </a:r>
            <a:endParaRPr lang="uk-UA" sz="2200" b="1">
              <a:solidFill>
                <a:srgbClr val="8A1073"/>
              </a:solidFill>
              <a:effectLst>
                <a:outerShdw blurRad="38100" dist="38100" dir="2700000" algn="tl">
                  <a:srgbClr val="000000"/>
                </a:outerShdw>
              </a:effectLst>
            </a:endParaRPr>
          </a:p>
        </p:txBody>
      </p:sp>
      <p:sp>
        <p:nvSpPr>
          <p:cNvPr id="934920" name="Text Box 8"/>
          <p:cNvSpPr txBox="1">
            <a:spLocks noChangeArrowheads="1"/>
          </p:cNvSpPr>
          <p:nvPr/>
        </p:nvSpPr>
        <p:spPr bwMode="auto">
          <a:xfrm>
            <a:off x="7099300" y="5943600"/>
            <a:ext cx="806450" cy="427038"/>
          </a:xfrm>
          <a:prstGeom prst="rect">
            <a:avLst/>
          </a:prstGeom>
          <a:solidFill>
            <a:srgbClr val="8681CD"/>
          </a:solidFill>
          <a:ln>
            <a:noFill/>
          </a:ln>
          <a:effectLst/>
          <a:extLst>
            <a:ext uri="{91240B29-F687-4F45-9708-019B960494DF}"/>
            <a:ext uri="{AF507438-7753-43E0-B8FC-AC1667EBCBE1}"/>
          </a:extLst>
        </p:spPr>
        <p:txBody>
          <a:bodyPr wrap="none">
            <a:spAutoFit/>
          </a:bodyPr>
          <a:lstStyle/>
          <a:p>
            <a:pPr>
              <a:defRPr/>
            </a:pPr>
            <a:r>
              <a:rPr lang="ru-RU" sz="2200" b="1" dirty="0">
                <a:solidFill>
                  <a:srgbClr val="8A1073"/>
                </a:solidFill>
                <a:effectLst>
                  <a:outerShdw blurRad="38100" dist="38100" dir="2700000" algn="tl">
                    <a:srgbClr val="000000"/>
                  </a:outerShdw>
                </a:effectLst>
              </a:rPr>
              <a:t>201</a:t>
            </a:r>
            <a:r>
              <a:rPr lang="uz-Cyrl-UZ" sz="2200" b="1" dirty="0">
                <a:solidFill>
                  <a:srgbClr val="8A1073"/>
                </a:solidFill>
                <a:effectLst>
                  <a:outerShdw blurRad="38100" dist="38100" dir="2700000" algn="tl">
                    <a:srgbClr val="000000"/>
                  </a:outerShdw>
                </a:effectLst>
              </a:rPr>
              <a:t>1</a:t>
            </a:r>
            <a:endParaRPr lang="uk-UA" sz="2200" b="1" dirty="0">
              <a:solidFill>
                <a:srgbClr val="8A1073"/>
              </a:solidFill>
              <a:effectLst>
                <a:outerShdw blurRad="38100" dist="38100" dir="2700000" algn="tl">
                  <a:srgbClr val="000000"/>
                </a:outerShdw>
              </a:effectLst>
            </a:endParaRPr>
          </a:p>
        </p:txBody>
      </p:sp>
      <p:sp>
        <p:nvSpPr>
          <p:cNvPr id="934921" name="Rectangle 9"/>
          <p:cNvSpPr>
            <a:spLocks noChangeArrowheads="1"/>
          </p:cNvSpPr>
          <p:nvPr/>
        </p:nvSpPr>
        <p:spPr bwMode="auto">
          <a:xfrm>
            <a:off x="4133850" y="2913063"/>
            <a:ext cx="1346200" cy="2892425"/>
          </a:xfrm>
          <a:prstGeom prst="rect">
            <a:avLst/>
          </a:prstGeom>
          <a:gradFill rotWithShape="1">
            <a:gsLst>
              <a:gs pos="0">
                <a:srgbClr val="762F00"/>
              </a:gs>
              <a:gs pos="50000">
                <a:srgbClr val="FF6600"/>
              </a:gs>
              <a:gs pos="100000">
                <a:srgbClr val="762F00"/>
              </a:gs>
            </a:gsLst>
            <a:lin ang="0" scaled="1"/>
          </a:gradFill>
          <a:ln w="9525">
            <a:noFill/>
            <a:miter lim="800000"/>
            <a:headEnd/>
            <a:tailEnd/>
          </a:ln>
        </p:spPr>
        <p:txBody>
          <a:bodyPr wrap="none" anchor="ctr"/>
          <a:lstStyle/>
          <a:p>
            <a:endParaRPr lang="en-US"/>
          </a:p>
        </p:txBody>
      </p:sp>
      <p:sp>
        <p:nvSpPr>
          <p:cNvPr id="934922" name="Rectangle 10"/>
          <p:cNvSpPr>
            <a:spLocks noChangeArrowheads="1"/>
          </p:cNvSpPr>
          <p:nvPr/>
        </p:nvSpPr>
        <p:spPr bwMode="auto">
          <a:xfrm>
            <a:off x="6756400" y="3965575"/>
            <a:ext cx="1374775" cy="1843088"/>
          </a:xfrm>
          <a:prstGeom prst="rect">
            <a:avLst/>
          </a:prstGeom>
          <a:gradFill rotWithShape="1">
            <a:gsLst>
              <a:gs pos="0">
                <a:srgbClr val="762F00"/>
              </a:gs>
              <a:gs pos="50000">
                <a:srgbClr val="FF6600"/>
              </a:gs>
              <a:gs pos="100000">
                <a:srgbClr val="762F00"/>
              </a:gs>
            </a:gsLst>
            <a:lin ang="0" scaled="1"/>
          </a:gradFill>
          <a:ln w="9525">
            <a:noFill/>
            <a:miter lim="800000"/>
            <a:headEnd/>
            <a:tailEnd/>
          </a:ln>
        </p:spPr>
        <p:txBody>
          <a:bodyPr wrap="none" anchor="ctr"/>
          <a:lstStyle/>
          <a:p>
            <a:endParaRPr lang="en-US"/>
          </a:p>
        </p:txBody>
      </p:sp>
      <p:sp>
        <p:nvSpPr>
          <p:cNvPr id="934923" name="Text Box 11"/>
          <p:cNvSpPr txBox="1">
            <a:spLocks noChangeArrowheads="1"/>
          </p:cNvSpPr>
          <p:nvPr/>
        </p:nvSpPr>
        <p:spPr bwMode="auto">
          <a:xfrm>
            <a:off x="4406900" y="2303463"/>
            <a:ext cx="736600" cy="488950"/>
          </a:xfrm>
          <a:prstGeom prst="rect">
            <a:avLst/>
          </a:prstGeom>
          <a:solidFill>
            <a:srgbClr val="33CC33"/>
          </a:solidFill>
          <a:ln w="9525">
            <a:noFill/>
            <a:miter lim="800000"/>
            <a:headEnd/>
            <a:tailEnd/>
          </a:ln>
        </p:spPr>
        <p:txBody>
          <a:bodyPr wrap="none">
            <a:spAutoFit/>
          </a:bodyPr>
          <a:lstStyle/>
          <a:p>
            <a:r>
              <a:rPr lang="uz-Cyrl-UZ" sz="2600" b="1">
                <a:solidFill>
                  <a:srgbClr val="8A1073"/>
                </a:solidFill>
              </a:rPr>
              <a:t>141</a:t>
            </a:r>
            <a:endParaRPr lang="uk-UA" sz="2600" b="1">
              <a:solidFill>
                <a:srgbClr val="8A1073"/>
              </a:solidFill>
            </a:endParaRPr>
          </a:p>
        </p:txBody>
      </p:sp>
      <p:sp>
        <p:nvSpPr>
          <p:cNvPr id="934924" name="Text Box 12"/>
          <p:cNvSpPr txBox="1">
            <a:spLocks noChangeArrowheads="1"/>
          </p:cNvSpPr>
          <p:nvPr/>
        </p:nvSpPr>
        <p:spPr bwMode="auto">
          <a:xfrm>
            <a:off x="7051675" y="3349625"/>
            <a:ext cx="736600" cy="488950"/>
          </a:xfrm>
          <a:prstGeom prst="rect">
            <a:avLst/>
          </a:prstGeom>
          <a:solidFill>
            <a:srgbClr val="33CC33"/>
          </a:solidFill>
          <a:ln w="9525">
            <a:noFill/>
            <a:miter lim="800000"/>
            <a:headEnd/>
            <a:tailEnd/>
          </a:ln>
        </p:spPr>
        <p:txBody>
          <a:bodyPr wrap="none">
            <a:spAutoFit/>
          </a:bodyPr>
          <a:lstStyle/>
          <a:p>
            <a:r>
              <a:rPr lang="uz-Cyrl-UZ" sz="2600" b="1">
                <a:solidFill>
                  <a:srgbClr val="8A1073"/>
                </a:solidFill>
              </a:rPr>
              <a:t>126</a:t>
            </a:r>
            <a:endParaRPr lang="uk-UA" sz="2600" b="1">
              <a:solidFill>
                <a:srgbClr val="8A1073"/>
              </a:solidFill>
            </a:endParaRPr>
          </a:p>
        </p:txBody>
      </p:sp>
      <p:sp>
        <p:nvSpPr>
          <p:cNvPr id="934925" name="Rectangle 13"/>
          <p:cNvSpPr>
            <a:spLocks noChangeArrowheads="1"/>
          </p:cNvSpPr>
          <p:nvPr/>
        </p:nvSpPr>
        <p:spPr bwMode="auto">
          <a:xfrm>
            <a:off x="1363663" y="2130425"/>
            <a:ext cx="1349375" cy="3673475"/>
          </a:xfrm>
          <a:prstGeom prst="rect">
            <a:avLst/>
          </a:prstGeom>
          <a:gradFill rotWithShape="1">
            <a:gsLst>
              <a:gs pos="0">
                <a:srgbClr val="762F00"/>
              </a:gs>
              <a:gs pos="50000">
                <a:srgbClr val="FF6600"/>
              </a:gs>
              <a:gs pos="100000">
                <a:srgbClr val="762F00"/>
              </a:gs>
            </a:gsLst>
            <a:lin ang="0" scaled="1"/>
          </a:gradFill>
          <a:ln w="9525">
            <a:noFill/>
            <a:miter lim="800000"/>
            <a:headEnd/>
            <a:tailEnd/>
          </a:ln>
        </p:spPr>
        <p:txBody>
          <a:bodyPr wrap="none" anchor="ctr"/>
          <a:lstStyle/>
          <a:p>
            <a:endParaRPr lang="en-US"/>
          </a:p>
        </p:txBody>
      </p:sp>
      <p:sp>
        <p:nvSpPr>
          <p:cNvPr id="934926" name="Text Box 14"/>
          <p:cNvSpPr txBox="1">
            <a:spLocks noChangeArrowheads="1"/>
          </p:cNvSpPr>
          <p:nvPr/>
        </p:nvSpPr>
        <p:spPr bwMode="auto">
          <a:xfrm>
            <a:off x="1676400" y="1533525"/>
            <a:ext cx="736600" cy="488950"/>
          </a:xfrm>
          <a:prstGeom prst="rect">
            <a:avLst/>
          </a:prstGeom>
          <a:solidFill>
            <a:srgbClr val="33CC33"/>
          </a:solidFill>
          <a:ln w="9525">
            <a:noFill/>
            <a:miter lim="800000"/>
            <a:headEnd/>
            <a:tailEnd/>
          </a:ln>
        </p:spPr>
        <p:txBody>
          <a:bodyPr wrap="none">
            <a:spAutoFit/>
          </a:bodyPr>
          <a:lstStyle/>
          <a:p>
            <a:r>
              <a:rPr lang="uz-Cyrl-UZ" sz="2600" b="1">
                <a:solidFill>
                  <a:srgbClr val="8A1073"/>
                </a:solidFill>
              </a:rPr>
              <a:t>163</a:t>
            </a:r>
            <a:endParaRPr lang="uk-UA" sz="2600" b="1">
              <a:solidFill>
                <a:srgbClr val="8A1073"/>
              </a:solidFill>
            </a:endParaRPr>
          </a:p>
        </p:txBody>
      </p:sp>
      <p:sp>
        <p:nvSpPr>
          <p:cNvPr id="934927" name="Text Box 15"/>
          <p:cNvSpPr txBox="1">
            <a:spLocks noChangeArrowheads="1"/>
          </p:cNvSpPr>
          <p:nvPr/>
        </p:nvSpPr>
        <p:spPr bwMode="auto">
          <a:xfrm>
            <a:off x="1628775" y="5957888"/>
            <a:ext cx="806450" cy="427037"/>
          </a:xfrm>
          <a:prstGeom prst="rect">
            <a:avLst/>
          </a:prstGeom>
          <a:solidFill>
            <a:srgbClr val="8681CD"/>
          </a:solidFill>
          <a:ln>
            <a:noFill/>
          </a:ln>
          <a:effectLst/>
          <a:extLst>
            <a:ext uri="{91240B29-F687-4F45-9708-019B960494DF}"/>
            <a:ext uri="{AF507438-7753-43E0-B8FC-AC1667EBCBE1}"/>
          </a:extLst>
        </p:spPr>
        <p:txBody>
          <a:bodyPr wrap="none">
            <a:spAutoFit/>
          </a:bodyPr>
          <a:lstStyle/>
          <a:p>
            <a:pPr>
              <a:defRPr/>
            </a:pPr>
            <a:r>
              <a:rPr lang="ru-RU" sz="2200" b="1">
                <a:solidFill>
                  <a:srgbClr val="8A1073"/>
                </a:solidFill>
                <a:effectLst>
                  <a:outerShdw blurRad="38100" dist="38100" dir="2700000" algn="tl">
                    <a:srgbClr val="000000"/>
                  </a:outerShdw>
                </a:effectLst>
              </a:rPr>
              <a:t>200</a:t>
            </a:r>
            <a:r>
              <a:rPr lang="uz-Cyrl-UZ" sz="2200" b="1">
                <a:solidFill>
                  <a:srgbClr val="8A1073"/>
                </a:solidFill>
                <a:effectLst>
                  <a:outerShdw blurRad="38100" dist="38100" dir="2700000" algn="tl">
                    <a:srgbClr val="000000"/>
                  </a:outerShdw>
                </a:effectLst>
              </a:rPr>
              <a:t>6</a:t>
            </a:r>
            <a:endParaRPr lang="uk-UA" sz="2200" b="1">
              <a:solidFill>
                <a:srgbClr val="8A1073"/>
              </a:solidFill>
              <a:effectLst>
                <a:outerShdw blurRad="38100" dist="38100" dir="2700000" algn="tl">
                  <a:srgbClr val="000000"/>
                </a:outerShdw>
              </a:effectLs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34927"/>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934925"/>
                                        </p:tgtEl>
                                        <p:attrNameLst>
                                          <p:attrName>style.visibility</p:attrName>
                                        </p:attrNameLst>
                                      </p:cBhvr>
                                      <p:to>
                                        <p:strVal val="visible"/>
                                      </p:to>
                                    </p:set>
                                    <p:animEffect transition="in" filter="wipe(down)">
                                      <p:cBhvr>
                                        <p:cTn id="10" dur="1000"/>
                                        <p:tgtEl>
                                          <p:spTgt spid="934925"/>
                                        </p:tgtEl>
                                      </p:cBhvr>
                                    </p:animEffec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934926"/>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934915"/>
                                        </p:tgtEl>
                                        <p:attrNameLst>
                                          <p:attrName>style.visibility</p:attrName>
                                        </p:attrNameLst>
                                      </p:cBhvr>
                                      <p:to>
                                        <p:strVal val="visible"/>
                                      </p:to>
                                    </p:set>
                                  </p:childTnLst>
                                </p:cTn>
                              </p:par>
                            </p:childTnLst>
                          </p:cTn>
                        </p:par>
                        <p:par>
                          <p:cTn id="17" fill="hold" nodeType="afterGroup">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934921"/>
                                        </p:tgtEl>
                                        <p:attrNameLst>
                                          <p:attrName>style.visibility</p:attrName>
                                        </p:attrNameLst>
                                      </p:cBhvr>
                                      <p:to>
                                        <p:strVal val="visible"/>
                                      </p:to>
                                    </p:set>
                                    <p:animEffect transition="in" filter="wipe(down)">
                                      <p:cBhvr>
                                        <p:cTn id="20" dur="1000"/>
                                        <p:tgtEl>
                                          <p:spTgt spid="934921"/>
                                        </p:tgtEl>
                                      </p:cBhvr>
                                    </p:animEffect>
                                  </p:childTnLst>
                                </p:cTn>
                              </p:par>
                            </p:childTnLst>
                          </p:cTn>
                        </p:par>
                        <p:par>
                          <p:cTn id="21" fill="hold" nodeType="afterGroup">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934923"/>
                                        </p:tgtEl>
                                        <p:attrNameLst>
                                          <p:attrName>style.visibility</p:attrName>
                                        </p:attrNameLst>
                                      </p:cBhvr>
                                      <p:to>
                                        <p:strVal val="visible"/>
                                      </p:to>
                                    </p:set>
                                  </p:childTnLst>
                                </p:cTn>
                              </p:par>
                            </p:childTnLst>
                          </p:cTn>
                        </p:par>
                        <p:par>
                          <p:cTn id="24" fill="hold" nodeType="afterGroup">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934920"/>
                                        </p:tgtEl>
                                        <p:attrNameLst>
                                          <p:attrName>style.visibility</p:attrName>
                                        </p:attrNameLst>
                                      </p:cBhvr>
                                      <p:to>
                                        <p:strVal val="visible"/>
                                      </p:to>
                                    </p:set>
                                  </p:childTnLst>
                                </p:cTn>
                              </p:par>
                            </p:childTnLst>
                          </p:cTn>
                        </p:par>
                        <p:par>
                          <p:cTn id="27" fill="hold" nodeType="afterGroup">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934922"/>
                                        </p:tgtEl>
                                        <p:attrNameLst>
                                          <p:attrName>style.visibility</p:attrName>
                                        </p:attrNameLst>
                                      </p:cBhvr>
                                      <p:to>
                                        <p:strVal val="visible"/>
                                      </p:to>
                                    </p:set>
                                    <p:animEffect transition="in" filter="wipe(down)">
                                      <p:cBhvr>
                                        <p:cTn id="30" dur="1000"/>
                                        <p:tgtEl>
                                          <p:spTgt spid="934922"/>
                                        </p:tgtEl>
                                      </p:cBhvr>
                                    </p:animEffect>
                                  </p:childTnLst>
                                </p:cTn>
                              </p:par>
                            </p:childTnLst>
                          </p:cTn>
                        </p:par>
                        <p:par>
                          <p:cTn id="31" fill="hold" nodeType="afterGroup">
                            <p:stCondLst>
                              <p:cond delay="3000"/>
                            </p:stCondLst>
                            <p:childTnLst>
                              <p:par>
                                <p:cTn id="32" presetID="1" presetClass="entr" presetSubtype="0" fill="hold" grpId="0" nodeType="afterEffect">
                                  <p:stCondLst>
                                    <p:cond delay="0"/>
                                  </p:stCondLst>
                                  <p:childTnLst>
                                    <p:set>
                                      <p:cBhvr>
                                        <p:cTn id="33" dur="1" fill="hold">
                                          <p:stCondLst>
                                            <p:cond delay="0"/>
                                          </p:stCondLst>
                                        </p:cTn>
                                        <p:tgtEl>
                                          <p:spTgt spid="934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15" grpId="0" animBg="1"/>
      <p:bldP spid="934920" grpId="0" animBg="1"/>
      <p:bldP spid="934921" grpId="0" animBg="1"/>
      <p:bldP spid="934922" grpId="0" animBg="1"/>
      <p:bldP spid="934923" grpId="0" animBg="1"/>
      <p:bldP spid="934924" grpId="0" animBg="1"/>
      <p:bldP spid="934925" grpId="0" animBg="1"/>
      <p:bldP spid="934926" grpId="0" animBg="1"/>
      <p:bldP spid="934927" grpId="0" animBg="1"/>
    </p:bldLst>
  </p:timing>
</p:sld>
</file>

<file path=ppt/slides/slide13.xml><?xml version="1.0" encoding="utf-8"?>
<p:sld xmlns:p="http://schemas.openxmlformats.org/presentationml/2006/main" xmlns:a="http://schemas.openxmlformats.org/drawingml/2006/main" xmlns:r="http://schemas.openxmlformats.org/officeDocument/2006/relationships" showMasterPhAnim="0">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257175" y="931863"/>
            <a:ext cx="8621713" cy="2652712"/>
          </a:xfrm>
          <a:prstGeom prst="rect">
            <a:avLst/>
          </a:prstGeom>
          <a:noFill/>
          <a:ln w="9525">
            <a:noFill/>
            <a:miter lim="800000"/>
            <a:headEnd/>
            <a:tailEnd/>
          </a:ln>
        </p:spPr>
        <p:txBody>
          <a:bodyPr anchor="ctr"/>
          <a:lstStyle/>
          <a:p>
            <a:pPr algn="ctr"/>
            <a:r>
              <a:rPr b="1" lang="uz-Cyrl-UZ" sz="5000">
                <a:solidFill>
                  <a:srgbClr val="0000FF"/>
                </a:solidFill>
              </a:rPr>
              <a:t>Сувни тежайдиган технологияларни жорий қилиш</a:t>
            </a:r>
          </a:p>
        </p:txBody>
      </p:sp>
      <p:pic>
        <p:nvPicPr>
          <p:cNvPr id="70660" name="Picture 4"/>
          <p:cNvPicPr>
            <a:picLocks noChangeArrowheads="1" noChangeAspect="1"/>
          </p:cNvPicPr>
          <p:nvPr/>
        </p:nvPicPr>
        <p:blipFill>
          <a:blip cstate="email" r:embed="rId2"/>
          <a:srcRect b="192" r="9"/>
          <a:stretch>
            <a:fillRect/>
          </a:stretch>
        </p:blipFill>
        <p:spPr bwMode="auto">
          <a:xfrm>
            <a:off x="0" y="4559245"/>
            <a:ext cx="9144000" cy="2297987"/>
          </a:xfrm>
          <a:prstGeom prst="rect">
            <a:avLst/>
          </a:prstGeom>
          <a:ln>
            <a:noFill/>
          </a:ln>
          <a:effectLst>
            <a:softEdge rad="112500"/>
          </a:effectLst>
        </p:spPr>
      </p:pic>
    </p:spTree>
  </p:cSld>
  <p:clrMapOvr>
    <a:masterClrMapping/>
  </p:clrMapOvr>
  <p:timing>
    <p:tnLst>
      <p:par>
        <p:cTn dur="indefinite" id="1" nodeType="tmRoot" restart="never"/>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062914" name="Rectangle 59"/>
          <p:cNvSpPr>
            <a:spLocks noGrp="1" noChangeArrowheads="1"/>
          </p:cNvSpPr>
          <p:nvPr>
            <p:ph type="title" sz="quarter" idx="4294967295"/>
          </p:nvPr>
        </p:nvSpPr>
        <p:spPr>
          <a:xfrm>
            <a:off x="230188" y="90488"/>
            <a:ext cx="8664575" cy="663575"/>
          </a:xfrm>
        </p:spPr>
        <p:txBody>
          <a:bodyPr/>
          <a:lstStyle/>
          <a:p>
            <a:pPr eaLnBrk="1" hangingPunct="1">
              <a:defRPr/>
            </a:pPr>
            <a:r>
              <a:rPr lang="uz-Cyrl-UZ" sz="2800" b="1" dirty="0" smtClean="0">
                <a:solidFill>
                  <a:srgbClr val="FFFF00"/>
                </a:solidFill>
                <a:latin typeface="Arial" charset="0"/>
              </a:rPr>
              <a:t>Сув тежовчи технологиялар жорий этилган майдонлар тўғрисида маълумот</a:t>
            </a:r>
            <a:endParaRPr lang="ru-RU" sz="2800" b="1" dirty="0" smtClean="0">
              <a:solidFill>
                <a:srgbClr val="FFFF00"/>
              </a:solidFill>
              <a:latin typeface="Arial" charset="0"/>
            </a:endParaRPr>
          </a:p>
        </p:txBody>
      </p:sp>
      <p:graphicFrame>
        <p:nvGraphicFramePr>
          <p:cNvPr id="1062915" name="Group 3"/>
          <p:cNvGraphicFramePr>
            <a:graphicFrameLocks noGrp="1"/>
          </p:cNvGraphicFramePr>
          <p:nvPr/>
        </p:nvGraphicFramePr>
        <p:xfrm>
          <a:off x="398463" y="906463"/>
          <a:ext cx="8278812" cy="6045473"/>
        </p:xfrm>
        <a:graphic>
          <a:graphicData uri="http://schemas.openxmlformats.org/drawingml/2006/table">
            <a:tbl>
              <a:tblPr/>
              <a:tblGrid>
                <a:gridCol w="2399328"/>
                <a:gridCol w="1572597"/>
                <a:gridCol w="1898650"/>
                <a:gridCol w="2408237"/>
              </a:tblGrid>
              <a:tr h="91432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Arial" charset="0"/>
                          <a:cs typeface="Arial" charset="0"/>
                        </a:rPr>
                        <a:t>Ҳудудлар номи</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Arial" charset="0"/>
                        </a:rPr>
                        <a:t>Томчилатиб суғориш</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Times New Roman" pitchFamily="18" charset="0"/>
                        </a:rPr>
                        <a:t>Эгатга плёнка тўшаб суғориш</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Times New Roman" pitchFamily="18" charset="0"/>
                        </a:rPr>
                        <a:t>Эгилувчан қувурлар орқали суғориш</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37644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rgbClr val="000000"/>
                          </a:solidFill>
                          <a:effectLst/>
                          <a:latin typeface="Arial" charset="0"/>
                          <a:cs typeface="Times New Roman" pitchFamily="18" charset="0"/>
                        </a:rPr>
                        <a:t>Қорақалпоғистон Р.</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Times New Roman" pitchFamily="18" charset="0"/>
                        </a:rPr>
                        <a:t>22,3</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72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Times New Roman" pitchFamily="18" charset="0"/>
                        </a:rPr>
                        <a:t>Андижон</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Times New Roman" pitchFamily="18" charset="0"/>
                        </a:rPr>
                        <a:t>250,5</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Arial" charset="0"/>
                        </a:rPr>
                        <a:t>85</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Arial" charset="0"/>
                        </a:rPr>
                        <a:t>216</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72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rgbClr val="000000"/>
                          </a:solidFill>
                          <a:effectLst/>
                          <a:latin typeface="Arial" charset="0"/>
                          <a:cs typeface="Times New Roman" pitchFamily="18" charset="0"/>
                        </a:rPr>
                        <a:t>Бухоро</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Times New Roman" pitchFamily="18" charset="0"/>
                        </a:rPr>
                        <a:t>81,9</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Arial" charset="0"/>
                        </a:rPr>
                        <a:t>55,5</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Arial" charset="0"/>
                        </a:rPr>
                        <a:t>55,5</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72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rgbClr val="000000"/>
                          </a:solidFill>
                          <a:effectLst/>
                          <a:latin typeface="Arial" charset="0"/>
                          <a:cs typeface="Times New Roman" pitchFamily="18" charset="0"/>
                        </a:rPr>
                        <a:t>Жиззах</a:t>
                      </a:r>
                      <a:endParaRPr kumimoji="0" lang="uz-Cyrl-UZ" sz="1800" b="1" i="0" u="none" strike="noStrike" cap="none" normalizeH="0" baseline="0" dirty="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Times New Roman" pitchFamily="18" charset="0"/>
                        </a:rPr>
                        <a:t>322,6</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Arial" charset="0"/>
                        </a:rPr>
                        <a:t>728</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Arial" charset="0"/>
                        </a:rPr>
                        <a:t>802</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72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Times New Roman" pitchFamily="18" charset="0"/>
                        </a:rPr>
                        <a:t>Қашқадарё</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Times New Roman" pitchFamily="18" charset="0"/>
                        </a:rPr>
                        <a:t>164,5</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Arial" charset="0"/>
                        </a:rPr>
                        <a:t>211</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Arial" charset="0"/>
                        </a:rPr>
                        <a:t>122</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72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rgbClr val="000000"/>
                          </a:solidFill>
                          <a:effectLst/>
                          <a:latin typeface="Arial" charset="0"/>
                          <a:cs typeface="Times New Roman" pitchFamily="18" charset="0"/>
                        </a:rPr>
                        <a:t>Навоий</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Times New Roman" pitchFamily="18" charset="0"/>
                        </a:rPr>
                        <a:t>246,0</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Arial" charset="0"/>
                        </a:rPr>
                        <a:t>50</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72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Times New Roman" pitchFamily="18" charset="0"/>
                        </a:rPr>
                        <a:t>Наманган</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Times New Roman" pitchFamily="18" charset="0"/>
                        </a:rPr>
                        <a:t>233,3</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Arial" charset="0"/>
                        </a:rPr>
                        <a:t>54,2</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72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rgbClr val="000000"/>
                          </a:solidFill>
                          <a:effectLst/>
                          <a:latin typeface="Arial" charset="0"/>
                          <a:cs typeface="Times New Roman" pitchFamily="18" charset="0"/>
                        </a:rPr>
                        <a:t>Самарқанд</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Times New Roman" pitchFamily="18" charset="0"/>
                        </a:rPr>
                        <a:t>2643,3</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72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rgbClr val="000000"/>
                          </a:solidFill>
                          <a:effectLst/>
                          <a:latin typeface="Arial" charset="0"/>
                          <a:cs typeface="Times New Roman" pitchFamily="18" charset="0"/>
                        </a:rPr>
                        <a:t>Сурхондарё</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Times New Roman" pitchFamily="18" charset="0"/>
                        </a:rPr>
                        <a:t>128,1</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Arial" charset="0"/>
                        </a:rPr>
                        <a:t>20</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72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rgbClr val="000000"/>
                          </a:solidFill>
                          <a:effectLst/>
                          <a:latin typeface="Arial" charset="0"/>
                          <a:cs typeface="Times New Roman" pitchFamily="18" charset="0"/>
                        </a:rPr>
                        <a:t>Сирдарё</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Times New Roman" pitchFamily="18" charset="0"/>
                        </a:rPr>
                        <a:t>208,5</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Arial" charset="0"/>
                        </a:rPr>
                        <a:t>52</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Arial" charset="0"/>
                        </a:rPr>
                        <a:t>144</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72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rgbClr val="000000"/>
                          </a:solidFill>
                          <a:effectLst/>
                          <a:latin typeface="Arial" charset="0"/>
                          <a:cs typeface="Times New Roman" pitchFamily="18" charset="0"/>
                        </a:rPr>
                        <a:t>Тошкент</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Times New Roman" pitchFamily="18" charset="0"/>
                        </a:rPr>
                        <a:t>1042,1</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Arial" charset="0"/>
                        </a:rPr>
                        <a:t>2</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Arial" charset="0"/>
                        </a:rPr>
                        <a:t>175</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72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rgbClr val="000000"/>
                          </a:solidFill>
                          <a:effectLst/>
                          <a:latin typeface="Arial" charset="0"/>
                          <a:cs typeface="Times New Roman" pitchFamily="18" charset="0"/>
                        </a:rPr>
                        <a:t>Фарғона</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Times New Roman" pitchFamily="18" charset="0"/>
                        </a:rPr>
                        <a:t>88,2</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Arial" charset="0"/>
                        </a:rPr>
                        <a:t>5,2</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Arial" charset="0"/>
                        </a:rPr>
                        <a:t>94</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72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rgbClr val="000000"/>
                          </a:solidFill>
                          <a:effectLst/>
                          <a:latin typeface="Arial" charset="0"/>
                          <a:cs typeface="Times New Roman" pitchFamily="18" charset="0"/>
                        </a:rPr>
                        <a:t>Хоразм</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Times New Roman" pitchFamily="18" charset="0"/>
                        </a:rPr>
                        <a:t>64,5</a:t>
                      </a: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uz-Cyrl-UZ" sz="1800" b="1" i="0" u="none" strike="noStrike" cap="none" normalizeH="0" baseline="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572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Arial" charset="0"/>
                        </a:rPr>
                        <a:t>Жами</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Arial" charset="0"/>
                          <a:cs typeface="Times New Roman" pitchFamily="18" charset="0"/>
                        </a:rPr>
                        <a:t>5495,8</a:t>
                      </a:r>
                      <a:endParaRPr kumimoji="0" lang="uz-Cyrl-UZ" sz="1800" b="1" i="0" u="none" strike="noStrike" cap="none" normalizeH="0" baseline="0" dirty="0" smtClean="0">
                        <a:ln>
                          <a:noFill/>
                        </a:ln>
                        <a:solidFill>
                          <a:schemeClr val="tx1"/>
                        </a:solidFill>
                        <a:effectLst/>
                        <a:latin typeface="Arial" charset="0"/>
                        <a:cs typeface="Arial"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smtClean="0">
                          <a:ln>
                            <a:noFill/>
                          </a:ln>
                          <a:solidFill>
                            <a:schemeClr val="tx1"/>
                          </a:solidFill>
                          <a:effectLst/>
                          <a:latin typeface="Arial" charset="0"/>
                          <a:cs typeface="Arial" charset="0"/>
                        </a:rPr>
                        <a:t>1208,7</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uz-Cyrl-UZ" sz="1800" b="1" i="0" u="none" strike="noStrike" cap="none" normalizeH="0" baseline="0" dirty="0" smtClean="0">
                          <a:ln>
                            <a:noFill/>
                          </a:ln>
                          <a:solidFill>
                            <a:schemeClr val="tx1"/>
                          </a:solidFill>
                          <a:effectLst/>
                          <a:latin typeface="Arial" charset="0"/>
                          <a:cs typeface="Arial" charset="0"/>
                        </a:rPr>
                        <a:t>1662,7</a:t>
                      </a: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011714" name="Rectangle 3"/>
          <p:cNvSpPr>
            <a:spLocks noGrp="1" noChangeArrowheads="1"/>
          </p:cNvSpPr>
          <p:nvPr>
            <p:ph type="body" sz="half" idx="4294967295"/>
          </p:nvPr>
        </p:nvSpPr>
        <p:spPr>
          <a:xfrm>
            <a:off x="250825" y="1192213"/>
            <a:ext cx="8713788" cy="5441950"/>
          </a:xfrm>
          <a:solidFill>
            <a:schemeClr val="bg1"/>
          </a:solidFill>
          <a:extLst>
            <a:ext uri="{91240B29-F687-4F45-9708-019B960494DF}"/>
          </a:extLst>
        </p:spPr>
        <p:txBody>
          <a:bodyPr/>
          <a:lstStyle/>
          <a:p>
            <a:pPr marL="457200" indent="-457200" eaLnBrk="1" hangingPunct="1">
              <a:buFont typeface="Wingdings" pitchFamily="2" charset="2"/>
              <a:buChar char="Ø"/>
              <a:defRPr/>
            </a:pPr>
            <a:r>
              <a:rPr lang="uz-Cyrl-UZ" sz="2400" b="1" dirty="0" smtClean="0">
                <a:latin typeface="Arial" charset="0"/>
                <a:cs typeface="Arial" charset="0"/>
              </a:rPr>
              <a:t>Томчилатиб суғориш;</a:t>
            </a:r>
          </a:p>
          <a:p>
            <a:pPr marL="457200" indent="-457200" eaLnBrk="1" hangingPunct="1">
              <a:buFont typeface="Wingdings" pitchFamily="2" charset="2"/>
              <a:buChar char="Ø"/>
              <a:defRPr/>
            </a:pPr>
            <a:r>
              <a:rPr lang="uz-Cyrl-UZ" sz="2400" b="1" dirty="0" smtClean="0">
                <a:latin typeface="Arial" charset="0"/>
                <a:cs typeface="Arial" charset="0"/>
              </a:rPr>
              <a:t>Ёмғирлатиб суғориш;</a:t>
            </a:r>
          </a:p>
          <a:p>
            <a:pPr marL="457200" indent="-457200" eaLnBrk="1" hangingPunct="1">
              <a:buFont typeface="Wingdings" pitchFamily="2" charset="2"/>
              <a:buChar char="Ø"/>
              <a:defRPr/>
            </a:pPr>
            <a:r>
              <a:rPr lang="uz-Cyrl-UZ" sz="2400" b="1" dirty="0" smtClean="0">
                <a:latin typeface="Arial" charset="0"/>
                <a:cs typeface="Arial" charset="0"/>
              </a:rPr>
              <a:t>Ер остидан суғориш;</a:t>
            </a:r>
          </a:p>
          <a:p>
            <a:pPr marL="457200" indent="-457200" eaLnBrk="1" hangingPunct="1">
              <a:buFont typeface="Wingdings" pitchFamily="2" charset="2"/>
              <a:buChar char="Ø"/>
              <a:defRPr/>
            </a:pPr>
            <a:r>
              <a:rPr lang="uz-Cyrl-UZ" sz="2400" b="1" dirty="0" smtClean="0">
                <a:latin typeface="Arial" charset="0"/>
                <a:cs typeface="Arial" charset="0"/>
              </a:rPr>
              <a:t>Субирригация (сизот сув сатҳини кўтариб);</a:t>
            </a:r>
          </a:p>
          <a:p>
            <a:pPr marL="457200" indent="-457200" eaLnBrk="1" hangingPunct="1">
              <a:buFont typeface="Wingdings" pitchFamily="2" charset="2"/>
              <a:buChar char="Ø"/>
              <a:defRPr/>
            </a:pPr>
            <a:r>
              <a:rPr lang="uz-Cyrl-UZ" sz="2400" b="1" dirty="0" smtClean="0">
                <a:latin typeface="Arial" charset="0"/>
                <a:cs typeface="Arial" charset="0"/>
              </a:rPr>
              <a:t>Эгат оралатиб суғориш;</a:t>
            </a:r>
          </a:p>
          <a:p>
            <a:pPr marL="457200" indent="-457200" eaLnBrk="1" hangingPunct="1">
              <a:buFont typeface="Wingdings" pitchFamily="2" charset="2"/>
              <a:buChar char="Ø"/>
              <a:defRPr/>
            </a:pPr>
            <a:r>
              <a:rPr lang="uz-Cyrl-UZ" sz="2400" b="1" dirty="0" smtClean="0">
                <a:latin typeface="Arial" charset="0"/>
                <a:cs typeface="Arial" charset="0"/>
              </a:rPr>
              <a:t>Аввал кўп сув бериб, оқава чиққанда сувни камайтириш;</a:t>
            </a:r>
          </a:p>
          <a:p>
            <a:pPr marL="457200" indent="-457200" eaLnBrk="1" hangingPunct="1">
              <a:buFont typeface="Wingdings" pitchFamily="2" charset="2"/>
              <a:buChar char="Ø"/>
              <a:defRPr/>
            </a:pPr>
            <a:r>
              <a:rPr lang="uz-Cyrl-UZ" sz="2400" b="1" dirty="0" smtClean="0">
                <a:latin typeface="Arial" charset="0"/>
                <a:cs typeface="Arial" charset="0"/>
              </a:rPr>
              <a:t>Суғориш вақтида аввал кам сув бериб, сўнгра кўпайтириб ва яна камайтириш (дискрет);</a:t>
            </a:r>
          </a:p>
          <a:p>
            <a:pPr marL="457200" indent="-457200" eaLnBrk="1" hangingPunct="1">
              <a:buFont typeface="Wingdings" pitchFamily="2" charset="2"/>
              <a:buChar char="Ø"/>
              <a:defRPr/>
            </a:pPr>
            <a:r>
              <a:rPr lang="uz-Cyrl-UZ" sz="2400" b="1" dirty="0" smtClean="0">
                <a:latin typeface="Arial" charset="0"/>
                <a:cs typeface="Arial" charset="0"/>
              </a:rPr>
              <a:t>Оқава сувини чиқармаслик учун эгат охирини тўсиб, тўсилган сувни тескари оқизиб эгатлар охирини намлаш;</a:t>
            </a:r>
          </a:p>
          <a:p>
            <a:pPr marL="457200" indent="-457200" eaLnBrk="1" hangingPunct="1">
              <a:buFont typeface="Wingdings" pitchFamily="2" charset="2"/>
              <a:buChar char="Ø"/>
              <a:defRPr/>
            </a:pPr>
            <a:r>
              <a:rPr lang="uz-Cyrl-UZ" sz="2400" b="1" dirty="0" smtClean="0">
                <a:latin typeface="Arial" charset="0"/>
                <a:cs typeface="Arial" charset="0"/>
              </a:rPr>
              <a:t>Қисқа эгатлар билан суғориш.</a:t>
            </a:r>
          </a:p>
        </p:txBody>
      </p:sp>
      <p:sp>
        <p:nvSpPr>
          <p:cNvPr id="1011715" name="Rectangle 5"/>
          <p:cNvSpPr>
            <a:spLocks noChangeArrowheads="1"/>
          </p:cNvSpPr>
          <p:nvPr/>
        </p:nvSpPr>
        <p:spPr bwMode="auto">
          <a:xfrm>
            <a:off x="563563" y="239713"/>
            <a:ext cx="8067675" cy="777875"/>
          </a:xfrm>
          <a:prstGeom prst="rect">
            <a:avLst/>
          </a:prstGeom>
          <a:noFill/>
          <a:ln>
            <a:noFill/>
          </a:ln>
          <a:extLst>
            <a:ext uri="{909E8E84-426E-40DD-AFC4-6F175D3DCCD1}"/>
            <a:ext uri="{91240B29-F687-4F45-9708-019B960494DF}"/>
          </a:extLst>
        </p:spPr>
        <p:txBody>
          <a:bodyPr anchor="ctr">
            <a:spAutoFit/>
          </a:bodyPr>
          <a:lstStyle/>
          <a:p>
            <a:pPr algn="ctr">
              <a:lnSpc>
                <a:spcPct val="50000"/>
              </a:lnSpc>
              <a:spcBef>
                <a:spcPct val="50000"/>
              </a:spcBef>
              <a:defRPr/>
            </a:pPr>
            <a:r>
              <a:rPr lang="uz-Cyrl-UZ" sz="3000" b="1">
                <a:solidFill>
                  <a:srgbClr val="FFFF00"/>
                </a:solidFill>
                <a:effectLst>
                  <a:outerShdw blurRad="38100" dist="38100" dir="2700000" algn="tl">
                    <a:srgbClr val="000000"/>
                  </a:outerShdw>
                </a:effectLst>
              </a:rPr>
              <a:t>Суғоришнинг истиқболли</a:t>
            </a:r>
            <a:r>
              <a:rPr lang="ru-RU" sz="3000" b="1">
                <a:solidFill>
                  <a:srgbClr val="FFFF00"/>
                </a:solidFill>
                <a:effectLst>
                  <a:outerShdw blurRad="38100" dist="38100" dir="2700000" algn="tl">
                    <a:srgbClr val="000000"/>
                  </a:outerShdw>
                </a:effectLst>
              </a:rPr>
              <a:t> </a:t>
            </a:r>
            <a:r>
              <a:rPr lang="uz-Cyrl-UZ" sz="3000" b="1">
                <a:solidFill>
                  <a:srgbClr val="FFFF00"/>
                </a:solidFill>
                <a:effectLst>
                  <a:outerShdw blurRad="38100" dist="38100" dir="2700000" algn="tl">
                    <a:srgbClr val="000000"/>
                  </a:outerShdw>
                </a:effectLst>
              </a:rPr>
              <a:t>сув тежовчи</a:t>
            </a:r>
            <a:endParaRPr lang="ru-RU" sz="3000" b="1">
              <a:solidFill>
                <a:srgbClr val="FFFF00"/>
              </a:solidFill>
              <a:effectLst>
                <a:outerShdw blurRad="38100" dist="38100" dir="2700000" algn="tl">
                  <a:srgbClr val="000000"/>
                </a:outerShdw>
              </a:effectLst>
            </a:endParaRPr>
          </a:p>
          <a:p>
            <a:pPr algn="ctr">
              <a:lnSpc>
                <a:spcPct val="50000"/>
              </a:lnSpc>
              <a:spcBef>
                <a:spcPct val="50000"/>
              </a:spcBef>
              <a:defRPr/>
            </a:pPr>
            <a:r>
              <a:rPr lang="uz-Cyrl-UZ" sz="3000" b="1">
                <a:solidFill>
                  <a:srgbClr val="FFFF00"/>
                </a:solidFill>
                <a:effectLst>
                  <a:outerShdw blurRad="38100" dist="38100" dir="2700000" algn="tl">
                    <a:srgbClr val="000000"/>
                  </a:outerShdw>
                </a:effectLst>
              </a:rPr>
              <a:t> усуллари:</a:t>
            </a:r>
            <a:endParaRPr lang="ru-RU" sz="3000" b="1">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hlinkClick r:id="rId2" action="ppaction://hlinkpres?slideindex=1&amp;slidetitle="/>
          </p:cNvPr>
          <p:cNvSpPr/>
          <p:nvPr/>
        </p:nvSpPr>
        <p:spPr>
          <a:xfrm>
            <a:off x="381000" y="1143000"/>
            <a:ext cx="4816475"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aphicFrame>
        <p:nvGraphicFramePr>
          <p:cNvPr id="5" name="Таблица 4"/>
          <p:cNvGraphicFramePr>
            <a:graphicFrameLocks noGrp="1"/>
          </p:cNvGraphicFramePr>
          <p:nvPr/>
        </p:nvGraphicFramePr>
        <p:xfrm>
          <a:off x="309563" y="68263"/>
          <a:ext cx="8834437" cy="6482686"/>
        </p:xfrm>
        <a:graphic>
          <a:graphicData uri="http://schemas.openxmlformats.org/drawingml/2006/table">
            <a:tbl>
              <a:tblPr/>
              <a:tblGrid>
                <a:gridCol w="5216462"/>
                <a:gridCol w="3617975"/>
              </a:tblGrid>
              <a:tr h="726842">
                <a:tc>
                  <a:txBody>
                    <a:bodyPr/>
                    <a:lstStyle/>
                    <a:p>
                      <a:pPr marL="85725" marR="0" lvl="0" indent="0" algn="ctr" defTabSz="914400" rtl="0" eaLnBrk="1" fontAlgn="base" latinLnBrk="0" hangingPunct="1">
                        <a:lnSpc>
                          <a:spcPct val="100000"/>
                        </a:lnSpc>
                        <a:spcBef>
                          <a:spcPct val="0"/>
                        </a:spcBef>
                        <a:spcAft>
                          <a:spcPct val="0"/>
                        </a:spcAft>
                        <a:buClrTx/>
                        <a:buSzTx/>
                        <a:buFontTx/>
                        <a:buNone/>
                        <a:tabLst/>
                      </a:pPr>
                      <a:r>
                        <a:rPr kumimoji="0" lang="uz-Cyrl-UZ" sz="1600" b="1" i="0" u="none" strike="noStrike" cap="none" normalizeH="0" baseline="0" dirty="0" smtClean="0">
                          <a:ln>
                            <a:noFill/>
                          </a:ln>
                          <a:solidFill>
                            <a:srgbClr val="002774"/>
                          </a:solidFill>
                          <a:effectLst/>
                          <a:latin typeface="Times New Roman" pitchFamily="18" charset="0"/>
                          <a:cs typeface="Times New Roman" pitchFamily="18" charset="0"/>
                        </a:rPr>
                        <a:t>ТИМИ ПАСТ БОСИМЛИ ТОМЧИЛАТИБ СУҒОРИШ ТИЗИМИ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143" marR="181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257175" algn="l" defTabSz="914400" rtl="0" eaLnBrk="1" fontAlgn="base" latinLnBrk="0" hangingPunct="1">
                        <a:lnSpc>
                          <a:spcPct val="100000"/>
                        </a:lnSpc>
                        <a:spcBef>
                          <a:spcPct val="0"/>
                        </a:spcBef>
                        <a:spcAft>
                          <a:spcPct val="0"/>
                        </a:spcAft>
                        <a:buClrTx/>
                        <a:buSzTx/>
                        <a:buFontTx/>
                        <a:buNone/>
                        <a:tabLst/>
                      </a:pPr>
                      <a:r>
                        <a:rPr kumimoji="0" lang="uz-Cyrl-UZ" sz="1200" b="1" i="0" u="none" strike="noStrike" cap="none" normalizeH="0" baseline="0" dirty="0" smtClean="0">
                          <a:ln>
                            <a:noFill/>
                          </a:ln>
                          <a:solidFill>
                            <a:schemeClr val="tx1"/>
                          </a:solidFill>
                          <a:effectLst/>
                          <a:latin typeface="Times New Roman" pitchFamily="18" charset="0"/>
                          <a:cs typeface="Times New Roman" pitchFamily="18" charset="0"/>
                        </a:rPr>
                        <a:t>1. Асосий истеъмолчилар:</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257175" algn="l" defTabSz="914400" rtl="0" eaLnBrk="1" fontAlgn="base" latinLnBrk="0" hangingPunct="1">
                        <a:lnSpc>
                          <a:spcPct val="100000"/>
                        </a:lnSpc>
                        <a:spcBef>
                          <a:spcPct val="0"/>
                        </a:spcBef>
                        <a:spcAft>
                          <a:spcPct val="0"/>
                        </a:spcAft>
                        <a:buClrTx/>
                        <a:buSzTx/>
                        <a:buFont typeface="Symbol" pitchFamily="18" charset="2"/>
                        <a:buChar char=""/>
                        <a:tabLst/>
                      </a:pPr>
                      <a:r>
                        <a:rPr kumimoji="0" lang="uz-Cyrl-UZ" sz="1200" b="1" i="0" u="none" strike="noStrike" cap="none" normalizeH="0" baseline="0" dirty="0" smtClean="0">
                          <a:ln>
                            <a:noFill/>
                          </a:ln>
                          <a:solidFill>
                            <a:srgbClr val="002774"/>
                          </a:solidFill>
                          <a:effectLst/>
                          <a:latin typeface="Times New Roman" pitchFamily="18" charset="0"/>
                          <a:cs typeface="Times New Roman" pitchFamily="18" charset="0"/>
                        </a:rPr>
                        <a:t>Қишлоқ ва сув хўжалиги вазирлиги</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257175" algn="l" defTabSz="914400" rtl="0" eaLnBrk="1" fontAlgn="base" latinLnBrk="0" hangingPunct="1">
                        <a:lnSpc>
                          <a:spcPct val="100000"/>
                        </a:lnSpc>
                        <a:spcBef>
                          <a:spcPct val="0"/>
                        </a:spcBef>
                        <a:spcAft>
                          <a:spcPct val="0"/>
                        </a:spcAft>
                        <a:buClrTx/>
                        <a:buSzTx/>
                        <a:buFont typeface="Symbol" pitchFamily="18" charset="2"/>
                        <a:buChar char=""/>
                        <a:tabLst/>
                      </a:pPr>
                      <a:r>
                        <a:rPr kumimoji="0" lang="uz-Cyrl-UZ" sz="1200" b="1" i="0" u="none" strike="noStrike" cap="none" normalizeH="0" baseline="0" dirty="0" smtClean="0">
                          <a:ln>
                            <a:noFill/>
                          </a:ln>
                          <a:solidFill>
                            <a:srgbClr val="002774"/>
                          </a:solidFill>
                          <a:effectLst/>
                          <a:latin typeface="Times New Roman" pitchFamily="18" charset="0"/>
                          <a:cs typeface="Times New Roman" pitchFamily="18" charset="0"/>
                        </a:rPr>
                        <a:t>Ўзмевасабзавотузумсаноат-холдинг</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257175" algn="l" defTabSz="914400" rtl="0" eaLnBrk="1" fontAlgn="base" latinLnBrk="0" hangingPunct="1">
                        <a:lnSpc>
                          <a:spcPct val="100000"/>
                        </a:lnSpc>
                        <a:spcBef>
                          <a:spcPct val="0"/>
                        </a:spcBef>
                        <a:spcAft>
                          <a:spcPct val="0"/>
                        </a:spcAft>
                        <a:buClrTx/>
                        <a:buSzTx/>
                        <a:buFont typeface="Symbol" pitchFamily="18" charset="2"/>
                        <a:buChar char=""/>
                        <a:tabLst/>
                      </a:pPr>
                      <a:r>
                        <a:rPr kumimoji="0" lang="uz-Cyrl-UZ" sz="1200" b="0" i="0" u="none" strike="noStrike" cap="none" normalizeH="0" baseline="0" dirty="0" smtClean="0">
                          <a:ln>
                            <a:noFill/>
                          </a:ln>
                          <a:solidFill>
                            <a:srgbClr val="002774"/>
                          </a:solidFill>
                          <a:effectLst/>
                          <a:latin typeface="Times New Roman" pitchFamily="18" charset="0"/>
                          <a:cs typeface="Times New Roman" pitchFamily="18" charset="0"/>
                        </a:rPr>
                        <a:t>Боғдорчилик ва узумчиликка ихтисослаштирилган деҳқон ва фермер хўжаликлари</a:t>
                      </a:r>
                    </a:p>
                    <a:p>
                      <a:pPr marL="342900" marR="0" lvl="0" indent="-257175" algn="l" defTabSz="914400" rtl="0" eaLnBrk="1" fontAlgn="base" latinLnBrk="0" hangingPunct="1">
                        <a:lnSpc>
                          <a:spcPct val="100000"/>
                        </a:lnSpc>
                        <a:spcBef>
                          <a:spcPct val="0"/>
                        </a:spcBef>
                        <a:spcAft>
                          <a:spcPct val="0"/>
                        </a:spcAft>
                        <a:buClrTx/>
                        <a:buSzTx/>
                        <a:buFont typeface="Symbol" pitchFamily="18" charset="2"/>
                        <a:buChar char=""/>
                        <a:tabLst/>
                      </a:pP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257175" algn="l" defTabSz="914400" rtl="0" eaLnBrk="1" fontAlgn="base" latinLnBrk="0" hangingPunct="1">
                        <a:lnSpc>
                          <a:spcPct val="100000"/>
                        </a:lnSpc>
                        <a:spcBef>
                          <a:spcPct val="0"/>
                        </a:spcBef>
                        <a:spcAft>
                          <a:spcPct val="0"/>
                        </a:spcAft>
                        <a:buClrTx/>
                        <a:buSzTx/>
                        <a:buFont typeface="Arial" charset="0"/>
                        <a:buChar char="•"/>
                        <a:tabLst/>
                      </a:pPr>
                      <a:endParaRPr kumimoji="0" lang="uz-Cyrl-UZ" sz="1200" b="1" i="0" u="none" strike="noStrike" cap="none" normalizeH="0" baseline="0" dirty="0" smtClean="0">
                        <a:ln>
                          <a:noFill/>
                        </a:ln>
                        <a:solidFill>
                          <a:srgbClr val="002774"/>
                        </a:solidFill>
                        <a:effectLst/>
                        <a:latin typeface="Times New Roman" pitchFamily="18" charset="0"/>
                        <a:cs typeface="Times New Roman" pitchFamily="18" charset="0"/>
                      </a:endParaRPr>
                    </a:p>
                    <a:p>
                      <a:pPr marL="0" marR="0" lvl="0" indent="85725" algn="just" defTabSz="914400" rtl="0" eaLnBrk="1" fontAlgn="base" latinLnBrk="0" hangingPunct="1">
                        <a:lnSpc>
                          <a:spcPct val="100000"/>
                        </a:lnSpc>
                        <a:spcBef>
                          <a:spcPct val="0"/>
                        </a:spcBef>
                        <a:spcAft>
                          <a:spcPct val="0"/>
                        </a:spcAft>
                        <a:buClrTx/>
                        <a:buSzTx/>
                        <a:buFontTx/>
                        <a:buNone/>
                        <a:tabLst/>
                      </a:pPr>
                      <a:r>
                        <a:rPr kumimoji="0" lang="uz-Cyrl-UZ" sz="1200" b="1" i="0" u="none" strike="noStrike" cap="none" normalizeH="0" baseline="0" dirty="0" smtClean="0">
                          <a:ln>
                            <a:noFill/>
                          </a:ln>
                          <a:solidFill>
                            <a:schemeClr val="tx1"/>
                          </a:solidFill>
                          <a:effectLst/>
                          <a:latin typeface="Times New Roman" pitchFamily="18" charset="0"/>
                          <a:cs typeface="Times New Roman" pitchFamily="18" charset="0"/>
                        </a:rPr>
                        <a:t>4. Натижалар</a:t>
                      </a:r>
                      <a:r>
                        <a:rPr kumimoji="0" lang="uz-Cyrl-UZ" sz="12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85725" algn="just" defTabSz="914400" rtl="0" eaLnBrk="1" fontAlgn="base" latinLnBrk="0" hangingPunct="1">
                        <a:lnSpc>
                          <a:spcPct val="100000"/>
                        </a:lnSpc>
                        <a:spcBef>
                          <a:spcPct val="0"/>
                        </a:spcBef>
                        <a:spcAft>
                          <a:spcPct val="0"/>
                        </a:spcAft>
                        <a:buClrTx/>
                        <a:buSzTx/>
                        <a:buFontTx/>
                        <a:buNone/>
                        <a:tabLst/>
                      </a:pPr>
                      <a:r>
                        <a:rPr kumimoji="0" lang="uz-Cyrl-UZ" sz="1200" b="0" i="0" u="none" strike="noStrike" cap="none" normalizeH="0" baseline="0" dirty="0" smtClean="0">
                          <a:ln>
                            <a:noFill/>
                          </a:ln>
                          <a:solidFill>
                            <a:srgbClr val="002774"/>
                          </a:solidFill>
                          <a:effectLst/>
                          <a:latin typeface="Times New Roman" pitchFamily="18" charset="0"/>
                          <a:cs typeface="Times New Roman" pitchFamily="18" charset="0"/>
                        </a:rPr>
                        <a:t>    Боғ хосил беришдан бошлаб биринчи йилнинг ўзида қилинган харажатлар барчаси қопланиб, қўшимча энг камида 10-12% соф фойда беради.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85725" algn="just" defTabSz="914400" rtl="0" eaLnBrk="1" fontAlgn="base" latinLnBrk="0" hangingPunct="1">
                        <a:lnSpc>
                          <a:spcPct val="100000"/>
                        </a:lnSpc>
                        <a:spcBef>
                          <a:spcPct val="0"/>
                        </a:spcBef>
                        <a:spcAft>
                          <a:spcPct val="0"/>
                        </a:spcAft>
                        <a:buClrTx/>
                        <a:buSzTx/>
                        <a:buFontTx/>
                        <a:buNone/>
                        <a:tabLst/>
                      </a:pPr>
                      <a:r>
                        <a:rPr kumimoji="0" lang="uz-Cyrl-UZ" sz="1200" b="1" i="0" u="none" strike="noStrike" cap="none" normalizeH="0" baseline="0" dirty="0" smtClean="0">
                          <a:ln>
                            <a:noFill/>
                          </a:ln>
                          <a:solidFill>
                            <a:schemeClr val="tx1"/>
                          </a:solidFill>
                          <a:effectLst/>
                          <a:latin typeface="Times New Roman" pitchFamily="18" charset="0"/>
                          <a:cs typeface="Times New Roman" pitchFamily="18" charset="0"/>
                        </a:rPr>
                        <a:t>Патент № IAP03072, IAP03400.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257175" algn="l" defTabSz="914400" rtl="0" eaLnBrk="1" fontAlgn="base" latinLnBrk="0" hangingPunct="1">
                        <a:lnSpc>
                          <a:spcPct val="100000"/>
                        </a:lnSpc>
                        <a:spcBef>
                          <a:spcPct val="0"/>
                        </a:spcBef>
                        <a:spcAft>
                          <a:spcPct val="0"/>
                        </a:spcAft>
                        <a:buClrTx/>
                        <a:buSzTx/>
                        <a:buFont typeface="Arial" charset="0"/>
                        <a:buChar char="•"/>
                        <a:tabLst/>
                      </a:pPr>
                      <a:endParaRPr kumimoji="0" lang="uz-Cyrl-UZ" sz="1200" b="1" i="0" u="none" strike="noStrike" cap="none" normalizeH="0" baseline="0" dirty="0" smtClean="0">
                        <a:ln>
                          <a:noFill/>
                        </a:ln>
                        <a:solidFill>
                          <a:srgbClr val="002774"/>
                        </a:solidFill>
                        <a:effectLst/>
                        <a:latin typeface="Times New Roman" pitchFamily="18" charset="0"/>
                        <a:cs typeface="Times New Roman" pitchFamily="18" charset="0"/>
                      </a:endParaRPr>
                    </a:p>
                    <a:p>
                      <a:pPr marL="342900" marR="0" lvl="0" indent="-257175" algn="l" defTabSz="914400" rtl="0" eaLnBrk="1" fontAlgn="base" latinLnBrk="0" hangingPunct="1">
                        <a:lnSpc>
                          <a:spcPct val="100000"/>
                        </a:lnSpc>
                        <a:spcBef>
                          <a:spcPct val="0"/>
                        </a:spcBef>
                        <a:spcAft>
                          <a:spcPct val="0"/>
                        </a:spcAft>
                        <a:buClrTx/>
                        <a:buSzTx/>
                        <a:buFont typeface="Arial" charset="0"/>
                        <a:buChar char="•"/>
                        <a:tabLst/>
                      </a:pPr>
                      <a:endParaRPr kumimoji="0" lang="uz-Cyrl-UZ" sz="1200" b="1" i="0" u="none" strike="noStrike" cap="none" normalizeH="0" baseline="0" dirty="0" smtClean="0">
                        <a:ln>
                          <a:noFill/>
                        </a:ln>
                        <a:solidFill>
                          <a:srgbClr val="002774"/>
                        </a:solidFill>
                        <a:effectLst/>
                        <a:latin typeface="Times New Roman" pitchFamily="18" charset="0"/>
                        <a:cs typeface="Times New Roman" pitchFamily="18" charset="0"/>
                      </a:endParaRPr>
                    </a:p>
                    <a:p>
                      <a:pPr marL="342900" marR="0" lvl="0" indent="-257175" algn="l" defTabSz="914400" rtl="0" eaLnBrk="1" fontAlgn="base" latinLnBrk="0" hangingPunct="1">
                        <a:lnSpc>
                          <a:spcPct val="100000"/>
                        </a:lnSpc>
                        <a:spcBef>
                          <a:spcPct val="0"/>
                        </a:spcBef>
                        <a:spcAft>
                          <a:spcPct val="0"/>
                        </a:spcAft>
                        <a:buClrTx/>
                        <a:buSzTx/>
                        <a:buFont typeface="Arial" charset="0"/>
                        <a:buChar char="•"/>
                        <a:tabLst/>
                      </a:pPr>
                      <a:endParaRPr kumimoji="0" lang="uz-Cyrl-UZ" sz="1200" b="1" i="0" u="none" strike="noStrike" cap="none" normalizeH="0" baseline="0" dirty="0" smtClean="0">
                        <a:ln>
                          <a:noFill/>
                        </a:ln>
                        <a:solidFill>
                          <a:srgbClr val="002774"/>
                        </a:solidFill>
                        <a:effectLst/>
                        <a:latin typeface="Times New Roman" pitchFamily="18" charset="0"/>
                        <a:cs typeface="Times New Roman" pitchFamily="18" charset="0"/>
                      </a:endParaRPr>
                    </a:p>
                    <a:p>
                      <a:pPr marL="342900" marR="0" lvl="0" indent="-257175" algn="l" defTabSz="914400" rtl="0" eaLnBrk="1" fontAlgn="base" latinLnBrk="0" hangingPunct="1">
                        <a:lnSpc>
                          <a:spcPct val="100000"/>
                        </a:lnSpc>
                        <a:spcBef>
                          <a:spcPct val="0"/>
                        </a:spcBef>
                        <a:spcAft>
                          <a:spcPct val="0"/>
                        </a:spcAft>
                        <a:buClrTx/>
                        <a:buSzTx/>
                        <a:buFont typeface="Arial" charset="0"/>
                        <a:buChar char="•"/>
                        <a:tabLst/>
                      </a:pPr>
                      <a:endParaRPr kumimoji="0" lang="uz-Cyrl-UZ" sz="1200" b="1" i="0" u="none" strike="noStrike" cap="none" normalizeH="0" baseline="0" dirty="0" smtClean="0">
                        <a:ln>
                          <a:noFill/>
                        </a:ln>
                        <a:solidFill>
                          <a:srgbClr val="002774"/>
                        </a:solidFill>
                        <a:effectLst/>
                        <a:latin typeface="Times New Roman" pitchFamily="18" charset="0"/>
                        <a:cs typeface="Times New Roman" pitchFamily="18" charset="0"/>
                      </a:endParaRPr>
                    </a:p>
                    <a:p>
                      <a:pPr marL="342900" marR="0" lvl="0" indent="-257175" algn="l" defTabSz="914400" rtl="0" eaLnBrk="1" fontAlgn="base" latinLnBrk="0" hangingPunct="1">
                        <a:lnSpc>
                          <a:spcPct val="100000"/>
                        </a:lnSpc>
                        <a:spcBef>
                          <a:spcPct val="0"/>
                        </a:spcBef>
                        <a:spcAft>
                          <a:spcPct val="0"/>
                        </a:spcAft>
                        <a:buClrTx/>
                        <a:buSzTx/>
                        <a:buFont typeface="Arial" charset="0"/>
                        <a:buChar char="•"/>
                        <a:tabLst/>
                      </a:pPr>
                      <a:endParaRPr kumimoji="0" lang="uz-Cyrl-UZ" sz="1200" b="1" i="0" u="none" strike="noStrike" cap="none" normalizeH="0" baseline="0" dirty="0" smtClean="0">
                        <a:ln>
                          <a:noFill/>
                        </a:ln>
                        <a:solidFill>
                          <a:srgbClr val="002774"/>
                        </a:solidFill>
                        <a:effectLst/>
                        <a:latin typeface="Times New Roman" pitchFamily="18" charset="0"/>
                        <a:cs typeface="Times New Roman" pitchFamily="18" charset="0"/>
                      </a:endParaRPr>
                    </a:p>
                    <a:p>
                      <a:pPr marL="342900" marR="0" lvl="0" indent="-257175" algn="l" defTabSz="914400" rtl="0" eaLnBrk="1" fontAlgn="base" latinLnBrk="0" hangingPunct="1">
                        <a:lnSpc>
                          <a:spcPct val="100000"/>
                        </a:lnSpc>
                        <a:spcBef>
                          <a:spcPct val="0"/>
                        </a:spcBef>
                        <a:spcAft>
                          <a:spcPct val="0"/>
                        </a:spcAft>
                        <a:buClrTx/>
                        <a:buSzTx/>
                        <a:buFont typeface="Arial" charset="0"/>
                        <a:buChar char="•"/>
                        <a:tabLst/>
                      </a:pPr>
                      <a:endParaRPr kumimoji="0" lang="uz-Cyrl-UZ" sz="1200" b="1" i="0" u="none" strike="noStrike" cap="none" normalizeH="0" baseline="0" dirty="0" smtClean="0">
                        <a:ln>
                          <a:noFill/>
                        </a:ln>
                        <a:solidFill>
                          <a:srgbClr val="002774"/>
                        </a:solidFill>
                        <a:effectLst/>
                        <a:latin typeface="Times New Roman" pitchFamily="18" charset="0"/>
                        <a:cs typeface="Times New Roman" pitchFamily="18" charset="0"/>
                      </a:endParaRPr>
                    </a:p>
                    <a:p>
                      <a:pPr marL="342900" marR="0" lvl="0" indent="-257175" algn="l" defTabSz="914400" rtl="0" eaLnBrk="1" fontAlgn="base" latinLnBrk="0" hangingPunct="1">
                        <a:lnSpc>
                          <a:spcPct val="100000"/>
                        </a:lnSpc>
                        <a:spcBef>
                          <a:spcPct val="0"/>
                        </a:spcBef>
                        <a:spcAft>
                          <a:spcPct val="0"/>
                        </a:spcAft>
                        <a:buClrTx/>
                        <a:buSzTx/>
                        <a:buFont typeface="Arial" charset="0"/>
                        <a:buChar char="•"/>
                        <a:tabLst/>
                      </a:pPr>
                      <a:endParaRPr kumimoji="0" lang="uz-Cyrl-UZ" sz="1200" b="1" i="0" u="none" strike="noStrike" cap="none" normalizeH="0" baseline="0" dirty="0" smtClean="0">
                        <a:ln>
                          <a:noFill/>
                        </a:ln>
                        <a:solidFill>
                          <a:srgbClr val="002774"/>
                        </a:solidFill>
                        <a:effectLst/>
                        <a:latin typeface="Times New Roman" pitchFamily="18" charset="0"/>
                        <a:cs typeface="Times New Roman" pitchFamily="18" charset="0"/>
                      </a:endParaRPr>
                    </a:p>
                    <a:p>
                      <a:pPr marL="342900" marR="0" lvl="0" indent="-257175" algn="l" defTabSz="914400" rtl="0" eaLnBrk="1" fontAlgn="base" latinLnBrk="0" hangingPunct="1">
                        <a:lnSpc>
                          <a:spcPct val="100000"/>
                        </a:lnSpc>
                        <a:spcBef>
                          <a:spcPct val="0"/>
                        </a:spcBef>
                        <a:spcAft>
                          <a:spcPct val="0"/>
                        </a:spcAft>
                        <a:buClrTx/>
                        <a:buSzTx/>
                        <a:buFont typeface="Arial" charset="0"/>
                        <a:buChar char="•"/>
                        <a:tabLst/>
                      </a:pPr>
                      <a:endParaRPr kumimoji="0" lang="uz-Cyrl-UZ" sz="1200" b="1" i="0" u="none" strike="noStrike" cap="none" normalizeH="0" baseline="0" dirty="0" smtClean="0">
                        <a:ln>
                          <a:noFill/>
                        </a:ln>
                        <a:solidFill>
                          <a:srgbClr val="002774"/>
                        </a:solidFill>
                        <a:effectLst/>
                        <a:latin typeface="Times New Roman" pitchFamily="18" charset="0"/>
                        <a:cs typeface="Times New Roman" pitchFamily="18" charset="0"/>
                      </a:endParaRPr>
                    </a:p>
                    <a:p>
                      <a:pPr marL="342900" marR="0" lvl="0" indent="-257175" algn="l" defTabSz="914400" rtl="0" eaLnBrk="1" fontAlgn="base" latinLnBrk="0" hangingPunct="1">
                        <a:lnSpc>
                          <a:spcPct val="100000"/>
                        </a:lnSpc>
                        <a:spcBef>
                          <a:spcPct val="0"/>
                        </a:spcBef>
                        <a:spcAft>
                          <a:spcPct val="0"/>
                        </a:spcAft>
                        <a:buClrTx/>
                        <a:buSzTx/>
                        <a:buFont typeface="Arial" charset="0"/>
                        <a:buChar char="•"/>
                        <a:tabLst/>
                      </a:pPr>
                      <a:endParaRPr kumimoji="0" lang="uz-Cyrl-UZ" sz="1200" b="1" i="0" u="none" strike="noStrike" cap="none" normalizeH="0" baseline="0" dirty="0" smtClean="0">
                        <a:ln>
                          <a:noFill/>
                        </a:ln>
                        <a:solidFill>
                          <a:srgbClr val="002774"/>
                        </a:solidFill>
                        <a:effectLst/>
                        <a:latin typeface="Times New Roman" pitchFamily="18" charset="0"/>
                        <a:cs typeface="Times New Roman" pitchFamily="18" charset="0"/>
                      </a:endParaRPr>
                    </a:p>
                    <a:p>
                      <a:pPr marL="342900" marR="0" lvl="0" indent="-257175" algn="l" defTabSz="914400" rtl="0" eaLnBrk="1" fontAlgn="base" latinLnBrk="0" hangingPunct="1">
                        <a:lnSpc>
                          <a:spcPct val="100000"/>
                        </a:lnSpc>
                        <a:spcBef>
                          <a:spcPct val="0"/>
                        </a:spcBef>
                        <a:spcAft>
                          <a:spcPct val="0"/>
                        </a:spcAft>
                        <a:buClrTx/>
                        <a:buSzTx/>
                        <a:buFont typeface="Arial" charset="0"/>
                        <a:buChar char="•"/>
                        <a:tabLst/>
                      </a:pPr>
                      <a:endParaRPr kumimoji="0" lang="uz-Cyrl-UZ" sz="1200" b="1" i="0" u="none" strike="noStrike" cap="none" normalizeH="0" baseline="0" dirty="0" smtClean="0">
                        <a:ln>
                          <a:noFill/>
                        </a:ln>
                        <a:solidFill>
                          <a:srgbClr val="002774"/>
                        </a:solidFill>
                        <a:effectLst/>
                        <a:latin typeface="Times New Roman" pitchFamily="18" charset="0"/>
                        <a:cs typeface="Times New Roman" pitchFamily="18" charset="0"/>
                      </a:endParaRPr>
                    </a:p>
                    <a:p>
                      <a:pPr marL="342900" marR="0" lvl="0" indent="-257175" algn="l" defTabSz="914400" rtl="0" eaLnBrk="1" fontAlgn="base" latinLnBrk="0" hangingPunct="1">
                        <a:lnSpc>
                          <a:spcPct val="100000"/>
                        </a:lnSpc>
                        <a:spcBef>
                          <a:spcPct val="0"/>
                        </a:spcBef>
                        <a:spcAft>
                          <a:spcPct val="0"/>
                        </a:spcAft>
                        <a:buClrTx/>
                        <a:buSzTx/>
                        <a:buFont typeface="Arial" charset="0"/>
                        <a:buChar char="•"/>
                        <a:tabLst/>
                      </a:pPr>
                      <a:endParaRPr kumimoji="0" lang="uz-Cyrl-UZ" sz="1200" b="1" i="0" u="none" strike="noStrike" cap="none" normalizeH="0" baseline="0" dirty="0" smtClean="0">
                        <a:ln>
                          <a:noFill/>
                        </a:ln>
                        <a:solidFill>
                          <a:srgbClr val="002774"/>
                        </a:solidFill>
                        <a:effectLst/>
                        <a:latin typeface="Times New Roman" pitchFamily="18" charset="0"/>
                        <a:cs typeface="Times New Roman" pitchFamily="18" charset="0"/>
                      </a:endParaRPr>
                    </a:p>
                    <a:p>
                      <a:pPr marL="342900" marR="0" lvl="0" indent="-257175" algn="l" defTabSz="914400" rtl="0" eaLnBrk="1" fontAlgn="base" latinLnBrk="0" hangingPunct="1">
                        <a:lnSpc>
                          <a:spcPct val="100000"/>
                        </a:lnSpc>
                        <a:spcBef>
                          <a:spcPct val="0"/>
                        </a:spcBef>
                        <a:spcAft>
                          <a:spcPct val="0"/>
                        </a:spcAft>
                        <a:buClrTx/>
                        <a:buSzTx/>
                        <a:buFont typeface="Arial" charset="0"/>
                        <a:buChar char="•"/>
                        <a:tabLst/>
                      </a:pPr>
                      <a:endParaRPr kumimoji="0" lang="uz-Cyrl-UZ" sz="1200" b="1" i="0" u="none" strike="noStrike" cap="none" normalizeH="0" baseline="0" dirty="0" smtClean="0">
                        <a:ln>
                          <a:noFill/>
                        </a:ln>
                        <a:solidFill>
                          <a:srgbClr val="002774"/>
                        </a:solidFill>
                        <a:effectLst/>
                        <a:latin typeface="Times New Roman" pitchFamily="18" charset="0"/>
                        <a:cs typeface="Times New Roman" pitchFamily="18" charset="0"/>
                      </a:endParaRPr>
                    </a:p>
                    <a:p>
                      <a:pPr marL="342900" marR="0" lvl="0" indent="-257175" algn="l" defTabSz="914400" rtl="0" eaLnBrk="1" fontAlgn="base" latinLnBrk="0" hangingPunct="1">
                        <a:lnSpc>
                          <a:spcPct val="100000"/>
                        </a:lnSpc>
                        <a:spcBef>
                          <a:spcPct val="0"/>
                        </a:spcBef>
                        <a:spcAft>
                          <a:spcPct val="0"/>
                        </a:spcAft>
                        <a:buClrTx/>
                        <a:buSzTx/>
                        <a:buFont typeface="Arial" charset="0"/>
                        <a:buChar char="•"/>
                        <a:tabLst/>
                      </a:pPr>
                      <a:endParaRPr kumimoji="0" lang="uz-Cyrl-UZ" sz="1200" b="1" i="0" u="none" strike="noStrike" cap="none" normalizeH="0" baseline="0" dirty="0" smtClean="0">
                        <a:ln>
                          <a:noFill/>
                        </a:ln>
                        <a:solidFill>
                          <a:srgbClr val="002774"/>
                        </a:solidFill>
                        <a:effectLst/>
                        <a:latin typeface="Times New Roman" pitchFamily="18" charset="0"/>
                        <a:cs typeface="Times New Roman" pitchFamily="18" charset="0"/>
                      </a:endParaRPr>
                    </a:p>
                    <a:p>
                      <a:pPr marL="342900" marR="0" lvl="0" indent="-257175" algn="l" defTabSz="914400" rtl="0" eaLnBrk="1" fontAlgn="base" latinLnBrk="0" hangingPunct="1">
                        <a:lnSpc>
                          <a:spcPct val="100000"/>
                        </a:lnSpc>
                        <a:spcBef>
                          <a:spcPct val="0"/>
                        </a:spcBef>
                        <a:spcAft>
                          <a:spcPct val="0"/>
                        </a:spcAft>
                        <a:buClrTx/>
                        <a:buSzTx/>
                        <a:buFont typeface="Arial" charset="0"/>
                        <a:buChar char="•"/>
                        <a:tabLst/>
                      </a:pPr>
                      <a:endParaRPr kumimoji="0" lang="uz-Cyrl-UZ" sz="1200" b="1" i="0" u="none" strike="noStrike" cap="none" normalizeH="0" baseline="0" dirty="0" smtClean="0">
                        <a:ln>
                          <a:noFill/>
                        </a:ln>
                        <a:solidFill>
                          <a:srgbClr val="002774"/>
                        </a:solidFill>
                        <a:effectLst/>
                        <a:latin typeface="Times New Roman" pitchFamily="18" charset="0"/>
                        <a:cs typeface="Times New Roman" pitchFamily="18" charset="0"/>
                      </a:endParaRPr>
                    </a:p>
                    <a:p>
                      <a:pPr marL="342900" marR="0" lvl="0" indent="-257175" algn="l" defTabSz="914400" rtl="0" eaLnBrk="1" fontAlgn="base" latinLnBrk="0" hangingPunct="1">
                        <a:lnSpc>
                          <a:spcPct val="100000"/>
                        </a:lnSpc>
                        <a:spcBef>
                          <a:spcPct val="0"/>
                        </a:spcBef>
                        <a:spcAft>
                          <a:spcPct val="0"/>
                        </a:spcAft>
                        <a:buClrTx/>
                        <a:buSzTx/>
                        <a:buFont typeface="Arial" charset="0"/>
                        <a:buChar char="•"/>
                        <a:tabLst/>
                      </a:pPr>
                      <a:endParaRPr kumimoji="0" lang="uz-Cyrl-UZ" sz="1200" b="1" i="0" u="none" strike="noStrike" cap="none" normalizeH="0" baseline="0" dirty="0" smtClean="0">
                        <a:ln>
                          <a:noFill/>
                        </a:ln>
                        <a:solidFill>
                          <a:srgbClr val="002774"/>
                        </a:solidFill>
                        <a:effectLst/>
                        <a:latin typeface="Times New Roman" pitchFamily="18" charset="0"/>
                        <a:cs typeface="Times New Roman" pitchFamily="18" charset="0"/>
                      </a:endParaRPr>
                    </a:p>
                    <a:p>
                      <a:pPr marL="342900" marR="0" lvl="0" indent="-257175" algn="l" defTabSz="914400" rtl="0" eaLnBrk="1" fontAlgn="base" latinLnBrk="0" hangingPunct="1">
                        <a:lnSpc>
                          <a:spcPct val="100000"/>
                        </a:lnSpc>
                        <a:spcBef>
                          <a:spcPct val="0"/>
                        </a:spcBef>
                        <a:spcAft>
                          <a:spcPct val="0"/>
                        </a:spcAft>
                        <a:buClrTx/>
                        <a:buSzTx/>
                        <a:buFont typeface="Arial" charset="0"/>
                        <a:buChar char="•"/>
                        <a:tabLst/>
                      </a:pPr>
                      <a:endParaRPr kumimoji="0" lang="uz-Cyrl-UZ" sz="1200" b="1" i="0" u="none" strike="noStrike" cap="none" normalizeH="0" baseline="0" dirty="0" smtClean="0">
                        <a:ln>
                          <a:noFill/>
                        </a:ln>
                        <a:solidFill>
                          <a:srgbClr val="002774"/>
                        </a:solidFill>
                        <a:effectLst/>
                        <a:latin typeface="Times New Roman" pitchFamily="18" charset="0"/>
                        <a:cs typeface="Times New Roman" pitchFamily="18" charset="0"/>
                      </a:endParaRPr>
                    </a:p>
                    <a:p>
                      <a:pPr marL="342900" marR="0" lvl="0" indent="-257175" algn="ctr" defTabSz="914400" rtl="0" eaLnBrk="1" fontAlgn="base" latinLnBrk="0" hangingPunct="1">
                        <a:lnSpc>
                          <a:spcPct val="100000"/>
                        </a:lnSpc>
                        <a:spcBef>
                          <a:spcPct val="0"/>
                        </a:spcBef>
                        <a:spcAft>
                          <a:spcPct val="0"/>
                        </a:spcAft>
                        <a:buClrTx/>
                        <a:buSzTx/>
                        <a:buFont typeface="Arial" charset="0"/>
                        <a:buNone/>
                        <a:tabLst/>
                      </a:pPr>
                      <a:r>
                        <a:rPr kumimoji="0" lang="uz-Cyrl-UZ" sz="1100" b="1" i="0" u="none" strike="noStrike" cap="none" normalizeH="0" baseline="0" dirty="0" smtClean="0">
                          <a:ln>
                            <a:noFill/>
                          </a:ln>
                          <a:solidFill>
                            <a:srgbClr val="002774"/>
                          </a:solidFill>
                          <a:effectLst/>
                          <a:latin typeface="Times New Roman" pitchFamily="18" charset="0"/>
                          <a:cs typeface="Times New Roman" pitchFamily="18" charset="0"/>
                        </a:rPr>
                        <a:t>ТИМИ Паст босимли томчилатиб суғориш тизимининг схемаси</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257175" algn="l" defTabSz="914400" rtl="0" eaLnBrk="1" fontAlgn="base" latinLnBrk="0" hangingPunct="1">
                        <a:lnSpc>
                          <a:spcPct val="100000"/>
                        </a:lnSpc>
                        <a:spcBef>
                          <a:spcPct val="0"/>
                        </a:spcBef>
                        <a:spcAft>
                          <a:spcPct val="0"/>
                        </a:spcAft>
                        <a:buClrTx/>
                        <a:buSzTx/>
                        <a:buFont typeface="Arial" charset="0"/>
                        <a:buChar char="•"/>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143" marR="181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8767">
                <a:tc>
                  <a:txBody>
                    <a:bodyPr/>
                    <a:lstStyle/>
                    <a:p>
                      <a:pPr marL="180975" marR="0" lvl="0" indent="-95250" algn="l" defTabSz="914400" rtl="0" eaLnBrk="1" fontAlgn="base" latinLnBrk="0" hangingPunct="1">
                        <a:lnSpc>
                          <a:spcPct val="100000"/>
                        </a:lnSpc>
                        <a:spcBef>
                          <a:spcPct val="0"/>
                        </a:spcBef>
                        <a:spcAft>
                          <a:spcPct val="0"/>
                        </a:spcAft>
                        <a:buClrTx/>
                        <a:buSzTx/>
                        <a:buFontTx/>
                        <a:buNone/>
                        <a:tabLst/>
                      </a:pPr>
                      <a:r>
                        <a:rPr kumimoji="0" lang="uz-Cyrl-UZ" sz="1100" b="1" i="0" u="none" strike="noStrike" cap="none" normalizeH="0" baseline="0" dirty="0" smtClean="0">
                          <a:ln>
                            <a:noFill/>
                          </a:ln>
                          <a:solidFill>
                            <a:schemeClr val="tx1"/>
                          </a:solidFill>
                          <a:effectLst/>
                          <a:latin typeface="Times New Roman" pitchFamily="18" charset="0"/>
                          <a:cs typeface="Times New Roman" pitchFamily="18" charset="0"/>
                        </a:rPr>
                        <a:t>2. Аннотация:</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180975" marR="0" lvl="0" indent="-95250" algn="just" defTabSz="914400" rtl="0" eaLnBrk="1" fontAlgn="base" latinLnBrk="0" hangingPunct="1">
                        <a:lnSpc>
                          <a:spcPct val="100000"/>
                        </a:lnSpc>
                        <a:spcBef>
                          <a:spcPct val="0"/>
                        </a:spcBef>
                        <a:spcAft>
                          <a:spcPct val="0"/>
                        </a:spcAft>
                        <a:buClrTx/>
                        <a:buSzTx/>
                        <a:buFontTx/>
                        <a:buNone/>
                        <a:tabLst/>
                      </a:pPr>
                      <a:r>
                        <a:rPr kumimoji="0" lang="uz-Cyrl-UZ" sz="1100" b="0" i="0" u="none" strike="noStrike" cap="none" normalizeH="0" baseline="0" dirty="0" smtClean="0">
                          <a:ln>
                            <a:noFill/>
                          </a:ln>
                          <a:solidFill>
                            <a:srgbClr val="002774"/>
                          </a:solidFill>
                          <a:effectLst/>
                          <a:latin typeface="Times New Roman" pitchFamily="18" charset="0"/>
                          <a:cs typeface="Times New Roman" pitchFamily="18" charset="0"/>
                        </a:rPr>
                        <a:t>      Паст босимли томчилатиб суғориш тизими усулида узатилаётган сув экинлар оралиғидаги барча майдонга эмас, балки ҳар бир туб экин илдиз тизимига юборилади. Бу усул сув ресурсларини 40-60% гача тежаш имконини беради.</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180975" marR="0" lvl="0" indent="-95250" algn="l" defTabSz="914400" rtl="0" eaLnBrk="1" fontAlgn="base" latinLnBrk="0" hangingPunct="1">
                        <a:lnSpc>
                          <a:spcPct val="100000"/>
                        </a:lnSpc>
                        <a:spcBef>
                          <a:spcPct val="0"/>
                        </a:spcBef>
                        <a:spcAft>
                          <a:spcPct val="0"/>
                        </a:spcAft>
                        <a:buClrTx/>
                        <a:buSzTx/>
                        <a:buFontTx/>
                        <a:buNone/>
                        <a:tabLst/>
                      </a:pPr>
                      <a:r>
                        <a:rPr kumimoji="0" lang="uz-Cyrl-UZ" sz="11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uz-Cyrl-UZ" sz="1100" b="0" i="0" u="none" strike="noStrike" cap="none" normalizeH="0" baseline="0" dirty="0" smtClean="0">
                          <a:ln>
                            <a:noFill/>
                          </a:ln>
                          <a:solidFill>
                            <a:srgbClr val="002774"/>
                          </a:solidFill>
                          <a:effectLst/>
                          <a:latin typeface="Times New Roman" pitchFamily="18" charset="0"/>
                          <a:cs typeface="Times New Roman" pitchFamily="18" charset="0"/>
                        </a:rPr>
                        <a:t>Яратилган паст босимли томчилатиб суғориш тизими </a:t>
                      </a:r>
                      <a:r>
                        <a:rPr kumimoji="0" lang="uz-Cyrl-UZ" sz="1100" b="1" i="0" u="none" strike="noStrike" cap="none" normalizeH="0" baseline="0" dirty="0" smtClean="0">
                          <a:ln>
                            <a:noFill/>
                          </a:ln>
                          <a:solidFill>
                            <a:srgbClr val="002774"/>
                          </a:solidFill>
                          <a:effectLst/>
                          <a:latin typeface="Times New Roman" pitchFamily="18" charset="0"/>
                          <a:cs typeface="Times New Roman" pitchFamily="18" charset="0"/>
                        </a:rPr>
                        <a:t>қуйидаги афзалликларга эга</a:t>
                      </a:r>
                      <a:r>
                        <a:rPr kumimoji="0" lang="uz-Cyrl-UZ" sz="1100" b="0" i="0" u="none" strike="noStrike" cap="none" normalizeH="0" baseline="0" dirty="0" smtClean="0">
                          <a:ln>
                            <a:noFill/>
                          </a:ln>
                          <a:solidFill>
                            <a:srgbClr val="002774"/>
                          </a:solidFill>
                          <a:effectLst/>
                          <a:latin typeface="Times New Roman" pitchFamily="18" charset="0"/>
                          <a:cs typeface="Times New Roman" pitchFamily="18" charset="0"/>
                        </a:rPr>
                        <a:t>:</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180975" marR="0" lvl="0" indent="-95250" algn="l" defTabSz="914400" rtl="0" eaLnBrk="1" fontAlgn="base" latinLnBrk="0" hangingPunct="1">
                        <a:lnSpc>
                          <a:spcPct val="100000"/>
                        </a:lnSpc>
                        <a:spcBef>
                          <a:spcPct val="0"/>
                        </a:spcBef>
                        <a:spcAft>
                          <a:spcPct val="0"/>
                        </a:spcAft>
                        <a:buClrTx/>
                        <a:buSzTx/>
                        <a:buFontTx/>
                        <a:buNone/>
                        <a:tabLst/>
                      </a:pPr>
                      <a:r>
                        <a:rPr kumimoji="0" lang="uz-Cyrl-UZ" sz="1100" b="0" i="0" u="none" strike="noStrike" cap="none" normalizeH="0" baseline="0" dirty="0" smtClean="0">
                          <a:ln>
                            <a:noFill/>
                          </a:ln>
                          <a:solidFill>
                            <a:srgbClr val="002774"/>
                          </a:solidFill>
                          <a:effectLst/>
                          <a:latin typeface="Times New Roman" pitchFamily="18" charset="0"/>
                          <a:cs typeface="Times New Roman" pitchFamily="18" charset="0"/>
                        </a:rPr>
                        <a:t>- конструкцияси содда;</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180975" marR="0" lvl="0" indent="-95250" algn="l" defTabSz="914400" rtl="0" eaLnBrk="1" fontAlgn="base" latinLnBrk="0" hangingPunct="1">
                        <a:lnSpc>
                          <a:spcPct val="100000"/>
                        </a:lnSpc>
                        <a:spcBef>
                          <a:spcPct val="0"/>
                        </a:spcBef>
                        <a:spcAft>
                          <a:spcPct val="0"/>
                        </a:spcAft>
                        <a:buClrTx/>
                        <a:buSzTx/>
                        <a:buFontTx/>
                        <a:buNone/>
                        <a:tabLst/>
                      </a:pPr>
                      <a:r>
                        <a:rPr kumimoji="0" lang="uz-Cyrl-UZ" sz="1100" b="0" i="0" u="none" strike="noStrike" cap="none" normalizeH="0" baseline="0" dirty="0" smtClean="0">
                          <a:ln>
                            <a:noFill/>
                          </a:ln>
                          <a:solidFill>
                            <a:srgbClr val="002774"/>
                          </a:solidFill>
                          <a:effectLst/>
                          <a:latin typeface="Times New Roman" pitchFamily="18" charset="0"/>
                          <a:cs typeface="Times New Roman" pitchFamily="18" charset="0"/>
                        </a:rPr>
                        <a:t>- алоҳида қисмлардан иборат бўлгани учун боғ майдонларига келтириш ва монтаж қилиш қулай;</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180975" marR="0" lvl="0" indent="-95250" algn="l" defTabSz="914400" rtl="0" eaLnBrk="1" fontAlgn="base" latinLnBrk="0" hangingPunct="1">
                        <a:lnSpc>
                          <a:spcPct val="100000"/>
                        </a:lnSpc>
                        <a:spcBef>
                          <a:spcPct val="0"/>
                        </a:spcBef>
                        <a:spcAft>
                          <a:spcPct val="0"/>
                        </a:spcAft>
                        <a:buClrTx/>
                        <a:buSzTx/>
                        <a:buFontTx/>
                        <a:buNone/>
                        <a:tabLst/>
                      </a:pPr>
                      <a:r>
                        <a:rPr kumimoji="0" lang="uz-Cyrl-UZ" sz="1100" b="0" i="0" u="none" strike="noStrike" cap="none" normalizeH="0" baseline="0" dirty="0" smtClean="0">
                          <a:ln>
                            <a:noFill/>
                          </a:ln>
                          <a:solidFill>
                            <a:srgbClr val="002774"/>
                          </a:solidFill>
                          <a:effectLst/>
                          <a:latin typeface="Times New Roman" pitchFamily="18" charset="0"/>
                          <a:cs typeface="Times New Roman" pitchFamily="18" charset="0"/>
                        </a:rPr>
                        <a:t>- ишчи қисмларини маҳалий хом-ашёлардан тайёрланади;</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180975" marR="0" lvl="0" indent="-95250" algn="l" defTabSz="914400" rtl="0" eaLnBrk="1" fontAlgn="base" latinLnBrk="0" hangingPunct="1">
                        <a:lnSpc>
                          <a:spcPct val="100000"/>
                        </a:lnSpc>
                        <a:spcBef>
                          <a:spcPct val="0"/>
                        </a:spcBef>
                        <a:spcAft>
                          <a:spcPct val="0"/>
                        </a:spcAft>
                        <a:buClrTx/>
                        <a:buSzTx/>
                        <a:buFontTx/>
                        <a:buNone/>
                        <a:tabLst/>
                      </a:pPr>
                      <a:r>
                        <a:rPr kumimoji="0" lang="uz-Cyrl-UZ" sz="1100" b="0" i="0" u="none" strike="noStrike" cap="none" normalizeH="0" baseline="0" dirty="0" smtClean="0">
                          <a:ln>
                            <a:noFill/>
                          </a:ln>
                          <a:solidFill>
                            <a:srgbClr val="002774"/>
                          </a:solidFill>
                          <a:effectLst/>
                          <a:latin typeface="Times New Roman" pitchFamily="18" charset="0"/>
                          <a:cs typeface="Times New Roman" pitchFamily="18" charset="0"/>
                        </a:rPr>
                        <a:t>- очиқ хавза сув манбаларидан фойдаланиш имкониятига эга;</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180975" marR="0" lvl="0" indent="-95250" algn="l" defTabSz="914400" rtl="0" eaLnBrk="1" fontAlgn="base" latinLnBrk="0" hangingPunct="1">
                        <a:lnSpc>
                          <a:spcPct val="100000"/>
                        </a:lnSpc>
                        <a:spcBef>
                          <a:spcPct val="0"/>
                        </a:spcBef>
                        <a:spcAft>
                          <a:spcPct val="0"/>
                        </a:spcAft>
                        <a:buClrTx/>
                        <a:buSzTx/>
                        <a:buFontTx/>
                        <a:buNone/>
                        <a:tabLst/>
                      </a:pPr>
                      <a:r>
                        <a:rPr kumimoji="0" lang="uz-Cyrl-UZ" sz="1100" b="0" i="0" u="none" strike="noStrike" cap="none" normalizeH="0" baseline="0" dirty="0" smtClean="0">
                          <a:ln>
                            <a:noFill/>
                          </a:ln>
                          <a:solidFill>
                            <a:srgbClr val="002774"/>
                          </a:solidFill>
                          <a:effectLst/>
                          <a:latin typeface="Times New Roman" pitchFamily="18" charset="0"/>
                          <a:cs typeface="Times New Roman" pitchFamily="18" charset="0"/>
                        </a:rPr>
                        <a:t>- ишлаш принципи содда бўлгани учун ҳар қандай фермер мустақил ишлатиш имкониятига эга.</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143" marR="181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3407077">
                <a:tc>
                  <a:txBody>
                    <a:bodyPr/>
                    <a:lstStyle/>
                    <a:p>
                      <a:pPr marL="0" marR="0" lvl="0" indent="85725" algn="just" defTabSz="914400" rtl="0" eaLnBrk="1" fontAlgn="base" latinLnBrk="0" hangingPunct="1">
                        <a:lnSpc>
                          <a:spcPct val="100000"/>
                        </a:lnSpc>
                        <a:spcBef>
                          <a:spcPct val="0"/>
                        </a:spcBef>
                        <a:spcAft>
                          <a:spcPct val="0"/>
                        </a:spcAft>
                        <a:buClrTx/>
                        <a:buSzTx/>
                        <a:buFontTx/>
                        <a:buNone/>
                        <a:tabLst/>
                      </a:pPr>
                      <a:r>
                        <a:rPr kumimoji="0" lang="uz-Cyrl-UZ" sz="1100" b="1" i="0" u="none" strike="noStrike" cap="none" normalizeH="0" baseline="0" dirty="0" smtClean="0">
                          <a:ln>
                            <a:noFill/>
                          </a:ln>
                          <a:solidFill>
                            <a:schemeClr val="tx1"/>
                          </a:solidFill>
                          <a:effectLst/>
                          <a:latin typeface="Times New Roman" pitchFamily="18" charset="0"/>
                          <a:cs typeface="Times New Roman" pitchFamily="18" charset="0"/>
                        </a:rPr>
                        <a:t>3</a:t>
                      </a:r>
                      <a:r>
                        <a:rPr kumimoji="0" lang="uz-Cyrl-UZ" sz="1100" b="1" i="0" u="none" strike="noStrike" cap="none" normalizeH="0" baseline="0" dirty="0" smtClean="0">
                          <a:ln>
                            <a:noFill/>
                          </a:ln>
                          <a:solidFill>
                            <a:srgbClr val="002774"/>
                          </a:solidFill>
                          <a:effectLst/>
                          <a:latin typeface="Times New Roman" pitchFamily="18" charset="0"/>
                          <a:cs typeface="Times New Roman" pitchFamily="18" charset="0"/>
                        </a:rPr>
                        <a:t>. ТИМИ паст босимли томчилатиб суғориш тизимининг техник кўрсатгичлари</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180975" marR="0" lvl="0" indent="-95250" algn="just" defTabSz="914400" rtl="0" eaLnBrk="1" fontAlgn="base" latinLnBrk="0" hangingPunct="1">
                        <a:lnSpc>
                          <a:spcPct val="100000"/>
                        </a:lnSpc>
                        <a:spcBef>
                          <a:spcPct val="0"/>
                        </a:spcBef>
                        <a:spcAft>
                          <a:spcPct val="0"/>
                        </a:spcAft>
                        <a:buClrTx/>
                        <a:buSzTx/>
                        <a:buFont typeface="Calibri" pitchFamily="34" charset="0"/>
                        <a:buAutoNum type="arabicPeriod"/>
                        <a:tabLst/>
                      </a:pPr>
                      <a:r>
                        <a:rPr kumimoji="0" lang="uz-Cyrl-UZ" sz="1100" b="0" i="0" u="none" strike="noStrike" cap="none" normalizeH="0" baseline="0" dirty="0" smtClean="0">
                          <a:ln>
                            <a:noFill/>
                          </a:ln>
                          <a:solidFill>
                            <a:srgbClr val="002774"/>
                          </a:solidFill>
                          <a:effectLst/>
                          <a:latin typeface="Times New Roman" pitchFamily="18" charset="0"/>
                          <a:cs typeface="Times New Roman" pitchFamily="18" charset="0"/>
                        </a:rPr>
                        <a:t>Ҳар бир томчилатгичнинг сув сарфи (босимга қараб)         1-5 л/соат.</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180975" marR="0" lvl="0" indent="-95250" algn="just" defTabSz="914400" rtl="0" eaLnBrk="1" fontAlgn="base" latinLnBrk="0" hangingPunct="1">
                        <a:lnSpc>
                          <a:spcPct val="100000"/>
                        </a:lnSpc>
                        <a:spcBef>
                          <a:spcPct val="0"/>
                        </a:spcBef>
                        <a:spcAft>
                          <a:spcPct val="0"/>
                        </a:spcAft>
                        <a:buClrTx/>
                        <a:buSzTx/>
                        <a:buFont typeface="Calibri" pitchFamily="34" charset="0"/>
                        <a:buAutoNum type="arabicPeriod"/>
                        <a:tabLst/>
                      </a:pPr>
                      <a:r>
                        <a:rPr kumimoji="0" lang="uz-Cyrl-UZ" sz="1100" b="0" i="0" u="none" strike="noStrike" cap="none" normalizeH="0" baseline="0" dirty="0" smtClean="0">
                          <a:ln>
                            <a:noFill/>
                          </a:ln>
                          <a:solidFill>
                            <a:srgbClr val="002774"/>
                          </a:solidFill>
                          <a:effectLst/>
                          <a:latin typeface="Times New Roman" pitchFamily="18" charset="0"/>
                          <a:cs typeface="Times New Roman" pitchFamily="18" charset="0"/>
                        </a:rPr>
                        <a:t>Томчилатгичлар орасидаги масофа - буюртма бўйича 20см ва ундан катта.</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180975" marR="0" lvl="0" indent="-95250" algn="just" defTabSz="914400" rtl="0" eaLnBrk="1" fontAlgn="base" latinLnBrk="0" hangingPunct="1">
                        <a:lnSpc>
                          <a:spcPct val="100000"/>
                        </a:lnSpc>
                        <a:spcBef>
                          <a:spcPct val="0"/>
                        </a:spcBef>
                        <a:spcAft>
                          <a:spcPct val="0"/>
                        </a:spcAft>
                        <a:buClrTx/>
                        <a:buSzTx/>
                        <a:buFont typeface="Calibri" pitchFamily="34" charset="0"/>
                        <a:buAutoNum type="arabicPeriod"/>
                        <a:tabLst/>
                      </a:pPr>
                      <a:r>
                        <a:rPr kumimoji="0" lang="uz-Cyrl-UZ" sz="1100" b="0" i="0" u="none" strike="noStrike" cap="none" normalizeH="0" baseline="0" dirty="0" smtClean="0">
                          <a:ln>
                            <a:noFill/>
                          </a:ln>
                          <a:solidFill>
                            <a:srgbClr val="002774"/>
                          </a:solidFill>
                          <a:effectLst/>
                          <a:latin typeface="Times New Roman" pitchFamily="18" charset="0"/>
                          <a:cs typeface="Times New Roman" pitchFamily="18" charset="0"/>
                        </a:rPr>
                        <a:t>Эгилувчан қувурнинг узунлиги бўйича томчилатиш нотекислиги 10% гача.</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180975" marR="0" lvl="0" indent="-95250" algn="just" defTabSz="914400" rtl="0" eaLnBrk="1" fontAlgn="base" latinLnBrk="0" hangingPunct="1">
                        <a:lnSpc>
                          <a:spcPct val="100000"/>
                        </a:lnSpc>
                        <a:spcBef>
                          <a:spcPct val="0"/>
                        </a:spcBef>
                        <a:spcAft>
                          <a:spcPct val="0"/>
                        </a:spcAft>
                        <a:buClrTx/>
                        <a:buSzTx/>
                        <a:buFontTx/>
                        <a:buNone/>
                        <a:tabLst/>
                      </a:pPr>
                      <a:r>
                        <a:rPr kumimoji="0" lang="uz-Cyrl-UZ" sz="1100" b="0" i="0" u="none" strike="noStrike" cap="none" normalizeH="0" baseline="0" dirty="0" smtClean="0">
                          <a:ln>
                            <a:noFill/>
                          </a:ln>
                          <a:solidFill>
                            <a:srgbClr val="002774"/>
                          </a:solidFill>
                          <a:effectLst/>
                          <a:latin typeface="Times New Roman" pitchFamily="18" charset="0"/>
                          <a:cs typeface="Times New Roman" pitchFamily="18" charset="0"/>
                        </a:rPr>
                        <a:t>4. Тизимни ишлаши учун зарур бўлган сув босими –          1,0-2,5 м.сув устуни.</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180975" marR="0" lvl="0" indent="-95250" algn="just" defTabSz="914400" rtl="0" eaLnBrk="1" fontAlgn="base" latinLnBrk="0" hangingPunct="1">
                        <a:lnSpc>
                          <a:spcPct val="100000"/>
                        </a:lnSpc>
                        <a:spcBef>
                          <a:spcPct val="0"/>
                        </a:spcBef>
                        <a:spcAft>
                          <a:spcPct val="0"/>
                        </a:spcAft>
                        <a:buClrTx/>
                        <a:buSzTx/>
                        <a:buFontTx/>
                        <a:buNone/>
                        <a:tabLst/>
                      </a:pPr>
                      <a:r>
                        <a:rPr kumimoji="0" lang="uz-Cyrl-UZ" sz="1100" b="0" i="0" u="none" strike="noStrike" cap="none" normalizeH="0" baseline="0" dirty="0" smtClean="0">
                          <a:ln>
                            <a:noFill/>
                          </a:ln>
                          <a:solidFill>
                            <a:srgbClr val="002774"/>
                          </a:solidFill>
                          <a:effectLst/>
                          <a:latin typeface="Times New Roman" pitchFamily="18" charset="0"/>
                          <a:cs typeface="Times New Roman" pitchFamily="18" charset="0"/>
                        </a:rPr>
                        <a:t>5. Суғориш мумкин бўлган эгат узунлиги нишабликка нисбатан:</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542925" marR="0" lvl="0" indent="-276225" algn="just" defTabSz="914400" rtl="0" eaLnBrk="1" fontAlgn="base" latinLnBrk="0" hangingPunct="1">
                        <a:lnSpc>
                          <a:spcPct val="100000"/>
                        </a:lnSpc>
                        <a:spcBef>
                          <a:spcPct val="0"/>
                        </a:spcBef>
                        <a:spcAft>
                          <a:spcPct val="0"/>
                        </a:spcAft>
                        <a:buClrTx/>
                        <a:buSzTx/>
                        <a:buFont typeface="Symbol" pitchFamily="18" charset="2"/>
                        <a:buChar char=""/>
                        <a:tabLst/>
                      </a:pPr>
                      <a:r>
                        <a:rPr kumimoji="0" lang="uz-Cyrl-UZ" sz="1100" b="0" i="0" u="none" strike="noStrike" cap="none" normalizeH="0" baseline="0" dirty="0" smtClean="0">
                          <a:ln>
                            <a:noFill/>
                          </a:ln>
                          <a:solidFill>
                            <a:srgbClr val="002774"/>
                          </a:solidFill>
                          <a:effectLst/>
                          <a:latin typeface="Times New Roman" pitchFamily="18" charset="0"/>
                          <a:cs typeface="Times New Roman" pitchFamily="18" charset="0"/>
                        </a:rPr>
                        <a:t>i = 0,001 да → 250 м;</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542925" marR="0" lvl="0" indent="-276225" algn="just" defTabSz="914400" rtl="0" eaLnBrk="1" fontAlgn="base" latinLnBrk="0" hangingPunct="1">
                        <a:lnSpc>
                          <a:spcPct val="100000"/>
                        </a:lnSpc>
                        <a:spcBef>
                          <a:spcPct val="0"/>
                        </a:spcBef>
                        <a:spcAft>
                          <a:spcPct val="0"/>
                        </a:spcAft>
                        <a:buClrTx/>
                        <a:buSzTx/>
                        <a:buFont typeface="Symbol" pitchFamily="18" charset="2"/>
                        <a:buChar char=""/>
                        <a:tabLst/>
                      </a:pPr>
                      <a:r>
                        <a:rPr kumimoji="0" lang="uz-Cyrl-UZ" sz="1100" b="0" i="0" u="none" strike="noStrike" cap="none" normalizeH="0" baseline="0" dirty="0" smtClean="0">
                          <a:ln>
                            <a:noFill/>
                          </a:ln>
                          <a:solidFill>
                            <a:srgbClr val="002774"/>
                          </a:solidFill>
                          <a:effectLst/>
                          <a:latin typeface="Times New Roman" pitchFamily="18" charset="0"/>
                          <a:cs typeface="Times New Roman" pitchFamily="18" charset="0"/>
                        </a:rPr>
                        <a:t>i = 0,003 да → 500 м;</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542925" marR="0" lvl="0" indent="-276225" algn="just" defTabSz="914400" rtl="0" eaLnBrk="1" fontAlgn="base" latinLnBrk="0" hangingPunct="1">
                        <a:lnSpc>
                          <a:spcPct val="100000"/>
                        </a:lnSpc>
                        <a:spcBef>
                          <a:spcPct val="0"/>
                        </a:spcBef>
                        <a:spcAft>
                          <a:spcPct val="0"/>
                        </a:spcAft>
                        <a:buClrTx/>
                        <a:buSzTx/>
                        <a:buFont typeface="Symbol" pitchFamily="18" charset="2"/>
                        <a:buChar char=""/>
                        <a:tabLst/>
                      </a:pPr>
                      <a:r>
                        <a:rPr kumimoji="0" lang="uz-Cyrl-UZ" sz="1100" b="0" i="0" u="none" strike="noStrike" cap="none" normalizeH="0" baseline="0" dirty="0" smtClean="0">
                          <a:ln>
                            <a:noFill/>
                          </a:ln>
                          <a:solidFill>
                            <a:srgbClr val="002774"/>
                          </a:solidFill>
                          <a:effectLst/>
                          <a:latin typeface="Times New Roman" pitchFamily="18" charset="0"/>
                          <a:cs typeface="Times New Roman" pitchFamily="18" charset="0"/>
                        </a:rPr>
                        <a:t>i = 0,006 да → 1000 м;</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85725" algn="just" defTabSz="914400" rtl="0" eaLnBrk="1" fontAlgn="base" latinLnBrk="0" hangingPunct="1">
                        <a:lnSpc>
                          <a:spcPct val="100000"/>
                        </a:lnSpc>
                        <a:spcBef>
                          <a:spcPct val="0"/>
                        </a:spcBef>
                        <a:spcAft>
                          <a:spcPct val="0"/>
                        </a:spcAft>
                        <a:buClrTx/>
                        <a:buSzTx/>
                        <a:buFontTx/>
                        <a:buNone/>
                        <a:tabLst/>
                      </a:pPr>
                      <a:r>
                        <a:rPr kumimoji="0" lang="uz-Cyrl-UZ" sz="1100" b="0" i="0" u="none" strike="noStrike" cap="none" normalizeH="0" baseline="0" dirty="0" smtClean="0">
                          <a:ln>
                            <a:noFill/>
                          </a:ln>
                          <a:solidFill>
                            <a:srgbClr val="002774"/>
                          </a:solidFill>
                          <a:effectLst/>
                          <a:latin typeface="Times New Roman" pitchFamily="18" charset="0"/>
                          <a:cs typeface="Times New Roman" pitchFamily="18" charset="0"/>
                        </a:rPr>
                        <a:t>6. </a:t>
                      </a:r>
                      <a:r>
                        <a:rPr kumimoji="0" lang="ru-RU" sz="1100" b="0" i="0" u="none" strike="noStrike" cap="none" normalizeH="0" baseline="0" dirty="0" err="1" smtClean="0">
                          <a:ln>
                            <a:noFill/>
                          </a:ln>
                          <a:solidFill>
                            <a:srgbClr val="002774"/>
                          </a:solidFill>
                          <a:effectLst/>
                          <a:latin typeface="Times New Roman" pitchFamily="18" charset="0"/>
                          <a:cs typeface="Times New Roman" pitchFamily="18" charset="0"/>
                        </a:rPr>
                        <a:t>Эгилувчан</a:t>
                      </a:r>
                      <a:r>
                        <a:rPr kumimoji="0" lang="ru-RU" sz="1100" b="0" i="0" u="none" strike="noStrike" cap="none" normalizeH="0" baseline="0" dirty="0" smtClean="0">
                          <a:ln>
                            <a:noFill/>
                          </a:ln>
                          <a:solidFill>
                            <a:srgbClr val="002774"/>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rgbClr val="002774"/>
                          </a:solidFill>
                          <a:effectLst/>
                          <a:latin typeface="Times New Roman" pitchFamily="18" charset="0"/>
                          <a:cs typeface="Times New Roman" pitchFamily="18" charset="0"/>
                        </a:rPr>
                        <a:t>полиэтиленнинг</a:t>
                      </a:r>
                      <a:r>
                        <a:rPr kumimoji="0" lang="ru-RU" sz="1100" b="0" i="0" u="none" strike="noStrike" cap="none" normalizeH="0" baseline="0" dirty="0" smtClean="0">
                          <a:ln>
                            <a:noFill/>
                          </a:ln>
                          <a:solidFill>
                            <a:srgbClr val="002774"/>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rgbClr val="002774"/>
                          </a:solidFill>
                          <a:effectLst/>
                          <a:latin typeface="Times New Roman" pitchFamily="18" charset="0"/>
                          <a:cs typeface="Times New Roman" pitchFamily="18" charset="0"/>
                        </a:rPr>
                        <a:t>ишлаш</a:t>
                      </a:r>
                      <a:r>
                        <a:rPr kumimoji="0" lang="ru-RU" sz="1100" b="0" i="0" u="none" strike="noStrike" cap="none" normalizeH="0" baseline="0" dirty="0" smtClean="0">
                          <a:ln>
                            <a:noFill/>
                          </a:ln>
                          <a:solidFill>
                            <a:srgbClr val="002774"/>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rgbClr val="002774"/>
                          </a:solidFill>
                          <a:effectLst/>
                          <a:latin typeface="Times New Roman" pitchFamily="18" charset="0"/>
                          <a:cs typeface="Times New Roman" pitchFamily="18" charset="0"/>
                        </a:rPr>
                        <a:t>муддати</a:t>
                      </a:r>
                      <a:r>
                        <a:rPr kumimoji="0" lang="ru-RU" sz="1100" b="0" i="0" u="none" strike="noStrike" cap="none" normalizeH="0" baseline="0" dirty="0" smtClean="0">
                          <a:ln>
                            <a:noFill/>
                          </a:ln>
                          <a:solidFill>
                            <a:srgbClr val="002774"/>
                          </a:solidFill>
                          <a:effectLst/>
                          <a:latin typeface="Times New Roman" pitchFamily="18" charset="0"/>
                          <a:cs typeface="Times New Roman" pitchFamily="18" charset="0"/>
                        </a:rPr>
                        <a:t> </a:t>
                      </a:r>
                      <a:r>
                        <a:rPr kumimoji="0" lang="uz-Cyrl-UZ" sz="1100" b="0" i="0" u="none" strike="noStrike" cap="none" normalizeH="0" baseline="0" dirty="0" smtClean="0">
                          <a:ln>
                            <a:noFill/>
                          </a:ln>
                          <a:solidFill>
                            <a:srgbClr val="002774"/>
                          </a:solidFill>
                          <a:effectLst/>
                          <a:latin typeface="Times New Roman" pitchFamily="18" charset="0"/>
                          <a:cs typeface="Times New Roman" pitchFamily="18" charset="0"/>
                        </a:rPr>
                        <a:t>2</a:t>
                      </a:r>
                      <a:r>
                        <a:rPr kumimoji="0" lang="ru-RU" sz="1100" b="0" i="0" u="none" strike="noStrike" cap="none" normalizeH="0" baseline="0" dirty="0" smtClean="0">
                          <a:ln>
                            <a:noFill/>
                          </a:ln>
                          <a:solidFill>
                            <a:srgbClr val="002774"/>
                          </a:solidFill>
                          <a:effectLst/>
                          <a:latin typeface="Times New Roman" pitchFamily="18" charset="0"/>
                          <a:cs typeface="Times New Roman" pitchFamily="18" charset="0"/>
                        </a:rPr>
                        <a:t>-</a:t>
                      </a:r>
                      <a:r>
                        <a:rPr kumimoji="0" lang="uz-Cyrl-UZ" sz="1100" b="0" i="0" u="none" strike="noStrike" cap="none" normalizeH="0" baseline="0" dirty="0" smtClean="0">
                          <a:ln>
                            <a:noFill/>
                          </a:ln>
                          <a:solidFill>
                            <a:srgbClr val="002774"/>
                          </a:solidFill>
                          <a:effectLst/>
                          <a:latin typeface="Times New Roman" pitchFamily="18" charset="0"/>
                          <a:cs typeface="Times New Roman" pitchFamily="18" charset="0"/>
                        </a:rPr>
                        <a:t>3</a:t>
                      </a:r>
                      <a:r>
                        <a:rPr kumimoji="0" lang="ru-RU" sz="1100" b="0" i="0" u="none" strike="noStrike" cap="none" normalizeH="0" baseline="0" dirty="0" smtClean="0">
                          <a:ln>
                            <a:noFill/>
                          </a:ln>
                          <a:solidFill>
                            <a:srgbClr val="002774"/>
                          </a:solidFill>
                          <a:effectLst/>
                          <a:latin typeface="Times New Roman" pitchFamily="18" charset="0"/>
                          <a:cs typeface="Times New Roman" pitchFamily="18" charset="0"/>
                        </a:rPr>
                        <a:t> </a:t>
                      </a:r>
                      <a:r>
                        <a:rPr kumimoji="0" lang="ru-RU" sz="1100" b="0" i="0" u="none" strike="noStrike" cap="none" normalizeH="0" baseline="0" dirty="0" err="1" smtClean="0">
                          <a:ln>
                            <a:noFill/>
                          </a:ln>
                          <a:solidFill>
                            <a:srgbClr val="002774"/>
                          </a:solidFill>
                          <a:effectLst/>
                          <a:latin typeface="Times New Roman" pitchFamily="18" charset="0"/>
                          <a:cs typeface="Times New Roman" pitchFamily="18" charset="0"/>
                        </a:rPr>
                        <a:t>йил</a:t>
                      </a:r>
                      <a:r>
                        <a:rPr kumimoji="0" lang="ru-RU" sz="1100" b="0" i="0" u="none" strike="noStrike" cap="none" normalizeH="0" baseline="0" dirty="0" smtClean="0">
                          <a:ln>
                            <a:noFill/>
                          </a:ln>
                          <a:solidFill>
                            <a:srgbClr val="002774"/>
                          </a:solidFill>
                          <a:effectLst/>
                          <a:latin typeface="Times New Roman" pitchFamily="18" charset="0"/>
                          <a:cs typeface="Times New Roman" pitchFamily="18" charset="0"/>
                        </a:rPr>
                        <a:t> </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85725" algn="just" defTabSz="914400" rtl="0" eaLnBrk="1" fontAlgn="base" latinLnBrk="0" hangingPunct="1">
                        <a:lnSpc>
                          <a:spcPct val="100000"/>
                        </a:lnSpc>
                        <a:spcBef>
                          <a:spcPct val="0"/>
                        </a:spcBef>
                        <a:spcAft>
                          <a:spcPct val="0"/>
                        </a:spcAft>
                        <a:buClrTx/>
                        <a:buSzTx/>
                        <a:buFontTx/>
                        <a:buNone/>
                        <a:tabLst/>
                      </a:pPr>
                      <a:r>
                        <a:rPr kumimoji="0" lang="uz-Cyrl-UZ" sz="1100" b="0" i="0" u="none" strike="noStrike" cap="none" normalizeH="0" baseline="0" dirty="0" smtClean="0">
                          <a:ln>
                            <a:noFill/>
                          </a:ln>
                          <a:solidFill>
                            <a:srgbClr val="002774"/>
                          </a:solidFill>
                          <a:effectLst/>
                          <a:latin typeface="Times New Roman" pitchFamily="18" charset="0"/>
                          <a:cs typeface="Times New Roman" pitchFamily="18" charset="0"/>
                        </a:rPr>
                        <a:t>7. Бир гектар майдон учун томчилатгичли қувурнинг сарфи (пог.м):</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85725" algn="just" defTabSz="914400" rtl="0" eaLnBrk="1" fontAlgn="base" latinLnBrk="0" hangingPunct="1">
                        <a:lnSpc>
                          <a:spcPct val="100000"/>
                        </a:lnSpc>
                        <a:spcBef>
                          <a:spcPct val="0"/>
                        </a:spcBef>
                        <a:spcAft>
                          <a:spcPct val="0"/>
                        </a:spcAft>
                        <a:buClrTx/>
                        <a:buSzTx/>
                        <a:buFontTx/>
                        <a:buNone/>
                        <a:tabLst/>
                      </a:pPr>
                      <a:r>
                        <a:rPr kumimoji="0" lang="uz-Cyrl-UZ" sz="1100" b="0" i="0" u="none" strike="noStrike" cap="none" normalizeH="0" baseline="0" dirty="0" smtClean="0">
                          <a:ln>
                            <a:noFill/>
                          </a:ln>
                          <a:solidFill>
                            <a:srgbClr val="002774"/>
                          </a:solidFill>
                          <a:effectLst/>
                          <a:latin typeface="Times New Roman" pitchFamily="18" charset="0"/>
                          <a:cs typeface="Times New Roman" pitchFamily="18" charset="0"/>
                        </a:rPr>
                        <a:t>- боғларда–кўчатлар ораси бўлганда  2000 м;</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85725" algn="just" defTabSz="914400" rtl="0" eaLnBrk="1" fontAlgn="base" latinLnBrk="0" hangingPunct="1">
                        <a:lnSpc>
                          <a:spcPct val="100000"/>
                        </a:lnSpc>
                        <a:spcBef>
                          <a:spcPct val="0"/>
                        </a:spcBef>
                        <a:spcAft>
                          <a:spcPct val="0"/>
                        </a:spcAft>
                        <a:buClrTx/>
                        <a:buSzTx/>
                        <a:buFontTx/>
                        <a:buNone/>
                        <a:tabLst/>
                      </a:pPr>
                      <a:r>
                        <a:rPr kumimoji="0" lang="uz-Cyrl-UZ" sz="1100" b="0" i="0" u="none" strike="noStrike" cap="none" normalizeH="0" baseline="0" dirty="0" smtClean="0">
                          <a:ln>
                            <a:noFill/>
                          </a:ln>
                          <a:solidFill>
                            <a:srgbClr val="002774"/>
                          </a:solidFill>
                          <a:effectLst/>
                          <a:latin typeface="Times New Roman" pitchFamily="18" charset="0"/>
                          <a:cs typeface="Times New Roman" pitchFamily="18" charset="0"/>
                        </a:rPr>
                        <a:t>-узумзорларда–кўчатлар ораси бўлганда  3400 м;</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8143" marR="181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pic>
        <p:nvPicPr>
          <p:cNvPr id="24591" name="Рисунок 1" descr="Томчи"/>
          <p:cNvPicPr>
            <a:picLocks noChangeAspect="1" noChangeArrowheads="1"/>
          </p:cNvPicPr>
          <p:nvPr/>
        </p:nvPicPr>
        <p:blipFill>
          <a:blip r:embed="rId3" cstate="print"/>
          <a:srcRect/>
          <a:stretch>
            <a:fillRect/>
          </a:stretch>
        </p:blipFill>
        <p:spPr bwMode="auto">
          <a:xfrm>
            <a:off x="5645150" y="2573338"/>
            <a:ext cx="3125788" cy="2400300"/>
          </a:xfrm>
          <a:prstGeom prst="rect">
            <a:avLst/>
          </a:prstGeom>
          <a:noFill/>
          <a:ln w="9525">
            <a:noFill/>
            <a:miter lim="800000"/>
            <a:headEnd/>
            <a:tailEnd/>
          </a:ln>
        </p:spPr>
      </p:pic>
      <p:sp>
        <p:nvSpPr>
          <p:cNvPr id="12" name="Прямоугольник 11">
            <a:hlinkClick r:id="rId4" action="ppaction://hlinkpres?slideindex=1&amp;slidetitle="/>
          </p:cNvPr>
          <p:cNvSpPr/>
          <p:nvPr/>
        </p:nvSpPr>
        <p:spPr>
          <a:xfrm>
            <a:off x="3810000" y="6705600"/>
            <a:ext cx="204788" cy="4572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FFFF"/>
              </a:solidFill>
            </a:endParaRPr>
          </a:p>
        </p:txBody>
      </p:sp>
      <p:sp>
        <p:nvSpPr>
          <p:cNvPr id="13" name="Прямоугольник 12">
            <a:hlinkClick r:id="rId5" action="ppaction://hlinkpres?slideindex=1&amp;slidetitle="/>
          </p:cNvPr>
          <p:cNvSpPr/>
          <p:nvPr/>
        </p:nvSpPr>
        <p:spPr>
          <a:xfrm>
            <a:off x="3838575" y="8648700"/>
            <a:ext cx="204788" cy="3048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FFFF"/>
              </a:solidFill>
            </a:endParaRPr>
          </a:p>
        </p:txBody>
      </p:sp>
      <p:sp>
        <p:nvSpPr>
          <p:cNvPr id="15" name="Прямоугольник 14">
            <a:hlinkClick r:id="rId6" action="ppaction://hlinkpres?slideindex=1&amp;slidetitle="/>
          </p:cNvPr>
          <p:cNvSpPr/>
          <p:nvPr/>
        </p:nvSpPr>
        <p:spPr>
          <a:xfrm>
            <a:off x="6400800" y="2667000"/>
            <a:ext cx="204788" cy="4572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FFFF"/>
              </a:solidFill>
            </a:endParaR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0" y="2943225"/>
            <a:ext cx="9144000" cy="0"/>
          </a:xfrm>
          <a:prstGeom prst="rect">
            <a:avLst/>
          </a:prstGeom>
          <a:noFill/>
          <a:ln w="9525">
            <a:noFill/>
            <a:miter lim="800000"/>
            <a:headEnd/>
            <a:tailEnd/>
          </a:ln>
        </p:spPr>
        <p:txBody>
          <a:bodyPr anchor="ctr" wrap="none">
            <a:spAutoFit/>
          </a:bodyPr>
          <a:lstStyle/>
          <a:p>
            <a:pPr algn="ctr"/>
            <a:endParaRPr lang="en-US"/>
          </a:p>
        </p:txBody>
      </p:sp>
      <p:pic>
        <p:nvPicPr>
          <p:cNvPr id="3074" name="Object 2"/>
          <p:cNvPicPr>
            <a:picLocks noChangeAspect="1"/>
          </p:cNvPicPr>
          <p:nvPr/>
        </p:nvPicPr>
        <p:blipFill>
          <a:blip r:embed="rId3"/>
          <a:srcRect/>
          <a:stretch>
            <a:fillRect/>
          </a:stretch>
        </p:blipFill>
        <p:spPr bwMode="auto">
          <a:xfrm>
            <a:off x="228600" y="152400"/>
            <a:ext cx="971550" cy="971550"/>
          </a:xfrm>
          <a:prstGeom prst="rect"/>
          <a:noFill/>
        </p:spPr>
      </p:pic>
      <p:pic>
        <p:nvPicPr>
          <p:cNvPr descr="timi" id="3076" name="Picture 4"/>
          <p:cNvPicPr>
            <a:picLocks noChangeArrowheads="1" noChangeAspect="1"/>
          </p:cNvPicPr>
          <p:nvPr/>
        </p:nvPicPr>
        <p:blipFill>
          <a:blip cstate="print" r:embed="rId4"/>
          <a:srcRect/>
          <a:stretch>
            <a:fillRect/>
          </a:stretch>
        </p:blipFill>
        <p:spPr bwMode="auto">
          <a:xfrm>
            <a:off x="8001000" y="152400"/>
            <a:ext cx="977900" cy="965200"/>
          </a:xfrm>
          <a:prstGeom prst="rect">
            <a:avLst/>
          </a:prstGeom>
          <a:noFill/>
          <a:ln w="9525">
            <a:noFill/>
            <a:miter lim="800000"/>
            <a:headEnd/>
            <a:tailEnd/>
          </a:ln>
        </p:spPr>
      </p:pic>
      <p:sp>
        <p:nvSpPr>
          <p:cNvPr id="3077" name="Rectangle 5"/>
          <p:cNvSpPr>
            <a:spLocks noChangeArrowheads="1"/>
          </p:cNvSpPr>
          <p:nvPr/>
        </p:nvSpPr>
        <p:spPr bwMode="auto">
          <a:xfrm>
            <a:off x="1371600" y="187325"/>
            <a:ext cx="6462713" cy="1006475"/>
          </a:xfrm>
          <a:prstGeom prst="rect">
            <a:avLst/>
          </a:prstGeom>
          <a:noFill/>
          <a:ln w="9525">
            <a:noFill/>
            <a:miter lim="800000"/>
            <a:headEnd/>
            <a:tailEnd/>
          </a:ln>
        </p:spPr>
        <p:txBody>
          <a:bodyPr anchor="ctr">
            <a:spAutoFit/>
          </a:bodyPr>
          <a:lstStyle/>
          <a:p>
            <a:pPr algn="ctr">
              <a:tabLst>
                <a:tab algn="l" pos="1782763"/>
              </a:tabLst>
            </a:pPr>
            <a:r>
              <a:rPr b="1" lang="uz-Cyrl-UZ" sz="2000"/>
              <a:t>УЛЬТРА ТОВУШ ЁРДАМИДА СУВ САТҲИНИ, СУВ САРФЛАРНИ ВА СУВ ХАЖМИНИ ЎЛЧАЙДИГАН ИЛК БОР МАҲАЛЛИЙ ЖИХОЗ</a:t>
            </a:r>
            <a:r>
              <a:rPr lang="ru-RU" sz="2000"/>
              <a:t> </a:t>
            </a:r>
            <a:endParaRPr lang="uz-Cyrl-UZ" sz="2000"/>
          </a:p>
        </p:txBody>
      </p:sp>
      <p:sp>
        <p:nvSpPr>
          <p:cNvPr id="3078" name="Rectangle 6"/>
          <p:cNvSpPr>
            <a:spLocks noChangeArrowheads="1"/>
          </p:cNvSpPr>
          <p:nvPr/>
        </p:nvSpPr>
        <p:spPr bwMode="auto">
          <a:xfrm>
            <a:off x="228600" y="1219200"/>
            <a:ext cx="8686800" cy="641350"/>
          </a:xfrm>
          <a:prstGeom prst="rect">
            <a:avLst/>
          </a:prstGeom>
          <a:noFill/>
          <a:ln w="9525">
            <a:noFill/>
            <a:miter lim="800000"/>
            <a:headEnd/>
            <a:tailEnd/>
          </a:ln>
        </p:spPr>
        <p:txBody>
          <a:bodyPr anchor="ctr">
            <a:spAutoFit/>
          </a:bodyPr>
          <a:lstStyle/>
          <a:p>
            <a:r>
              <a:rPr b="1" lang="uz-Cyrl-UZ"/>
              <a:t>Қисқача мазмуни</a:t>
            </a:r>
            <a:r>
              <a:rPr lang="uz-Cyrl-UZ"/>
              <a:t>: Ўзбекистонда илк бор яратилган маҳаллий электрон ултра-товуш ёрдамида сув сарфини ва оқимини ўлчаб берадиган прибор</a:t>
            </a:r>
            <a:r>
              <a:rPr lang="uz-Cyrl-UZ">
                <a:latin charset="0" pitchFamily="18" typeface="Times New Roman"/>
              </a:rPr>
              <a:t>.</a:t>
            </a:r>
            <a:r>
              <a:rPr lang="ru-RU">
                <a:latin charset="0" pitchFamily="18" typeface="Times New Roman"/>
              </a:rPr>
              <a:t> </a:t>
            </a:r>
          </a:p>
        </p:txBody>
      </p:sp>
      <p:sp>
        <p:nvSpPr>
          <p:cNvPr id="3079" name="Rectangle 10"/>
          <p:cNvSpPr>
            <a:spLocks noChangeArrowheads="1"/>
          </p:cNvSpPr>
          <p:nvPr/>
        </p:nvSpPr>
        <p:spPr bwMode="auto">
          <a:xfrm>
            <a:off x="0" y="0"/>
            <a:ext cx="9144000" cy="0"/>
          </a:xfrm>
          <a:prstGeom prst="rect">
            <a:avLst/>
          </a:prstGeom>
          <a:noFill/>
          <a:ln w="9525">
            <a:noFill/>
            <a:miter lim="800000"/>
            <a:headEnd/>
            <a:tailEnd/>
          </a:ln>
        </p:spPr>
        <p:txBody>
          <a:bodyPr anchor="ctr" wrap="none">
            <a:spAutoFit/>
          </a:bodyPr>
          <a:lstStyle/>
          <a:p>
            <a:endParaRPr lang="en-US"/>
          </a:p>
        </p:txBody>
      </p:sp>
      <p:sp>
        <p:nvSpPr>
          <p:cNvPr id="3080" name="Rectangle 11"/>
          <p:cNvSpPr>
            <a:spLocks noChangeArrowheads="1"/>
          </p:cNvSpPr>
          <p:nvPr/>
        </p:nvSpPr>
        <p:spPr bwMode="auto">
          <a:xfrm>
            <a:off x="4410075" y="1905000"/>
            <a:ext cx="322263" cy="290513"/>
          </a:xfrm>
          <a:prstGeom prst="rect">
            <a:avLst/>
          </a:prstGeom>
          <a:noFill/>
          <a:ln w="9525">
            <a:noFill/>
            <a:miter lim="800000"/>
            <a:headEnd/>
            <a:tailEnd/>
          </a:ln>
        </p:spPr>
        <p:txBody>
          <a:bodyPr anchor="ctr" wrap="none">
            <a:spAutoFit/>
          </a:bodyPr>
          <a:lstStyle/>
          <a:p>
            <a:pPr algn="ctr"/>
            <a:r>
              <a:rPr lang="uz-Cyrl-UZ" sz="1300">
                <a:cs charset="0" pitchFamily="18" typeface="Times New Roman"/>
              </a:rPr>
              <a:t>   </a:t>
            </a:r>
            <a:endParaRPr lang="uz-Cyrl-UZ"/>
          </a:p>
        </p:txBody>
      </p:sp>
      <p:sp>
        <p:nvSpPr>
          <p:cNvPr id="3081" name="Rectangle 12"/>
          <p:cNvSpPr>
            <a:spLocks noChangeArrowheads="1"/>
          </p:cNvSpPr>
          <p:nvPr/>
        </p:nvSpPr>
        <p:spPr bwMode="auto">
          <a:xfrm>
            <a:off x="0" y="4138613"/>
            <a:ext cx="9144000" cy="0"/>
          </a:xfrm>
          <a:prstGeom prst="rect">
            <a:avLst/>
          </a:prstGeom>
          <a:noFill/>
          <a:ln w="9525">
            <a:noFill/>
            <a:miter lim="800000"/>
            <a:headEnd/>
            <a:tailEnd/>
          </a:ln>
        </p:spPr>
        <p:txBody>
          <a:bodyPr anchor="ctr" wrap="none">
            <a:spAutoFit/>
          </a:bodyPr>
          <a:lstStyle/>
          <a:p>
            <a:endParaRPr lang="en-US"/>
          </a:p>
        </p:txBody>
      </p:sp>
      <p:sp>
        <p:nvSpPr>
          <p:cNvPr id="3082" name="Rectangle 13"/>
          <p:cNvSpPr>
            <a:spLocks noChangeArrowheads="1"/>
          </p:cNvSpPr>
          <p:nvPr/>
        </p:nvSpPr>
        <p:spPr bwMode="auto">
          <a:xfrm>
            <a:off x="0" y="6272213"/>
            <a:ext cx="9144000" cy="0"/>
          </a:xfrm>
          <a:prstGeom prst="rect">
            <a:avLst/>
          </a:prstGeom>
          <a:noFill/>
          <a:ln w="9525">
            <a:noFill/>
            <a:miter lim="800000"/>
            <a:headEnd/>
            <a:tailEnd/>
          </a:ln>
        </p:spPr>
        <p:txBody>
          <a:bodyPr anchor="ctr" wrap="none">
            <a:spAutoFit/>
          </a:bodyPr>
          <a:lstStyle/>
          <a:p>
            <a:pPr>
              <a:tabLst>
                <a:tab algn="l" pos="1782763"/>
              </a:tabLst>
            </a:pPr>
            <a:endParaRPr lang="en-US"/>
          </a:p>
        </p:txBody>
      </p:sp>
      <p:sp>
        <p:nvSpPr>
          <p:cNvPr id="3083" name="Rectangle 14"/>
          <p:cNvSpPr>
            <a:spLocks noChangeArrowheads="1"/>
          </p:cNvSpPr>
          <p:nvPr/>
        </p:nvSpPr>
        <p:spPr bwMode="auto">
          <a:xfrm>
            <a:off x="228600" y="5715000"/>
            <a:ext cx="8686800" cy="641350"/>
          </a:xfrm>
          <a:prstGeom prst="rect">
            <a:avLst/>
          </a:prstGeom>
          <a:noFill/>
          <a:ln w="9525">
            <a:noFill/>
            <a:miter lim="800000"/>
            <a:headEnd/>
            <a:tailEnd/>
          </a:ln>
        </p:spPr>
        <p:txBody>
          <a:bodyPr anchor="ctr">
            <a:spAutoFit/>
          </a:bodyPr>
          <a:lstStyle/>
          <a:p>
            <a:r>
              <a:rPr b="1" lang="uz-Cyrl-UZ"/>
              <a:t>Кутиладиган натижалар: </a:t>
            </a:r>
            <a:r>
              <a:rPr lang="uz-Cyrl-UZ"/>
              <a:t>Яратилган жихоз тулиқ махаллий хом-ашёдан килинади, сув сарфлари ва ҳажмларни ўлчаш ишончлиги 96% дан кам эмас.</a:t>
            </a:r>
            <a:endParaRPr lang="ru-RU"/>
          </a:p>
        </p:txBody>
      </p:sp>
      <p:grpSp>
        <p:nvGrpSpPr>
          <p:cNvPr id="3084" name="Group 15"/>
          <p:cNvGrpSpPr>
            <a:grpSpLocks noChangeAspect="1"/>
          </p:cNvGrpSpPr>
          <p:nvPr/>
        </p:nvGrpSpPr>
        <p:grpSpPr bwMode="auto">
          <a:xfrm>
            <a:off x="457200" y="1905000"/>
            <a:ext cx="8153400" cy="3810000"/>
            <a:chOff x="2272" y="5456"/>
            <a:chExt cx="6742" cy="3724"/>
          </a:xfrm>
        </p:grpSpPr>
        <p:sp>
          <p:nvSpPr>
            <p:cNvPr id="3085" name="AutoShape 16"/>
            <p:cNvSpPr>
              <a:spLocks noChangeArrowheads="1" noChangeAspect="1"/>
            </p:cNvSpPr>
            <p:nvPr/>
          </p:nvSpPr>
          <p:spPr bwMode="auto">
            <a:xfrm>
              <a:off x="2272" y="5456"/>
              <a:ext cx="6742" cy="3724"/>
            </a:xfrm>
            <a:prstGeom prst="rect">
              <a:avLst/>
            </a:prstGeom>
            <a:noFill/>
            <a:ln w="9525">
              <a:noFill/>
              <a:miter lim="800000"/>
              <a:headEnd/>
              <a:tailEnd/>
            </a:ln>
          </p:spPr>
          <p:txBody>
            <a:bodyPr/>
            <a:lstStyle/>
            <a:p>
              <a:endParaRPr lang="en-US"/>
            </a:p>
          </p:txBody>
        </p:sp>
        <p:pic>
          <p:nvPicPr>
            <p:cNvPr id="3086" name="Picture 17"/>
            <p:cNvPicPr>
              <a:picLocks noChangeArrowheads="1" noChangeAspect="1"/>
            </p:cNvPicPr>
            <p:nvPr/>
          </p:nvPicPr>
          <p:blipFill>
            <a:blip cstate="email" r:embed="rId5"/>
            <a:srcRect/>
            <a:stretch>
              <a:fillRect/>
            </a:stretch>
          </p:blipFill>
          <p:spPr bwMode="auto">
            <a:xfrm>
              <a:off x="4618" y="7421"/>
              <a:ext cx="2139" cy="1692"/>
            </a:xfrm>
            <a:prstGeom prst="rect">
              <a:avLst/>
            </a:prstGeom>
            <a:noFill/>
            <a:ln w="9525">
              <a:noFill/>
              <a:miter lim="800000"/>
              <a:headEnd/>
              <a:tailEnd/>
            </a:ln>
          </p:spPr>
        </p:pic>
        <p:pic>
          <p:nvPicPr>
            <p:cNvPr id="3087" name="Picture 18"/>
            <p:cNvPicPr>
              <a:picLocks noChangeArrowheads="1" noChangeAspect="1"/>
            </p:cNvPicPr>
            <p:nvPr/>
          </p:nvPicPr>
          <p:blipFill>
            <a:blip cstate="email" r:embed="rId6"/>
            <a:srcRect/>
            <a:stretch>
              <a:fillRect/>
            </a:stretch>
          </p:blipFill>
          <p:spPr bwMode="auto">
            <a:xfrm>
              <a:off x="4598" y="5470"/>
              <a:ext cx="2144" cy="1899"/>
            </a:xfrm>
            <a:prstGeom prst="rect">
              <a:avLst/>
            </a:prstGeom>
            <a:noFill/>
            <a:ln w="9525">
              <a:noFill/>
              <a:miter lim="800000"/>
              <a:headEnd/>
              <a:tailEnd/>
            </a:ln>
          </p:spPr>
        </p:pic>
        <p:pic>
          <p:nvPicPr>
            <p:cNvPr id="3088" name="Picture 19"/>
            <p:cNvPicPr>
              <a:picLocks noChangeArrowheads="1" noChangeAspect="1"/>
            </p:cNvPicPr>
            <p:nvPr/>
          </p:nvPicPr>
          <p:blipFill>
            <a:blip cstate="email" r:embed="rId7"/>
            <a:srcRect/>
            <a:stretch>
              <a:fillRect/>
            </a:stretch>
          </p:blipFill>
          <p:spPr bwMode="auto">
            <a:xfrm>
              <a:off x="2272" y="5456"/>
              <a:ext cx="2265" cy="1912"/>
            </a:xfrm>
            <a:prstGeom prst="rect">
              <a:avLst/>
            </a:prstGeom>
            <a:noFill/>
            <a:ln w="9525">
              <a:noFill/>
              <a:miter lim="800000"/>
              <a:headEnd/>
              <a:tailEnd/>
            </a:ln>
          </p:spPr>
        </p:pic>
        <p:pic>
          <p:nvPicPr>
            <p:cNvPr id="3089" name="Picture 20"/>
            <p:cNvPicPr>
              <a:picLocks noChangeArrowheads="1" noChangeAspect="1"/>
            </p:cNvPicPr>
            <p:nvPr/>
          </p:nvPicPr>
          <p:blipFill>
            <a:blip cstate="email" r:embed="rId8"/>
            <a:srcRect/>
            <a:stretch>
              <a:fillRect/>
            </a:stretch>
          </p:blipFill>
          <p:spPr bwMode="auto">
            <a:xfrm>
              <a:off x="2292" y="7427"/>
              <a:ext cx="2266" cy="1753"/>
            </a:xfrm>
            <a:prstGeom prst="rect">
              <a:avLst/>
            </a:prstGeom>
            <a:noFill/>
            <a:ln w="9525">
              <a:noFill/>
              <a:miter lim="800000"/>
              <a:headEnd/>
              <a:tailEnd/>
            </a:ln>
          </p:spPr>
        </p:pic>
        <p:pic>
          <p:nvPicPr>
            <p:cNvPr id="3090" name="Picture 21"/>
            <p:cNvPicPr>
              <a:picLocks noChangeArrowheads="1" noChangeAspect="1"/>
            </p:cNvPicPr>
            <p:nvPr/>
          </p:nvPicPr>
          <p:blipFill>
            <a:blip cstate="email" r:embed="rId9"/>
            <a:srcRect/>
            <a:stretch>
              <a:fillRect/>
            </a:stretch>
          </p:blipFill>
          <p:spPr bwMode="auto">
            <a:xfrm>
              <a:off x="6813" y="5456"/>
              <a:ext cx="2201" cy="3714"/>
            </a:xfrm>
            <a:prstGeom prst="rect">
              <a:avLst/>
            </a:prstGeom>
            <a:noFill/>
            <a:ln w="9525">
              <a:noFill/>
              <a:miter lim="800000"/>
              <a:headEnd/>
              <a:tailEnd/>
            </a:ln>
          </p:spPr>
        </p:pic>
      </p:grpSp>
    </p:spTree>
  </p:cSld>
  <p:clrMapOvr>
    <a:masterClrMapping/>
  </p:clrMapOvr>
  <p:timing>
    <p:tnLst>
      <p:par>
        <p:cTn dur="indefinite" id="1" nodeType="tmRoot" restart="never"/>
      </p:par>
    </p:tnLst>
  </p:timing>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0" y="2943225"/>
            <a:ext cx="9144000" cy="0"/>
          </a:xfrm>
          <a:prstGeom prst="rect">
            <a:avLst/>
          </a:prstGeom>
          <a:noFill/>
          <a:ln w="9525">
            <a:noFill/>
            <a:miter lim="800000"/>
            <a:headEnd/>
            <a:tailEnd/>
          </a:ln>
        </p:spPr>
        <p:txBody>
          <a:bodyPr anchor="ctr" wrap="none">
            <a:spAutoFit/>
          </a:bodyPr>
          <a:lstStyle/>
          <a:p>
            <a:pPr algn="ctr"/>
            <a:endParaRPr lang="en-US"/>
          </a:p>
        </p:txBody>
      </p:sp>
      <p:pic>
        <p:nvPicPr>
          <p:cNvPr id="4098" name="Object 2"/>
          <p:cNvPicPr>
            <a:picLocks noChangeAspect="1"/>
          </p:cNvPicPr>
          <p:nvPr/>
        </p:nvPicPr>
        <p:blipFill>
          <a:blip r:embed="rId3"/>
          <a:srcRect/>
          <a:stretch>
            <a:fillRect/>
          </a:stretch>
        </p:blipFill>
        <p:spPr bwMode="auto">
          <a:xfrm>
            <a:off x="228600" y="152400"/>
            <a:ext cx="971550" cy="971550"/>
          </a:xfrm>
          <a:prstGeom prst="rect"/>
          <a:noFill/>
        </p:spPr>
      </p:pic>
      <p:pic>
        <p:nvPicPr>
          <p:cNvPr descr="timi" id="4100" name="Picture 4"/>
          <p:cNvPicPr>
            <a:picLocks noChangeArrowheads="1" noChangeAspect="1"/>
          </p:cNvPicPr>
          <p:nvPr/>
        </p:nvPicPr>
        <p:blipFill>
          <a:blip cstate="print" r:embed="rId4"/>
          <a:srcRect/>
          <a:stretch>
            <a:fillRect/>
          </a:stretch>
        </p:blipFill>
        <p:spPr bwMode="auto">
          <a:xfrm>
            <a:off x="8001000" y="152400"/>
            <a:ext cx="977900" cy="965200"/>
          </a:xfrm>
          <a:prstGeom prst="rect">
            <a:avLst/>
          </a:prstGeom>
          <a:noFill/>
          <a:ln w="9525">
            <a:noFill/>
            <a:miter lim="800000"/>
            <a:headEnd/>
            <a:tailEnd/>
          </a:ln>
        </p:spPr>
      </p:pic>
      <p:sp>
        <p:nvSpPr>
          <p:cNvPr id="4101" name="Rectangle 5"/>
          <p:cNvSpPr>
            <a:spLocks noChangeArrowheads="1"/>
          </p:cNvSpPr>
          <p:nvPr/>
        </p:nvSpPr>
        <p:spPr bwMode="auto">
          <a:xfrm>
            <a:off x="1371600" y="309563"/>
            <a:ext cx="6462713" cy="762000"/>
          </a:xfrm>
          <a:prstGeom prst="rect">
            <a:avLst/>
          </a:prstGeom>
          <a:noFill/>
          <a:ln w="9525">
            <a:noFill/>
            <a:miter lim="800000"/>
            <a:headEnd/>
            <a:tailEnd/>
          </a:ln>
        </p:spPr>
        <p:txBody>
          <a:bodyPr anchor="ctr">
            <a:spAutoFit/>
          </a:bodyPr>
          <a:lstStyle/>
          <a:p>
            <a:pPr algn="ctr">
              <a:tabLst>
                <a:tab algn="l" pos="1782763"/>
              </a:tabLst>
            </a:pPr>
            <a:r>
              <a:rPr b="1" lang="uz-Cyrl-UZ" sz="2200"/>
              <a:t>СУВ ИНШООТЛАРИНИ ЛОЙҚАЛАРДАН ТОЗАЛАШ ҚУРИЛМАСИ</a:t>
            </a:r>
          </a:p>
        </p:txBody>
      </p:sp>
      <p:sp>
        <p:nvSpPr>
          <p:cNvPr id="4102" name="Rectangle 6"/>
          <p:cNvSpPr>
            <a:spLocks noChangeArrowheads="1"/>
          </p:cNvSpPr>
          <p:nvPr/>
        </p:nvSpPr>
        <p:spPr bwMode="auto">
          <a:xfrm>
            <a:off x="228600" y="1295400"/>
            <a:ext cx="8686800" cy="915988"/>
          </a:xfrm>
          <a:prstGeom prst="rect">
            <a:avLst/>
          </a:prstGeom>
          <a:noFill/>
          <a:ln w="9525">
            <a:noFill/>
            <a:miter lim="800000"/>
            <a:headEnd/>
            <a:tailEnd/>
          </a:ln>
        </p:spPr>
        <p:txBody>
          <a:bodyPr anchor="ctr">
            <a:spAutoFit/>
          </a:bodyPr>
          <a:lstStyle/>
          <a:p>
            <a:r>
              <a:rPr b="1" lang="uz-Cyrl-UZ"/>
              <a:t>Қисқача мазмуни: </a:t>
            </a:r>
            <a:r>
              <a:rPr lang="uz-Cyrl-UZ"/>
              <a:t>Сув иншоотидаги сувнинг мавжуд напоридан фойдаланиб, юқори бьефда йиғилиб қолган чўкинди-лойқаларни ортиқча энергия сарфламасдан пастки бьефга струяли аппарат ёрдамида чиқариб ташланади.</a:t>
            </a:r>
            <a:endParaRPr lang="ru-RU"/>
          </a:p>
        </p:txBody>
      </p:sp>
      <p:sp>
        <p:nvSpPr>
          <p:cNvPr id="4103" name="Rectangle 7"/>
          <p:cNvSpPr>
            <a:spLocks noChangeArrowheads="1"/>
          </p:cNvSpPr>
          <p:nvPr/>
        </p:nvSpPr>
        <p:spPr bwMode="auto">
          <a:xfrm>
            <a:off x="0" y="0"/>
            <a:ext cx="9144000" cy="0"/>
          </a:xfrm>
          <a:prstGeom prst="rect">
            <a:avLst/>
          </a:prstGeom>
          <a:noFill/>
          <a:ln w="9525">
            <a:noFill/>
            <a:miter lim="800000"/>
            <a:headEnd/>
            <a:tailEnd/>
          </a:ln>
        </p:spPr>
        <p:txBody>
          <a:bodyPr anchor="ctr" wrap="none">
            <a:spAutoFit/>
          </a:bodyPr>
          <a:lstStyle/>
          <a:p>
            <a:endParaRPr lang="en-US"/>
          </a:p>
        </p:txBody>
      </p:sp>
      <p:sp>
        <p:nvSpPr>
          <p:cNvPr id="4104" name="Rectangle 8"/>
          <p:cNvSpPr>
            <a:spLocks noChangeArrowheads="1"/>
          </p:cNvSpPr>
          <p:nvPr/>
        </p:nvSpPr>
        <p:spPr bwMode="auto">
          <a:xfrm>
            <a:off x="4410075" y="1905000"/>
            <a:ext cx="322263" cy="290513"/>
          </a:xfrm>
          <a:prstGeom prst="rect">
            <a:avLst/>
          </a:prstGeom>
          <a:noFill/>
          <a:ln w="9525">
            <a:noFill/>
            <a:miter lim="800000"/>
            <a:headEnd/>
            <a:tailEnd/>
          </a:ln>
        </p:spPr>
        <p:txBody>
          <a:bodyPr anchor="ctr" wrap="none">
            <a:spAutoFit/>
          </a:bodyPr>
          <a:lstStyle/>
          <a:p>
            <a:pPr algn="ctr"/>
            <a:r>
              <a:rPr lang="uz-Cyrl-UZ" sz="1300">
                <a:cs charset="0" pitchFamily="18" typeface="Times New Roman"/>
              </a:rPr>
              <a:t>   </a:t>
            </a:r>
            <a:endParaRPr lang="uz-Cyrl-UZ"/>
          </a:p>
        </p:txBody>
      </p:sp>
      <p:sp>
        <p:nvSpPr>
          <p:cNvPr id="4105" name="Rectangle 9"/>
          <p:cNvSpPr>
            <a:spLocks noChangeArrowheads="1"/>
          </p:cNvSpPr>
          <p:nvPr/>
        </p:nvSpPr>
        <p:spPr bwMode="auto">
          <a:xfrm>
            <a:off x="0" y="4138613"/>
            <a:ext cx="9144000" cy="0"/>
          </a:xfrm>
          <a:prstGeom prst="rect">
            <a:avLst/>
          </a:prstGeom>
          <a:noFill/>
          <a:ln w="9525">
            <a:noFill/>
            <a:miter lim="800000"/>
            <a:headEnd/>
            <a:tailEnd/>
          </a:ln>
        </p:spPr>
        <p:txBody>
          <a:bodyPr anchor="ctr" wrap="none">
            <a:spAutoFit/>
          </a:bodyPr>
          <a:lstStyle/>
          <a:p>
            <a:endParaRPr lang="en-US"/>
          </a:p>
        </p:txBody>
      </p:sp>
      <p:sp>
        <p:nvSpPr>
          <p:cNvPr id="4106" name="Rectangle 10"/>
          <p:cNvSpPr>
            <a:spLocks noChangeArrowheads="1"/>
          </p:cNvSpPr>
          <p:nvPr/>
        </p:nvSpPr>
        <p:spPr bwMode="auto">
          <a:xfrm>
            <a:off x="0" y="6272213"/>
            <a:ext cx="9144000" cy="0"/>
          </a:xfrm>
          <a:prstGeom prst="rect">
            <a:avLst/>
          </a:prstGeom>
          <a:noFill/>
          <a:ln w="9525">
            <a:noFill/>
            <a:miter lim="800000"/>
            <a:headEnd/>
            <a:tailEnd/>
          </a:ln>
        </p:spPr>
        <p:txBody>
          <a:bodyPr anchor="ctr" wrap="none">
            <a:spAutoFit/>
          </a:bodyPr>
          <a:lstStyle/>
          <a:p>
            <a:pPr>
              <a:tabLst>
                <a:tab algn="l" pos="1782763"/>
              </a:tabLst>
            </a:pPr>
            <a:endParaRPr lang="en-US"/>
          </a:p>
        </p:txBody>
      </p:sp>
      <p:sp>
        <p:nvSpPr>
          <p:cNvPr id="4107" name="Rectangle 11"/>
          <p:cNvSpPr>
            <a:spLocks noChangeArrowheads="1"/>
          </p:cNvSpPr>
          <p:nvPr/>
        </p:nvSpPr>
        <p:spPr bwMode="auto">
          <a:xfrm>
            <a:off x="228600" y="5578475"/>
            <a:ext cx="8610600" cy="915988"/>
          </a:xfrm>
          <a:prstGeom prst="rect">
            <a:avLst/>
          </a:prstGeom>
          <a:noFill/>
          <a:ln w="9525">
            <a:noFill/>
            <a:miter lim="800000"/>
            <a:headEnd/>
            <a:tailEnd/>
          </a:ln>
        </p:spPr>
        <p:txBody>
          <a:bodyPr anchor="ctr">
            <a:spAutoFit/>
          </a:bodyPr>
          <a:lstStyle/>
          <a:p>
            <a:r>
              <a:rPr b="1" lang="uz-Cyrl-UZ"/>
              <a:t>Кутиладиган натижалар: </a:t>
            </a:r>
            <a:r>
              <a:rPr lang="uz-Cyrl-UZ"/>
              <a:t>Тиндиргичлар, сув омборлари каби сув йиғиладиган иншоотларнинг юқори бьефига йиғилиб қолган чўкинди- лойқаларини стуяли аппарат ёрдамида чиқариб ташлаш.</a:t>
            </a:r>
            <a:endParaRPr lang="ru-RU"/>
          </a:p>
        </p:txBody>
      </p:sp>
      <p:pic>
        <p:nvPicPr>
          <p:cNvPr id="4108" name="Picture 10"/>
          <p:cNvPicPr>
            <a:picLocks noChangeArrowheads="1" noChangeAspect="1"/>
          </p:cNvPicPr>
          <p:nvPr/>
        </p:nvPicPr>
        <p:blipFill>
          <a:blip cstate="email" r:embed="rId5"/>
          <a:srcRect/>
          <a:stretch>
            <a:fillRect/>
          </a:stretch>
        </p:blipFill>
        <p:spPr bwMode="auto">
          <a:xfrm>
            <a:off x="1828800" y="2286000"/>
            <a:ext cx="4102100" cy="3200400"/>
          </a:xfrm>
          <a:prstGeom prst="rect">
            <a:avLst/>
          </a:prstGeom>
          <a:noFill/>
          <a:ln w="9525">
            <a:noFill/>
            <a:miter lim="800000"/>
            <a:headEnd/>
            <a:tailEnd/>
          </a:ln>
        </p:spPr>
      </p:pic>
    </p:spTree>
  </p:cSld>
  <p:clrMapOvr>
    <a:masterClrMapping/>
  </p:clrMapOvr>
  <p:timing>
    <p:tnLst>
      <p:par>
        <p:cTn dur="indefinite" id="1" nodeType="tmRoot" restart="never"/>
      </p:par>
    </p:tnLst>
  </p:timing>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0" y="2943225"/>
            <a:ext cx="9144000" cy="0"/>
          </a:xfrm>
          <a:prstGeom prst="rect">
            <a:avLst/>
          </a:prstGeom>
          <a:noFill/>
          <a:ln w="9525">
            <a:noFill/>
            <a:miter lim="800000"/>
            <a:headEnd/>
            <a:tailEnd/>
          </a:ln>
        </p:spPr>
        <p:txBody>
          <a:bodyPr anchor="ctr" wrap="none">
            <a:spAutoFit/>
          </a:bodyPr>
          <a:lstStyle/>
          <a:p>
            <a:pPr algn="ctr"/>
            <a:endParaRPr lang="en-US"/>
          </a:p>
        </p:txBody>
      </p:sp>
      <p:pic>
        <p:nvPicPr>
          <p:cNvPr id="5122" name="Object 2"/>
          <p:cNvPicPr>
            <a:picLocks noChangeAspect="1"/>
          </p:cNvPicPr>
          <p:nvPr/>
        </p:nvPicPr>
        <p:blipFill>
          <a:blip r:embed="rId3"/>
          <a:srcRect/>
          <a:stretch>
            <a:fillRect/>
          </a:stretch>
        </p:blipFill>
        <p:spPr bwMode="auto">
          <a:xfrm>
            <a:off x="228600" y="152400"/>
            <a:ext cx="971550" cy="971550"/>
          </a:xfrm>
          <a:prstGeom prst="rect"/>
          <a:noFill/>
        </p:spPr>
      </p:pic>
      <p:pic>
        <p:nvPicPr>
          <p:cNvPr descr="timi" id="5124" name="Picture 4"/>
          <p:cNvPicPr>
            <a:picLocks noChangeArrowheads="1" noChangeAspect="1"/>
          </p:cNvPicPr>
          <p:nvPr/>
        </p:nvPicPr>
        <p:blipFill>
          <a:blip cstate="print" r:embed="rId4"/>
          <a:srcRect/>
          <a:stretch>
            <a:fillRect/>
          </a:stretch>
        </p:blipFill>
        <p:spPr bwMode="auto">
          <a:xfrm>
            <a:off x="8001000" y="152400"/>
            <a:ext cx="977900" cy="965200"/>
          </a:xfrm>
          <a:prstGeom prst="rect">
            <a:avLst/>
          </a:prstGeom>
          <a:noFill/>
          <a:ln w="9525">
            <a:noFill/>
            <a:miter lim="800000"/>
            <a:headEnd/>
            <a:tailEnd/>
          </a:ln>
        </p:spPr>
      </p:pic>
      <p:sp>
        <p:nvSpPr>
          <p:cNvPr id="5125" name="Rectangle 5"/>
          <p:cNvSpPr>
            <a:spLocks noChangeArrowheads="1"/>
          </p:cNvSpPr>
          <p:nvPr/>
        </p:nvSpPr>
        <p:spPr bwMode="auto">
          <a:xfrm>
            <a:off x="1371600" y="66675"/>
            <a:ext cx="6462713" cy="1247775"/>
          </a:xfrm>
          <a:prstGeom prst="rect">
            <a:avLst/>
          </a:prstGeom>
          <a:noFill/>
          <a:ln w="9525">
            <a:noFill/>
            <a:miter lim="800000"/>
            <a:headEnd/>
            <a:tailEnd/>
          </a:ln>
        </p:spPr>
        <p:txBody>
          <a:bodyPr anchor="ctr">
            <a:spAutoFit/>
          </a:bodyPr>
          <a:lstStyle/>
          <a:p>
            <a:pPr algn="ctr">
              <a:tabLst>
                <a:tab algn="l" pos="1782763"/>
              </a:tabLst>
            </a:pPr>
            <a:r>
              <a:rPr b="1" lang="uz-Cyrl-UZ" sz="1900"/>
              <a:t>СЕЛСУВОМБОРЛАРИ ФОЙДАЛИ СИҒИМЛАРИНИ ЛОЙҚАДАН ҲИМОЯЛАШ ВА ЕРЛАРНИНГ МЕЛИОРАТИВ ҲОЛАТИНИ ЯХШИЛАШГА ҚАРАТИЛГАН КОНСТРУКТИВ-ТЕХНОЛОГИК ТАДБИР</a:t>
            </a:r>
            <a:r>
              <a:rPr lang="ru-RU" sz="1900"/>
              <a:t> </a:t>
            </a:r>
            <a:endParaRPr lang="uz-Cyrl-UZ" sz="1900"/>
          </a:p>
        </p:txBody>
      </p:sp>
      <p:sp>
        <p:nvSpPr>
          <p:cNvPr id="5126" name="Rectangle 6"/>
          <p:cNvSpPr>
            <a:spLocks noChangeArrowheads="1"/>
          </p:cNvSpPr>
          <p:nvPr/>
        </p:nvSpPr>
        <p:spPr bwMode="auto">
          <a:xfrm>
            <a:off x="228600" y="1246188"/>
            <a:ext cx="8686800" cy="1344612"/>
          </a:xfrm>
          <a:prstGeom prst="rect">
            <a:avLst/>
          </a:prstGeom>
          <a:noFill/>
          <a:ln w="9525">
            <a:noFill/>
            <a:miter lim="800000"/>
            <a:headEnd/>
            <a:tailEnd/>
          </a:ln>
        </p:spPr>
        <p:txBody>
          <a:bodyPr anchor="ctr">
            <a:spAutoFit/>
          </a:bodyPr>
          <a:lstStyle/>
          <a:p>
            <a:r>
              <a:rPr b="1" lang="uz-Cyrl-UZ" sz="1600"/>
              <a:t>Қисқача мазмуни: </a:t>
            </a:r>
            <a:r>
              <a:rPr lang="uz-Cyrl-UZ" sz="1600"/>
              <a:t>Таклиф қилинаётган конструктив - технологик тадбирлар ёрдамида селсувомборлари юқори бъефларига тушадиган лойқа оқимлар тарқалиши ва чўкиши бошқарилади, гидротехник иншоотларнинг хавфсиз, ишончли ва самарали ишлаши таъминланади, вегетация даврида юқори бъефлардан муаллақ минералларга тўйинган  лойқалар суғориладиган ерларга чиқарилади.</a:t>
            </a:r>
            <a:r>
              <a:rPr lang="uz-Cyrl-UZ"/>
              <a:t> </a:t>
            </a:r>
            <a:endParaRPr lang="ru-RU"/>
          </a:p>
        </p:txBody>
      </p:sp>
      <p:sp>
        <p:nvSpPr>
          <p:cNvPr id="5127" name="Rectangle 7"/>
          <p:cNvSpPr>
            <a:spLocks noChangeArrowheads="1"/>
          </p:cNvSpPr>
          <p:nvPr/>
        </p:nvSpPr>
        <p:spPr bwMode="auto">
          <a:xfrm>
            <a:off x="0" y="0"/>
            <a:ext cx="9144000" cy="0"/>
          </a:xfrm>
          <a:prstGeom prst="rect">
            <a:avLst/>
          </a:prstGeom>
          <a:noFill/>
          <a:ln w="9525">
            <a:noFill/>
            <a:miter lim="800000"/>
            <a:headEnd/>
            <a:tailEnd/>
          </a:ln>
        </p:spPr>
        <p:txBody>
          <a:bodyPr anchor="ctr" wrap="none">
            <a:spAutoFit/>
          </a:bodyPr>
          <a:lstStyle/>
          <a:p>
            <a:endParaRPr lang="en-US"/>
          </a:p>
        </p:txBody>
      </p:sp>
      <p:sp>
        <p:nvSpPr>
          <p:cNvPr id="5128" name="Rectangle 9"/>
          <p:cNvSpPr>
            <a:spLocks noChangeArrowheads="1"/>
          </p:cNvSpPr>
          <p:nvPr/>
        </p:nvSpPr>
        <p:spPr bwMode="auto">
          <a:xfrm>
            <a:off x="0" y="4138613"/>
            <a:ext cx="9144000" cy="0"/>
          </a:xfrm>
          <a:prstGeom prst="rect">
            <a:avLst/>
          </a:prstGeom>
          <a:noFill/>
          <a:ln w="9525">
            <a:noFill/>
            <a:miter lim="800000"/>
            <a:headEnd/>
            <a:tailEnd/>
          </a:ln>
        </p:spPr>
        <p:txBody>
          <a:bodyPr anchor="ctr" wrap="none">
            <a:spAutoFit/>
          </a:bodyPr>
          <a:lstStyle/>
          <a:p>
            <a:endParaRPr lang="en-US"/>
          </a:p>
        </p:txBody>
      </p:sp>
      <p:sp>
        <p:nvSpPr>
          <p:cNvPr id="5129" name="Rectangle 10"/>
          <p:cNvSpPr>
            <a:spLocks noChangeArrowheads="1"/>
          </p:cNvSpPr>
          <p:nvPr/>
        </p:nvSpPr>
        <p:spPr bwMode="auto">
          <a:xfrm>
            <a:off x="0" y="6272213"/>
            <a:ext cx="9144000" cy="0"/>
          </a:xfrm>
          <a:prstGeom prst="rect">
            <a:avLst/>
          </a:prstGeom>
          <a:noFill/>
          <a:ln w="9525">
            <a:noFill/>
            <a:miter lim="800000"/>
            <a:headEnd/>
            <a:tailEnd/>
          </a:ln>
        </p:spPr>
        <p:txBody>
          <a:bodyPr anchor="ctr" wrap="none">
            <a:spAutoFit/>
          </a:bodyPr>
          <a:lstStyle/>
          <a:p>
            <a:pPr>
              <a:tabLst>
                <a:tab algn="l" pos="1782763"/>
              </a:tabLst>
            </a:pPr>
            <a:endParaRPr lang="en-US"/>
          </a:p>
        </p:txBody>
      </p:sp>
      <p:sp>
        <p:nvSpPr>
          <p:cNvPr id="5130" name="Rectangle 11"/>
          <p:cNvSpPr>
            <a:spLocks noChangeArrowheads="1"/>
          </p:cNvSpPr>
          <p:nvPr/>
        </p:nvSpPr>
        <p:spPr bwMode="auto">
          <a:xfrm>
            <a:off x="228600" y="5622925"/>
            <a:ext cx="8610600" cy="825500"/>
          </a:xfrm>
          <a:prstGeom prst="rect">
            <a:avLst/>
          </a:prstGeom>
          <a:noFill/>
          <a:ln w="9525">
            <a:noFill/>
            <a:miter lim="800000"/>
            <a:headEnd/>
            <a:tailEnd/>
          </a:ln>
        </p:spPr>
        <p:txBody>
          <a:bodyPr anchor="ctr">
            <a:spAutoFit/>
          </a:bodyPr>
          <a:lstStyle/>
          <a:p>
            <a:r>
              <a:rPr b="1" lang="uz-Cyrl-UZ" sz="1600"/>
              <a:t>Кутилаётган натижалар:</a:t>
            </a:r>
            <a:r>
              <a:rPr lang="uz-Cyrl-UZ" sz="1600"/>
              <a:t> Ишланмани амалга ошириш натижасида селсувомборлари юқори бъефлари фойдали сиғимлари хизмат муддати 50-70%, ерларнинг ҳосилдорлиги 12-14% ошади.</a:t>
            </a:r>
            <a:r>
              <a:rPr lang="ru-RU" sz="1600"/>
              <a:t> </a:t>
            </a:r>
          </a:p>
        </p:txBody>
      </p:sp>
      <p:pic>
        <p:nvPicPr>
          <p:cNvPr id="5131" name="Picture 13"/>
          <p:cNvPicPr>
            <a:picLocks noChangeArrowheads="1" noChangeAspect="1"/>
          </p:cNvPicPr>
          <p:nvPr/>
        </p:nvPicPr>
        <p:blipFill>
          <a:blip cstate="email" r:embed="rId5"/>
          <a:srcRect/>
          <a:stretch>
            <a:fillRect/>
          </a:stretch>
        </p:blipFill>
        <p:spPr bwMode="auto">
          <a:xfrm>
            <a:off x="381000" y="2667000"/>
            <a:ext cx="6137275" cy="2971800"/>
          </a:xfrm>
          <a:prstGeom prst="rect">
            <a:avLst/>
          </a:prstGeom>
          <a:noFill/>
          <a:ln w="9525">
            <a:noFill/>
            <a:miter lim="800000"/>
            <a:headEnd/>
            <a:tailEnd/>
          </a:ln>
        </p:spPr>
      </p:pic>
      <p:sp>
        <p:nvSpPr>
          <p:cNvPr id="5132" name="Rectangle 14"/>
          <p:cNvSpPr>
            <a:spLocks noChangeArrowheads="1"/>
          </p:cNvSpPr>
          <p:nvPr/>
        </p:nvSpPr>
        <p:spPr bwMode="auto">
          <a:xfrm>
            <a:off x="6629400" y="3036888"/>
            <a:ext cx="2286000" cy="1793875"/>
          </a:xfrm>
          <a:prstGeom prst="rect">
            <a:avLst/>
          </a:prstGeom>
          <a:noFill/>
          <a:ln w="9525">
            <a:noFill/>
            <a:miter lim="800000"/>
            <a:headEnd/>
            <a:tailEnd/>
          </a:ln>
        </p:spPr>
        <p:txBody>
          <a:bodyPr anchor="ctr">
            <a:spAutoFit/>
          </a:bodyPr>
          <a:lstStyle/>
          <a:p>
            <a:pPr algn="ctr"/>
            <a:r>
              <a:rPr i="1" lang="uz-Cyrl-UZ" sz="1400"/>
              <a:t>1-тўғон; 2-табиий ўзан; 3-НДС чегараси; </a:t>
            </a:r>
          </a:p>
          <a:p>
            <a:pPr algn="ctr"/>
            <a:r>
              <a:rPr i="1" lang="uz-Cyrl-UZ" sz="1400"/>
              <a:t>4-сунъий ўзан (канал); </a:t>
            </a:r>
          </a:p>
          <a:p>
            <a:pPr algn="ctr"/>
            <a:r>
              <a:rPr i="1" lang="uz-Cyrl-UZ" sz="1400"/>
              <a:t>5-биринчи камера; </a:t>
            </a:r>
          </a:p>
          <a:p>
            <a:pPr algn="ctr"/>
            <a:r>
              <a:rPr i="1" lang="uz-Cyrl-UZ" sz="1400"/>
              <a:t>6-иккинчи камера; </a:t>
            </a:r>
          </a:p>
          <a:p>
            <a:pPr algn="ctr"/>
            <a:r>
              <a:rPr i="1" lang="uz-Cyrl-UZ" sz="1400"/>
              <a:t>7-грунтсўрғич; </a:t>
            </a:r>
          </a:p>
          <a:p>
            <a:pPr algn="ctr"/>
            <a:r>
              <a:rPr i="1" lang="uz-Cyrl-UZ" sz="1400"/>
              <a:t>8-қувур; 9-сув чиқазгич; 10-сузувчи восита.</a:t>
            </a:r>
          </a:p>
        </p:txBody>
      </p:sp>
    </p:spTree>
  </p:cSld>
  <p:clrMapOvr>
    <a:masterClrMapping/>
  </p:clrMapOvr>
  <p:timing>
    <p:tnLst>
      <p:par>
        <p:cTn dur="indefinite" id="1" nodeType="tmRoot" restart="never"/>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046530" name="AutoShape 2"/>
          <p:cNvSpPr>
            <a:spLocks noGrp="1" noChangeArrowheads="1"/>
          </p:cNvSpPr>
          <p:nvPr>
            <p:ph type="title" sz="quarter" idx="4294967295"/>
          </p:nvPr>
        </p:nvSpPr>
        <p:spPr>
          <a:xfrm>
            <a:off x="628650" y="939800"/>
            <a:ext cx="7924800" cy="558800"/>
          </a:xfrm>
        </p:spPr>
        <p:txBody>
          <a:bodyPr anchor="b"/>
          <a:lstStyle/>
          <a:p>
            <a:pPr eaLnBrk="1" hangingPunct="1">
              <a:defRPr/>
            </a:pPr>
            <a:r>
              <a:rPr kumimoji="1" lang="uz-Cyrl-UZ" altLang="ja-JP" b="1" smtClean="0">
                <a:solidFill>
                  <a:srgbClr val="FFFF00"/>
                </a:solidFill>
              </a:rPr>
              <a:t>Сув ҳаёт манбаи</a:t>
            </a:r>
            <a:endParaRPr kumimoji="1" lang="ru-RU" sz="3900" b="1" smtClean="0">
              <a:solidFill>
                <a:srgbClr val="FFFF00"/>
              </a:solidFill>
            </a:endParaRPr>
          </a:p>
        </p:txBody>
      </p:sp>
      <p:pic>
        <p:nvPicPr>
          <p:cNvPr id="12291" name="Picture 3"/>
          <p:cNvPicPr>
            <a:picLocks noChangeArrowheads="1"/>
          </p:cNvPicPr>
          <p:nvPr/>
        </p:nvPicPr>
        <p:blipFill>
          <a:blip r:embed="rId2" cstate="email"/>
          <a:srcRect/>
          <a:stretch>
            <a:fillRect/>
          </a:stretch>
        </p:blipFill>
        <p:spPr bwMode="auto">
          <a:xfrm>
            <a:off x="884238" y="2349500"/>
            <a:ext cx="3959225" cy="2159000"/>
          </a:xfrm>
          <a:prstGeom prst="rect">
            <a:avLst/>
          </a:prstGeom>
          <a:noFill/>
          <a:ln w="9525">
            <a:noFill/>
            <a:miter lim="800000"/>
            <a:headEnd/>
            <a:tailEnd/>
          </a:ln>
        </p:spPr>
      </p:pic>
      <p:pic>
        <p:nvPicPr>
          <p:cNvPr id="12292" name="Picture 4"/>
          <p:cNvPicPr>
            <a:picLocks noGrp="1" noChangeArrowheads="1"/>
          </p:cNvPicPr>
          <p:nvPr>
            <p:ph sz="quarter" idx="4294967295"/>
          </p:nvPr>
        </p:nvPicPr>
        <p:blipFill>
          <a:blip r:embed="rId3" cstate="email"/>
          <a:srcRect/>
          <a:stretch>
            <a:fillRect/>
          </a:stretch>
        </p:blipFill>
        <p:spPr>
          <a:xfrm>
            <a:off x="4964113" y="4568825"/>
            <a:ext cx="3959225" cy="2159000"/>
          </a:xfrm>
          <a:noFill/>
        </p:spPr>
      </p:pic>
      <p:pic>
        <p:nvPicPr>
          <p:cNvPr id="12293" name="Picture 5"/>
          <p:cNvPicPr>
            <a:picLocks noChangeArrowheads="1"/>
          </p:cNvPicPr>
          <p:nvPr/>
        </p:nvPicPr>
        <p:blipFill>
          <a:blip r:embed="rId4" cstate="email"/>
          <a:srcRect/>
          <a:stretch>
            <a:fillRect/>
          </a:stretch>
        </p:blipFill>
        <p:spPr bwMode="auto">
          <a:xfrm>
            <a:off x="889000" y="4572000"/>
            <a:ext cx="3959225" cy="2159000"/>
          </a:xfrm>
          <a:prstGeom prst="rect">
            <a:avLst/>
          </a:prstGeom>
          <a:noFill/>
          <a:ln w="9525">
            <a:noFill/>
            <a:miter lim="800000"/>
            <a:headEnd/>
            <a:tailEnd/>
          </a:ln>
        </p:spPr>
      </p:pic>
      <p:pic>
        <p:nvPicPr>
          <p:cNvPr id="12294" name="Picture 6"/>
          <p:cNvPicPr>
            <a:picLocks noGrp="1" noChangeArrowheads="1"/>
          </p:cNvPicPr>
          <p:nvPr>
            <p:ph sz="quarter" idx="4294967295"/>
          </p:nvPr>
        </p:nvPicPr>
        <p:blipFill>
          <a:blip r:embed="rId5" cstate="email"/>
          <a:srcRect/>
          <a:stretch>
            <a:fillRect/>
          </a:stretch>
        </p:blipFill>
        <p:spPr>
          <a:xfrm>
            <a:off x="4945063" y="2362200"/>
            <a:ext cx="3959225" cy="2159000"/>
          </a:xfrm>
          <a:noFill/>
        </p:spPr>
      </p:pic>
    </p:spTree>
  </p:cSld>
  <p:clrMapOvr>
    <a:masterClrMapping/>
  </p:clrMapOvr>
  <p:transition/>
  <p:timing>
    <p:tnLst>
      <p:par>
        <p:cTn id="1" dur="indefinite" restart="never" nodeType="tmRoot"/>
      </p:par>
    </p:tnLst>
  </p:timing>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0" y="2943225"/>
            <a:ext cx="9144000" cy="0"/>
          </a:xfrm>
          <a:prstGeom prst="rect">
            <a:avLst/>
          </a:prstGeom>
          <a:noFill/>
          <a:ln w="9525">
            <a:noFill/>
            <a:miter lim="800000"/>
            <a:headEnd/>
            <a:tailEnd/>
          </a:ln>
        </p:spPr>
        <p:txBody>
          <a:bodyPr anchor="ctr" wrap="none">
            <a:spAutoFit/>
          </a:bodyPr>
          <a:lstStyle/>
          <a:p>
            <a:pPr algn="ctr"/>
            <a:endParaRPr lang="en-US"/>
          </a:p>
        </p:txBody>
      </p:sp>
      <p:pic>
        <p:nvPicPr>
          <p:cNvPr id="6146" name="Object 2"/>
          <p:cNvPicPr>
            <a:picLocks noChangeAspect="1"/>
          </p:cNvPicPr>
          <p:nvPr/>
        </p:nvPicPr>
        <p:blipFill>
          <a:blip r:embed="rId3"/>
          <a:srcRect/>
          <a:stretch>
            <a:fillRect/>
          </a:stretch>
        </p:blipFill>
        <p:spPr bwMode="auto">
          <a:xfrm>
            <a:off x="228600" y="152400"/>
            <a:ext cx="971550" cy="971550"/>
          </a:xfrm>
          <a:prstGeom prst="rect"/>
          <a:noFill/>
        </p:spPr>
      </p:pic>
      <p:pic>
        <p:nvPicPr>
          <p:cNvPr descr="timi" id="6148" name="Picture 4"/>
          <p:cNvPicPr>
            <a:picLocks noChangeArrowheads="1" noChangeAspect="1"/>
          </p:cNvPicPr>
          <p:nvPr/>
        </p:nvPicPr>
        <p:blipFill>
          <a:blip cstate="print" r:embed="rId4"/>
          <a:srcRect/>
          <a:stretch>
            <a:fillRect/>
          </a:stretch>
        </p:blipFill>
        <p:spPr bwMode="auto">
          <a:xfrm>
            <a:off x="8001000" y="152400"/>
            <a:ext cx="977900" cy="965200"/>
          </a:xfrm>
          <a:prstGeom prst="rect">
            <a:avLst/>
          </a:prstGeom>
          <a:noFill/>
          <a:ln w="9525">
            <a:noFill/>
            <a:miter lim="800000"/>
            <a:headEnd/>
            <a:tailEnd/>
          </a:ln>
        </p:spPr>
      </p:pic>
      <p:sp>
        <p:nvSpPr>
          <p:cNvPr id="6149" name="Rectangle 5"/>
          <p:cNvSpPr>
            <a:spLocks noChangeArrowheads="1"/>
          </p:cNvSpPr>
          <p:nvPr/>
        </p:nvSpPr>
        <p:spPr bwMode="auto">
          <a:xfrm>
            <a:off x="1371600" y="461963"/>
            <a:ext cx="6462713" cy="457200"/>
          </a:xfrm>
          <a:prstGeom prst="rect">
            <a:avLst/>
          </a:prstGeom>
          <a:noFill/>
          <a:ln w="9525">
            <a:noFill/>
            <a:miter lim="800000"/>
            <a:headEnd/>
            <a:tailEnd/>
          </a:ln>
        </p:spPr>
        <p:txBody>
          <a:bodyPr anchor="ctr">
            <a:spAutoFit/>
          </a:bodyPr>
          <a:lstStyle/>
          <a:p>
            <a:pPr algn="ctr">
              <a:tabLst>
                <a:tab algn="l" pos="1782763"/>
              </a:tabLst>
            </a:pPr>
            <a:r>
              <a:rPr b="1" lang="uz-Cyrl-UZ" sz="2400"/>
              <a:t>СИФОН СУВ ЎЛЧАГИЧ</a:t>
            </a:r>
          </a:p>
        </p:txBody>
      </p:sp>
      <p:sp>
        <p:nvSpPr>
          <p:cNvPr id="6150" name="Rectangle 6"/>
          <p:cNvSpPr>
            <a:spLocks noChangeArrowheads="1"/>
          </p:cNvSpPr>
          <p:nvPr/>
        </p:nvSpPr>
        <p:spPr bwMode="auto">
          <a:xfrm>
            <a:off x="228600" y="1141413"/>
            <a:ext cx="8686800" cy="915987"/>
          </a:xfrm>
          <a:prstGeom prst="rect">
            <a:avLst/>
          </a:prstGeom>
          <a:noFill/>
          <a:ln w="9525">
            <a:noFill/>
            <a:miter lim="800000"/>
            <a:headEnd/>
            <a:tailEnd/>
          </a:ln>
        </p:spPr>
        <p:txBody>
          <a:bodyPr anchor="ctr">
            <a:spAutoFit/>
          </a:bodyPr>
          <a:lstStyle/>
          <a:p>
            <a:r>
              <a:rPr b="1" lang="uz-Cyrl-UZ"/>
              <a:t>Қисқача мазмуни: </a:t>
            </a:r>
            <a:r>
              <a:rPr lang="uz-Cyrl-UZ"/>
              <a:t>Сув ресурсларини ҳисобга олиш уларнинг аниқ миқдорини баҳолаш, айниқса нов ариқли суғориш тармоқларида сув олиш тизимини такомиллаштириш ва олинаётган сувнинг миқдорини аниқ баҳолаш. </a:t>
            </a:r>
            <a:endParaRPr lang="ru-RU"/>
          </a:p>
        </p:txBody>
      </p:sp>
      <p:sp>
        <p:nvSpPr>
          <p:cNvPr id="6151" name="Rectangle 7"/>
          <p:cNvSpPr>
            <a:spLocks noChangeArrowheads="1"/>
          </p:cNvSpPr>
          <p:nvPr/>
        </p:nvSpPr>
        <p:spPr bwMode="auto">
          <a:xfrm>
            <a:off x="0" y="0"/>
            <a:ext cx="9144000" cy="0"/>
          </a:xfrm>
          <a:prstGeom prst="rect">
            <a:avLst/>
          </a:prstGeom>
          <a:noFill/>
          <a:ln w="9525">
            <a:noFill/>
            <a:miter lim="800000"/>
            <a:headEnd/>
            <a:tailEnd/>
          </a:ln>
        </p:spPr>
        <p:txBody>
          <a:bodyPr anchor="ctr" wrap="none">
            <a:spAutoFit/>
          </a:bodyPr>
          <a:lstStyle/>
          <a:p>
            <a:endParaRPr lang="en-US"/>
          </a:p>
        </p:txBody>
      </p:sp>
      <p:sp>
        <p:nvSpPr>
          <p:cNvPr id="6152" name="Rectangle 8"/>
          <p:cNvSpPr>
            <a:spLocks noChangeArrowheads="1"/>
          </p:cNvSpPr>
          <p:nvPr/>
        </p:nvSpPr>
        <p:spPr bwMode="auto">
          <a:xfrm>
            <a:off x="4410075" y="1905000"/>
            <a:ext cx="322263" cy="290513"/>
          </a:xfrm>
          <a:prstGeom prst="rect">
            <a:avLst/>
          </a:prstGeom>
          <a:noFill/>
          <a:ln w="9525">
            <a:noFill/>
            <a:miter lim="800000"/>
            <a:headEnd/>
            <a:tailEnd/>
          </a:ln>
        </p:spPr>
        <p:txBody>
          <a:bodyPr anchor="ctr" wrap="none">
            <a:spAutoFit/>
          </a:bodyPr>
          <a:lstStyle/>
          <a:p>
            <a:pPr algn="ctr"/>
            <a:r>
              <a:rPr lang="uz-Cyrl-UZ" sz="1300">
                <a:cs charset="0" pitchFamily="18" typeface="Times New Roman"/>
              </a:rPr>
              <a:t>   </a:t>
            </a:r>
            <a:endParaRPr lang="uz-Cyrl-UZ"/>
          </a:p>
        </p:txBody>
      </p:sp>
      <p:sp>
        <p:nvSpPr>
          <p:cNvPr id="6153" name="Rectangle 9"/>
          <p:cNvSpPr>
            <a:spLocks noChangeArrowheads="1"/>
          </p:cNvSpPr>
          <p:nvPr/>
        </p:nvSpPr>
        <p:spPr bwMode="auto">
          <a:xfrm>
            <a:off x="0" y="4138613"/>
            <a:ext cx="9144000" cy="0"/>
          </a:xfrm>
          <a:prstGeom prst="rect">
            <a:avLst/>
          </a:prstGeom>
          <a:noFill/>
          <a:ln w="9525">
            <a:noFill/>
            <a:miter lim="800000"/>
            <a:headEnd/>
            <a:tailEnd/>
          </a:ln>
        </p:spPr>
        <p:txBody>
          <a:bodyPr anchor="ctr" wrap="none">
            <a:spAutoFit/>
          </a:bodyPr>
          <a:lstStyle/>
          <a:p>
            <a:endParaRPr lang="en-US"/>
          </a:p>
        </p:txBody>
      </p:sp>
      <p:sp>
        <p:nvSpPr>
          <p:cNvPr id="6154" name="Rectangle 10"/>
          <p:cNvSpPr>
            <a:spLocks noChangeArrowheads="1"/>
          </p:cNvSpPr>
          <p:nvPr/>
        </p:nvSpPr>
        <p:spPr bwMode="auto">
          <a:xfrm>
            <a:off x="0" y="6272213"/>
            <a:ext cx="9144000" cy="0"/>
          </a:xfrm>
          <a:prstGeom prst="rect">
            <a:avLst/>
          </a:prstGeom>
          <a:noFill/>
          <a:ln w="9525">
            <a:noFill/>
            <a:miter lim="800000"/>
            <a:headEnd/>
            <a:tailEnd/>
          </a:ln>
        </p:spPr>
        <p:txBody>
          <a:bodyPr anchor="ctr" wrap="none">
            <a:spAutoFit/>
          </a:bodyPr>
          <a:lstStyle/>
          <a:p>
            <a:pPr>
              <a:tabLst>
                <a:tab algn="l" pos="1782763"/>
              </a:tabLst>
            </a:pPr>
            <a:endParaRPr lang="en-US"/>
          </a:p>
        </p:txBody>
      </p:sp>
      <p:sp>
        <p:nvSpPr>
          <p:cNvPr id="6155" name="Rectangle 11"/>
          <p:cNvSpPr>
            <a:spLocks noChangeArrowheads="1"/>
          </p:cNvSpPr>
          <p:nvPr/>
        </p:nvSpPr>
        <p:spPr bwMode="auto">
          <a:xfrm>
            <a:off x="228600" y="5578475"/>
            <a:ext cx="8610600" cy="915988"/>
          </a:xfrm>
          <a:prstGeom prst="rect">
            <a:avLst/>
          </a:prstGeom>
          <a:noFill/>
          <a:ln w="9525">
            <a:noFill/>
            <a:miter lim="800000"/>
            <a:headEnd/>
            <a:tailEnd/>
          </a:ln>
        </p:spPr>
        <p:txBody>
          <a:bodyPr anchor="ctr">
            <a:spAutoFit/>
          </a:bodyPr>
          <a:lstStyle/>
          <a:p>
            <a:r>
              <a:rPr b="1" lang="uz-Cyrl-UZ"/>
              <a:t>Кутиладиган натижалар: </a:t>
            </a:r>
            <a:r>
              <a:rPr lang="uz-Cyrl-UZ"/>
              <a:t>Нов ариқли суғориш тармоқларидан сув олиш тизими яхшиланади ва олинаётган сувнинг аниқ миқдорини баҳолаш имконияти яратилади.</a:t>
            </a:r>
            <a:endParaRPr lang="ru-RU"/>
          </a:p>
        </p:txBody>
      </p:sp>
      <p:pic>
        <p:nvPicPr>
          <p:cNvPr descr="сифон122" id="6156" name="Рисунок 77"/>
          <p:cNvPicPr>
            <a:picLocks noChangeArrowheads="1" noChangeAspect="1"/>
          </p:cNvPicPr>
          <p:nvPr/>
        </p:nvPicPr>
        <p:blipFill>
          <a:blip cstate="email" r:embed="rId5"/>
          <a:srcRect b="5069" l="4128" r="4385" t="4518"/>
          <a:stretch>
            <a:fillRect/>
          </a:stretch>
        </p:blipFill>
        <p:spPr bwMode="auto">
          <a:xfrm>
            <a:off x="1371600" y="2286000"/>
            <a:ext cx="5334000" cy="3200400"/>
          </a:xfrm>
          <a:prstGeom prst="rect">
            <a:avLst/>
          </a:prstGeom>
          <a:noFill/>
          <a:ln w="9525">
            <a:noFill/>
            <a:miter lim="800000"/>
            <a:headEnd/>
            <a:tailEnd/>
          </a:ln>
        </p:spPr>
      </p:pic>
    </p:spTree>
  </p:cSld>
  <p:clrMapOvr>
    <a:masterClrMapping/>
  </p:clrMapOvr>
  <p:timing>
    <p:tnLst>
      <p:par>
        <p:cTn dur="indefinite" id="1" nodeType="tmRoot" restart="never"/>
      </p:par>
    </p:tnLst>
  </p:timing>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7171" name="Rectangle 50"/>
          <p:cNvSpPr>
            <a:spLocks noChangeArrowheads="1"/>
          </p:cNvSpPr>
          <p:nvPr/>
        </p:nvSpPr>
        <p:spPr bwMode="auto">
          <a:xfrm>
            <a:off x="0" y="2943225"/>
            <a:ext cx="9144000" cy="0"/>
          </a:xfrm>
          <a:prstGeom prst="rect">
            <a:avLst/>
          </a:prstGeom>
          <a:noFill/>
          <a:ln w="9525">
            <a:noFill/>
            <a:miter lim="800000"/>
            <a:headEnd/>
            <a:tailEnd/>
          </a:ln>
        </p:spPr>
        <p:txBody>
          <a:bodyPr anchor="ctr" wrap="none">
            <a:spAutoFit/>
          </a:bodyPr>
          <a:lstStyle/>
          <a:p>
            <a:pPr algn="ctr"/>
            <a:endParaRPr lang="en-US"/>
          </a:p>
        </p:txBody>
      </p:sp>
      <p:pic>
        <p:nvPicPr>
          <p:cNvPr id="7170" name="Object 2"/>
          <p:cNvPicPr>
            <a:picLocks noChangeAspect="1"/>
          </p:cNvPicPr>
          <p:nvPr/>
        </p:nvPicPr>
        <p:blipFill>
          <a:blip r:embed="rId3"/>
          <a:srcRect/>
          <a:stretch>
            <a:fillRect/>
          </a:stretch>
        </p:blipFill>
        <p:spPr bwMode="auto">
          <a:xfrm>
            <a:off x="228600" y="152400"/>
            <a:ext cx="971550" cy="971550"/>
          </a:xfrm>
          <a:prstGeom prst="rect"/>
          <a:noFill/>
        </p:spPr>
      </p:pic>
      <p:pic>
        <p:nvPicPr>
          <p:cNvPr descr="timi" id="7172" name="Picture 51"/>
          <p:cNvPicPr>
            <a:picLocks noChangeArrowheads="1" noChangeAspect="1"/>
          </p:cNvPicPr>
          <p:nvPr/>
        </p:nvPicPr>
        <p:blipFill>
          <a:blip cstate="print" r:embed="rId4"/>
          <a:srcRect/>
          <a:stretch>
            <a:fillRect/>
          </a:stretch>
        </p:blipFill>
        <p:spPr bwMode="auto">
          <a:xfrm>
            <a:off x="8001000" y="152400"/>
            <a:ext cx="977900" cy="965200"/>
          </a:xfrm>
          <a:prstGeom prst="rect">
            <a:avLst/>
          </a:prstGeom>
          <a:noFill/>
          <a:ln w="9525">
            <a:noFill/>
            <a:miter lim="800000"/>
            <a:headEnd/>
            <a:tailEnd/>
          </a:ln>
        </p:spPr>
      </p:pic>
      <p:sp>
        <p:nvSpPr>
          <p:cNvPr id="7173" name="Rectangle 52"/>
          <p:cNvSpPr>
            <a:spLocks noChangeArrowheads="1"/>
          </p:cNvSpPr>
          <p:nvPr/>
        </p:nvSpPr>
        <p:spPr bwMode="auto">
          <a:xfrm>
            <a:off x="1371600" y="338138"/>
            <a:ext cx="6462713" cy="701675"/>
          </a:xfrm>
          <a:prstGeom prst="rect">
            <a:avLst/>
          </a:prstGeom>
          <a:noFill/>
          <a:ln w="9525">
            <a:noFill/>
            <a:miter lim="800000"/>
            <a:headEnd/>
            <a:tailEnd/>
          </a:ln>
        </p:spPr>
        <p:txBody>
          <a:bodyPr anchor="ctr">
            <a:spAutoFit/>
          </a:bodyPr>
          <a:lstStyle/>
          <a:p>
            <a:pPr algn="ctr">
              <a:tabLst>
                <a:tab algn="l" pos="1782763"/>
              </a:tabLst>
            </a:pPr>
            <a:r>
              <a:rPr b="1" lang="uz-Cyrl-UZ" sz="2000"/>
              <a:t>ШЎРЛАНИШГА МОЙИЛ ТУПРОҚЛАРДА БИО-ДРЕНАЖ ТИЗИМЛАРНИ ЖОРИЙ ЭТИШ</a:t>
            </a:r>
          </a:p>
        </p:txBody>
      </p:sp>
      <p:sp>
        <p:nvSpPr>
          <p:cNvPr id="7174" name="Rectangle 53"/>
          <p:cNvSpPr>
            <a:spLocks noChangeArrowheads="1"/>
          </p:cNvSpPr>
          <p:nvPr/>
        </p:nvSpPr>
        <p:spPr bwMode="auto">
          <a:xfrm>
            <a:off x="152400" y="1265238"/>
            <a:ext cx="8686800" cy="1100137"/>
          </a:xfrm>
          <a:prstGeom prst="rect">
            <a:avLst/>
          </a:prstGeom>
          <a:noFill/>
          <a:ln w="9525">
            <a:noFill/>
            <a:miter lim="800000"/>
            <a:headEnd/>
            <a:tailEnd/>
          </a:ln>
        </p:spPr>
        <p:txBody>
          <a:bodyPr anchor="ctr">
            <a:spAutoFit/>
          </a:bodyPr>
          <a:lstStyle/>
          <a:p>
            <a:r>
              <a:rPr b="1" lang="uz-Cyrl-UZ" sz="1600"/>
              <a:t>Қисқача мазмуни: </a:t>
            </a:r>
            <a:r>
              <a:rPr lang="uz-Cyrl-UZ" sz="1600"/>
              <a:t>Шўрланишга мойил ва сунъий дренажлари фаолияти сусайиб кетган ерларда экологик-мелиоратив ҳолатини яхшилаш максадида кўп маблағ талаб қилмайдиган дарахтзор ёки бедазор ўсимликлар 1-2 м эни ва қатор оралари 100-200 м оралиғида асосий экинлар билан банд майдонларга киритилади.</a:t>
            </a:r>
            <a:r>
              <a:rPr lang="ru-RU">
                <a:latin charset="0" pitchFamily="18" typeface="Times New Roman"/>
              </a:rPr>
              <a:t> </a:t>
            </a:r>
          </a:p>
        </p:txBody>
      </p:sp>
      <p:pic>
        <p:nvPicPr>
          <p:cNvPr descr="2004био1" id="7175" name="Picture 56"/>
          <p:cNvPicPr>
            <a:picLocks noChangeArrowheads="1" noChangeAspect="1"/>
          </p:cNvPicPr>
          <p:nvPr/>
        </p:nvPicPr>
        <p:blipFill>
          <a:blip cstate="email" r:embed="rId5"/>
          <a:srcRect b="55"/>
          <a:stretch>
            <a:fillRect/>
          </a:stretch>
        </p:blipFill>
        <p:spPr bwMode="auto">
          <a:xfrm>
            <a:off x="381000" y="2667000"/>
            <a:ext cx="2667000" cy="2133600"/>
          </a:xfrm>
          <a:prstGeom prst="rect">
            <a:avLst/>
          </a:prstGeom>
          <a:noFill/>
          <a:ln w="9525">
            <a:noFill/>
            <a:miter lim="800000"/>
            <a:headEnd/>
            <a:tailEnd/>
          </a:ln>
        </p:spPr>
      </p:pic>
      <p:pic>
        <p:nvPicPr>
          <p:cNvPr descr="2004био" id="7176" name="Picture 55"/>
          <p:cNvPicPr>
            <a:picLocks noChangeArrowheads="1" noChangeAspect="1"/>
          </p:cNvPicPr>
          <p:nvPr/>
        </p:nvPicPr>
        <p:blipFill>
          <a:blip cstate="email" r:embed="rId6"/>
          <a:srcRect/>
          <a:stretch>
            <a:fillRect/>
          </a:stretch>
        </p:blipFill>
        <p:spPr bwMode="auto">
          <a:xfrm>
            <a:off x="3276600" y="2667000"/>
            <a:ext cx="2819400" cy="2133600"/>
          </a:xfrm>
          <a:prstGeom prst="rect">
            <a:avLst/>
          </a:prstGeom>
          <a:noFill/>
          <a:ln w="9525">
            <a:noFill/>
            <a:miter lim="800000"/>
            <a:headEnd/>
            <a:tailEnd/>
          </a:ln>
        </p:spPr>
      </p:pic>
      <p:pic>
        <p:nvPicPr>
          <p:cNvPr descr="IMG_0125" id="7177" name="Picture 54"/>
          <p:cNvPicPr>
            <a:picLocks noChangeArrowheads="1" noChangeAspect="1"/>
          </p:cNvPicPr>
          <p:nvPr/>
        </p:nvPicPr>
        <p:blipFill>
          <a:blip cstate="email" r:embed="rId7"/>
          <a:srcRect/>
          <a:stretch>
            <a:fillRect/>
          </a:stretch>
        </p:blipFill>
        <p:spPr bwMode="auto">
          <a:xfrm>
            <a:off x="6248400" y="2667000"/>
            <a:ext cx="2590800" cy="2057400"/>
          </a:xfrm>
          <a:prstGeom prst="rect">
            <a:avLst/>
          </a:prstGeom>
          <a:noFill/>
          <a:ln w="9525">
            <a:noFill/>
            <a:miter lim="800000"/>
            <a:headEnd/>
            <a:tailEnd/>
          </a:ln>
        </p:spPr>
      </p:pic>
      <p:sp>
        <p:nvSpPr>
          <p:cNvPr id="7178" name="Rectangle 57"/>
          <p:cNvSpPr>
            <a:spLocks noChangeArrowheads="1"/>
          </p:cNvSpPr>
          <p:nvPr/>
        </p:nvSpPr>
        <p:spPr bwMode="auto">
          <a:xfrm>
            <a:off x="0" y="0"/>
            <a:ext cx="9144000" cy="0"/>
          </a:xfrm>
          <a:prstGeom prst="rect">
            <a:avLst/>
          </a:prstGeom>
          <a:noFill/>
          <a:ln w="9525">
            <a:noFill/>
            <a:miter lim="800000"/>
            <a:headEnd/>
            <a:tailEnd/>
          </a:ln>
        </p:spPr>
        <p:txBody>
          <a:bodyPr anchor="ctr" wrap="none">
            <a:spAutoFit/>
          </a:bodyPr>
          <a:lstStyle/>
          <a:p>
            <a:endParaRPr lang="en-US"/>
          </a:p>
        </p:txBody>
      </p:sp>
      <p:sp>
        <p:nvSpPr>
          <p:cNvPr id="7179" name="Rectangle 58"/>
          <p:cNvSpPr>
            <a:spLocks noChangeArrowheads="1"/>
          </p:cNvSpPr>
          <p:nvPr/>
        </p:nvSpPr>
        <p:spPr bwMode="auto">
          <a:xfrm>
            <a:off x="4410075" y="1905000"/>
            <a:ext cx="322263" cy="290513"/>
          </a:xfrm>
          <a:prstGeom prst="rect">
            <a:avLst/>
          </a:prstGeom>
          <a:noFill/>
          <a:ln w="9525">
            <a:noFill/>
            <a:miter lim="800000"/>
            <a:headEnd/>
            <a:tailEnd/>
          </a:ln>
        </p:spPr>
        <p:txBody>
          <a:bodyPr anchor="ctr" wrap="none">
            <a:spAutoFit/>
          </a:bodyPr>
          <a:lstStyle/>
          <a:p>
            <a:pPr algn="ctr"/>
            <a:r>
              <a:rPr lang="uz-Cyrl-UZ" sz="1300">
                <a:cs charset="0" pitchFamily="18" typeface="Times New Roman"/>
              </a:rPr>
              <a:t>   </a:t>
            </a:r>
            <a:endParaRPr lang="uz-Cyrl-UZ"/>
          </a:p>
        </p:txBody>
      </p:sp>
      <p:sp>
        <p:nvSpPr>
          <p:cNvPr id="7180" name="Rectangle 59"/>
          <p:cNvSpPr>
            <a:spLocks noChangeArrowheads="1"/>
          </p:cNvSpPr>
          <p:nvPr/>
        </p:nvSpPr>
        <p:spPr bwMode="auto">
          <a:xfrm>
            <a:off x="0" y="4138613"/>
            <a:ext cx="9144000" cy="0"/>
          </a:xfrm>
          <a:prstGeom prst="rect">
            <a:avLst/>
          </a:prstGeom>
          <a:noFill/>
          <a:ln w="9525">
            <a:noFill/>
            <a:miter lim="800000"/>
            <a:headEnd/>
            <a:tailEnd/>
          </a:ln>
        </p:spPr>
        <p:txBody>
          <a:bodyPr anchor="ctr" wrap="none">
            <a:spAutoFit/>
          </a:bodyPr>
          <a:lstStyle/>
          <a:p>
            <a:endParaRPr lang="en-US"/>
          </a:p>
        </p:txBody>
      </p:sp>
      <p:sp>
        <p:nvSpPr>
          <p:cNvPr id="7181" name="Rectangle 60"/>
          <p:cNvSpPr>
            <a:spLocks noChangeArrowheads="1"/>
          </p:cNvSpPr>
          <p:nvPr/>
        </p:nvSpPr>
        <p:spPr bwMode="auto">
          <a:xfrm>
            <a:off x="0" y="6272213"/>
            <a:ext cx="9144000" cy="0"/>
          </a:xfrm>
          <a:prstGeom prst="rect">
            <a:avLst/>
          </a:prstGeom>
          <a:noFill/>
          <a:ln w="9525">
            <a:noFill/>
            <a:miter lim="800000"/>
            <a:headEnd/>
            <a:tailEnd/>
          </a:ln>
        </p:spPr>
        <p:txBody>
          <a:bodyPr anchor="ctr" wrap="none">
            <a:spAutoFit/>
          </a:bodyPr>
          <a:lstStyle/>
          <a:p>
            <a:pPr>
              <a:tabLst>
                <a:tab algn="l" pos="1782763"/>
              </a:tabLst>
            </a:pPr>
            <a:endParaRPr lang="en-US"/>
          </a:p>
        </p:txBody>
      </p:sp>
      <p:sp>
        <p:nvSpPr>
          <p:cNvPr id="7182" name="Rectangle 61"/>
          <p:cNvSpPr>
            <a:spLocks noChangeArrowheads="1"/>
          </p:cNvSpPr>
          <p:nvPr/>
        </p:nvSpPr>
        <p:spPr bwMode="auto">
          <a:xfrm>
            <a:off x="228600" y="4983163"/>
            <a:ext cx="8686800" cy="1190625"/>
          </a:xfrm>
          <a:prstGeom prst="rect">
            <a:avLst/>
          </a:prstGeom>
          <a:noFill/>
          <a:ln w="9525">
            <a:noFill/>
            <a:miter lim="800000"/>
            <a:headEnd/>
            <a:tailEnd/>
          </a:ln>
        </p:spPr>
        <p:txBody>
          <a:bodyPr anchor="ctr">
            <a:spAutoFit/>
          </a:bodyPr>
          <a:lstStyle/>
          <a:p>
            <a:r>
              <a:rPr b="1" lang="uz-Cyrl-UZ"/>
              <a:t>Кутиладиган натижалар: </a:t>
            </a:r>
            <a:r>
              <a:rPr lang="uz-Cyrl-UZ"/>
              <a:t>Ўзбекистонда илк бор яратилган усул техник-иқтисодий нуқтаи назаридан юқори самарага эга, ерлар мелиоратив ҳолатини яхшилайди ва маҳсулдорлигини 10-12 фоиз оширади, ҳар гектаридан энг камида 10 млн сўм қўшимча соф фойда олиб келади</a:t>
            </a:r>
            <a:r>
              <a:rPr lang="ru-RU"/>
              <a:t> </a:t>
            </a:r>
          </a:p>
        </p:txBody>
      </p:sp>
    </p:spTree>
  </p:cSld>
  <p:clrMapOvr>
    <a:masterClrMapping/>
  </p:clrMapOvr>
  <p:timing>
    <p:tnLst>
      <p:par>
        <p:cTn dur="indefinite" id="1" nodeType="tmRoot" restart="never"/>
      </p:par>
    </p:tnLst>
  </p:timing>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0" y="2943225"/>
            <a:ext cx="9144000" cy="0"/>
          </a:xfrm>
          <a:prstGeom prst="rect">
            <a:avLst/>
          </a:prstGeom>
          <a:noFill/>
          <a:ln w="9525">
            <a:noFill/>
            <a:miter lim="800000"/>
            <a:headEnd/>
            <a:tailEnd/>
          </a:ln>
        </p:spPr>
        <p:txBody>
          <a:bodyPr anchor="ctr" wrap="none">
            <a:spAutoFit/>
          </a:bodyPr>
          <a:lstStyle/>
          <a:p>
            <a:pPr algn="ctr"/>
            <a:endParaRPr lang="en-US"/>
          </a:p>
        </p:txBody>
      </p:sp>
      <p:pic>
        <p:nvPicPr>
          <p:cNvPr id="8194" name="Object 2"/>
          <p:cNvPicPr>
            <a:picLocks noChangeAspect="1"/>
          </p:cNvPicPr>
          <p:nvPr/>
        </p:nvPicPr>
        <p:blipFill>
          <a:blip r:embed="rId3"/>
          <a:srcRect/>
          <a:stretch>
            <a:fillRect/>
          </a:stretch>
        </p:blipFill>
        <p:spPr bwMode="auto">
          <a:xfrm>
            <a:off x="228600" y="152400"/>
            <a:ext cx="971550" cy="971550"/>
          </a:xfrm>
          <a:prstGeom prst="rect"/>
          <a:noFill/>
        </p:spPr>
      </p:pic>
      <p:pic>
        <p:nvPicPr>
          <p:cNvPr descr="timi" id="8196" name="Picture 4"/>
          <p:cNvPicPr>
            <a:picLocks noChangeArrowheads="1" noChangeAspect="1"/>
          </p:cNvPicPr>
          <p:nvPr/>
        </p:nvPicPr>
        <p:blipFill>
          <a:blip cstate="print" r:embed="rId4"/>
          <a:srcRect/>
          <a:stretch>
            <a:fillRect/>
          </a:stretch>
        </p:blipFill>
        <p:spPr bwMode="auto">
          <a:xfrm>
            <a:off x="8001000" y="152400"/>
            <a:ext cx="977900" cy="965200"/>
          </a:xfrm>
          <a:prstGeom prst="rect">
            <a:avLst/>
          </a:prstGeom>
          <a:noFill/>
          <a:ln w="9525">
            <a:noFill/>
            <a:miter lim="800000"/>
            <a:headEnd/>
            <a:tailEnd/>
          </a:ln>
        </p:spPr>
      </p:pic>
      <p:sp>
        <p:nvSpPr>
          <p:cNvPr id="8197" name="Rectangle 5"/>
          <p:cNvSpPr>
            <a:spLocks noChangeArrowheads="1"/>
          </p:cNvSpPr>
          <p:nvPr/>
        </p:nvSpPr>
        <p:spPr bwMode="auto">
          <a:xfrm>
            <a:off x="1371600" y="277813"/>
            <a:ext cx="6462713" cy="822325"/>
          </a:xfrm>
          <a:prstGeom prst="rect">
            <a:avLst/>
          </a:prstGeom>
          <a:noFill/>
          <a:ln w="9525">
            <a:noFill/>
            <a:miter lim="800000"/>
            <a:headEnd/>
            <a:tailEnd/>
          </a:ln>
        </p:spPr>
        <p:txBody>
          <a:bodyPr anchor="ctr">
            <a:spAutoFit/>
          </a:bodyPr>
          <a:lstStyle/>
          <a:p>
            <a:pPr algn="ctr">
              <a:tabLst>
                <a:tab algn="l" pos="1782763"/>
              </a:tabLst>
            </a:pPr>
            <a:r>
              <a:rPr b="1" lang="uz-Cyrl-UZ" sz="2400"/>
              <a:t>ШЎРЛАНГА</a:t>
            </a:r>
            <a:r>
              <a:rPr b="1" lang="ru-RU" sz="2400"/>
              <a:t>Н</a:t>
            </a:r>
            <a:r>
              <a:rPr b="1" lang="uz-Cyrl-UZ" sz="2400"/>
              <a:t> ТУПРОҚЛАР</a:t>
            </a:r>
            <a:r>
              <a:rPr b="1" lang="ru-RU" sz="2400"/>
              <a:t>НИ</a:t>
            </a:r>
            <a:r>
              <a:rPr b="1" lang="uz-Cyrl-UZ" sz="2400"/>
              <a:t> БИО</a:t>
            </a:r>
            <a:r>
              <a:rPr b="1" lang="ru-RU" sz="2400"/>
              <a:t>МЕЛИОРАЦИЯ </a:t>
            </a:r>
            <a:r>
              <a:rPr b="1" lang="uz-Cyrl-UZ" sz="2400"/>
              <a:t>ҚИЛИШ</a:t>
            </a:r>
            <a:r>
              <a:rPr lang="ru-RU" sz="2400"/>
              <a:t> </a:t>
            </a:r>
            <a:endParaRPr lang="uz-Cyrl-UZ" sz="2400"/>
          </a:p>
        </p:txBody>
      </p:sp>
      <p:sp>
        <p:nvSpPr>
          <p:cNvPr id="8198" name="Rectangle 6"/>
          <p:cNvSpPr>
            <a:spLocks noChangeArrowheads="1"/>
          </p:cNvSpPr>
          <p:nvPr/>
        </p:nvSpPr>
        <p:spPr bwMode="auto">
          <a:xfrm>
            <a:off x="228600" y="1062038"/>
            <a:ext cx="8686800" cy="1833562"/>
          </a:xfrm>
          <a:prstGeom prst="rect">
            <a:avLst/>
          </a:prstGeom>
          <a:noFill/>
          <a:ln w="9525">
            <a:noFill/>
            <a:miter lim="800000"/>
            <a:headEnd/>
            <a:tailEnd/>
          </a:ln>
        </p:spPr>
        <p:txBody>
          <a:bodyPr anchor="ctr">
            <a:spAutoFit/>
          </a:bodyPr>
          <a:lstStyle/>
          <a:p>
            <a:r>
              <a:rPr b="1" lang="uz-Cyrl-UZ" sz="1600"/>
              <a:t>Қисқача мазмуни: </a:t>
            </a:r>
            <a:r>
              <a:rPr lang="uz-Cyrl-UZ" sz="1600"/>
              <a:t>Тирноқгул (ноготки)нинг шифобахш хусусиятлари унинг гулларида мужассамланган. У ерда кўп миқдорда каротиноидлар (каротин, ликопин, виолаксантин, рубиксантин, цитраксантин, флавоксантин, флавохром, неоликопин А) сақланади. Гулларнинг ранги қанчалик ёркин бўлса, шунчалик каротиноидлар  миқдори кўп бўлади. Ундан ташқари тирноқгул гулларида кўп миқдорда флавоноидлар сақланади (ситостерин), смолалар, тритерпенли гликозидлар, шиллиқлар тахир моддалар, органик жавхарлари (олма, пентацедил,  салицил ва аскорбин) мавжуд.</a:t>
            </a:r>
            <a:r>
              <a:rPr lang="ru-RU"/>
              <a:t> </a:t>
            </a:r>
          </a:p>
        </p:txBody>
      </p:sp>
      <p:sp>
        <p:nvSpPr>
          <p:cNvPr id="8199" name="Rectangle 7"/>
          <p:cNvSpPr>
            <a:spLocks noChangeArrowheads="1"/>
          </p:cNvSpPr>
          <p:nvPr/>
        </p:nvSpPr>
        <p:spPr bwMode="auto">
          <a:xfrm>
            <a:off x="0" y="0"/>
            <a:ext cx="9144000" cy="0"/>
          </a:xfrm>
          <a:prstGeom prst="rect">
            <a:avLst/>
          </a:prstGeom>
          <a:noFill/>
          <a:ln w="9525">
            <a:noFill/>
            <a:miter lim="800000"/>
            <a:headEnd/>
            <a:tailEnd/>
          </a:ln>
        </p:spPr>
        <p:txBody>
          <a:bodyPr anchor="ctr" wrap="none">
            <a:spAutoFit/>
          </a:bodyPr>
          <a:lstStyle/>
          <a:p>
            <a:endParaRPr lang="en-US"/>
          </a:p>
        </p:txBody>
      </p:sp>
      <p:sp>
        <p:nvSpPr>
          <p:cNvPr id="8200" name="Rectangle 8"/>
          <p:cNvSpPr>
            <a:spLocks noChangeArrowheads="1"/>
          </p:cNvSpPr>
          <p:nvPr/>
        </p:nvSpPr>
        <p:spPr bwMode="auto">
          <a:xfrm>
            <a:off x="4410075" y="1905000"/>
            <a:ext cx="322263" cy="290513"/>
          </a:xfrm>
          <a:prstGeom prst="rect">
            <a:avLst/>
          </a:prstGeom>
          <a:noFill/>
          <a:ln w="9525">
            <a:noFill/>
            <a:miter lim="800000"/>
            <a:headEnd/>
            <a:tailEnd/>
          </a:ln>
        </p:spPr>
        <p:txBody>
          <a:bodyPr anchor="ctr" wrap="none">
            <a:spAutoFit/>
          </a:bodyPr>
          <a:lstStyle/>
          <a:p>
            <a:pPr algn="ctr"/>
            <a:r>
              <a:rPr lang="uz-Cyrl-UZ" sz="1300">
                <a:cs charset="0" pitchFamily="18" typeface="Times New Roman"/>
              </a:rPr>
              <a:t>   </a:t>
            </a:r>
            <a:endParaRPr lang="uz-Cyrl-UZ"/>
          </a:p>
        </p:txBody>
      </p:sp>
      <p:sp>
        <p:nvSpPr>
          <p:cNvPr id="8201" name="Rectangle 9"/>
          <p:cNvSpPr>
            <a:spLocks noChangeArrowheads="1"/>
          </p:cNvSpPr>
          <p:nvPr/>
        </p:nvSpPr>
        <p:spPr bwMode="auto">
          <a:xfrm>
            <a:off x="0" y="4138613"/>
            <a:ext cx="9144000" cy="0"/>
          </a:xfrm>
          <a:prstGeom prst="rect">
            <a:avLst/>
          </a:prstGeom>
          <a:noFill/>
          <a:ln w="9525">
            <a:noFill/>
            <a:miter lim="800000"/>
            <a:headEnd/>
            <a:tailEnd/>
          </a:ln>
        </p:spPr>
        <p:txBody>
          <a:bodyPr anchor="ctr" wrap="none">
            <a:spAutoFit/>
          </a:bodyPr>
          <a:lstStyle/>
          <a:p>
            <a:endParaRPr lang="en-US"/>
          </a:p>
        </p:txBody>
      </p:sp>
      <p:sp>
        <p:nvSpPr>
          <p:cNvPr id="8202" name="Rectangle 10"/>
          <p:cNvSpPr>
            <a:spLocks noChangeArrowheads="1"/>
          </p:cNvSpPr>
          <p:nvPr/>
        </p:nvSpPr>
        <p:spPr bwMode="auto">
          <a:xfrm>
            <a:off x="0" y="6272213"/>
            <a:ext cx="9144000" cy="0"/>
          </a:xfrm>
          <a:prstGeom prst="rect">
            <a:avLst/>
          </a:prstGeom>
          <a:noFill/>
          <a:ln w="9525">
            <a:noFill/>
            <a:miter lim="800000"/>
            <a:headEnd/>
            <a:tailEnd/>
          </a:ln>
        </p:spPr>
        <p:txBody>
          <a:bodyPr anchor="ctr" wrap="none">
            <a:spAutoFit/>
          </a:bodyPr>
          <a:lstStyle/>
          <a:p>
            <a:pPr>
              <a:tabLst>
                <a:tab algn="l" pos="1782763"/>
              </a:tabLst>
            </a:pPr>
            <a:endParaRPr lang="en-US"/>
          </a:p>
        </p:txBody>
      </p:sp>
      <p:sp>
        <p:nvSpPr>
          <p:cNvPr id="8203" name="Rectangle 11"/>
          <p:cNvSpPr>
            <a:spLocks noChangeArrowheads="1"/>
          </p:cNvSpPr>
          <p:nvPr/>
        </p:nvSpPr>
        <p:spPr bwMode="auto">
          <a:xfrm>
            <a:off x="228600" y="5380038"/>
            <a:ext cx="8763000" cy="1314450"/>
          </a:xfrm>
          <a:prstGeom prst="rect">
            <a:avLst/>
          </a:prstGeom>
          <a:noFill/>
          <a:ln w="9525">
            <a:noFill/>
            <a:miter lim="800000"/>
            <a:headEnd/>
            <a:tailEnd/>
          </a:ln>
        </p:spPr>
        <p:txBody>
          <a:bodyPr anchor="ctr">
            <a:spAutoFit/>
          </a:bodyPr>
          <a:lstStyle/>
          <a:p>
            <a:r>
              <a:rPr b="1" lang="uz-Cyrl-UZ" sz="1600"/>
              <a:t>Кутиладиган натижалар: </a:t>
            </a:r>
            <a:r>
              <a:rPr lang="uz-Cyrl-UZ" sz="1600"/>
              <a:t>Ўзбекистонда илк бор яратилган усул техник-иқтисодий нуқтаи назаридан юқори самарага эга, ерлар мелиоратив ҳолатини яхшилайди, бўшётган ерларда экинзорлар барпо этилади, экспортбоп ва импорт ўрнини босувчи махсулот олинади ва, ҳар гектардан ўсимлик тури ва тупроқнинг дастлабки шўрланишига қараб энг камида 4- 12 млн сўм даромад олинади, рентабеллик 40% дан ортади.</a:t>
            </a:r>
            <a:endParaRPr lang="ru-RU" sz="1600"/>
          </a:p>
        </p:txBody>
      </p:sp>
      <p:sp>
        <p:nvSpPr>
          <p:cNvPr id="8204" name="Rectangle 12"/>
          <p:cNvSpPr>
            <a:spLocks noChangeArrowheads="1"/>
          </p:cNvSpPr>
          <p:nvPr/>
        </p:nvSpPr>
        <p:spPr bwMode="auto">
          <a:xfrm>
            <a:off x="0" y="1862138"/>
            <a:ext cx="9144000" cy="0"/>
          </a:xfrm>
          <a:prstGeom prst="rect">
            <a:avLst/>
          </a:prstGeom>
          <a:noFill/>
          <a:ln w="9525">
            <a:noFill/>
            <a:miter lim="800000"/>
            <a:headEnd/>
            <a:tailEnd/>
          </a:ln>
        </p:spPr>
        <p:txBody>
          <a:bodyPr anchor="ctr" wrap="none">
            <a:spAutoFit/>
          </a:bodyPr>
          <a:lstStyle/>
          <a:p>
            <a:endParaRPr lang="en-US"/>
          </a:p>
        </p:txBody>
      </p:sp>
      <p:pic>
        <p:nvPicPr>
          <p:cNvPr id="8205" name="Picture 18"/>
          <p:cNvPicPr>
            <a:picLocks noChangeArrowheads="1" noChangeAspect="1"/>
          </p:cNvPicPr>
          <p:nvPr/>
        </p:nvPicPr>
        <p:blipFill>
          <a:blip cstate="email" r:embed="rId5"/>
          <a:srcRect/>
          <a:stretch>
            <a:fillRect/>
          </a:stretch>
        </p:blipFill>
        <p:spPr bwMode="auto">
          <a:xfrm>
            <a:off x="457200" y="2921000"/>
            <a:ext cx="4114800" cy="2413000"/>
          </a:xfrm>
          <a:prstGeom prst="rect">
            <a:avLst/>
          </a:prstGeom>
          <a:noFill/>
          <a:ln w="9525">
            <a:noFill/>
            <a:miter lim="800000"/>
            <a:headEnd/>
            <a:tailEnd/>
          </a:ln>
        </p:spPr>
      </p:pic>
      <p:pic>
        <p:nvPicPr>
          <p:cNvPr descr="FILE0682" id="8206" name="Picture 19"/>
          <p:cNvPicPr>
            <a:picLocks noChangeArrowheads="1" noChangeAspect="1"/>
          </p:cNvPicPr>
          <p:nvPr/>
        </p:nvPicPr>
        <p:blipFill>
          <a:blip cstate="email" r:embed="rId6"/>
          <a:srcRect/>
          <a:stretch>
            <a:fillRect/>
          </a:stretch>
        </p:blipFill>
        <p:spPr bwMode="auto">
          <a:xfrm>
            <a:off x="4953000" y="2933700"/>
            <a:ext cx="3962400" cy="2400300"/>
          </a:xfrm>
          <a:prstGeom prst="rect">
            <a:avLst/>
          </a:prstGeom>
          <a:noFill/>
          <a:ln w="9525">
            <a:noFill/>
            <a:miter lim="800000"/>
            <a:headEnd/>
            <a:tailEnd/>
          </a:ln>
        </p:spPr>
      </p:pic>
    </p:spTree>
  </p:cSld>
  <p:clrMapOvr>
    <a:masterClrMapping/>
  </p:clrMapOvr>
  <p:timing>
    <p:tnLst>
      <p:par>
        <p:cTn dur="indefinite" id="1" nodeType="tmRoot" restart="never"/>
      </p:par>
    </p:tnLst>
  </p:timing>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0" y="2943225"/>
            <a:ext cx="9144000" cy="0"/>
          </a:xfrm>
          <a:prstGeom prst="rect">
            <a:avLst/>
          </a:prstGeom>
          <a:noFill/>
          <a:ln w="9525">
            <a:noFill/>
            <a:miter lim="800000"/>
            <a:headEnd/>
            <a:tailEnd/>
          </a:ln>
        </p:spPr>
        <p:txBody>
          <a:bodyPr anchor="ctr" wrap="none">
            <a:spAutoFit/>
          </a:bodyPr>
          <a:lstStyle/>
          <a:p>
            <a:pPr algn="ctr"/>
            <a:endParaRPr lang="en-US"/>
          </a:p>
        </p:txBody>
      </p:sp>
      <p:pic>
        <p:nvPicPr>
          <p:cNvPr id="9218" name="Object 2"/>
          <p:cNvPicPr>
            <a:picLocks noChangeAspect="1"/>
          </p:cNvPicPr>
          <p:nvPr/>
        </p:nvPicPr>
        <p:blipFill>
          <a:blip r:embed="rId3"/>
          <a:srcRect/>
          <a:stretch>
            <a:fillRect/>
          </a:stretch>
        </p:blipFill>
        <p:spPr bwMode="auto">
          <a:xfrm>
            <a:off x="228600" y="152400"/>
            <a:ext cx="971550" cy="971550"/>
          </a:xfrm>
          <a:prstGeom prst="rect"/>
          <a:noFill/>
        </p:spPr>
      </p:pic>
      <p:pic>
        <p:nvPicPr>
          <p:cNvPr descr="timi" id="9220" name="Picture 4"/>
          <p:cNvPicPr>
            <a:picLocks noChangeArrowheads="1" noChangeAspect="1"/>
          </p:cNvPicPr>
          <p:nvPr/>
        </p:nvPicPr>
        <p:blipFill>
          <a:blip cstate="print" r:embed="rId4"/>
          <a:srcRect/>
          <a:stretch>
            <a:fillRect/>
          </a:stretch>
        </p:blipFill>
        <p:spPr bwMode="auto">
          <a:xfrm>
            <a:off x="8001000" y="152400"/>
            <a:ext cx="977900" cy="965200"/>
          </a:xfrm>
          <a:prstGeom prst="rect">
            <a:avLst/>
          </a:prstGeom>
          <a:noFill/>
          <a:ln w="9525">
            <a:noFill/>
            <a:miter lim="800000"/>
            <a:headEnd/>
            <a:tailEnd/>
          </a:ln>
        </p:spPr>
      </p:pic>
      <p:sp>
        <p:nvSpPr>
          <p:cNvPr id="9221" name="Rectangle 5"/>
          <p:cNvSpPr>
            <a:spLocks noChangeArrowheads="1"/>
          </p:cNvSpPr>
          <p:nvPr/>
        </p:nvSpPr>
        <p:spPr bwMode="auto">
          <a:xfrm>
            <a:off x="1371600" y="34925"/>
            <a:ext cx="6462713" cy="1311275"/>
          </a:xfrm>
          <a:prstGeom prst="rect">
            <a:avLst/>
          </a:prstGeom>
          <a:noFill/>
          <a:ln w="9525">
            <a:noFill/>
            <a:miter lim="800000"/>
            <a:headEnd/>
            <a:tailEnd/>
          </a:ln>
        </p:spPr>
        <p:txBody>
          <a:bodyPr anchor="ctr">
            <a:spAutoFit/>
          </a:bodyPr>
          <a:lstStyle/>
          <a:p>
            <a:pPr algn="ctr">
              <a:tabLst>
                <a:tab algn="l" pos="1782763"/>
              </a:tabLst>
            </a:pPr>
            <a:r>
              <a:rPr b="1" lang="uz-Cyrl-UZ" sz="2000"/>
              <a:t>ОЗИҚ-ОВҚАТ ХАВФСИЗЛИГИНИ ТАЪМИНЛАШ МАҚСАДИДА ҚЎШИМЧА МАБЛАҒ ТАЛАБ ҚИЛМАЙДИГАН ПАХТА-ДУКАКЛИ ЭКИНЛАРНИ БИР ВАҚТДА ЕТИШТИРИШ ТЕХНОЛОГИЯСИ</a:t>
            </a:r>
          </a:p>
        </p:txBody>
      </p:sp>
      <p:sp>
        <p:nvSpPr>
          <p:cNvPr id="9222" name="Rectangle 6"/>
          <p:cNvSpPr>
            <a:spLocks noChangeArrowheads="1"/>
          </p:cNvSpPr>
          <p:nvPr/>
        </p:nvSpPr>
        <p:spPr bwMode="auto">
          <a:xfrm>
            <a:off x="228600" y="1295400"/>
            <a:ext cx="8686800" cy="915988"/>
          </a:xfrm>
          <a:prstGeom prst="rect">
            <a:avLst/>
          </a:prstGeom>
          <a:noFill/>
          <a:ln w="9525">
            <a:noFill/>
            <a:miter lim="800000"/>
            <a:headEnd/>
            <a:tailEnd/>
          </a:ln>
        </p:spPr>
        <p:txBody>
          <a:bodyPr anchor="ctr">
            <a:spAutoFit/>
          </a:bodyPr>
          <a:lstStyle/>
          <a:p>
            <a:r>
              <a:rPr b="1" lang="uz-Cyrl-UZ"/>
              <a:t>Қисқача мазмуни</a:t>
            </a:r>
            <a:r>
              <a:rPr lang="uz-Cyrl-UZ"/>
              <a:t>: Озиқ-овқат ҳавфсизлигини таъминлайдиган ва суғориладиган ерлар махсулдорлигини оширадиган пахта-дукакли экинларни биргаликда етиштириш янги технологияси </a:t>
            </a:r>
            <a:endParaRPr lang="ru-RU"/>
          </a:p>
        </p:txBody>
      </p:sp>
      <p:sp>
        <p:nvSpPr>
          <p:cNvPr id="9223" name="Rectangle 7"/>
          <p:cNvSpPr>
            <a:spLocks noChangeArrowheads="1"/>
          </p:cNvSpPr>
          <p:nvPr/>
        </p:nvSpPr>
        <p:spPr bwMode="auto">
          <a:xfrm>
            <a:off x="0" y="0"/>
            <a:ext cx="9144000" cy="0"/>
          </a:xfrm>
          <a:prstGeom prst="rect">
            <a:avLst/>
          </a:prstGeom>
          <a:noFill/>
          <a:ln w="9525">
            <a:noFill/>
            <a:miter lim="800000"/>
            <a:headEnd/>
            <a:tailEnd/>
          </a:ln>
        </p:spPr>
        <p:txBody>
          <a:bodyPr anchor="ctr" wrap="none">
            <a:spAutoFit/>
          </a:bodyPr>
          <a:lstStyle/>
          <a:p>
            <a:endParaRPr lang="en-US"/>
          </a:p>
        </p:txBody>
      </p:sp>
      <p:sp>
        <p:nvSpPr>
          <p:cNvPr id="9224" name="Rectangle 8"/>
          <p:cNvSpPr>
            <a:spLocks noChangeArrowheads="1"/>
          </p:cNvSpPr>
          <p:nvPr/>
        </p:nvSpPr>
        <p:spPr bwMode="auto">
          <a:xfrm>
            <a:off x="4410075" y="1905000"/>
            <a:ext cx="322263" cy="290513"/>
          </a:xfrm>
          <a:prstGeom prst="rect">
            <a:avLst/>
          </a:prstGeom>
          <a:noFill/>
          <a:ln w="9525">
            <a:noFill/>
            <a:miter lim="800000"/>
            <a:headEnd/>
            <a:tailEnd/>
          </a:ln>
        </p:spPr>
        <p:txBody>
          <a:bodyPr anchor="ctr" wrap="none">
            <a:spAutoFit/>
          </a:bodyPr>
          <a:lstStyle/>
          <a:p>
            <a:pPr algn="ctr"/>
            <a:r>
              <a:rPr lang="uz-Cyrl-UZ" sz="1300">
                <a:cs charset="0" pitchFamily="18" typeface="Times New Roman"/>
              </a:rPr>
              <a:t>   </a:t>
            </a:r>
            <a:endParaRPr lang="uz-Cyrl-UZ"/>
          </a:p>
        </p:txBody>
      </p:sp>
      <p:sp>
        <p:nvSpPr>
          <p:cNvPr id="9225" name="Rectangle 9"/>
          <p:cNvSpPr>
            <a:spLocks noChangeArrowheads="1"/>
          </p:cNvSpPr>
          <p:nvPr/>
        </p:nvSpPr>
        <p:spPr bwMode="auto">
          <a:xfrm>
            <a:off x="0" y="4138613"/>
            <a:ext cx="9144000" cy="0"/>
          </a:xfrm>
          <a:prstGeom prst="rect">
            <a:avLst/>
          </a:prstGeom>
          <a:noFill/>
          <a:ln w="9525">
            <a:noFill/>
            <a:miter lim="800000"/>
            <a:headEnd/>
            <a:tailEnd/>
          </a:ln>
        </p:spPr>
        <p:txBody>
          <a:bodyPr anchor="ctr" wrap="none">
            <a:spAutoFit/>
          </a:bodyPr>
          <a:lstStyle/>
          <a:p>
            <a:endParaRPr lang="en-US"/>
          </a:p>
        </p:txBody>
      </p:sp>
      <p:sp>
        <p:nvSpPr>
          <p:cNvPr id="9226" name="Rectangle 10"/>
          <p:cNvSpPr>
            <a:spLocks noChangeArrowheads="1"/>
          </p:cNvSpPr>
          <p:nvPr/>
        </p:nvSpPr>
        <p:spPr bwMode="auto">
          <a:xfrm>
            <a:off x="0" y="6272213"/>
            <a:ext cx="9144000" cy="0"/>
          </a:xfrm>
          <a:prstGeom prst="rect">
            <a:avLst/>
          </a:prstGeom>
          <a:noFill/>
          <a:ln w="9525">
            <a:noFill/>
            <a:miter lim="800000"/>
            <a:headEnd/>
            <a:tailEnd/>
          </a:ln>
        </p:spPr>
        <p:txBody>
          <a:bodyPr anchor="ctr" wrap="none">
            <a:spAutoFit/>
          </a:bodyPr>
          <a:lstStyle/>
          <a:p>
            <a:pPr>
              <a:tabLst>
                <a:tab algn="l" pos="1782763"/>
              </a:tabLst>
            </a:pPr>
            <a:endParaRPr lang="en-US"/>
          </a:p>
        </p:txBody>
      </p:sp>
      <p:sp>
        <p:nvSpPr>
          <p:cNvPr id="9227" name="Rectangle 11"/>
          <p:cNvSpPr>
            <a:spLocks noChangeArrowheads="1"/>
          </p:cNvSpPr>
          <p:nvPr/>
        </p:nvSpPr>
        <p:spPr bwMode="auto">
          <a:xfrm>
            <a:off x="228600" y="5502275"/>
            <a:ext cx="8610600" cy="1069975"/>
          </a:xfrm>
          <a:prstGeom prst="rect">
            <a:avLst/>
          </a:prstGeom>
          <a:noFill/>
          <a:ln w="9525">
            <a:noFill/>
            <a:miter lim="800000"/>
            <a:headEnd/>
            <a:tailEnd/>
          </a:ln>
        </p:spPr>
        <p:txBody>
          <a:bodyPr anchor="ctr">
            <a:spAutoFit/>
          </a:bodyPr>
          <a:lstStyle/>
          <a:p>
            <a:r>
              <a:rPr b="1" lang="ru-RU" sz="1600"/>
              <a:t>Кутиладиган натижалар</a:t>
            </a:r>
            <a:r>
              <a:rPr b="1" lang="uz-Cyrl-UZ" sz="1600"/>
              <a:t>: </a:t>
            </a:r>
            <a:r>
              <a:rPr lang="uz-Cyrl-UZ" sz="1600"/>
              <a:t>Озиқ-овқат ҳавфсизлигини таъминлайдиган ва суғориладиган ерлар махсулдорлигини оширадиган пахта-дукакли экинларни биргаликда етиштириш янги технологияси</a:t>
            </a:r>
            <a:r>
              <a:rPr lang="ru-RU" sz="1600"/>
              <a:t>ни тадбик этиш натижасида д</a:t>
            </a:r>
            <a:r>
              <a:rPr lang="uz-Cyrl-UZ" sz="1600"/>
              <a:t>уққатли экин уруғ хосили 15ц/га ва 200ц/га самон. Пахта хосилдорлиги 2-3 ц/га ошади.</a:t>
            </a:r>
            <a:endParaRPr lang="ru-RU" sz="1600"/>
          </a:p>
        </p:txBody>
      </p:sp>
      <p:grpSp>
        <p:nvGrpSpPr>
          <p:cNvPr id="9228" name="Group 14"/>
          <p:cNvGrpSpPr>
            <a:grpSpLocks noChangeAspect="1"/>
          </p:cNvGrpSpPr>
          <p:nvPr/>
        </p:nvGrpSpPr>
        <p:grpSpPr bwMode="auto">
          <a:xfrm>
            <a:off x="381000" y="2209800"/>
            <a:ext cx="8458200" cy="3106738"/>
            <a:chOff x="1301" y="5250"/>
            <a:chExt cx="6310" cy="3931"/>
          </a:xfrm>
        </p:grpSpPr>
        <p:sp>
          <p:nvSpPr>
            <p:cNvPr id="9229" name="AutoShape 15"/>
            <p:cNvSpPr>
              <a:spLocks noChangeArrowheads="1" noChangeAspect="1"/>
            </p:cNvSpPr>
            <p:nvPr/>
          </p:nvSpPr>
          <p:spPr bwMode="auto">
            <a:xfrm>
              <a:off x="1301" y="5250"/>
              <a:ext cx="6310" cy="3931"/>
            </a:xfrm>
            <a:prstGeom prst="rect">
              <a:avLst/>
            </a:prstGeom>
            <a:noFill/>
            <a:ln w="9525">
              <a:noFill/>
              <a:miter lim="800000"/>
              <a:headEnd/>
              <a:tailEnd/>
            </a:ln>
          </p:spPr>
          <p:txBody>
            <a:bodyPr/>
            <a:lstStyle/>
            <a:p>
              <a:endParaRPr lang="en-US"/>
            </a:p>
          </p:txBody>
        </p:sp>
        <p:pic>
          <p:nvPicPr>
            <p:cNvPr descr="IMG_0041" id="9230" name="Picture 16"/>
            <p:cNvPicPr>
              <a:picLocks noChangeArrowheads="1" noChangeAspect="1"/>
            </p:cNvPicPr>
            <p:nvPr/>
          </p:nvPicPr>
          <p:blipFill>
            <a:blip cstate="email" r:embed="rId5"/>
            <a:srcRect/>
            <a:stretch>
              <a:fillRect/>
            </a:stretch>
          </p:blipFill>
          <p:spPr bwMode="auto">
            <a:xfrm>
              <a:off x="4369" y="7220"/>
              <a:ext cx="2176" cy="1961"/>
            </a:xfrm>
            <a:prstGeom prst="rect">
              <a:avLst/>
            </a:prstGeom>
            <a:noFill/>
            <a:ln w="9525">
              <a:noFill/>
              <a:miter lim="800000"/>
              <a:headEnd/>
              <a:tailEnd/>
            </a:ln>
          </p:spPr>
        </p:pic>
        <p:pic>
          <p:nvPicPr>
            <p:cNvPr descr="IMG_0044" id="9231" name="Picture 17"/>
            <p:cNvPicPr>
              <a:picLocks noChangeArrowheads="1" noChangeAspect="1"/>
            </p:cNvPicPr>
            <p:nvPr/>
          </p:nvPicPr>
          <p:blipFill>
            <a:blip cstate="email" r:embed="rId6"/>
            <a:srcRect/>
            <a:stretch>
              <a:fillRect/>
            </a:stretch>
          </p:blipFill>
          <p:spPr bwMode="auto">
            <a:xfrm>
              <a:off x="4389" y="5250"/>
              <a:ext cx="2166" cy="1892"/>
            </a:xfrm>
            <a:prstGeom prst="rect">
              <a:avLst/>
            </a:prstGeom>
            <a:noFill/>
            <a:ln w="9525">
              <a:noFill/>
              <a:miter lim="800000"/>
              <a:headEnd/>
              <a:tailEnd/>
            </a:ln>
          </p:spPr>
        </p:pic>
        <p:pic>
          <p:nvPicPr>
            <p:cNvPr descr="IMG_0125" id="9232" name="Picture 18"/>
            <p:cNvPicPr>
              <a:picLocks noChangeArrowheads="1" noChangeAspect="1"/>
            </p:cNvPicPr>
            <p:nvPr/>
          </p:nvPicPr>
          <p:blipFill>
            <a:blip cstate="email" r:embed="rId7"/>
            <a:srcRect/>
            <a:stretch>
              <a:fillRect/>
            </a:stretch>
          </p:blipFill>
          <p:spPr bwMode="auto">
            <a:xfrm>
              <a:off x="1974" y="5250"/>
              <a:ext cx="2232" cy="1895"/>
            </a:xfrm>
            <a:prstGeom prst="rect">
              <a:avLst/>
            </a:prstGeom>
            <a:noFill/>
            <a:ln w="9525">
              <a:noFill/>
              <a:miter lim="800000"/>
              <a:headEnd/>
              <a:tailEnd/>
            </a:ln>
          </p:spPr>
        </p:pic>
        <p:pic>
          <p:nvPicPr>
            <p:cNvPr descr="IMG_0117" id="9233" name="Picture 19"/>
            <p:cNvPicPr>
              <a:picLocks noChangeArrowheads="1" noChangeAspect="1"/>
            </p:cNvPicPr>
            <p:nvPr/>
          </p:nvPicPr>
          <p:blipFill>
            <a:blip cstate="email" r:embed="rId8"/>
            <a:srcRect/>
            <a:stretch>
              <a:fillRect/>
            </a:stretch>
          </p:blipFill>
          <p:spPr bwMode="auto">
            <a:xfrm>
              <a:off x="1964" y="7225"/>
              <a:ext cx="2255" cy="1946"/>
            </a:xfrm>
            <a:prstGeom prst="rect">
              <a:avLst/>
            </a:prstGeom>
            <a:noFill/>
            <a:ln w="9525">
              <a:noFill/>
              <a:miter lim="800000"/>
              <a:headEnd/>
              <a:tailEnd/>
            </a:ln>
          </p:spPr>
        </p:pic>
      </p:grpSp>
    </p:spTree>
  </p:cSld>
  <p:clrMapOvr>
    <a:masterClrMapping/>
  </p:clrMapOvr>
  <p:timing>
    <p:tnLst>
      <p:par>
        <p:cTn dur="indefinite" id="1" nodeType="tmRoot" restart="never"/>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177800" y="0"/>
            <a:ext cx="8734425" cy="1446213"/>
          </a:xfrm>
          <a:prstGeom prst="rect">
            <a:avLst/>
          </a:prstGeom>
          <a:noFill/>
          <a:ln w="9525">
            <a:noFill/>
            <a:miter lim="800000"/>
            <a:headEnd/>
            <a:tailEnd/>
          </a:ln>
        </p:spPr>
        <p:txBody>
          <a:bodyPr anchor="ctr">
            <a:spAutoFit/>
          </a:bodyPr>
          <a:lstStyle/>
          <a:p>
            <a:pPr indent="450850" algn="ctr" eaLnBrk="0" hangingPunct="0">
              <a:tabLst>
                <a:tab pos="4011613" algn="l"/>
              </a:tabLst>
            </a:pPr>
            <a:r>
              <a:rPr lang="ru-RU" sz="1600" b="1">
                <a:cs typeface="Times New Roman" pitchFamily="18" charset="0"/>
              </a:rPr>
              <a:t>ЭЛЕКТРОННАЯ ПРОГРАММА ДЛЯ ВЕДЕНИЯ МОНИТОРИНГА ЗЕМЕЛЬНЫХ УЧАСТКОВ СУБЪЕКТОВ ЗЕМЛЕПОЛЬЗОВАНИЯ </a:t>
            </a:r>
            <a:r>
              <a:rPr lang="uz-Cyrl-UZ" sz="1600" b="1">
                <a:cs typeface="Times New Roman" pitchFamily="18" charset="0"/>
              </a:rPr>
              <a:t>ОПИСАНИЕ РАЗРАБОТКИ</a:t>
            </a:r>
            <a:endParaRPr lang="ru-RU" sz="1600"/>
          </a:p>
          <a:p>
            <a:pPr indent="450850" algn="just" eaLnBrk="0" hangingPunct="0">
              <a:tabLst>
                <a:tab pos="4011613" algn="l"/>
              </a:tabLst>
            </a:pPr>
            <a:endParaRPr lang="ru-RU" sz="1400">
              <a:cs typeface="Times New Roman" pitchFamily="18" charset="0"/>
            </a:endParaRPr>
          </a:p>
          <a:p>
            <a:pPr indent="450850" algn="just" eaLnBrk="0" hangingPunct="0">
              <a:tabLst>
                <a:tab pos="4011613" algn="l"/>
              </a:tabLst>
            </a:pPr>
            <a:r>
              <a:rPr lang="ru-RU" sz="1400">
                <a:cs typeface="Times New Roman" pitchFamily="18" charset="0"/>
              </a:rPr>
              <a:t>Рекомендуется к внедрению электронная программа «Еравтобанк» для ведения мониторинга использования земельных участков, разработанная совместно с Государственным комитетом «Госкомземгеодезкадастр».</a:t>
            </a:r>
            <a:endParaRPr lang="ru-RU"/>
          </a:p>
        </p:txBody>
      </p:sp>
      <p:pic>
        <p:nvPicPr>
          <p:cNvPr id="25603" name="Picture 2"/>
          <p:cNvPicPr>
            <a:picLocks noChangeAspect="1" noChangeArrowheads="1"/>
          </p:cNvPicPr>
          <p:nvPr/>
        </p:nvPicPr>
        <p:blipFill>
          <a:blip r:embed="rId2" cstate="email"/>
          <a:srcRect/>
          <a:stretch>
            <a:fillRect/>
          </a:stretch>
        </p:blipFill>
        <p:spPr bwMode="auto">
          <a:xfrm>
            <a:off x="1706563" y="1404938"/>
            <a:ext cx="6038850" cy="4229100"/>
          </a:xfrm>
          <a:prstGeom prst="rect">
            <a:avLst/>
          </a:prstGeom>
          <a:noFill/>
          <a:ln w="9525">
            <a:noFill/>
            <a:miter lim="800000"/>
            <a:headEnd/>
            <a:tailEnd/>
          </a:ln>
        </p:spPr>
      </p:pic>
      <p:sp>
        <p:nvSpPr>
          <p:cNvPr id="25604" name="Rectangle 3"/>
          <p:cNvSpPr>
            <a:spLocks noChangeArrowheads="1"/>
          </p:cNvSpPr>
          <p:nvPr/>
        </p:nvSpPr>
        <p:spPr bwMode="auto">
          <a:xfrm>
            <a:off x="0" y="5813425"/>
            <a:ext cx="9144000" cy="739775"/>
          </a:xfrm>
          <a:prstGeom prst="rect">
            <a:avLst/>
          </a:prstGeom>
          <a:noFill/>
          <a:ln w="9525">
            <a:noFill/>
            <a:miter lim="800000"/>
            <a:headEnd/>
            <a:tailEnd/>
          </a:ln>
        </p:spPr>
        <p:txBody>
          <a:bodyPr anchor="ctr">
            <a:spAutoFit/>
          </a:bodyPr>
          <a:lstStyle/>
          <a:p>
            <a:pPr indent="450850" algn="just" eaLnBrk="0" hangingPunct="0"/>
            <a:r>
              <a:rPr lang="ru-RU" sz="1400">
                <a:cs typeface="Times New Roman" pitchFamily="18" charset="0"/>
              </a:rPr>
              <a:t>Научно практическая значимость инновационного исследования заключатся во внедрении в практику электронной программы для ведения мониторинга земель субъектов землепользований отвечающих современным требованиям, принципам и методам рыночной экономики.</a:t>
            </a:r>
            <a:endParaRPr lang="ru-RU"/>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90500" y="0"/>
            <a:ext cx="8789988" cy="3694113"/>
          </a:xfrm>
          <a:prstGeom prst="rect">
            <a:avLst/>
          </a:prstGeom>
          <a:noFill/>
          <a:ln w="9525">
            <a:noFill/>
            <a:miter lim="800000"/>
            <a:headEnd/>
            <a:tailEnd/>
          </a:ln>
        </p:spPr>
        <p:txBody>
          <a:bodyPr anchor="ctr">
            <a:spAutoFit/>
          </a:bodyPr>
          <a:lstStyle/>
          <a:p>
            <a:pPr algn="ctr" eaLnBrk="0" hangingPunct="0" indent="449263"/>
            <a:r>
              <a:rPr b="1" lang="ru-RU" sz="2000">
                <a:cs charset="0" pitchFamily="18" typeface="Times New Roman"/>
              </a:rPr>
              <a:t>НОВАЯ ТЕХНОЛОГИЯ И ТЕХНИЧЕСКОЕ СРЕДСТВО ДЛЯ ПОСЕВА ЗЕРНОВЫХ КУЛЬТУР В МЕЖДУРЯДЬЯ ХЛОПЧАТНИКА  </a:t>
            </a:r>
            <a:r>
              <a:rPr b="1" lang="uz-Cyrl-UZ" sz="2000">
                <a:cs charset="0" pitchFamily="18" typeface="Times New Roman"/>
              </a:rPr>
              <a:t>ОПИСАНИЕ РАЗРАБОТКИ</a:t>
            </a:r>
            <a:endParaRPr lang="ru-RU" sz="2000"/>
          </a:p>
          <a:p>
            <a:pPr algn="just" eaLnBrk="0" hangingPunct="0" indent="449263"/>
            <a:endParaRPr lang="ru-RU" sz="1400">
              <a:cs charset="0" pitchFamily="18" typeface="Times New Roman"/>
            </a:endParaRPr>
          </a:p>
          <a:p>
            <a:pPr algn="just" eaLnBrk="0" hangingPunct="0" indent="449263"/>
            <a:r>
              <a:rPr lang="ru-RU" sz="2000">
                <a:cs charset="0" pitchFamily="18" typeface="Times New Roman"/>
              </a:rPr>
              <a:t>Новая технология и техническое средство для посева зерновых культур в междурядья хлопчатника обеспечивает увеличение полезной </a:t>
            </a:r>
            <a:r>
              <a:rPr lang="ru-RU" sz="2000">
                <a:solidFill>
                  <a:srgbClr val="273A3A"/>
                </a:solidFill>
                <a:cs charset="0" pitchFamily="18" typeface="Times New Roman"/>
              </a:rPr>
              <a:t>плоскости борозды, </a:t>
            </a:r>
            <a:r>
              <a:rPr lang="ru-RU" sz="2000">
                <a:cs charset="0" pitchFamily="18" typeface="Times New Roman"/>
              </a:rPr>
              <a:t>повышение качества посева путем оптимального </a:t>
            </a:r>
            <a:r>
              <a:rPr lang="ru-RU" sz="2000">
                <a:solidFill>
                  <a:srgbClr val="273A3A"/>
                </a:solidFill>
                <a:cs charset="0" pitchFamily="18" typeface="Times New Roman"/>
              </a:rPr>
              <a:t>размещения заданного количества семян на единицу площади, равномерного распределения и заделки семян, обеспечения наилучших условий прорастания и получения оптимальной густоты </a:t>
            </a:r>
            <a:r>
              <a:rPr lang="ru-RU" sz="2000">
                <a:cs charset="0" pitchFamily="18" typeface="Times New Roman"/>
              </a:rPr>
              <a:t>по всей ширине междурядья хлопчатника независимо от конфигурации и рельефа борозды за один проход посевного агрегата.</a:t>
            </a:r>
            <a:endParaRPr lang="ru-RU" sz="2000"/>
          </a:p>
        </p:txBody>
      </p:sp>
      <p:pic>
        <p:nvPicPr>
          <p:cNvPr descr="STP60064" id="26627" name="Picture 4"/>
          <p:cNvPicPr>
            <a:picLocks noChangeArrowheads="1" noChangeAspect="1"/>
          </p:cNvPicPr>
          <p:nvPr/>
        </p:nvPicPr>
        <p:blipFill>
          <a:blip cstate="email" r:embed="rId2"/>
          <a:srcRect b="76" r="52"/>
          <a:stretch>
            <a:fillRect/>
          </a:stretch>
        </p:blipFill>
        <p:spPr bwMode="auto">
          <a:xfrm>
            <a:off x="1023938" y="3984625"/>
            <a:ext cx="2105025" cy="2390775"/>
          </a:xfrm>
          <a:prstGeom prst="rect">
            <a:avLst/>
          </a:prstGeom>
          <a:noFill/>
          <a:ln w="9525">
            <a:noFill/>
            <a:miter lim="800000"/>
            <a:headEnd/>
            <a:tailEnd/>
          </a:ln>
        </p:spPr>
      </p:pic>
      <p:pic>
        <p:nvPicPr>
          <p:cNvPr descr="100_2177" id="26628" name="Picture 2"/>
          <p:cNvPicPr>
            <a:picLocks noChangeArrowheads="1" noChangeAspect="1"/>
          </p:cNvPicPr>
          <p:nvPr/>
        </p:nvPicPr>
        <p:blipFill>
          <a:blip cstate="email" r:embed="rId3"/>
          <a:srcRect/>
          <a:stretch>
            <a:fillRect/>
          </a:stretch>
        </p:blipFill>
        <p:spPr bwMode="auto">
          <a:xfrm>
            <a:off x="6591300" y="3930650"/>
            <a:ext cx="2047875" cy="2390775"/>
          </a:xfrm>
          <a:prstGeom prst="rect">
            <a:avLst/>
          </a:prstGeom>
          <a:noFill/>
          <a:ln w="9525">
            <a:noFill/>
            <a:miter lim="800000"/>
            <a:headEnd/>
            <a:tailEnd/>
          </a:ln>
        </p:spPr>
      </p:pic>
      <p:pic>
        <p:nvPicPr>
          <p:cNvPr descr="DSC00722" id="26629" name="Picture 6"/>
          <p:cNvPicPr>
            <a:picLocks noChangeArrowheads="1" noChangeAspect="1"/>
          </p:cNvPicPr>
          <p:nvPr/>
        </p:nvPicPr>
        <p:blipFill>
          <a:blip cstate="email" r:embed="rId4"/>
          <a:srcRect b="40"/>
          <a:stretch>
            <a:fillRect/>
          </a:stretch>
        </p:blipFill>
        <p:spPr bwMode="auto">
          <a:xfrm>
            <a:off x="3425825" y="4002088"/>
            <a:ext cx="2797175" cy="2387600"/>
          </a:xfrm>
          <a:prstGeom prst="rect">
            <a:avLst/>
          </a:prstGeom>
          <a:noFill/>
          <a:ln w="9525">
            <a:noFill/>
            <a:miter lim="800000"/>
            <a:headEnd/>
            <a:tailEnd/>
          </a:ln>
        </p:spPr>
      </p:pic>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STP60064" id="27650" name="Picture 4"/>
          <p:cNvPicPr>
            <a:picLocks noChangeArrowheads="1" noChangeAspect="1"/>
          </p:cNvPicPr>
          <p:nvPr/>
        </p:nvPicPr>
        <p:blipFill>
          <a:blip cstate="email" r:embed="rId2"/>
          <a:srcRect b="76" r="52"/>
          <a:stretch>
            <a:fillRect/>
          </a:stretch>
        </p:blipFill>
        <p:spPr bwMode="auto">
          <a:xfrm>
            <a:off x="873125" y="355600"/>
            <a:ext cx="2105025" cy="2390775"/>
          </a:xfrm>
          <a:prstGeom prst="rect">
            <a:avLst/>
          </a:prstGeom>
          <a:noFill/>
          <a:ln w="9525">
            <a:noFill/>
            <a:miter lim="800000"/>
            <a:headEnd/>
            <a:tailEnd/>
          </a:ln>
        </p:spPr>
      </p:pic>
      <p:pic>
        <p:nvPicPr>
          <p:cNvPr descr="100_2184" id="27651" name="Picture 3"/>
          <p:cNvPicPr>
            <a:picLocks noChangeArrowheads="1" noChangeAspect="1"/>
          </p:cNvPicPr>
          <p:nvPr/>
        </p:nvPicPr>
        <p:blipFill>
          <a:blip cstate="email" r:embed="rId3"/>
          <a:srcRect/>
          <a:stretch>
            <a:fillRect/>
          </a:stretch>
        </p:blipFill>
        <p:spPr bwMode="auto">
          <a:xfrm>
            <a:off x="3848100" y="327025"/>
            <a:ext cx="2047875" cy="2390775"/>
          </a:xfrm>
          <a:prstGeom prst="rect">
            <a:avLst/>
          </a:prstGeom>
          <a:noFill/>
          <a:ln w="9525">
            <a:noFill/>
            <a:miter lim="800000"/>
            <a:headEnd/>
            <a:tailEnd/>
          </a:ln>
        </p:spPr>
      </p:pic>
      <p:sp>
        <p:nvSpPr>
          <p:cNvPr id="27652" name="Rectangle 5"/>
          <p:cNvSpPr>
            <a:spLocks noChangeArrowheads="1"/>
          </p:cNvSpPr>
          <p:nvPr/>
        </p:nvSpPr>
        <p:spPr bwMode="auto">
          <a:xfrm>
            <a:off x="1746250" y="2879725"/>
            <a:ext cx="5311775" cy="307975"/>
          </a:xfrm>
          <a:prstGeom prst="rect">
            <a:avLst/>
          </a:prstGeom>
          <a:noFill/>
          <a:ln w="9525">
            <a:noFill/>
            <a:miter lim="800000"/>
            <a:headEnd/>
            <a:tailEnd/>
          </a:ln>
        </p:spPr>
        <p:txBody>
          <a:bodyPr anchor="ctr" wrap="none">
            <a:spAutoFit/>
          </a:bodyPr>
          <a:lstStyle/>
          <a:p>
            <a:pPr algn="ctr" eaLnBrk="0" hangingPunct="0"/>
            <a:r>
              <a:rPr b="1" lang="uz-Cyrl-UZ" sz="1400">
                <a:cs charset="0" pitchFamily="18" typeface="Times New Roman"/>
              </a:rPr>
              <a:t>ОСНОВН</a:t>
            </a:r>
            <a:r>
              <a:rPr b="1" lang="ru-RU" sz="1400">
                <a:cs charset="0" pitchFamily="18" typeface="Times New Roman"/>
              </a:rPr>
              <a:t>ЫЕ ТЕХНИКО-ТЕХНОЛОГИЧЕСКИЕ ПАРАМЕТРЫ</a:t>
            </a:r>
            <a:endParaRPr lang="ru-RU"/>
          </a:p>
        </p:txBody>
      </p:sp>
      <p:graphicFrame>
        <p:nvGraphicFramePr>
          <p:cNvPr id="8" name="Таблица 7"/>
          <p:cNvGraphicFramePr>
            <a:graphicFrameLocks noGrp="1"/>
          </p:cNvGraphicFramePr>
          <p:nvPr/>
        </p:nvGraphicFramePr>
        <p:xfrm>
          <a:off x="668338" y="3321050"/>
          <a:ext cx="8205787" cy="3276601"/>
        </p:xfrm>
        <a:graphic>
          <a:graphicData uri="http://schemas.openxmlformats.org/drawingml/2006/table">
            <a:tbl>
              <a:tblPr/>
              <a:tblGrid>
                <a:gridCol w="846137"/>
                <a:gridCol w="5610225"/>
                <a:gridCol w="1749425"/>
              </a:tblGrid>
              <a:tr h="160338">
                <a:tc>
                  <a:txBody>
                    <a:bodyPr/>
                    <a:lstStyle/>
                    <a:p>
                      <a:pPr algn="ctr" defTabSz="914400" eaLnBrk="1" fontAlgn="base" hangingPunct="1" indent="0" latinLnBrk="0" lvl="0" marL="0" marR="0" rtl="0">
                        <a:lnSpc>
                          <a:spcPct val="100000"/>
                        </a:lnSpc>
                        <a:spcBef>
                          <a:spcPct val="0"/>
                        </a:spcBef>
                        <a:spcAft>
                          <a:spcPct val="0"/>
                        </a:spcAft>
                        <a:buClrTx/>
                        <a:buSzTx/>
                        <a:buFontTx/>
                        <a:buNone/>
                        <a:tabLst/>
                      </a:pPr>
                      <a:r>
                        <a:rPr b="1" baseline="0" cap="none" i="0" kumimoji="0" lang="ru-RU" normalizeH="0" smtClean="0" strike="noStrike" sz="1600" u="none">
                          <a:ln>
                            <a:noFill/>
                          </a:ln>
                          <a:solidFill>
                            <a:schemeClr val="tx1"/>
                          </a:solidFill>
                          <a:effectLst/>
                          <a:latin charset="0" pitchFamily="18" typeface="Times New Roman"/>
                          <a:cs charset="0" pitchFamily="18" typeface="Times New Roman"/>
                        </a:rPr>
                        <a:t>№</a:t>
                      </a:r>
                      <a:endParaRPr b="0" baseline="0" cap="none" i="0" kumimoji="0" lang="ru-RU" normalizeH="0" smtClean="0" strike="noStrike" sz="1600" u="none">
                        <a:ln>
                          <a:noFill/>
                        </a:ln>
                        <a:solidFill>
                          <a:schemeClr val="tx1"/>
                        </a:solidFill>
                        <a:effectLst/>
                        <a:latin charset="0" pitchFamily="18" typeface="Times New Roman"/>
                        <a:cs charset="0" pitchFamily="18" typeface="Times New Roman"/>
                      </a:endParaRP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c>
                  <a:txBody>
                    <a:bodyPr/>
                    <a:lstStyle/>
                    <a:p>
                      <a:pPr algn="ctr" defTabSz="914400" eaLnBrk="1" fontAlgn="base" hangingPunct="1" indent="0" latinLnBrk="0" lvl="0" marL="0" marR="0" rtl="0">
                        <a:lnSpc>
                          <a:spcPct val="100000"/>
                        </a:lnSpc>
                        <a:spcBef>
                          <a:spcPct val="0"/>
                        </a:spcBef>
                        <a:spcAft>
                          <a:spcPct val="0"/>
                        </a:spcAft>
                        <a:buClrTx/>
                        <a:buSzTx/>
                        <a:buFontTx/>
                        <a:buNone/>
                        <a:tabLst/>
                      </a:pPr>
                      <a:r>
                        <a:rPr b="1" baseline="0" cap="none" i="0" kumimoji="0" lang="ru-RU" normalizeH="0" smtClean="0" strike="noStrike" sz="1600" u="none">
                          <a:ln>
                            <a:noFill/>
                          </a:ln>
                          <a:solidFill>
                            <a:schemeClr val="tx1"/>
                          </a:solidFill>
                          <a:effectLst/>
                          <a:latin charset="0" pitchFamily="18" typeface="Times New Roman"/>
                          <a:cs charset="0" pitchFamily="18" typeface="Times New Roman"/>
                        </a:rPr>
                        <a:t>Параметры</a:t>
                      </a:r>
                      <a:endParaRPr b="0" baseline="0" cap="none" i="0" kumimoji="0" lang="ru-RU" normalizeH="0" smtClean="0" strike="noStrike" sz="1600" u="none">
                        <a:ln>
                          <a:noFill/>
                        </a:ln>
                        <a:solidFill>
                          <a:schemeClr val="tx1"/>
                        </a:solidFill>
                        <a:effectLst/>
                        <a:latin charset="0" pitchFamily="18" typeface="Times New Roman"/>
                        <a:cs charset="0" pitchFamily="18" typeface="Times New Roman"/>
                      </a:endParaRP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c>
                  <a:txBody>
                    <a:bodyPr/>
                    <a:lstStyle/>
                    <a:p>
                      <a:pPr algn="ctr" defTabSz="914400" eaLnBrk="1" fontAlgn="base" hangingPunct="1" indent="0" latinLnBrk="0" lvl="0" marL="0" marR="0" rtl="0">
                        <a:lnSpc>
                          <a:spcPct val="100000"/>
                        </a:lnSpc>
                        <a:spcBef>
                          <a:spcPct val="0"/>
                        </a:spcBef>
                        <a:spcAft>
                          <a:spcPct val="0"/>
                        </a:spcAft>
                        <a:buClrTx/>
                        <a:buSzTx/>
                        <a:buFontTx/>
                        <a:buNone/>
                        <a:tabLst/>
                      </a:pPr>
                      <a:r>
                        <a:rPr b="1" baseline="0" cap="none" i="0" kumimoji="0" lang="ru-RU" normalizeH="0" smtClean="0" strike="noStrike" sz="1600" u="none">
                          <a:ln>
                            <a:noFill/>
                          </a:ln>
                          <a:solidFill>
                            <a:schemeClr val="tx1"/>
                          </a:solidFill>
                          <a:effectLst/>
                          <a:latin charset="0" pitchFamily="18" typeface="Times New Roman"/>
                          <a:cs charset="0" pitchFamily="18" typeface="Times New Roman"/>
                        </a:rPr>
                        <a:t>Показатели </a:t>
                      </a:r>
                      <a:endParaRPr b="0" baseline="0" cap="none" i="0" kumimoji="0" lang="ru-RU" normalizeH="0" smtClean="0" strike="noStrike" sz="1600" u="none">
                        <a:ln>
                          <a:noFill/>
                        </a:ln>
                        <a:solidFill>
                          <a:schemeClr val="tx1"/>
                        </a:solidFill>
                        <a:effectLst/>
                        <a:latin charset="0" pitchFamily="18" typeface="Times New Roman"/>
                        <a:cs charset="0" pitchFamily="18" typeface="Times New Roman"/>
                      </a:endParaRP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r>
              <a:tr h="374650">
                <a:tc>
                  <a:txBody>
                    <a:bodyPr/>
                    <a:lstStyle/>
                    <a:p>
                      <a:pPr algn="ctr"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1</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c>
                  <a:txBody>
                    <a:bodyPr/>
                    <a:lstStyle/>
                    <a:p>
                      <a:pPr algn="just"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Агрегатируется с тракторами</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c>
                  <a:txBody>
                    <a:bodyPr/>
                    <a:lstStyle/>
                    <a:p>
                      <a:pPr algn="ctr"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МТЗ-80Х, ТТЗ-80К.10</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r>
              <a:tr h="534988">
                <a:tc>
                  <a:txBody>
                    <a:bodyPr/>
                    <a:lstStyle/>
                    <a:p>
                      <a:pPr algn="ctr"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2</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c>
                  <a:txBody>
                    <a:bodyPr/>
                    <a:lstStyle/>
                    <a:p>
                      <a:pPr algn="just"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Количество высеваемых междурядий, шт</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c>
                  <a:txBody>
                    <a:bodyPr/>
                    <a:lstStyle/>
                    <a:p>
                      <a:pPr algn="ctr"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5</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r>
              <a:tr h="236538">
                <a:tc>
                  <a:txBody>
                    <a:bodyPr/>
                    <a:lstStyle/>
                    <a:p>
                      <a:pPr algn="ctr"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3</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c>
                  <a:txBody>
                    <a:bodyPr/>
                    <a:lstStyle/>
                    <a:p>
                      <a:pPr algn="l"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Количество высеваемых рядков в междурядьях, шт</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c>
                  <a:txBody>
                    <a:bodyPr/>
                    <a:lstStyle/>
                    <a:p>
                      <a:pPr algn="ctr"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10</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r>
              <a:tr h="219075">
                <a:tc>
                  <a:txBody>
                    <a:bodyPr/>
                    <a:lstStyle/>
                    <a:p>
                      <a:pPr algn="ctr"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4</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c>
                  <a:txBody>
                    <a:bodyPr/>
                    <a:lstStyle/>
                    <a:p>
                      <a:pPr algn="just"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Ширина междурядий, см</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c>
                  <a:txBody>
                    <a:bodyPr/>
                    <a:lstStyle/>
                    <a:p>
                      <a:pPr algn="ctr"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90</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r>
              <a:tr h="246063">
                <a:tc>
                  <a:txBody>
                    <a:bodyPr/>
                    <a:lstStyle/>
                    <a:p>
                      <a:pPr algn="ctr"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5</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c>
                  <a:txBody>
                    <a:bodyPr/>
                    <a:lstStyle/>
                    <a:p>
                      <a:pPr algn="just"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Количество рабочих органов, шт</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c>
                  <a:txBody>
                    <a:bodyPr/>
                    <a:lstStyle/>
                    <a:p>
                      <a:pPr algn="ctr"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5</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r>
              <a:tr h="266700">
                <a:tc>
                  <a:txBody>
                    <a:bodyPr/>
                    <a:lstStyle/>
                    <a:p>
                      <a:pPr algn="ctr"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6</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c>
                  <a:txBody>
                    <a:bodyPr/>
                    <a:lstStyle/>
                    <a:p>
                      <a:pPr algn="just"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Ширина захвата, м</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c>
                  <a:txBody>
                    <a:bodyPr/>
                    <a:lstStyle/>
                    <a:p>
                      <a:pPr algn="ctr"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3,6</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r>
              <a:tr h="266700">
                <a:tc>
                  <a:txBody>
                    <a:bodyPr/>
                    <a:lstStyle/>
                    <a:p>
                      <a:pPr algn="ctr"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7</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c>
                  <a:txBody>
                    <a:bodyPr/>
                    <a:lstStyle/>
                    <a:p>
                      <a:pPr algn="just"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Глубина заделки, см</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c>
                  <a:txBody>
                    <a:bodyPr/>
                    <a:lstStyle/>
                    <a:p>
                      <a:pPr algn="ctr"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до 5</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r>
              <a:tr h="368300">
                <a:tc>
                  <a:txBody>
                    <a:bodyPr/>
                    <a:lstStyle/>
                    <a:p>
                      <a:pPr algn="ctr"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8</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c>
                  <a:txBody>
                    <a:bodyPr/>
                    <a:lstStyle/>
                    <a:p>
                      <a:pPr algn="just"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Рекомендуемая скорость движения МТА, км/час</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c>
                  <a:txBody>
                    <a:bodyPr/>
                    <a:lstStyle/>
                    <a:p>
                      <a:pPr algn="ctr"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до 6</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r>
              <a:tr h="374650">
                <a:tc>
                  <a:txBody>
                    <a:bodyPr/>
                    <a:lstStyle/>
                    <a:p>
                      <a:pPr algn="ctr"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9</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c>
                  <a:txBody>
                    <a:bodyPr/>
                    <a:lstStyle/>
                    <a:p>
                      <a:pPr algn="just"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Производительность, га/час</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c>
                  <a:txBody>
                    <a:bodyPr/>
                    <a:lstStyle/>
                    <a:p>
                      <a:pPr algn="ctr" defTabSz="914400" eaLnBrk="1" fontAlgn="base" hangingPunct="1" indent="0" latinLnBrk="0" lvl="0" marL="0" marR="0" rtl="0">
                        <a:lnSpc>
                          <a:spcPct val="100000"/>
                        </a:lnSpc>
                        <a:spcBef>
                          <a:spcPct val="0"/>
                        </a:spcBef>
                        <a:spcAft>
                          <a:spcPct val="0"/>
                        </a:spcAft>
                        <a:buClrTx/>
                        <a:buSzTx/>
                        <a:buFontTx/>
                        <a:buNone/>
                        <a:tabLst/>
                      </a:pPr>
                      <a:r>
                        <a:rPr b="0" baseline="0" cap="none" i="0" kumimoji="0" lang="ru-RU" normalizeH="0" smtClean="0" strike="noStrike" sz="1600" u="none">
                          <a:ln>
                            <a:noFill/>
                          </a:ln>
                          <a:solidFill>
                            <a:schemeClr val="tx1"/>
                          </a:solidFill>
                          <a:effectLst/>
                          <a:latin charset="0" pitchFamily="18" typeface="Times New Roman"/>
                          <a:cs charset="0" pitchFamily="18" typeface="Times New Roman"/>
                        </a:rPr>
                        <a:t>1,6</a:t>
                      </a:r>
                    </a:p>
                  </a:txBody>
                  <a:tcPr horzOverflow="overflow" marB="0" marL="17188" marR="17188"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noFill/>
                    </a:lnTlToBr>
                    <a:lnBlToTr>
                      <a:noFill/>
                    </a:lnBlToTr>
                    <a:noFill/>
                  </a:tcPr>
                </a:tc>
              </a:tr>
            </a:tbl>
          </a:graphicData>
        </a:graphic>
      </p:graphicFrame>
      <p:pic>
        <p:nvPicPr>
          <p:cNvPr descr="DSC00722" id="27699" name="Picture 6"/>
          <p:cNvPicPr>
            <a:picLocks noChangeArrowheads="1" noChangeAspect="1"/>
          </p:cNvPicPr>
          <p:nvPr/>
        </p:nvPicPr>
        <p:blipFill>
          <a:blip cstate="email" r:embed="rId4"/>
          <a:srcRect b="40"/>
          <a:stretch>
            <a:fillRect/>
          </a:stretch>
        </p:blipFill>
        <p:spPr bwMode="auto">
          <a:xfrm>
            <a:off x="6169025" y="344488"/>
            <a:ext cx="2797175" cy="2387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57200" y="2505075"/>
            <a:ext cx="8280400" cy="1611313"/>
          </a:xfrm>
          <a:solidFill>
            <a:srgbClr val="FFFFFF">
              <a:alpha val="0"/>
            </a:srgbClr>
          </a:solidFill>
        </p:spPr>
        <p:txBody>
          <a:bodyPr/>
          <a:lstStyle/>
          <a:p>
            <a:pPr eaLnBrk="1" hangingPunct="1">
              <a:defRPr/>
            </a:pPr>
            <a:r>
              <a:rPr lang="uz-Cyrl-UZ" altLang="ja-JP" sz="4800" b="1" smtClean="0">
                <a:solidFill>
                  <a:srgbClr val="0000FF"/>
                </a:solidFill>
                <a:effectLst>
                  <a:outerShdw blurRad="38100" dist="38100" dir="2700000" algn="tl">
                    <a:srgbClr val="C0C0C0"/>
                  </a:outerShdw>
                </a:effectLst>
              </a:rPr>
              <a:t>Эътиборингиз учун</a:t>
            </a:r>
            <a:br>
              <a:rPr lang="uz-Cyrl-UZ" altLang="ja-JP" sz="4800" b="1" smtClean="0">
                <a:solidFill>
                  <a:srgbClr val="0000FF"/>
                </a:solidFill>
                <a:effectLst>
                  <a:outerShdw blurRad="38100" dist="38100" dir="2700000" algn="tl">
                    <a:srgbClr val="C0C0C0"/>
                  </a:outerShdw>
                </a:effectLst>
              </a:rPr>
            </a:br>
            <a:r>
              <a:rPr lang="uz-Cyrl-UZ" altLang="ja-JP" sz="4800" b="1" smtClean="0">
                <a:solidFill>
                  <a:srgbClr val="0000FF"/>
                </a:solidFill>
                <a:effectLst>
                  <a:outerShdw blurRad="38100" dist="38100" dir="2700000" algn="tl">
                    <a:srgbClr val="C0C0C0"/>
                  </a:outerShdw>
                </a:effectLst>
              </a:rPr>
              <a:t>раҳмат</a:t>
            </a:r>
            <a:endParaRPr lang="ru-RU" sz="4800" b="1" smtClean="0">
              <a:solidFill>
                <a:srgbClr val="0000FF"/>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149225" y="1120775"/>
            <a:ext cx="8870950" cy="4852988"/>
          </a:xfrm>
          <a:solidFill>
            <a:schemeClr val="bg1"/>
          </a:solidFill>
        </p:spPr>
        <p:txBody>
          <a:bodyPr anchor="t"/>
          <a:lstStyle/>
          <a:p>
            <a:pPr marL="357188" indent="-357188" algn="l" eaLnBrk="1" hangingPunct="1">
              <a:spcBef>
                <a:spcPct val="20000"/>
              </a:spcBef>
              <a:buClr>
                <a:schemeClr val="hlink"/>
              </a:buClr>
              <a:buSzPct val="65000"/>
              <a:buFont typeface="Wingdings" pitchFamily="2" charset="2"/>
              <a:buNone/>
            </a:pPr>
            <a:r>
              <a:rPr lang="ru-RU" altLang="ko-KR" sz="2600" b="1" smtClean="0">
                <a:solidFill>
                  <a:srgbClr val="33CC33"/>
                </a:solidFill>
                <a:effectLst/>
                <a:latin typeface="Arial" charset="0"/>
                <a:ea typeface="Arial Unicode MS" pitchFamily="34" charset="-128"/>
                <a:cs typeface="Arial Unicode MS" pitchFamily="34" charset="-128"/>
              </a:rPr>
              <a:t>    </a:t>
            </a:r>
            <a:r>
              <a:rPr lang="ru-RU" altLang="ko-KR" sz="2600" b="1" smtClean="0">
                <a:solidFill>
                  <a:srgbClr val="33CC33"/>
                </a:solidFill>
                <a:effectLst/>
                <a:latin typeface="Arial Unicode MS" pitchFamily="34" charset="-128"/>
                <a:ea typeface="Arial Unicode MS" pitchFamily="34" charset="-128"/>
                <a:cs typeface="Arial Unicode MS" pitchFamily="34" charset="-128"/>
              </a:rPr>
              <a:t>￭</a:t>
            </a:r>
            <a:r>
              <a:rPr lang="ru-RU" altLang="ko-KR" sz="2600" b="1" smtClean="0">
                <a:solidFill>
                  <a:srgbClr val="33CC33"/>
                </a:solidFill>
                <a:effectLst/>
                <a:latin typeface="Arial" charset="0"/>
                <a:ea typeface="Arial Unicode MS" pitchFamily="34" charset="-128"/>
                <a:cs typeface="Arial Unicode MS" pitchFamily="34" charset="-128"/>
              </a:rPr>
              <a:t> </a:t>
            </a:r>
            <a:r>
              <a:rPr lang="uz-Cyrl-UZ" altLang="ko-KR" sz="2600" b="1" smtClean="0">
                <a:solidFill>
                  <a:schemeClr val="tx1"/>
                </a:solidFill>
                <a:effectLst/>
                <a:latin typeface="Arial" charset="0"/>
              </a:rPr>
              <a:t>Сувга бўлган умумий талаб </a:t>
            </a:r>
            <a:r>
              <a:rPr lang="ru-RU" altLang="ko-KR" sz="2600" b="1" smtClean="0">
                <a:solidFill>
                  <a:schemeClr val="tx1"/>
                </a:solidFill>
                <a:effectLst/>
                <a:latin typeface="Arial" charset="0"/>
              </a:rPr>
              <a:t>550 </a:t>
            </a:r>
            <a:r>
              <a:rPr lang="uz-Cyrl-UZ" altLang="ko-KR" sz="2600" b="1" smtClean="0">
                <a:solidFill>
                  <a:schemeClr val="tx1"/>
                </a:solidFill>
                <a:effectLst/>
                <a:latin typeface="Arial" charset="0"/>
              </a:rPr>
              <a:t>млрд.</a:t>
            </a:r>
            <a:r>
              <a:rPr lang="ru-RU" altLang="ko-KR" sz="2600" b="1" smtClean="0">
                <a:solidFill>
                  <a:schemeClr val="tx1"/>
                </a:solidFill>
                <a:effectLst/>
                <a:latin typeface="Arial" charset="0"/>
              </a:rPr>
              <a:t> </a:t>
            </a:r>
            <a:r>
              <a:rPr lang="uz-Cyrl-UZ" altLang="ko-KR" sz="2600" b="1" smtClean="0">
                <a:solidFill>
                  <a:schemeClr val="tx1"/>
                </a:solidFill>
                <a:effectLst/>
                <a:latin typeface="Arial" charset="0"/>
              </a:rPr>
              <a:t>кубометрга</a:t>
            </a:r>
            <a:r>
              <a:rPr lang="ru-RU" altLang="ko-KR" sz="2600" b="1" smtClean="0">
                <a:solidFill>
                  <a:schemeClr val="tx1"/>
                </a:solidFill>
                <a:effectLst/>
                <a:latin typeface="Arial" charset="0"/>
              </a:rPr>
              <a:t> </a:t>
            </a:r>
            <a:r>
              <a:rPr lang="uz-Cyrl-UZ" altLang="ko-KR" sz="2600" b="1" smtClean="0">
                <a:solidFill>
                  <a:schemeClr val="tx1"/>
                </a:solidFill>
                <a:effectLst/>
                <a:latin typeface="Arial" charset="0"/>
              </a:rPr>
              <a:t>ошди</a:t>
            </a:r>
            <a:r>
              <a:rPr lang="en-US" altLang="ko-KR" sz="2600" b="1" smtClean="0">
                <a:solidFill>
                  <a:schemeClr val="tx1"/>
                </a:solidFill>
                <a:effectLst/>
                <a:latin typeface="Arial" charset="0"/>
                <a:ea typeface="Gulim" pitchFamily="34" charset="-127"/>
              </a:rPr>
              <a:t>;</a:t>
            </a:r>
            <a:r>
              <a:rPr lang="ru-RU" altLang="ko-KR" sz="2600" b="1" smtClean="0">
                <a:solidFill>
                  <a:schemeClr val="tx1"/>
                </a:solidFill>
                <a:effectLst/>
                <a:latin typeface="Arial" charset="0"/>
              </a:rPr>
              <a:t/>
            </a:r>
            <a:br>
              <a:rPr lang="ru-RU" altLang="ko-KR" sz="2600" b="1" smtClean="0">
                <a:solidFill>
                  <a:schemeClr val="tx1"/>
                </a:solidFill>
                <a:effectLst/>
                <a:latin typeface="Arial" charset="0"/>
              </a:rPr>
            </a:br>
            <a:r>
              <a:rPr lang="ru-RU" altLang="ko-KR" sz="2600" b="1" smtClean="0">
                <a:solidFill>
                  <a:srgbClr val="33CC33"/>
                </a:solidFill>
                <a:effectLst/>
                <a:latin typeface="Arial Unicode MS" pitchFamily="34" charset="-128"/>
                <a:ea typeface="Arial Unicode MS" pitchFamily="34" charset="-128"/>
                <a:cs typeface="Arial Unicode MS" pitchFamily="34" charset="-128"/>
              </a:rPr>
              <a:t>￭</a:t>
            </a:r>
            <a:r>
              <a:rPr lang="ru-RU" altLang="ko-KR" sz="2600" b="1" smtClean="0">
                <a:solidFill>
                  <a:srgbClr val="33CC33"/>
                </a:solidFill>
                <a:effectLst/>
                <a:latin typeface="Arial" charset="0"/>
                <a:ea typeface="Arial Unicode MS" pitchFamily="34" charset="-128"/>
                <a:cs typeface="Arial Unicode MS" pitchFamily="34" charset="-128"/>
              </a:rPr>
              <a:t> </a:t>
            </a:r>
            <a:r>
              <a:rPr lang="uz-Cyrl-UZ" altLang="ko-KR" sz="2600" b="1" smtClean="0">
                <a:solidFill>
                  <a:schemeClr val="tx1"/>
                </a:solidFill>
                <a:effectLst/>
                <a:latin typeface="Arial" charset="0"/>
              </a:rPr>
              <a:t>Сув тақчиллигининг таъсири </a:t>
            </a:r>
            <a:r>
              <a:rPr lang="ru-RU" altLang="ko-KR" sz="2600" b="1" smtClean="0">
                <a:solidFill>
                  <a:schemeClr val="tx1"/>
                </a:solidFill>
                <a:effectLst/>
                <a:latin typeface="Arial" charset="0"/>
              </a:rPr>
              <a:t>(</a:t>
            </a:r>
            <a:r>
              <a:rPr lang="uz-Cyrl-UZ" altLang="ko-KR" sz="2600" b="1" smtClean="0">
                <a:solidFill>
                  <a:schemeClr val="tx1"/>
                </a:solidFill>
                <a:effectLst/>
                <a:latin typeface="Arial" charset="0"/>
              </a:rPr>
              <a:t>1</a:t>
            </a:r>
            <a:r>
              <a:rPr lang="en-US" altLang="ko-KR" sz="2600" b="1" smtClean="0">
                <a:solidFill>
                  <a:schemeClr val="tx1"/>
                </a:solidFill>
                <a:effectLst/>
                <a:latin typeface="Arial" charset="0"/>
                <a:ea typeface="Gulim" pitchFamily="34" charset="-127"/>
              </a:rPr>
              <a:t>000 </a:t>
            </a:r>
            <a:r>
              <a:rPr lang="uz-Cyrl-UZ" altLang="ko-KR" sz="2600" b="1" smtClean="0">
                <a:solidFill>
                  <a:schemeClr val="tx1"/>
                </a:solidFill>
                <a:effectLst/>
                <a:latin typeface="Arial" charset="0"/>
              </a:rPr>
              <a:t>м</a:t>
            </a:r>
            <a:r>
              <a:rPr lang="en-US" altLang="ko-KR" sz="2600" b="1" smtClean="0">
                <a:solidFill>
                  <a:schemeClr val="tx1"/>
                </a:solidFill>
                <a:effectLst/>
                <a:latin typeface="Arial" charset="0"/>
                <a:ea typeface="Gulim" pitchFamily="34" charset="-127"/>
              </a:rPr>
              <a:t>3/</a:t>
            </a:r>
            <a:r>
              <a:rPr lang="uz-Cyrl-UZ" altLang="ko-KR" sz="2600" b="1" smtClean="0">
                <a:solidFill>
                  <a:schemeClr val="tx1"/>
                </a:solidFill>
                <a:effectLst/>
                <a:latin typeface="Arial" charset="0"/>
              </a:rPr>
              <a:t>киши дан кам бўлган</a:t>
            </a:r>
            <a:r>
              <a:rPr lang="ru-RU" altLang="ko-KR" sz="2600" b="1" smtClean="0">
                <a:solidFill>
                  <a:schemeClr val="tx1"/>
                </a:solidFill>
                <a:effectLst/>
                <a:latin typeface="Arial" charset="0"/>
              </a:rPr>
              <a:t>) </a:t>
            </a:r>
            <a:r>
              <a:rPr lang="uz-Cyrl-UZ" altLang="ko-KR" sz="2600" b="1" smtClean="0">
                <a:solidFill>
                  <a:schemeClr val="tx1"/>
                </a:solidFill>
                <a:effectLst/>
                <a:latin typeface="Arial" charset="0"/>
              </a:rPr>
              <a:t>0,5 млрд. кишидан </a:t>
            </a:r>
            <a:r>
              <a:rPr lang="ru-RU" altLang="ko-KR" sz="2600" b="1" smtClean="0">
                <a:solidFill>
                  <a:schemeClr val="tx1"/>
                </a:solidFill>
                <a:effectLst/>
                <a:latin typeface="Arial" charset="0"/>
              </a:rPr>
              <a:t>1</a:t>
            </a:r>
            <a:r>
              <a:rPr lang="uz-Cyrl-UZ" altLang="ko-KR" sz="2600" b="1" smtClean="0">
                <a:solidFill>
                  <a:schemeClr val="tx1"/>
                </a:solidFill>
                <a:effectLst/>
                <a:latin typeface="Arial" charset="0"/>
              </a:rPr>
              <a:t>,</a:t>
            </a:r>
            <a:r>
              <a:rPr lang="ru-RU" altLang="ko-KR" sz="2600" b="1" smtClean="0">
                <a:solidFill>
                  <a:schemeClr val="tx1"/>
                </a:solidFill>
                <a:effectLst/>
                <a:latin typeface="Arial" charset="0"/>
              </a:rPr>
              <a:t>4 м</a:t>
            </a:r>
            <a:r>
              <a:rPr lang="uz-Cyrl-UZ" altLang="ko-KR" sz="2600" b="1" smtClean="0">
                <a:solidFill>
                  <a:schemeClr val="tx1"/>
                </a:solidFill>
                <a:effectLst/>
                <a:latin typeface="Arial" charset="0"/>
              </a:rPr>
              <a:t>лрд. кишига ошди</a:t>
            </a:r>
            <a:r>
              <a:rPr lang="ru-RU" altLang="ko-KR" sz="2600" b="1" smtClean="0">
                <a:solidFill>
                  <a:schemeClr val="tx1"/>
                </a:solidFill>
                <a:effectLst/>
                <a:latin typeface="Arial" charset="0"/>
              </a:rPr>
              <a:t>;</a:t>
            </a:r>
            <a:br>
              <a:rPr lang="ru-RU" altLang="ko-KR" sz="2600" b="1" smtClean="0">
                <a:solidFill>
                  <a:schemeClr val="tx1"/>
                </a:solidFill>
                <a:effectLst/>
                <a:latin typeface="Arial" charset="0"/>
              </a:rPr>
            </a:br>
            <a:r>
              <a:rPr lang="ru-RU" altLang="ko-KR" sz="2600" b="1" smtClean="0">
                <a:solidFill>
                  <a:schemeClr val="tx1"/>
                </a:solidFill>
                <a:effectLst/>
                <a:latin typeface="Arial" charset="0"/>
              </a:rPr>
              <a:t> </a:t>
            </a:r>
            <a:r>
              <a:rPr lang="ru-RU" altLang="ko-KR" sz="2600" b="1" smtClean="0">
                <a:solidFill>
                  <a:srgbClr val="33CC33"/>
                </a:solidFill>
                <a:effectLst/>
                <a:latin typeface="Arial Unicode MS" pitchFamily="34" charset="-128"/>
                <a:ea typeface="Arial Unicode MS" pitchFamily="34" charset="-128"/>
                <a:cs typeface="Arial Unicode MS" pitchFamily="34" charset="-128"/>
              </a:rPr>
              <a:t>￭</a:t>
            </a:r>
            <a:r>
              <a:rPr lang="ru-RU" altLang="ko-KR" sz="2600" b="1" smtClean="0">
                <a:solidFill>
                  <a:srgbClr val="33CC33"/>
                </a:solidFill>
                <a:effectLst/>
                <a:latin typeface="Arial" charset="0"/>
                <a:ea typeface="Arial Unicode MS" pitchFamily="34" charset="-128"/>
                <a:cs typeface="Arial Unicode MS" pitchFamily="34" charset="-128"/>
              </a:rPr>
              <a:t>  </a:t>
            </a:r>
            <a:r>
              <a:rPr lang="en-US" altLang="ko-KR" sz="2600" b="1" smtClean="0">
                <a:solidFill>
                  <a:schemeClr val="tx1"/>
                </a:solidFill>
                <a:effectLst/>
                <a:latin typeface="Arial" charset="0"/>
                <a:ea typeface="Gulim" pitchFamily="34" charset="-127"/>
              </a:rPr>
              <a:t>2</a:t>
            </a:r>
            <a:r>
              <a:rPr lang="ru-RU" altLang="ko-KR" sz="2600" b="1" smtClean="0">
                <a:solidFill>
                  <a:schemeClr val="tx1"/>
                </a:solidFill>
                <a:effectLst/>
                <a:latin typeface="Arial" charset="0"/>
              </a:rPr>
              <a:t> миллиард</a:t>
            </a:r>
            <a:r>
              <a:rPr lang="uz-Cyrl-UZ" altLang="ko-KR" sz="2600" b="1" smtClean="0">
                <a:solidFill>
                  <a:schemeClr val="tx1"/>
                </a:solidFill>
                <a:effectLst/>
                <a:latin typeface="Arial" charset="0"/>
              </a:rPr>
              <a:t> одам</a:t>
            </a:r>
            <a:r>
              <a:rPr lang="ru-RU" altLang="ko-KR" sz="2600" b="1" smtClean="0">
                <a:solidFill>
                  <a:schemeClr val="tx1"/>
                </a:solidFill>
                <a:effectLst/>
                <a:latin typeface="Arial" charset="0"/>
              </a:rPr>
              <a:t> </a:t>
            </a:r>
            <a:r>
              <a:rPr lang="uz-Cyrl-UZ" altLang="ko-KR" sz="2600" b="1" smtClean="0">
                <a:solidFill>
                  <a:schemeClr val="tx1"/>
                </a:solidFill>
                <a:effectLst/>
                <a:latin typeface="Arial" charset="0"/>
              </a:rPr>
              <a:t>канализация билан таъминланмаган</a:t>
            </a:r>
            <a:r>
              <a:rPr lang="ru-RU" altLang="ko-KR" sz="2600" b="1" smtClean="0">
                <a:solidFill>
                  <a:schemeClr val="tx1"/>
                </a:solidFill>
                <a:effectLst/>
                <a:latin typeface="Arial" charset="0"/>
              </a:rPr>
              <a:t>;</a:t>
            </a:r>
            <a:r>
              <a:rPr lang="en-US" altLang="ko-KR" sz="2600" b="1" smtClean="0">
                <a:solidFill>
                  <a:schemeClr val="tx1"/>
                </a:solidFill>
                <a:effectLst/>
                <a:latin typeface="Arial" charset="0"/>
                <a:ea typeface="Gulim" pitchFamily="34" charset="-127"/>
              </a:rPr>
              <a:t/>
            </a:r>
            <a:br>
              <a:rPr lang="en-US" altLang="ko-KR" sz="2600" b="1" smtClean="0">
                <a:solidFill>
                  <a:schemeClr val="tx1"/>
                </a:solidFill>
                <a:effectLst/>
                <a:latin typeface="Arial" charset="0"/>
                <a:ea typeface="Gulim" pitchFamily="34" charset="-127"/>
              </a:rPr>
            </a:br>
            <a:r>
              <a:rPr lang="en-US" altLang="ko-KR" sz="2600" b="1" smtClean="0">
                <a:solidFill>
                  <a:schemeClr val="tx1"/>
                </a:solidFill>
                <a:effectLst/>
                <a:latin typeface="Arial" charset="0"/>
                <a:ea typeface="Gulim" pitchFamily="34" charset="-127"/>
              </a:rPr>
              <a:t> </a:t>
            </a:r>
            <a:r>
              <a:rPr lang="ru-RU" altLang="ko-KR" sz="2600" b="1" smtClean="0">
                <a:solidFill>
                  <a:srgbClr val="33CC33"/>
                </a:solidFill>
                <a:effectLst/>
                <a:latin typeface="Arial Unicode MS" pitchFamily="34" charset="-128"/>
                <a:ea typeface="Arial Unicode MS" pitchFamily="34" charset="-128"/>
                <a:cs typeface="Arial Unicode MS" pitchFamily="34" charset="-128"/>
              </a:rPr>
              <a:t>￭</a:t>
            </a:r>
            <a:r>
              <a:rPr lang="ru-RU" altLang="ko-KR" sz="2600" b="1" smtClean="0">
                <a:solidFill>
                  <a:srgbClr val="33CC33"/>
                </a:solidFill>
                <a:effectLst/>
                <a:latin typeface="Arial" charset="0"/>
                <a:ea typeface="Arial Unicode MS" pitchFamily="34" charset="-128"/>
                <a:cs typeface="Arial Unicode MS" pitchFamily="34" charset="-128"/>
              </a:rPr>
              <a:t> </a:t>
            </a:r>
            <a:r>
              <a:rPr lang="uz-Cyrl-UZ" altLang="ko-KR" sz="2600" b="1" smtClean="0">
                <a:solidFill>
                  <a:schemeClr val="tx1"/>
                </a:solidFill>
                <a:effectLst/>
                <a:latin typeface="Arial" charset="0"/>
              </a:rPr>
              <a:t>Сув билан боғлиқ табиий офатлар келтирадиган зарар </a:t>
            </a:r>
            <a:r>
              <a:rPr lang="ru-RU" altLang="ko-KR" sz="2600" b="1" smtClean="0">
                <a:solidFill>
                  <a:schemeClr val="tx1"/>
                </a:solidFill>
                <a:effectLst/>
                <a:latin typeface="Arial" charset="0"/>
              </a:rPr>
              <a:t>2,6 </a:t>
            </a:r>
            <a:r>
              <a:rPr lang="uz-Cyrl-UZ" altLang="ko-KR" sz="2600" b="1" smtClean="0">
                <a:solidFill>
                  <a:schemeClr val="tx1"/>
                </a:solidFill>
                <a:effectLst/>
                <a:latin typeface="Arial" charset="0"/>
              </a:rPr>
              <a:t>мартага кўпайган</a:t>
            </a:r>
            <a:r>
              <a:rPr lang="ru-RU" altLang="ko-KR" sz="2600" b="1" smtClean="0">
                <a:solidFill>
                  <a:schemeClr val="tx1"/>
                </a:solidFill>
                <a:effectLst/>
                <a:latin typeface="Arial" charset="0"/>
              </a:rPr>
              <a:t>!!!</a:t>
            </a:r>
            <a:endParaRPr lang="ru-RU" sz="2600" b="1" smtClean="0">
              <a:solidFill>
                <a:schemeClr val="tx1"/>
              </a:solidFill>
              <a:effectLst/>
              <a:latin typeface="Arial" charset="0"/>
            </a:endParaRPr>
          </a:p>
        </p:txBody>
      </p:sp>
      <p:sp>
        <p:nvSpPr>
          <p:cNvPr id="931844" name="Rectangle 4"/>
          <p:cNvSpPr>
            <a:spLocks noChangeArrowheads="1"/>
          </p:cNvSpPr>
          <p:nvPr/>
        </p:nvSpPr>
        <p:spPr bwMode="auto">
          <a:xfrm>
            <a:off x="122238" y="80963"/>
            <a:ext cx="8912225" cy="893762"/>
          </a:xfrm>
          <a:prstGeom prst="rect">
            <a:avLst/>
          </a:prstGeom>
          <a:noFill/>
          <a:ln>
            <a:noFill/>
          </a:ln>
          <a:effectLst/>
          <a:extLst>
            <a:ext uri="{909E8E84-426E-40DD-AFC4-6F175D3DCCD1}"/>
            <a:ext uri="{91240B29-F687-4F45-9708-019B960494DF}"/>
            <a:ext uri="{AF507438-7753-43E0-B8FC-AC1667EBCBE1}"/>
          </a:extLst>
        </p:spPr>
        <p:txBody>
          <a:bodyPr anchor="ctr"/>
          <a:lstStyle/>
          <a:p>
            <a:pPr algn="ctr">
              <a:defRPr/>
            </a:pPr>
            <a:r>
              <a:rPr lang="uz-Cyrl-UZ" altLang="ko-KR" sz="3000" b="1">
                <a:solidFill>
                  <a:srgbClr val="FFFF00"/>
                </a:solidFill>
                <a:effectLst>
                  <a:outerShdw blurRad="38100" dist="38100" dir="2700000" algn="tl">
                    <a:srgbClr val="000000"/>
                  </a:outerShdw>
                </a:effectLst>
              </a:rPr>
              <a:t>Дунё сув хўжалигида сўнги 10-12 йилда</a:t>
            </a:r>
            <a:br>
              <a:rPr lang="uz-Cyrl-UZ" altLang="ko-KR" sz="3000" b="1">
                <a:solidFill>
                  <a:srgbClr val="FFFF00"/>
                </a:solidFill>
                <a:effectLst>
                  <a:outerShdw blurRad="38100" dist="38100" dir="2700000" algn="tl">
                    <a:srgbClr val="000000"/>
                  </a:outerShdw>
                </a:effectLst>
              </a:rPr>
            </a:br>
            <a:r>
              <a:rPr lang="uz-Cyrl-UZ" altLang="ko-KR" sz="3000" b="1">
                <a:solidFill>
                  <a:srgbClr val="FFFF00"/>
                </a:solidFill>
                <a:effectLst>
                  <a:outerShdw blurRad="38100" dist="38100" dir="2700000" algn="tl">
                    <a:srgbClr val="000000"/>
                  </a:outerShdw>
                </a:effectLst>
              </a:rPr>
              <a:t>нима юз берди</a:t>
            </a:r>
            <a:r>
              <a:rPr lang="ru-RU" altLang="ko-KR" sz="3000" b="1">
                <a:solidFill>
                  <a:srgbClr val="FFFF00"/>
                </a:solidFill>
                <a:effectLst>
                  <a:outerShdw blurRad="38100" dist="38100" dir="2700000" algn="tl">
                    <a:srgbClr val="000000"/>
                  </a:outerShdw>
                </a:effectLst>
              </a:rPr>
              <a:t>?</a:t>
            </a:r>
            <a:endParaRPr lang="ru-RU" sz="3000" b="1">
              <a:solidFill>
                <a:srgbClr val="FFFF00"/>
              </a:solidFill>
              <a:effectLst>
                <a:outerShdw blurRad="38100" dist="38100" dir="2700000" algn="tl">
                  <a:srgbClr val="000000"/>
                </a:outerShdw>
              </a:effectLst>
            </a:endParaRPr>
          </a:p>
        </p:txBody>
      </p:sp>
      <p:sp>
        <p:nvSpPr>
          <p:cNvPr id="13316" name="Rectangle 6"/>
          <p:cNvSpPr>
            <a:spLocks noChangeArrowheads="1"/>
          </p:cNvSpPr>
          <p:nvPr/>
        </p:nvSpPr>
        <p:spPr bwMode="auto">
          <a:xfrm>
            <a:off x="171450" y="6021388"/>
            <a:ext cx="8820150" cy="762000"/>
          </a:xfrm>
          <a:prstGeom prst="rect">
            <a:avLst/>
          </a:prstGeom>
          <a:solidFill>
            <a:schemeClr val="bg2"/>
          </a:solidFill>
          <a:ln w="9525">
            <a:noFill/>
            <a:miter lim="800000"/>
            <a:headEnd/>
            <a:tailEnd/>
          </a:ln>
        </p:spPr>
        <p:txBody>
          <a:bodyPr>
            <a:spAutoFit/>
          </a:bodyPr>
          <a:lstStyle/>
          <a:p>
            <a:pPr algn="ctr"/>
            <a:r>
              <a:rPr lang="ru-RU" sz="2200" b="1">
                <a:solidFill>
                  <a:srgbClr val="800000"/>
                </a:solidFill>
              </a:rPr>
              <a:t>2050 </a:t>
            </a:r>
            <a:r>
              <a:rPr lang="uz-Cyrl-UZ" sz="2200" b="1">
                <a:solidFill>
                  <a:srgbClr val="800000"/>
                </a:solidFill>
              </a:rPr>
              <a:t>йилга бориб олинаётган сувнинг </a:t>
            </a:r>
            <a:r>
              <a:rPr lang="ru-RU" sz="2200" b="1">
                <a:solidFill>
                  <a:srgbClr val="800000"/>
                </a:solidFill>
              </a:rPr>
              <a:t>70</a:t>
            </a:r>
            <a:r>
              <a:rPr lang="uz-Cyrl-UZ" sz="2200" b="1">
                <a:solidFill>
                  <a:srgbClr val="800000"/>
                </a:solidFill>
              </a:rPr>
              <a:t> фоизини</a:t>
            </a:r>
          </a:p>
          <a:p>
            <a:pPr algn="ctr"/>
            <a:r>
              <a:rPr lang="uz-Cyrl-UZ" sz="2200" b="1">
                <a:solidFill>
                  <a:srgbClr val="800000"/>
                </a:solidFill>
              </a:rPr>
              <a:t>суғоришга беришга тўғри келади.</a:t>
            </a:r>
            <a:endParaRPr lang="ru-RU" sz="2200" b="1">
              <a:solidFill>
                <a:srgbClr val="8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grpSp>
        <p:nvGrpSpPr>
          <p:cNvPr id="14338" name="Group 1035"/>
          <p:cNvGrpSpPr>
            <a:grpSpLocks/>
          </p:cNvGrpSpPr>
          <p:nvPr/>
        </p:nvGrpSpPr>
        <p:grpSpPr bwMode="auto">
          <a:xfrm>
            <a:off x="0" y="0"/>
            <a:ext cx="9144000" cy="7010400"/>
            <a:chOff x="3981" y="2464"/>
            <a:chExt cx="6720" cy="4800"/>
          </a:xfrm>
        </p:grpSpPr>
        <p:pic>
          <p:nvPicPr>
            <p:cNvPr id="14396" name="Picture 1036" descr="central asia"/>
            <p:cNvPicPr>
              <a:picLocks noChangeAspect="1" noChangeArrowheads="1"/>
            </p:cNvPicPr>
            <p:nvPr/>
          </p:nvPicPr>
          <p:blipFill>
            <a:blip r:embed="rId3" cstate="email"/>
            <a:srcRect/>
            <a:stretch>
              <a:fillRect/>
            </a:stretch>
          </p:blipFill>
          <p:spPr bwMode="auto">
            <a:xfrm>
              <a:off x="3981" y="2464"/>
              <a:ext cx="6720" cy="4800"/>
            </a:xfrm>
            <a:prstGeom prst="rect">
              <a:avLst/>
            </a:prstGeom>
            <a:noFill/>
            <a:ln w="9525">
              <a:noFill/>
              <a:miter lim="800000"/>
              <a:headEnd/>
              <a:tailEnd/>
            </a:ln>
          </p:spPr>
        </p:pic>
        <p:sp>
          <p:nvSpPr>
            <p:cNvPr id="5" name="Text Box 1037"/>
            <p:cNvSpPr txBox="1">
              <a:spLocks noChangeArrowheads="1"/>
            </p:cNvSpPr>
            <p:nvPr/>
          </p:nvSpPr>
          <p:spPr bwMode="auto">
            <a:xfrm>
              <a:off x="5901" y="2824"/>
              <a:ext cx="4680" cy="480"/>
            </a:xfrm>
            <a:prstGeom prst="rect">
              <a:avLst/>
            </a:prstGeom>
            <a:noFill/>
            <a:ln>
              <a:noFill/>
            </a:ln>
            <a:extLst>
              <a:ext uri="{909E8E84-426E-40DD-AFC4-6F175D3DCCD1}"/>
              <a:ext uri="{91240B29-F687-4F45-9708-019B960494DF}"/>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defRPr/>
              </a:pPr>
              <a:endParaRPr lang="ru-RU" sz="2400" smtClean="0">
                <a:effectLst>
                  <a:outerShdw blurRad="38100" dist="38100" dir="2700000" algn="tl">
                    <a:srgbClr val="000000">
                      <a:alpha val="43137"/>
                    </a:srgbClr>
                  </a:outerShdw>
                </a:effectLst>
                <a:latin typeface="Arial Unicode MS" pitchFamily="34" charset="-128"/>
                <a:cs typeface="+mn-cs"/>
              </a:endParaRPr>
            </a:p>
          </p:txBody>
        </p:sp>
      </p:grpSp>
      <p:sp>
        <p:nvSpPr>
          <p:cNvPr id="813061" name="Freeform 5"/>
          <p:cNvSpPr>
            <a:spLocks/>
          </p:cNvSpPr>
          <p:nvPr/>
        </p:nvSpPr>
        <p:spPr bwMode="auto">
          <a:xfrm>
            <a:off x="6550025" y="3667125"/>
            <a:ext cx="1111250" cy="374650"/>
          </a:xfrm>
          <a:custGeom>
            <a:avLst/>
            <a:gdLst>
              <a:gd name="T0" fmla="*/ 0 w 754"/>
              <a:gd name="T1" fmla="*/ 2147483647 h 280"/>
              <a:gd name="T2" fmla="*/ 2147483647 w 754"/>
              <a:gd name="T3" fmla="*/ 0 h 280"/>
              <a:gd name="T4" fmla="*/ 0 60000 65536"/>
              <a:gd name="T5" fmla="*/ 0 60000 65536"/>
              <a:gd name="T6" fmla="*/ 0 w 754"/>
              <a:gd name="T7" fmla="*/ 0 h 280"/>
              <a:gd name="T8" fmla="*/ 754 w 754"/>
              <a:gd name="T9" fmla="*/ 280 h 280"/>
            </a:gdLst>
            <a:ahLst/>
            <a:cxnLst>
              <a:cxn ang="T4">
                <a:pos x="T0" y="T1"/>
              </a:cxn>
              <a:cxn ang="T5">
                <a:pos x="T2" y="T3"/>
              </a:cxn>
            </a:cxnLst>
            <a:rect l="T6" t="T7" r="T8" b="T9"/>
            <a:pathLst>
              <a:path w="754" h="280">
                <a:moveTo>
                  <a:pt x="0" y="280"/>
                </a:moveTo>
                <a:lnTo>
                  <a:pt x="754" y="0"/>
                </a:lnTo>
              </a:path>
            </a:pathLst>
          </a:custGeom>
          <a:noFill/>
          <a:ln w="50800">
            <a:solidFill>
              <a:srgbClr val="0000FF"/>
            </a:solidFill>
            <a:round/>
            <a:headEnd/>
            <a:tailEnd/>
          </a:ln>
        </p:spPr>
        <p:txBody>
          <a:bodyPr/>
          <a:lstStyle/>
          <a:p>
            <a:endParaRPr lang="en-US"/>
          </a:p>
        </p:txBody>
      </p:sp>
      <p:sp>
        <p:nvSpPr>
          <p:cNvPr id="813062" name="Freeform 6"/>
          <p:cNvSpPr>
            <a:spLocks/>
          </p:cNvSpPr>
          <p:nvPr/>
        </p:nvSpPr>
        <p:spPr bwMode="auto">
          <a:xfrm rot="-2365680">
            <a:off x="8072438" y="3270250"/>
            <a:ext cx="693737" cy="57150"/>
          </a:xfrm>
          <a:custGeom>
            <a:avLst/>
            <a:gdLst>
              <a:gd name="T0" fmla="*/ 0 w 42"/>
              <a:gd name="T1" fmla="*/ 0 h 243"/>
              <a:gd name="T2" fmla="*/ 2147483647 w 42"/>
              <a:gd name="T3" fmla="*/ 2147483647 h 243"/>
              <a:gd name="T4" fmla="*/ 0 60000 65536"/>
              <a:gd name="T5" fmla="*/ 0 60000 65536"/>
              <a:gd name="T6" fmla="*/ 0 w 42"/>
              <a:gd name="T7" fmla="*/ 0 h 243"/>
              <a:gd name="T8" fmla="*/ 42 w 42"/>
              <a:gd name="T9" fmla="*/ 243 h 243"/>
            </a:gdLst>
            <a:ahLst/>
            <a:cxnLst>
              <a:cxn ang="T4">
                <a:pos x="T0" y="T1"/>
              </a:cxn>
              <a:cxn ang="T5">
                <a:pos x="T2" y="T3"/>
              </a:cxn>
            </a:cxnLst>
            <a:rect l="T6" t="T7" r="T8" b="T9"/>
            <a:pathLst>
              <a:path w="42" h="243">
                <a:moveTo>
                  <a:pt x="0" y="0"/>
                </a:moveTo>
                <a:lnTo>
                  <a:pt x="42" y="243"/>
                </a:lnTo>
              </a:path>
            </a:pathLst>
          </a:custGeom>
          <a:noFill/>
          <a:ln w="38100">
            <a:solidFill>
              <a:srgbClr val="0000FF"/>
            </a:solidFill>
            <a:round/>
            <a:headEnd/>
            <a:tailEnd/>
          </a:ln>
        </p:spPr>
        <p:txBody>
          <a:bodyPr/>
          <a:lstStyle/>
          <a:p>
            <a:endParaRPr lang="en-US"/>
          </a:p>
        </p:txBody>
      </p:sp>
      <p:sp>
        <p:nvSpPr>
          <p:cNvPr id="813063" name="Freeform 7"/>
          <p:cNvSpPr>
            <a:spLocks/>
          </p:cNvSpPr>
          <p:nvPr/>
        </p:nvSpPr>
        <p:spPr bwMode="auto">
          <a:xfrm rot="-153486">
            <a:off x="8129588" y="3502025"/>
            <a:ext cx="808037" cy="53975"/>
          </a:xfrm>
          <a:custGeom>
            <a:avLst/>
            <a:gdLst>
              <a:gd name="T0" fmla="*/ 0 w 42"/>
              <a:gd name="T1" fmla="*/ 0 h 243"/>
              <a:gd name="T2" fmla="*/ 2147483647 w 42"/>
              <a:gd name="T3" fmla="*/ 2147483647 h 243"/>
              <a:gd name="T4" fmla="*/ 0 60000 65536"/>
              <a:gd name="T5" fmla="*/ 0 60000 65536"/>
              <a:gd name="T6" fmla="*/ 0 w 42"/>
              <a:gd name="T7" fmla="*/ 0 h 243"/>
              <a:gd name="T8" fmla="*/ 42 w 42"/>
              <a:gd name="T9" fmla="*/ 243 h 243"/>
            </a:gdLst>
            <a:ahLst/>
            <a:cxnLst>
              <a:cxn ang="T4">
                <a:pos x="T0" y="T1"/>
              </a:cxn>
              <a:cxn ang="T5">
                <a:pos x="T2" y="T3"/>
              </a:cxn>
            </a:cxnLst>
            <a:rect l="T6" t="T7" r="T8" b="T9"/>
            <a:pathLst>
              <a:path w="42" h="243">
                <a:moveTo>
                  <a:pt x="0" y="0"/>
                </a:moveTo>
                <a:lnTo>
                  <a:pt x="42" y="243"/>
                </a:lnTo>
              </a:path>
            </a:pathLst>
          </a:custGeom>
          <a:noFill/>
          <a:ln w="38100">
            <a:solidFill>
              <a:srgbClr val="0000FF"/>
            </a:solidFill>
            <a:round/>
            <a:headEnd/>
            <a:tailEnd/>
          </a:ln>
        </p:spPr>
        <p:txBody>
          <a:bodyPr/>
          <a:lstStyle/>
          <a:p>
            <a:endParaRPr lang="en-US"/>
          </a:p>
        </p:txBody>
      </p:sp>
      <p:sp>
        <p:nvSpPr>
          <p:cNvPr id="813064" name="Freeform 8"/>
          <p:cNvSpPr>
            <a:spLocks/>
          </p:cNvSpPr>
          <p:nvPr/>
        </p:nvSpPr>
        <p:spPr bwMode="auto">
          <a:xfrm>
            <a:off x="7661275" y="3438525"/>
            <a:ext cx="500063" cy="285750"/>
          </a:xfrm>
          <a:custGeom>
            <a:avLst/>
            <a:gdLst>
              <a:gd name="T0" fmla="*/ 2147483647 w 357"/>
              <a:gd name="T1" fmla="*/ 2147483647 h 228"/>
              <a:gd name="T2" fmla="*/ 2147483647 w 357"/>
              <a:gd name="T3" fmla="*/ 2147483647 h 228"/>
              <a:gd name="T4" fmla="*/ 2147483647 w 357"/>
              <a:gd name="T5" fmla="*/ 2147483647 h 228"/>
              <a:gd name="T6" fmla="*/ 2147483647 w 357"/>
              <a:gd name="T7" fmla="*/ 0 h 228"/>
              <a:gd name="T8" fmla="*/ 2147483647 w 357"/>
              <a:gd name="T9" fmla="*/ 2147483647 h 228"/>
              <a:gd name="T10" fmla="*/ 2147483647 w 357"/>
              <a:gd name="T11" fmla="*/ 2147483647 h 228"/>
              <a:gd name="T12" fmla="*/ 2147483647 w 357"/>
              <a:gd name="T13" fmla="*/ 2147483647 h 228"/>
              <a:gd name="T14" fmla="*/ 2147483647 w 357"/>
              <a:gd name="T15" fmla="*/ 2147483647 h 228"/>
              <a:gd name="T16" fmla="*/ 2147483647 w 357"/>
              <a:gd name="T17" fmla="*/ 2147483647 h 228"/>
              <a:gd name="T18" fmla="*/ 2147483647 w 357"/>
              <a:gd name="T19" fmla="*/ 2147483647 h 228"/>
              <a:gd name="T20" fmla="*/ 2147483647 w 357"/>
              <a:gd name="T21" fmla="*/ 2147483647 h 228"/>
              <a:gd name="T22" fmla="*/ 2147483647 w 357"/>
              <a:gd name="T23" fmla="*/ 2147483647 h 2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7"/>
              <a:gd name="T37" fmla="*/ 0 h 228"/>
              <a:gd name="T38" fmla="*/ 357 w 357"/>
              <a:gd name="T39" fmla="*/ 228 h 2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7" h="228">
                <a:moveTo>
                  <a:pt x="285" y="142"/>
                </a:moveTo>
                <a:cubicBezTo>
                  <a:pt x="268" y="129"/>
                  <a:pt x="354" y="132"/>
                  <a:pt x="354" y="110"/>
                </a:cubicBezTo>
                <a:cubicBezTo>
                  <a:pt x="357" y="92"/>
                  <a:pt x="352" y="56"/>
                  <a:pt x="334" y="38"/>
                </a:cubicBezTo>
                <a:cubicBezTo>
                  <a:pt x="316" y="20"/>
                  <a:pt x="275" y="0"/>
                  <a:pt x="248" y="0"/>
                </a:cubicBezTo>
                <a:cubicBezTo>
                  <a:pt x="221" y="7"/>
                  <a:pt x="190" y="29"/>
                  <a:pt x="171" y="38"/>
                </a:cubicBezTo>
                <a:cubicBezTo>
                  <a:pt x="164" y="43"/>
                  <a:pt x="138" y="53"/>
                  <a:pt x="131" y="57"/>
                </a:cubicBezTo>
                <a:cubicBezTo>
                  <a:pt x="125" y="45"/>
                  <a:pt x="128" y="61"/>
                  <a:pt x="123" y="62"/>
                </a:cubicBezTo>
                <a:cubicBezTo>
                  <a:pt x="119" y="65"/>
                  <a:pt x="122" y="53"/>
                  <a:pt x="102" y="71"/>
                </a:cubicBezTo>
                <a:cubicBezTo>
                  <a:pt x="82" y="90"/>
                  <a:pt x="0" y="152"/>
                  <a:pt x="2" y="176"/>
                </a:cubicBezTo>
                <a:cubicBezTo>
                  <a:pt x="1" y="213"/>
                  <a:pt x="92" y="194"/>
                  <a:pt x="117" y="213"/>
                </a:cubicBezTo>
                <a:cubicBezTo>
                  <a:pt x="137" y="228"/>
                  <a:pt x="203" y="184"/>
                  <a:pt x="227" y="196"/>
                </a:cubicBezTo>
                <a:cubicBezTo>
                  <a:pt x="255" y="184"/>
                  <a:pt x="268" y="157"/>
                  <a:pt x="285" y="142"/>
                </a:cubicBezTo>
                <a:close/>
              </a:path>
            </a:pathLst>
          </a:custGeom>
          <a:solidFill>
            <a:srgbClr val="0066FF"/>
          </a:solidFill>
          <a:ln w="9525">
            <a:solidFill>
              <a:schemeClr val="accent2"/>
            </a:solidFill>
            <a:round/>
            <a:headEnd/>
            <a:tailEnd/>
          </a:ln>
        </p:spPr>
        <p:txBody>
          <a:bodyPr/>
          <a:lstStyle/>
          <a:p>
            <a:endParaRPr lang="en-US"/>
          </a:p>
        </p:txBody>
      </p:sp>
      <p:sp>
        <p:nvSpPr>
          <p:cNvPr id="813070" name="Freeform 14"/>
          <p:cNvSpPr>
            <a:spLocks/>
          </p:cNvSpPr>
          <p:nvPr/>
        </p:nvSpPr>
        <p:spPr bwMode="auto">
          <a:xfrm rot="-2623231">
            <a:off x="6892925" y="4306888"/>
            <a:ext cx="185738" cy="239712"/>
          </a:xfrm>
          <a:custGeom>
            <a:avLst/>
            <a:gdLst>
              <a:gd name="T0" fmla="*/ 2147483647 w 389"/>
              <a:gd name="T1" fmla="*/ 2147483647 h 283"/>
              <a:gd name="T2" fmla="*/ 2147483647 w 389"/>
              <a:gd name="T3" fmla="*/ 2147483647 h 283"/>
              <a:gd name="T4" fmla="*/ 2147483647 w 389"/>
              <a:gd name="T5" fmla="*/ 2147483647 h 283"/>
              <a:gd name="T6" fmla="*/ 2147483647 w 389"/>
              <a:gd name="T7" fmla="*/ 2147483647 h 283"/>
              <a:gd name="T8" fmla="*/ 2147483647 w 389"/>
              <a:gd name="T9" fmla="*/ 2147483647 h 283"/>
              <a:gd name="T10" fmla="*/ 2147483647 w 389"/>
              <a:gd name="T11" fmla="*/ 2147483647 h 283"/>
              <a:gd name="T12" fmla="*/ 2147483647 w 389"/>
              <a:gd name="T13" fmla="*/ 2147483647 h 283"/>
              <a:gd name="T14" fmla="*/ 2147483647 w 389"/>
              <a:gd name="T15" fmla="*/ 2147483647 h 283"/>
              <a:gd name="T16" fmla="*/ 2147483647 w 389"/>
              <a:gd name="T17" fmla="*/ 2147483647 h 283"/>
              <a:gd name="T18" fmla="*/ 2147483647 w 389"/>
              <a:gd name="T19" fmla="*/ 2147483647 h 2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9"/>
              <a:gd name="T31" fmla="*/ 0 h 283"/>
              <a:gd name="T32" fmla="*/ 389 w 389"/>
              <a:gd name="T33" fmla="*/ 283 h 2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9" h="283">
                <a:moveTo>
                  <a:pt x="324" y="206"/>
                </a:moveTo>
                <a:cubicBezTo>
                  <a:pt x="341" y="207"/>
                  <a:pt x="379" y="225"/>
                  <a:pt x="384" y="200"/>
                </a:cubicBezTo>
                <a:cubicBezTo>
                  <a:pt x="389" y="175"/>
                  <a:pt x="379" y="86"/>
                  <a:pt x="356" y="56"/>
                </a:cubicBezTo>
                <a:cubicBezTo>
                  <a:pt x="359" y="38"/>
                  <a:pt x="264" y="38"/>
                  <a:pt x="246" y="20"/>
                </a:cubicBezTo>
                <a:cubicBezTo>
                  <a:pt x="217" y="14"/>
                  <a:pt x="192" y="28"/>
                  <a:pt x="180" y="22"/>
                </a:cubicBezTo>
                <a:cubicBezTo>
                  <a:pt x="156" y="22"/>
                  <a:pt x="133" y="0"/>
                  <a:pt x="104" y="17"/>
                </a:cubicBezTo>
                <a:cubicBezTo>
                  <a:pt x="75" y="34"/>
                  <a:pt x="0" y="80"/>
                  <a:pt x="4" y="122"/>
                </a:cubicBezTo>
                <a:cubicBezTo>
                  <a:pt x="3" y="159"/>
                  <a:pt x="101" y="249"/>
                  <a:pt x="126" y="268"/>
                </a:cubicBezTo>
                <a:cubicBezTo>
                  <a:pt x="146" y="283"/>
                  <a:pt x="205" y="130"/>
                  <a:pt x="229" y="142"/>
                </a:cubicBezTo>
                <a:cubicBezTo>
                  <a:pt x="257" y="130"/>
                  <a:pt x="307" y="221"/>
                  <a:pt x="324" y="206"/>
                </a:cubicBezTo>
                <a:close/>
              </a:path>
            </a:pathLst>
          </a:custGeom>
          <a:solidFill>
            <a:srgbClr val="0066FF"/>
          </a:solidFill>
          <a:ln w="9525">
            <a:solidFill>
              <a:schemeClr val="accent2"/>
            </a:solidFill>
            <a:round/>
            <a:headEnd/>
            <a:tailEnd/>
          </a:ln>
        </p:spPr>
        <p:txBody>
          <a:bodyPr/>
          <a:lstStyle/>
          <a:p>
            <a:endParaRPr lang="en-US"/>
          </a:p>
        </p:txBody>
      </p:sp>
      <p:sp>
        <p:nvSpPr>
          <p:cNvPr id="813071" name="Freeform 15"/>
          <p:cNvSpPr>
            <a:spLocks/>
          </p:cNvSpPr>
          <p:nvPr/>
        </p:nvSpPr>
        <p:spPr bwMode="auto">
          <a:xfrm>
            <a:off x="6242050" y="4032250"/>
            <a:ext cx="336550" cy="114300"/>
          </a:xfrm>
          <a:custGeom>
            <a:avLst/>
            <a:gdLst>
              <a:gd name="T0" fmla="*/ 0 w 756"/>
              <a:gd name="T1" fmla="*/ 2147483647 h 268"/>
              <a:gd name="T2" fmla="*/ 2147483647 w 756"/>
              <a:gd name="T3" fmla="*/ 0 h 268"/>
              <a:gd name="T4" fmla="*/ 0 60000 65536"/>
              <a:gd name="T5" fmla="*/ 0 60000 65536"/>
              <a:gd name="T6" fmla="*/ 0 w 756"/>
              <a:gd name="T7" fmla="*/ 0 h 268"/>
              <a:gd name="T8" fmla="*/ 756 w 756"/>
              <a:gd name="T9" fmla="*/ 268 h 268"/>
            </a:gdLst>
            <a:ahLst/>
            <a:cxnLst>
              <a:cxn ang="T4">
                <a:pos x="T0" y="T1"/>
              </a:cxn>
              <a:cxn ang="T5">
                <a:pos x="T2" y="T3"/>
              </a:cxn>
            </a:cxnLst>
            <a:rect l="T6" t="T7" r="T8" b="T9"/>
            <a:pathLst>
              <a:path w="756" h="268">
                <a:moveTo>
                  <a:pt x="0" y="268"/>
                </a:moveTo>
                <a:lnTo>
                  <a:pt x="756" y="0"/>
                </a:lnTo>
              </a:path>
            </a:pathLst>
          </a:custGeom>
          <a:noFill/>
          <a:ln w="57150">
            <a:solidFill>
              <a:srgbClr val="0000FF"/>
            </a:solidFill>
            <a:round/>
            <a:headEnd/>
            <a:tailEnd/>
          </a:ln>
        </p:spPr>
        <p:txBody>
          <a:bodyPr/>
          <a:lstStyle/>
          <a:p>
            <a:endParaRPr lang="en-US"/>
          </a:p>
        </p:txBody>
      </p:sp>
      <p:sp>
        <p:nvSpPr>
          <p:cNvPr id="813072" name="Freeform 16"/>
          <p:cNvSpPr>
            <a:spLocks/>
          </p:cNvSpPr>
          <p:nvPr/>
        </p:nvSpPr>
        <p:spPr bwMode="auto">
          <a:xfrm>
            <a:off x="5943600" y="4068763"/>
            <a:ext cx="401638" cy="174625"/>
          </a:xfrm>
          <a:custGeom>
            <a:avLst/>
            <a:gdLst>
              <a:gd name="T0" fmla="*/ 2147483647 w 357"/>
              <a:gd name="T1" fmla="*/ 2147483647 h 228"/>
              <a:gd name="T2" fmla="*/ 2147483647 w 357"/>
              <a:gd name="T3" fmla="*/ 2147483647 h 228"/>
              <a:gd name="T4" fmla="*/ 2147483647 w 357"/>
              <a:gd name="T5" fmla="*/ 2147483647 h 228"/>
              <a:gd name="T6" fmla="*/ 2147483647 w 357"/>
              <a:gd name="T7" fmla="*/ 0 h 228"/>
              <a:gd name="T8" fmla="*/ 2147483647 w 357"/>
              <a:gd name="T9" fmla="*/ 2147483647 h 228"/>
              <a:gd name="T10" fmla="*/ 2147483647 w 357"/>
              <a:gd name="T11" fmla="*/ 2147483647 h 228"/>
              <a:gd name="T12" fmla="*/ 2147483647 w 357"/>
              <a:gd name="T13" fmla="*/ 2147483647 h 228"/>
              <a:gd name="T14" fmla="*/ 2147483647 w 357"/>
              <a:gd name="T15" fmla="*/ 2147483647 h 228"/>
              <a:gd name="T16" fmla="*/ 2147483647 w 357"/>
              <a:gd name="T17" fmla="*/ 2147483647 h 228"/>
              <a:gd name="T18" fmla="*/ 2147483647 w 357"/>
              <a:gd name="T19" fmla="*/ 2147483647 h 228"/>
              <a:gd name="T20" fmla="*/ 2147483647 w 357"/>
              <a:gd name="T21" fmla="*/ 2147483647 h 228"/>
              <a:gd name="T22" fmla="*/ 2147483647 w 357"/>
              <a:gd name="T23" fmla="*/ 2147483647 h 2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7"/>
              <a:gd name="T37" fmla="*/ 0 h 228"/>
              <a:gd name="T38" fmla="*/ 357 w 357"/>
              <a:gd name="T39" fmla="*/ 228 h 2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7" h="228">
                <a:moveTo>
                  <a:pt x="285" y="142"/>
                </a:moveTo>
                <a:cubicBezTo>
                  <a:pt x="268" y="129"/>
                  <a:pt x="354" y="132"/>
                  <a:pt x="354" y="110"/>
                </a:cubicBezTo>
                <a:cubicBezTo>
                  <a:pt x="357" y="92"/>
                  <a:pt x="352" y="56"/>
                  <a:pt x="334" y="38"/>
                </a:cubicBezTo>
                <a:cubicBezTo>
                  <a:pt x="316" y="20"/>
                  <a:pt x="275" y="0"/>
                  <a:pt x="248" y="0"/>
                </a:cubicBezTo>
                <a:cubicBezTo>
                  <a:pt x="221" y="7"/>
                  <a:pt x="190" y="29"/>
                  <a:pt x="171" y="38"/>
                </a:cubicBezTo>
                <a:cubicBezTo>
                  <a:pt x="164" y="43"/>
                  <a:pt x="138" y="53"/>
                  <a:pt x="131" y="57"/>
                </a:cubicBezTo>
                <a:cubicBezTo>
                  <a:pt x="125" y="45"/>
                  <a:pt x="128" y="61"/>
                  <a:pt x="123" y="62"/>
                </a:cubicBezTo>
                <a:cubicBezTo>
                  <a:pt x="119" y="65"/>
                  <a:pt x="122" y="53"/>
                  <a:pt x="102" y="71"/>
                </a:cubicBezTo>
                <a:cubicBezTo>
                  <a:pt x="82" y="90"/>
                  <a:pt x="0" y="152"/>
                  <a:pt x="2" y="176"/>
                </a:cubicBezTo>
                <a:cubicBezTo>
                  <a:pt x="1" y="213"/>
                  <a:pt x="92" y="194"/>
                  <a:pt x="117" y="213"/>
                </a:cubicBezTo>
                <a:cubicBezTo>
                  <a:pt x="137" y="228"/>
                  <a:pt x="203" y="184"/>
                  <a:pt x="227" y="196"/>
                </a:cubicBezTo>
                <a:cubicBezTo>
                  <a:pt x="255" y="184"/>
                  <a:pt x="268" y="157"/>
                  <a:pt x="285" y="142"/>
                </a:cubicBezTo>
                <a:close/>
              </a:path>
            </a:pathLst>
          </a:custGeom>
          <a:solidFill>
            <a:srgbClr val="0066FF"/>
          </a:solidFill>
          <a:ln w="9525">
            <a:solidFill>
              <a:schemeClr val="accent2"/>
            </a:solidFill>
            <a:round/>
            <a:headEnd/>
            <a:tailEnd/>
          </a:ln>
        </p:spPr>
        <p:txBody>
          <a:bodyPr/>
          <a:lstStyle/>
          <a:p>
            <a:endParaRPr lang="en-US"/>
          </a:p>
        </p:txBody>
      </p:sp>
      <p:sp>
        <p:nvSpPr>
          <p:cNvPr id="813073" name="Freeform 17"/>
          <p:cNvSpPr>
            <a:spLocks/>
          </p:cNvSpPr>
          <p:nvPr/>
        </p:nvSpPr>
        <p:spPr bwMode="auto">
          <a:xfrm flipV="1">
            <a:off x="5803900" y="4019550"/>
            <a:ext cx="200025" cy="171450"/>
          </a:xfrm>
          <a:custGeom>
            <a:avLst/>
            <a:gdLst>
              <a:gd name="T0" fmla="*/ 0 w 756"/>
              <a:gd name="T1" fmla="*/ 2147483647 h 268"/>
              <a:gd name="T2" fmla="*/ 2147483647 w 756"/>
              <a:gd name="T3" fmla="*/ 0 h 268"/>
              <a:gd name="T4" fmla="*/ 0 60000 65536"/>
              <a:gd name="T5" fmla="*/ 0 60000 65536"/>
              <a:gd name="T6" fmla="*/ 0 w 756"/>
              <a:gd name="T7" fmla="*/ 0 h 268"/>
              <a:gd name="T8" fmla="*/ 756 w 756"/>
              <a:gd name="T9" fmla="*/ 268 h 268"/>
            </a:gdLst>
            <a:ahLst/>
            <a:cxnLst>
              <a:cxn ang="T4">
                <a:pos x="T0" y="T1"/>
              </a:cxn>
              <a:cxn ang="T5">
                <a:pos x="T2" y="T3"/>
              </a:cxn>
            </a:cxnLst>
            <a:rect l="T6" t="T7" r="T8" b="T9"/>
            <a:pathLst>
              <a:path w="756" h="268">
                <a:moveTo>
                  <a:pt x="0" y="268"/>
                </a:moveTo>
                <a:lnTo>
                  <a:pt x="756" y="0"/>
                </a:lnTo>
              </a:path>
            </a:pathLst>
          </a:custGeom>
          <a:noFill/>
          <a:ln w="57150">
            <a:solidFill>
              <a:srgbClr val="0000FF"/>
            </a:solidFill>
            <a:round/>
            <a:headEnd/>
            <a:tailEnd/>
          </a:ln>
        </p:spPr>
        <p:txBody>
          <a:bodyPr/>
          <a:lstStyle/>
          <a:p>
            <a:endParaRPr lang="en-US"/>
          </a:p>
        </p:txBody>
      </p:sp>
      <p:sp>
        <p:nvSpPr>
          <p:cNvPr id="813074" name="Freeform 18"/>
          <p:cNvSpPr>
            <a:spLocks/>
          </p:cNvSpPr>
          <p:nvPr/>
        </p:nvSpPr>
        <p:spPr bwMode="auto">
          <a:xfrm rot="-2747221">
            <a:off x="5624513" y="3813175"/>
            <a:ext cx="255588" cy="255587"/>
          </a:xfrm>
          <a:custGeom>
            <a:avLst/>
            <a:gdLst>
              <a:gd name="T0" fmla="*/ 2147483647 w 137"/>
              <a:gd name="T1" fmla="*/ 2147483647 h 137"/>
              <a:gd name="T2" fmla="*/ 2147483647 w 137"/>
              <a:gd name="T3" fmla="*/ 2147483647 h 137"/>
              <a:gd name="T4" fmla="*/ 2147483647 w 137"/>
              <a:gd name="T5" fmla="*/ 2147483647 h 137"/>
              <a:gd name="T6" fmla="*/ 2147483647 w 137"/>
              <a:gd name="T7" fmla="*/ 2147483647 h 137"/>
              <a:gd name="T8" fmla="*/ 2147483647 w 137"/>
              <a:gd name="T9" fmla="*/ 2147483647 h 137"/>
              <a:gd name="T10" fmla="*/ 0 w 137"/>
              <a:gd name="T11" fmla="*/ 2147483647 h 137"/>
              <a:gd name="T12" fmla="*/ 2147483647 w 137"/>
              <a:gd name="T13" fmla="*/ 2147483647 h 137"/>
              <a:gd name="T14" fmla="*/ 2147483647 w 137"/>
              <a:gd name="T15" fmla="*/ 2147483647 h 137"/>
              <a:gd name="T16" fmla="*/ 2147483647 w 137"/>
              <a:gd name="T17" fmla="*/ 2147483647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7"/>
              <a:gd name="T29" fmla="*/ 137 w 137"/>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7">
                <a:moveTo>
                  <a:pt x="117" y="73"/>
                </a:moveTo>
                <a:cubicBezTo>
                  <a:pt x="122" y="69"/>
                  <a:pt x="137" y="68"/>
                  <a:pt x="128" y="58"/>
                </a:cubicBezTo>
                <a:cubicBezTo>
                  <a:pt x="120" y="47"/>
                  <a:pt x="86" y="15"/>
                  <a:pt x="69" y="8"/>
                </a:cubicBezTo>
                <a:cubicBezTo>
                  <a:pt x="63" y="0"/>
                  <a:pt x="42" y="20"/>
                  <a:pt x="32" y="17"/>
                </a:cubicBezTo>
                <a:cubicBezTo>
                  <a:pt x="23" y="20"/>
                  <a:pt x="24" y="31"/>
                  <a:pt x="19" y="32"/>
                </a:cubicBezTo>
                <a:cubicBezTo>
                  <a:pt x="14" y="37"/>
                  <a:pt x="0" y="33"/>
                  <a:pt x="0" y="45"/>
                </a:cubicBezTo>
                <a:cubicBezTo>
                  <a:pt x="0" y="57"/>
                  <a:pt x="1" y="91"/>
                  <a:pt x="17" y="107"/>
                </a:cubicBezTo>
                <a:cubicBezTo>
                  <a:pt x="31" y="121"/>
                  <a:pt x="85" y="136"/>
                  <a:pt x="98" y="137"/>
                </a:cubicBezTo>
                <a:cubicBezTo>
                  <a:pt x="115" y="131"/>
                  <a:pt x="112" y="86"/>
                  <a:pt x="117" y="73"/>
                </a:cubicBezTo>
                <a:close/>
              </a:path>
            </a:pathLst>
          </a:custGeom>
          <a:solidFill>
            <a:srgbClr val="0066FF"/>
          </a:solidFill>
          <a:ln w="9525">
            <a:solidFill>
              <a:schemeClr val="accent2"/>
            </a:solidFill>
            <a:round/>
            <a:headEnd/>
            <a:tailEnd/>
          </a:ln>
        </p:spPr>
        <p:txBody>
          <a:bodyPr/>
          <a:lstStyle/>
          <a:p>
            <a:endParaRPr lang="en-US"/>
          </a:p>
        </p:txBody>
      </p:sp>
      <p:sp>
        <p:nvSpPr>
          <p:cNvPr id="813076" name="Freeform 20"/>
          <p:cNvSpPr>
            <a:spLocks/>
          </p:cNvSpPr>
          <p:nvPr/>
        </p:nvSpPr>
        <p:spPr bwMode="auto">
          <a:xfrm>
            <a:off x="3568700" y="2455863"/>
            <a:ext cx="439738" cy="185737"/>
          </a:xfrm>
          <a:custGeom>
            <a:avLst/>
            <a:gdLst>
              <a:gd name="T0" fmla="*/ 2147483647 w 277"/>
              <a:gd name="T1" fmla="*/ 2147483647 h 117"/>
              <a:gd name="T2" fmla="*/ 2147483647 w 277"/>
              <a:gd name="T3" fmla="*/ 2147483647 h 117"/>
              <a:gd name="T4" fmla="*/ 2147483647 w 277"/>
              <a:gd name="T5" fmla="*/ 2147483647 h 117"/>
              <a:gd name="T6" fmla="*/ 2147483647 w 277"/>
              <a:gd name="T7" fmla="*/ 2147483647 h 117"/>
              <a:gd name="T8" fmla="*/ 2147483647 w 277"/>
              <a:gd name="T9" fmla="*/ 2147483647 h 117"/>
              <a:gd name="T10" fmla="*/ 0 w 277"/>
              <a:gd name="T11" fmla="*/ 2147483647 h 117"/>
              <a:gd name="T12" fmla="*/ 2147483647 w 277"/>
              <a:gd name="T13" fmla="*/ 2147483647 h 117"/>
              <a:gd name="T14" fmla="*/ 2147483647 w 277"/>
              <a:gd name="T15" fmla="*/ 2147483647 h 117"/>
              <a:gd name="T16" fmla="*/ 2147483647 w 277"/>
              <a:gd name="T17" fmla="*/ 2147483647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7"/>
              <a:gd name="T28" fmla="*/ 0 h 117"/>
              <a:gd name="T29" fmla="*/ 277 w 277"/>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7" h="117">
                <a:moveTo>
                  <a:pt x="266" y="62"/>
                </a:moveTo>
                <a:cubicBezTo>
                  <a:pt x="277" y="59"/>
                  <a:pt x="272" y="50"/>
                  <a:pt x="254" y="41"/>
                </a:cubicBezTo>
                <a:cubicBezTo>
                  <a:pt x="236" y="32"/>
                  <a:pt x="187" y="11"/>
                  <a:pt x="157" y="7"/>
                </a:cubicBezTo>
                <a:cubicBezTo>
                  <a:pt x="143" y="0"/>
                  <a:pt x="95" y="17"/>
                  <a:pt x="73" y="15"/>
                </a:cubicBezTo>
                <a:cubicBezTo>
                  <a:pt x="52" y="17"/>
                  <a:pt x="54" y="26"/>
                  <a:pt x="43" y="27"/>
                </a:cubicBezTo>
                <a:cubicBezTo>
                  <a:pt x="32" y="32"/>
                  <a:pt x="0" y="28"/>
                  <a:pt x="0" y="38"/>
                </a:cubicBezTo>
                <a:cubicBezTo>
                  <a:pt x="0" y="49"/>
                  <a:pt x="2" y="78"/>
                  <a:pt x="39" y="91"/>
                </a:cubicBezTo>
                <a:cubicBezTo>
                  <a:pt x="70" y="103"/>
                  <a:pt x="193" y="116"/>
                  <a:pt x="222" y="117"/>
                </a:cubicBezTo>
                <a:cubicBezTo>
                  <a:pt x="261" y="112"/>
                  <a:pt x="254" y="73"/>
                  <a:pt x="266" y="62"/>
                </a:cubicBezTo>
                <a:close/>
              </a:path>
            </a:pathLst>
          </a:custGeom>
          <a:solidFill>
            <a:srgbClr val="0066FF"/>
          </a:solidFill>
          <a:ln w="9525">
            <a:solidFill>
              <a:schemeClr val="accent2"/>
            </a:solidFill>
            <a:round/>
            <a:headEnd/>
            <a:tailEnd/>
          </a:ln>
        </p:spPr>
        <p:txBody>
          <a:bodyPr/>
          <a:lstStyle/>
          <a:p>
            <a:endParaRPr lang="en-US"/>
          </a:p>
        </p:txBody>
      </p:sp>
      <p:sp>
        <p:nvSpPr>
          <p:cNvPr id="813077" name="Freeform 21"/>
          <p:cNvSpPr>
            <a:spLocks/>
          </p:cNvSpPr>
          <p:nvPr/>
        </p:nvSpPr>
        <p:spPr bwMode="auto">
          <a:xfrm rot="5727331">
            <a:off x="6573044" y="3977482"/>
            <a:ext cx="279400" cy="417512"/>
          </a:xfrm>
          <a:custGeom>
            <a:avLst/>
            <a:gdLst>
              <a:gd name="T0" fmla="*/ 0 w 754"/>
              <a:gd name="T1" fmla="*/ 2147483647 h 280"/>
              <a:gd name="T2" fmla="*/ 2147483647 w 754"/>
              <a:gd name="T3" fmla="*/ 0 h 280"/>
              <a:gd name="T4" fmla="*/ 0 60000 65536"/>
              <a:gd name="T5" fmla="*/ 0 60000 65536"/>
              <a:gd name="T6" fmla="*/ 0 w 754"/>
              <a:gd name="T7" fmla="*/ 0 h 280"/>
              <a:gd name="T8" fmla="*/ 754 w 754"/>
              <a:gd name="T9" fmla="*/ 280 h 280"/>
            </a:gdLst>
            <a:ahLst/>
            <a:cxnLst>
              <a:cxn ang="T4">
                <a:pos x="T0" y="T1"/>
              </a:cxn>
              <a:cxn ang="T5">
                <a:pos x="T2" y="T3"/>
              </a:cxn>
            </a:cxnLst>
            <a:rect l="T6" t="T7" r="T8" b="T9"/>
            <a:pathLst>
              <a:path w="754" h="280">
                <a:moveTo>
                  <a:pt x="0" y="280"/>
                </a:moveTo>
                <a:lnTo>
                  <a:pt x="754" y="0"/>
                </a:lnTo>
              </a:path>
            </a:pathLst>
          </a:custGeom>
          <a:noFill/>
          <a:ln w="50800">
            <a:solidFill>
              <a:srgbClr val="0000FF"/>
            </a:solidFill>
            <a:round/>
            <a:headEnd/>
            <a:tailEnd/>
          </a:ln>
        </p:spPr>
        <p:txBody>
          <a:bodyPr/>
          <a:lstStyle/>
          <a:p>
            <a:endParaRPr lang="en-US"/>
          </a:p>
        </p:txBody>
      </p:sp>
      <p:sp>
        <p:nvSpPr>
          <p:cNvPr id="813078" name="Freeform 22"/>
          <p:cNvSpPr>
            <a:spLocks/>
          </p:cNvSpPr>
          <p:nvPr/>
        </p:nvSpPr>
        <p:spPr bwMode="auto">
          <a:xfrm>
            <a:off x="3978275" y="2593975"/>
            <a:ext cx="1708150" cy="1282700"/>
          </a:xfrm>
          <a:custGeom>
            <a:avLst/>
            <a:gdLst>
              <a:gd name="T0" fmla="*/ 0 w 1076"/>
              <a:gd name="T1" fmla="*/ 0 h 808"/>
              <a:gd name="T2" fmla="*/ 2147483647 w 1076"/>
              <a:gd name="T3" fmla="*/ 2147483647 h 808"/>
              <a:gd name="T4" fmla="*/ 2147483647 w 1076"/>
              <a:gd name="T5" fmla="*/ 2147483647 h 808"/>
              <a:gd name="T6" fmla="*/ 2147483647 w 1076"/>
              <a:gd name="T7" fmla="*/ 2147483647 h 808"/>
              <a:gd name="T8" fmla="*/ 0 60000 65536"/>
              <a:gd name="T9" fmla="*/ 0 60000 65536"/>
              <a:gd name="T10" fmla="*/ 0 60000 65536"/>
              <a:gd name="T11" fmla="*/ 0 60000 65536"/>
              <a:gd name="T12" fmla="*/ 0 w 1076"/>
              <a:gd name="T13" fmla="*/ 0 h 808"/>
              <a:gd name="T14" fmla="*/ 1076 w 1076"/>
              <a:gd name="T15" fmla="*/ 808 h 808"/>
            </a:gdLst>
            <a:ahLst/>
            <a:cxnLst>
              <a:cxn ang="T8">
                <a:pos x="T0" y="T1"/>
              </a:cxn>
              <a:cxn ang="T9">
                <a:pos x="T2" y="T3"/>
              </a:cxn>
              <a:cxn ang="T10">
                <a:pos x="T4" y="T5"/>
              </a:cxn>
              <a:cxn ang="T11">
                <a:pos x="T6" y="T7"/>
              </a:cxn>
            </a:cxnLst>
            <a:rect l="T12" t="T13" r="T14" b="T15"/>
            <a:pathLst>
              <a:path w="1076" h="808">
                <a:moveTo>
                  <a:pt x="0" y="0"/>
                </a:moveTo>
                <a:lnTo>
                  <a:pt x="762" y="274"/>
                </a:lnTo>
                <a:lnTo>
                  <a:pt x="1066" y="546"/>
                </a:lnTo>
                <a:lnTo>
                  <a:pt x="1076" y="808"/>
                </a:lnTo>
              </a:path>
            </a:pathLst>
          </a:custGeom>
          <a:noFill/>
          <a:ln w="50800">
            <a:solidFill>
              <a:srgbClr val="0000FF"/>
            </a:solidFill>
            <a:round/>
            <a:headEnd/>
            <a:tailEnd/>
          </a:ln>
        </p:spPr>
        <p:txBody>
          <a:bodyPr/>
          <a:lstStyle/>
          <a:p>
            <a:endParaRPr lang="en-US"/>
          </a:p>
        </p:txBody>
      </p:sp>
      <p:sp>
        <p:nvSpPr>
          <p:cNvPr id="813079" name="Freeform 23"/>
          <p:cNvSpPr>
            <a:spLocks/>
          </p:cNvSpPr>
          <p:nvPr/>
        </p:nvSpPr>
        <p:spPr bwMode="auto">
          <a:xfrm>
            <a:off x="4127500" y="4070350"/>
            <a:ext cx="1276350" cy="927100"/>
          </a:xfrm>
          <a:custGeom>
            <a:avLst/>
            <a:gdLst>
              <a:gd name="T0" fmla="*/ 0 w 804"/>
              <a:gd name="T1" fmla="*/ 0 h 584"/>
              <a:gd name="T2" fmla="*/ 2147483647 w 804"/>
              <a:gd name="T3" fmla="*/ 2147483647 h 584"/>
              <a:gd name="T4" fmla="*/ 2147483647 w 804"/>
              <a:gd name="T5" fmla="*/ 2147483647 h 584"/>
              <a:gd name="T6" fmla="*/ 2147483647 w 804"/>
              <a:gd name="T7" fmla="*/ 2147483647 h 584"/>
              <a:gd name="T8" fmla="*/ 0 60000 65536"/>
              <a:gd name="T9" fmla="*/ 0 60000 65536"/>
              <a:gd name="T10" fmla="*/ 0 60000 65536"/>
              <a:gd name="T11" fmla="*/ 0 60000 65536"/>
              <a:gd name="T12" fmla="*/ 0 w 804"/>
              <a:gd name="T13" fmla="*/ 0 h 584"/>
              <a:gd name="T14" fmla="*/ 804 w 804"/>
              <a:gd name="T15" fmla="*/ 584 h 584"/>
            </a:gdLst>
            <a:ahLst/>
            <a:cxnLst>
              <a:cxn ang="T8">
                <a:pos x="T0" y="T1"/>
              </a:cxn>
              <a:cxn ang="T9">
                <a:pos x="T2" y="T3"/>
              </a:cxn>
              <a:cxn ang="T10">
                <a:pos x="T4" y="T5"/>
              </a:cxn>
              <a:cxn ang="T11">
                <a:pos x="T6" y="T7"/>
              </a:cxn>
            </a:cxnLst>
            <a:rect l="T12" t="T13" r="T14" b="T15"/>
            <a:pathLst>
              <a:path w="804" h="584">
                <a:moveTo>
                  <a:pt x="0" y="0"/>
                </a:moveTo>
                <a:lnTo>
                  <a:pt x="248" y="232"/>
                </a:lnTo>
                <a:lnTo>
                  <a:pt x="480" y="436"/>
                </a:lnTo>
                <a:lnTo>
                  <a:pt x="804" y="584"/>
                </a:lnTo>
              </a:path>
            </a:pathLst>
          </a:custGeom>
          <a:noFill/>
          <a:ln w="50800">
            <a:solidFill>
              <a:srgbClr val="0000FF"/>
            </a:solidFill>
            <a:round/>
            <a:headEnd/>
            <a:tailEnd/>
          </a:ln>
        </p:spPr>
        <p:txBody>
          <a:bodyPr/>
          <a:lstStyle/>
          <a:p>
            <a:endParaRPr lang="en-US"/>
          </a:p>
        </p:txBody>
      </p:sp>
      <p:sp>
        <p:nvSpPr>
          <p:cNvPr id="813080" name="Freeform 24"/>
          <p:cNvSpPr>
            <a:spLocks/>
          </p:cNvSpPr>
          <p:nvPr/>
        </p:nvSpPr>
        <p:spPr bwMode="auto">
          <a:xfrm>
            <a:off x="3968750" y="3862388"/>
            <a:ext cx="239713" cy="309562"/>
          </a:xfrm>
          <a:custGeom>
            <a:avLst/>
            <a:gdLst>
              <a:gd name="T0" fmla="*/ 2147483647 w 137"/>
              <a:gd name="T1" fmla="*/ 2147483647 h 137"/>
              <a:gd name="T2" fmla="*/ 2147483647 w 137"/>
              <a:gd name="T3" fmla="*/ 2147483647 h 137"/>
              <a:gd name="T4" fmla="*/ 2147483647 w 137"/>
              <a:gd name="T5" fmla="*/ 2147483647 h 137"/>
              <a:gd name="T6" fmla="*/ 2147483647 w 137"/>
              <a:gd name="T7" fmla="*/ 2147483647 h 137"/>
              <a:gd name="T8" fmla="*/ 2147483647 w 137"/>
              <a:gd name="T9" fmla="*/ 2147483647 h 137"/>
              <a:gd name="T10" fmla="*/ 0 w 137"/>
              <a:gd name="T11" fmla="*/ 2147483647 h 137"/>
              <a:gd name="T12" fmla="*/ 2147483647 w 137"/>
              <a:gd name="T13" fmla="*/ 2147483647 h 137"/>
              <a:gd name="T14" fmla="*/ 2147483647 w 137"/>
              <a:gd name="T15" fmla="*/ 2147483647 h 137"/>
              <a:gd name="T16" fmla="*/ 2147483647 w 137"/>
              <a:gd name="T17" fmla="*/ 2147483647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7"/>
              <a:gd name="T29" fmla="*/ 137 w 137"/>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7">
                <a:moveTo>
                  <a:pt x="117" y="73"/>
                </a:moveTo>
                <a:cubicBezTo>
                  <a:pt x="122" y="69"/>
                  <a:pt x="137" y="68"/>
                  <a:pt x="128" y="58"/>
                </a:cubicBezTo>
                <a:cubicBezTo>
                  <a:pt x="120" y="47"/>
                  <a:pt x="86" y="15"/>
                  <a:pt x="69" y="8"/>
                </a:cubicBezTo>
                <a:cubicBezTo>
                  <a:pt x="63" y="0"/>
                  <a:pt x="42" y="20"/>
                  <a:pt x="32" y="17"/>
                </a:cubicBezTo>
                <a:cubicBezTo>
                  <a:pt x="23" y="20"/>
                  <a:pt x="24" y="31"/>
                  <a:pt x="19" y="32"/>
                </a:cubicBezTo>
                <a:cubicBezTo>
                  <a:pt x="14" y="37"/>
                  <a:pt x="0" y="33"/>
                  <a:pt x="0" y="45"/>
                </a:cubicBezTo>
                <a:cubicBezTo>
                  <a:pt x="0" y="57"/>
                  <a:pt x="1" y="91"/>
                  <a:pt x="17" y="107"/>
                </a:cubicBezTo>
                <a:cubicBezTo>
                  <a:pt x="31" y="121"/>
                  <a:pt x="85" y="136"/>
                  <a:pt x="98" y="137"/>
                </a:cubicBezTo>
                <a:cubicBezTo>
                  <a:pt x="115" y="131"/>
                  <a:pt x="112" y="86"/>
                  <a:pt x="117" y="73"/>
                </a:cubicBezTo>
                <a:close/>
              </a:path>
            </a:pathLst>
          </a:custGeom>
          <a:solidFill>
            <a:srgbClr val="0066FF"/>
          </a:solidFill>
          <a:ln w="9525">
            <a:solidFill>
              <a:schemeClr val="accent2"/>
            </a:solidFill>
            <a:round/>
            <a:headEnd/>
            <a:tailEnd/>
          </a:ln>
        </p:spPr>
        <p:txBody>
          <a:bodyPr/>
          <a:lstStyle/>
          <a:p>
            <a:endParaRPr lang="en-US"/>
          </a:p>
        </p:txBody>
      </p:sp>
      <p:sp>
        <p:nvSpPr>
          <p:cNvPr id="813081" name="Freeform 25"/>
          <p:cNvSpPr>
            <a:spLocks/>
          </p:cNvSpPr>
          <p:nvPr/>
        </p:nvSpPr>
        <p:spPr bwMode="auto">
          <a:xfrm rot="-2365680">
            <a:off x="6186488" y="4492625"/>
            <a:ext cx="481012" cy="184150"/>
          </a:xfrm>
          <a:custGeom>
            <a:avLst/>
            <a:gdLst>
              <a:gd name="T0" fmla="*/ 0 w 42"/>
              <a:gd name="T1" fmla="*/ 0 h 243"/>
              <a:gd name="T2" fmla="*/ 2147483647 w 42"/>
              <a:gd name="T3" fmla="*/ 2147483647 h 243"/>
              <a:gd name="T4" fmla="*/ 0 60000 65536"/>
              <a:gd name="T5" fmla="*/ 0 60000 65536"/>
              <a:gd name="T6" fmla="*/ 0 w 42"/>
              <a:gd name="T7" fmla="*/ 0 h 243"/>
              <a:gd name="T8" fmla="*/ 42 w 42"/>
              <a:gd name="T9" fmla="*/ 243 h 243"/>
            </a:gdLst>
            <a:ahLst/>
            <a:cxnLst>
              <a:cxn ang="T4">
                <a:pos x="T0" y="T1"/>
              </a:cxn>
              <a:cxn ang="T5">
                <a:pos x="T2" y="T3"/>
              </a:cxn>
            </a:cxnLst>
            <a:rect l="T6" t="T7" r="T8" b="T9"/>
            <a:pathLst>
              <a:path w="42" h="243">
                <a:moveTo>
                  <a:pt x="0" y="0"/>
                </a:moveTo>
                <a:lnTo>
                  <a:pt x="42" y="243"/>
                </a:lnTo>
              </a:path>
            </a:pathLst>
          </a:custGeom>
          <a:noFill/>
          <a:ln w="38100">
            <a:solidFill>
              <a:srgbClr val="0000FF"/>
            </a:solidFill>
            <a:round/>
            <a:headEnd/>
            <a:tailEnd/>
          </a:ln>
        </p:spPr>
        <p:txBody>
          <a:bodyPr/>
          <a:lstStyle/>
          <a:p>
            <a:endParaRPr lang="en-US"/>
          </a:p>
        </p:txBody>
      </p:sp>
      <p:sp>
        <p:nvSpPr>
          <p:cNvPr id="813082" name="Freeform 26"/>
          <p:cNvSpPr>
            <a:spLocks/>
          </p:cNvSpPr>
          <p:nvPr/>
        </p:nvSpPr>
        <p:spPr bwMode="auto">
          <a:xfrm>
            <a:off x="5637213" y="4781550"/>
            <a:ext cx="1068387" cy="282575"/>
          </a:xfrm>
          <a:custGeom>
            <a:avLst/>
            <a:gdLst>
              <a:gd name="T0" fmla="*/ 0 w 673"/>
              <a:gd name="T1" fmla="*/ 2147483647 h 178"/>
              <a:gd name="T2" fmla="*/ 2147483647 w 673"/>
              <a:gd name="T3" fmla="*/ 2147483647 h 178"/>
              <a:gd name="T4" fmla="*/ 2147483647 w 673"/>
              <a:gd name="T5" fmla="*/ 0 h 178"/>
              <a:gd name="T6" fmla="*/ 2147483647 w 673"/>
              <a:gd name="T7" fmla="*/ 2147483647 h 178"/>
              <a:gd name="T8" fmla="*/ 0 60000 65536"/>
              <a:gd name="T9" fmla="*/ 0 60000 65536"/>
              <a:gd name="T10" fmla="*/ 0 60000 65536"/>
              <a:gd name="T11" fmla="*/ 0 60000 65536"/>
              <a:gd name="T12" fmla="*/ 0 w 673"/>
              <a:gd name="T13" fmla="*/ 0 h 178"/>
              <a:gd name="T14" fmla="*/ 673 w 673"/>
              <a:gd name="T15" fmla="*/ 178 h 178"/>
            </a:gdLst>
            <a:ahLst/>
            <a:cxnLst>
              <a:cxn ang="T8">
                <a:pos x="T0" y="T1"/>
              </a:cxn>
              <a:cxn ang="T9">
                <a:pos x="T2" y="T3"/>
              </a:cxn>
              <a:cxn ang="T10">
                <a:pos x="T4" y="T5"/>
              </a:cxn>
              <a:cxn ang="T11">
                <a:pos x="T6" y="T7"/>
              </a:cxn>
            </a:cxnLst>
            <a:rect l="T12" t="T13" r="T14" b="T15"/>
            <a:pathLst>
              <a:path w="673" h="178">
                <a:moveTo>
                  <a:pt x="0" y="178"/>
                </a:moveTo>
                <a:lnTo>
                  <a:pt x="341" y="44"/>
                </a:lnTo>
                <a:lnTo>
                  <a:pt x="581" y="0"/>
                </a:lnTo>
                <a:lnTo>
                  <a:pt x="673" y="148"/>
                </a:lnTo>
              </a:path>
            </a:pathLst>
          </a:custGeom>
          <a:noFill/>
          <a:ln w="38100">
            <a:solidFill>
              <a:srgbClr val="0000FF"/>
            </a:solidFill>
            <a:round/>
            <a:headEnd/>
            <a:tailEnd/>
          </a:ln>
        </p:spPr>
        <p:txBody>
          <a:bodyPr/>
          <a:lstStyle/>
          <a:p>
            <a:endParaRPr lang="en-US"/>
          </a:p>
        </p:txBody>
      </p:sp>
      <p:sp>
        <p:nvSpPr>
          <p:cNvPr id="813083" name="Freeform 27"/>
          <p:cNvSpPr>
            <a:spLocks/>
          </p:cNvSpPr>
          <p:nvPr/>
        </p:nvSpPr>
        <p:spPr bwMode="auto">
          <a:xfrm>
            <a:off x="6073775" y="4616450"/>
            <a:ext cx="147638" cy="146050"/>
          </a:xfrm>
          <a:custGeom>
            <a:avLst/>
            <a:gdLst>
              <a:gd name="T0" fmla="*/ 2147483647 w 357"/>
              <a:gd name="T1" fmla="*/ 2147483647 h 228"/>
              <a:gd name="T2" fmla="*/ 2147483647 w 357"/>
              <a:gd name="T3" fmla="*/ 2147483647 h 228"/>
              <a:gd name="T4" fmla="*/ 2147483647 w 357"/>
              <a:gd name="T5" fmla="*/ 2147483647 h 228"/>
              <a:gd name="T6" fmla="*/ 2147483647 w 357"/>
              <a:gd name="T7" fmla="*/ 0 h 228"/>
              <a:gd name="T8" fmla="*/ 2147483647 w 357"/>
              <a:gd name="T9" fmla="*/ 2147483647 h 228"/>
              <a:gd name="T10" fmla="*/ 2147483647 w 357"/>
              <a:gd name="T11" fmla="*/ 2147483647 h 228"/>
              <a:gd name="T12" fmla="*/ 2147483647 w 357"/>
              <a:gd name="T13" fmla="*/ 2147483647 h 228"/>
              <a:gd name="T14" fmla="*/ 2147483647 w 357"/>
              <a:gd name="T15" fmla="*/ 2147483647 h 228"/>
              <a:gd name="T16" fmla="*/ 2147483647 w 357"/>
              <a:gd name="T17" fmla="*/ 2147483647 h 228"/>
              <a:gd name="T18" fmla="*/ 2147483647 w 357"/>
              <a:gd name="T19" fmla="*/ 2147483647 h 228"/>
              <a:gd name="T20" fmla="*/ 2147483647 w 357"/>
              <a:gd name="T21" fmla="*/ 2147483647 h 228"/>
              <a:gd name="T22" fmla="*/ 2147483647 w 357"/>
              <a:gd name="T23" fmla="*/ 2147483647 h 2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7"/>
              <a:gd name="T37" fmla="*/ 0 h 228"/>
              <a:gd name="T38" fmla="*/ 357 w 357"/>
              <a:gd name="T39" fmla="*/ 228 h 2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7" h="228">
                <a:moveTo>
                  <a:pt x="285" y="142"/>
                </a:moveTo>
                <a:cubicBezTo>
                  <a:pt x="268" y="129"/>
                  <a:pt x="354" y="132"/>
                  <a:pt x="354" y="110"/>
                </a:cubicBezTo>
                <a:cubicBezTo>
                  <a:pt x="357" y="92"/>
                  <a:pt x="352" y="56"/>
                  <a:pt x="334" y="38"/>
                </a:cubicBezTo>
                <a:cubicBezTo>
                  <a:pt x="316" y="20"/>
                  <a:pt x="275" y="0"/>
                  <a:pt x="248" y="0"/>
                </a:cubicBezTo>
                <a:cubicBezTo>
                  <a:pt x="221" y="7"/>
                  <a:pt x="190" y="29"/>
                  <a:pt x="171" y="38"/>
                </a:cubicBezTo>
                <a:cubicBezTo>
                  <a:pt x="164" y="43"/>
                  <a:pt x="138" y="53"/>
                  <a:pt x="131" y="57"/>
                </a:cubicBezTo>
                <a:cubicBezTo>
                  <a:pt x="125" y="45"/>
                  <a:pt x="128" y="61"/>
                  <a:pt x="123" y="62"/>
                </a:cubicBezTo>
                <a:cubicBezTo>
                  <a:pt x="119" y="65"/>
                  <a:pt x="122" y="53"/>
                  <a:pt x="102" y="71"/>
                </a:cubicBezTo>
                <a:cubicBezTo>
                  <a:pt x="82" y="90"/>
                  <a:pt x="0" y="152"/>
                  <a:pt x="2" y="176"/>
                </a:cubicBezTo>
                <a:cubicBezTo>
                  <a:pt x="1" y="213"/>
                  <a:pt x="92" y="194"/>
                  <a:pt x="117" y="213"/>
                </a:cubicBezTo>
                <a:cubicBezTo>
                  <a:pt x="137" y="228"/>
                  <a:pt x="203" y="184"/>
                  <a:pt x="227" y="196"/>
                </a:cubicBezTo>
                <a:cubicBezTo>
                  <a:pt x="255" y="184"/>
                  <a:pt x="268" y="157"/>
                  <a:pt x="285" y="142"/>
                </a:cubicBezTo>
                <a:close/>
              </a:path>
            </a:pathLst>
          </a:custGeom>
          <a:solidFill>
            <a:srgbClr val="0066FF"/>
          </a:solidFill>
          <a:ln w="9525">
            <a:solidFill>
              <a:schemeClr val="accent2"/>
            </a:solidFill>
            <a:round/>
            <a:headEnd/>
            <a:tailEnd/>
          </a:ln>
        </p:spPr>
        <p:txBody>
          <a:bodyPr/>
          <a:lstStyle/>
          <a:p>
            <a:endParaRPr lang="en-US"/>
          </a:p>
        </p:txBody>
      </p:sp>
      <p:sp>
        <p:nvSpPr>
          <p:cNvPr id="813084" name="Freeform 28"/>
          <p:cNvSpPr>
            <a:spLocks/>
          </p:cNvSpPr>
          <p:nvPr/>
        </p:nvSpPr>
        <p:spPr bwMode="auto">
          <a:xfrm rot="-2853485">
            <a:off x="5952331" y="4742657"/>
            <a:ext cx="155575" cy="42862"/>
          </a:xfrm>
          <a:custGeom>
            <a:avLst/>
            <a:gdLst>
              <a:gd name="T0" fmla="*/ 0 w 42"/>
              <a:gd name="T1" fmla="*/ 0 h 243"/>
              <a:gd name="T2" fmla="*/ 2147483647 w 42"/>
              <a:gd name="T3" fmla="*/ 2147483647 h 243"/>
              <a:gd name="T4" fmla="*/ 0 60000 65536"/>
              <a:gd name="T5" fmla="*/ 0 60000 65536"/>
              <a:gd name="T6" fmla="*/ 0 w 42"/>
              <a:gd name="T7" fmla="*/ 0 h 243"/>
              <a:gd name="T8" fmla="*/ 42 w 42"/>
              <a:gd name="T9" fmla="*/ 243 h 243"/>
            </a:gdLst>
            <a:ahLst/>
            <a:cxnLst>
              <a:cxn ang="T4">
                <a:pos x="T0" y="T1"/>
              </a:cxn>
              <a:cxn ang="T5">
                <a:pos x="T2" y="T3"/>
              </a:cxn>
            </a:cxnLst>
            <a:rect l="T6" t="T7" r="T8" b="T9"/>
            <a:pathLst>
              <a:path w="42" h="243">
                <a:moveTo>
                  <a:pt x="0" y="0"/>
                </a:moveTo>
                <a:lnTo>
                  <a:pt x="42" y="243"/>
                </a:lnTo>
              </a:path>
            </a:pathLst>
          </a:custGeom>
          <a:noFill/>
          <a:ln w="38100">
            <a:solidFill>
              <a:srgbClr val="0000FF"/>
            </a:solidFill>
            <a:round/>
            <a:headEnd/>
            <a:tailEnd/>
          </a:ln>
        </p:spPr>
        <p:txBody>
          <a:bodyPr/>
          <a:lstStyle/>
          <a:p>
            <a:endParaRPr lang="en-US"/>
          </a:p>
        </p:txBody>
      </p:sp>
      <p:sp>
        <p:nvSpPr>
          <p:cNvPr id="813085" name="Freeform 29"/>
          <p:cNvSpPr>
            <a:spLocks/>
          </p:cNvSpPr>
          <p:nvPr/>
        </p:nvSpPr>
        <p:spPr bwMode="auto">
          <a:xfrm>
            <a:off x="5807075" y="4749800"/>
            <a:ext cx="173038" cy="158750"/>
          </a:xfrm>
          <a:custGeom>
            <a:avLst/>
            <a:gdLst>
              <a:gd name="T0" fmla="*/ 2147483647 w 357"/>
              <a:gd name="T1" fmla="*/ 2147483647 h 228"/>
              <a:gd name="T2" fmla="*/ 2147483647 w 357"/>
              <a:gd name="T3" fmla="*/ 2147483647 h 228"/>
              <a:gd name="T4" fmla="*/ 2147483647 w 357"/>
              <a:gd name="T5" fmla="*/ 2147483647 h 228"/>
              <a:gd name="T6" fmla="*/ 2147483647 w 357"/>
              <a:gd name="T7" fmla="*/ 0 h 228"/>
              <a:gd name="T8" fmla="*/ 2147483647 w 357"/>
              <a:gd name="T9" fmla="*/ 2147483647 h 228"/>
              <a:gd name="T10" fmla="*/ 2147483647 w 357"/>
              <a:gd name="T11" fmla="*/ 2147483647 h 228"/>
              <a:gd name="T12" fmla="*/ 2147483647 w 357"/>
              <a:gd name="T13" fmla="*/ 2147483647 h 228"/>
              <a:gd name="T14" fmla="*/ 2147483647 w 357"/>
              <a:gd name="T15" fmla="*/ 2147483647 h 228"/>
              <a:gd name="T16" fmla="*/ 2147483647 w 357"/>
              <a:gd name="T17" fmla="*/ 2147483647 h 228"/>
              <a:gd name="T18" fmla="*/ 2147483647 w 357"/>
              <a:gd name="T19" fmla="*/ 2147483647 h 228"/>
              <a:gd name="T20" fmla="*/ 2147483647 w 357"/>
              <a:gd name="T21" fmla="*/ 2147483647 h 228"/>
              <a:gd name="T22" fmla="*/ 2147483647 w 357"/>
              <a:gd name="T23" fmla="*/ 2147483647 h 2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7"/>
              <a:gd name="T37" fmla="*/ 0 h 228"/>
              <a:gd name="T38" fmla="*/ 357 w 357"/>
              <a:gd name="T39" fmla="*/ 228 h 2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7" h="228">
                <a:moveTo>
                  <a:pt x="285" y="142"/>
                </a:moveTo>
                <a:cubicBezTo>
                  <a:pt x="268" y="129"/>
                  <a:pt x="354" y="132"/>
                  <a:pt x="354" y="110"/>
                </a:cubicBezTo>
                <a:cubicBezTo>
                  <a:pt x="357" y="92"/>
                  <a:pt x="352" y="56"/>
                  <a:pt x="334" y="38"/>
                </a:cubicBezTo>
                <a:cubicBezTo>
                  <a:pt x="316" y="20"/>
                  <a:pt x="275" y="0"/>
                  <a:pt x="248" y="0"/>
                </a:cubicBezTo>
                <a:cubicBezTo>
                  <a:pt x="221" y="7"/>
                  <a:pt x="190" y="29"/>
                  <a:pt x="171" y="38"/>
                </a:cubicBezTo>
                <a:cubicBezTo>
                  <a:pt x="164" y="43"/>
                  <a:pt x="138" y="53"/>
                  <a:pt x="131" y="57"/>
                </a:cubicBezTo>
                <a:cubicBezTo>
                  <a:pt x="125" y="45"/>
                  <a:pt x="128" y="61"/>
                  <a:pt x="123" y="62"/>
                </a:cubicBezTo>
                <a:cubicBezTo>
                  <a:pt x="119" y="65"/>
                  <a:pt x="122" y="53"/>
                  <a:pt x="102" y="71"/>
                </a:cubicBezTo>
                <a:cubicBezTo>
                  <a:pt x="82" y="90"/>
                  <a:pt x="0" y="152"/>
                  <a:pt x="2" y="176"/>
                </a:cubicBezTo>
                <a:cubicBezTo>
                  <a:pt x="1" y="213"/>
                  <a:pt x="92" y="194"/>
                  <a:pt x="117" y="213"/>
                </a:cubicBezTo>
                <a:cubicBezTo>
                  <a:pt x="137" y="228"/>
                  <a:pt x="203" y="184"/>
                  <a:pt x="227" y="196"/>
                </a:cubicBezTo>
                <a:cubicBezTo>
                  <a:pt x="255" y="184"/>
                  <a:pt x="268" y="157"/>
                  <a:pt x="285" y="142"/>
                </a:cubicBezTo>
                <a:close/>
              </a:path>
            </a:pathLst>
          </a:custGeom>
          <a:solidFill>
            <a:srgbClr val="0066FF"/>
          </a:solidFill>
          <a:ln w="9525">
            <a:solidFill>
              <a:schemeClr val="accent2"/>
            </a:solidFill>
            <a:round/>
            <a:headEnd/>
            <a:tailEnd/>
          </a:ln>
        </p:spPr>
        <p:txBody>
          <a:bodyPr/>
          <a:lstStyle/>
          <a:p>
            <a:endParaRPr lang="en-US"/>
          </a:p>
        </p:txBody>
      </p:sp>
      <p:sp>
        <p:nvSpPr>
          <p:cNvPr id="813086" name="Freeform 30"/>
          <p:cNvSpPr>
            <a:spLocks/>
          </p:cNvSpPr>
          <p:nvPr/>
        </p:nvSpPr>
        <p:spPr bwMode="auto">
          <a:xfrm rot="-2853485">
            <a:off x="5604669" y="4937919"/>
            <a:ext cx="241300" cy="42862"/>
          </a:xfrm>
          <a:custGeom>
            <a:avLst/>
            <a:gdLst>
              <a:gd name="T0" fmla="*/ 0 w 42"/>
              <a:gd name="T1" fmla="*/ 0 h 243"/>
              <a:gd name="T2" fmla="*/ 2147483647 w 42"/>
              <a:gd name="T3" fmla="*/ 2147483647 h 243"/>
              <a:gd name="T4" fmla="*/ 0 60000 65536"/>
              <a:gd name="T5" fmla="*/ 0 60000 65536"/>
              <a:gd name="T6" fmla="*/ 0 w 42"/>
              <a:gd name="T7" fmla="*/ 0 h 243"/>
              <a:gd name="T8" fmla="*/ 42 w 42"/>
              <a:gd name="T9" fmla="*/ 243 h 243"/>
            </a:gdLst>
            <a:ahLst/>
            <a:cxnLst>
              <a:cxn ang="T4">
                <a:pos x="T0" y="T1"/>
              </a:cxn>
              <a:cxn ang="T5">
                <a:pos x="T2" y="T3"/>
              </a:cxn>
            </a:cxnLst>
            <a:rect l="T6" t="T7" r="T8" b="T9"/>
            <a:pathLst>
              <a:path w="42" h="243">
                <a:moveTo>
                  <a:pt x="0" y="0"/>
                </a:moveTo>
                <a:lnTo>
                  <a:pt x="42" y="243"/>
                </a:lnTo>
              </a:path>
            </a:pathLst>
          </a:custGeom>
          <a:noFill/>
          <a:ln w="38100">
            <a:solidFill>
              <a:srgbClr val="0000FF"/>
            </a:solidFill>
            <a:round/>
            <a:headEnd/>
            <a:tailEnd/>
          </a:ln>
        </p:spPr>
        <p:txBody>
          <a:bodyPr/>
          <a:lstStyle/>
          <a:p>
            <a:endParaRPr lang="en-US"/>
          </a:p>
        </p:txBody>
      </p:sp>
      <p:sp>
        <p:nvSpPr>
          <p:cNvPr id="813088" name="Freeform 32"/>
          <p:cNvSpPr>
            <a:spLocks/>
          </p:cNvSpPr>
          <p:nvPr/>
        </p:nvSpPr>
        <p:spPr bwMode="auto">
          <a:xfrm rot="-2853485">
            <a:off x="5369719" y="4842669"/>
            <a:ext cx="368300" cy="42862"/>
          </a:xfrm>
          <a:custGeom>
            <a:avLst/>
            <a:gdLst>
              <a:gd name="T0" fmla="*/ 0 w 42"/>
              <a:gd name="T1" fmla="*/ 0 h 243"/>
              <a:gd name="T2" fmla="*/ 2147483647 w 42"/>
              <a:gd name="T3" fmla="*/ 2147483647 h 243"/>
              <a:gd name="T4" fmla="*/ 0 60000 65536"/>
              <a:gd name="T5" fmla="*/ 0 60000 65536"/>
              <a:gd name="T6" fmla="*/ 0 w 42"/>
              <a:gd name="T7" fmla="*/ 0 h 243"/>
              <a:gd name="T8" fmla="*/ 42 w 42"/>
              <a:gd name="T9" fmla="*/ 243 h 243"/>
            </a:gdLst>
            <a:ahLst/>
            <a:cxnLst>
              <a:cxn ang="T4">
                <a:pos x="T0" y="T1"/>
              </a:cxn>
              <a:cxn ang="T5">
                <a:pos x="T2" y="T3"/>
              </a:cxn>
            </a:cxnLst>
            <a:rect l="T6" t="T7" r="T8" b="T9"/>
            <a:pathLst>
              <a:path w="42" h="243">
                <a:moveTo>
                  <a:pt x="0" y="0"/>
                </a:moveTo>
                <a:lnTo>
                  <a:pt x="42" y="243"/>
                </a:lnTo>
              </a:path>
            </a:pathLst>
          </a:custGeom>
          <a:noFill/>
          <a:ln w="22225">
            <a:solidFill>
              <a:srgbClr val="0000FF"/>
            </a:solidFill>
            <a:round/>
            <a:headEnd/>
            <a:tailEnd/>
          </a:ln>
        </p:spPr>
        <p:txBody>
          <a:bodyPr/>
          <a:lstStyle/>
          <a:p>
            <a:endParaRPr lang="en-US"/>
          </a:p>
        </p:txBody>
      </p:sp>
      <p:sp>
        <p:nvSpPr>
          <p:cNvPr id="813090" name="Freeform 34"/>
          <p:cNvSpPr>
            <a:spLocks/>
          </p:cNvSpPr>
          <p:nvPr/>
        </p:nvSpPr>
        <p:spPr bwMode="auto">
          <a:xfrm>
            <a:off x="3486150" y="3105150"/>
            <a:ext cx="511175" cy="819150"/>
          </a:xfrm>
          <a:custGeom>
            <a:avLst/>
            <a:gdLst>
              <a:gd name="T0" fmla="*/ 0 w 350"/>
              <a:gd name="T1" fmla="*/ 0 h 516"/>
              <a:gd name="T2" fmla="*/ 2147483647 w 350"/>
              <a:gd name="T3" fmla="*/ 2147483647 h 516"/>
              <a:gd name="T4" fmla="*/ 2147483647 w 350"/>
              <a:gd name="T5" fmla="*/ 2147483647 h 516"/>
              <a:gd name="T6" fmla="*/ 0 60000 65536"/>
              <a:gd name="T7" fmla="*/ 0 60000 65536"/>
              <a:gd name="T8" fmla="*/ 0 60000 65536"/>
              <a:gd name="T9" fmla="*/ 0 w 350"/>
              <a:gd name="T10" fmla="*/ 0 h 516"/>
              <a:gd name="T11" fmla="*/ 350 w 350"/>
              <a:gd name="T12" fmla="*/ 516 h 516"/>
            </a:gdLst>
            <a:ahLst/>
            <a:cxnLst>
              <a:cxn ang="T6">
                <a:pos x="T0" y="T1"/>
              </a:cxn>
              <a:cxn ang="T7">
                <a:pos x="T2" y="T3"/>
              </a:cxn>
              <a:cxn ang="T8">
                <a:pos x="T4" y="T5"/>
              </a:cxn>
            </a:cxnLst>
            <a:rect l="T9" t="T10" r="T11" b="T12"/>
            <a:pathLst>
              <a:path w="350" h="516">
                <a:moveTo>
                  <a:pt x="0" y="0"/>
                </a:moveTo>
                <a:lnTo>
                  <a:pt x="80" y="316"/>
                </a:lnTo>
                <a:lnTo>
                  <a:pt x="350" y="516"/>
                </a:lnTo>
              </a:path>
            </a:pathLst>
          </a:custGeom>
          <a:noFill/>
          <a:ln w="57150">
            <a:solidFill>
              <a:srgbClr val="0000FF"/>
            </a:solidFill>
            <a:round/>
            <a:headEnd/>
            <a:tailEnd/>
          </a:ln>
        </p:spPr>
        <p:txBody>
          <a:bodyPr/>
          <a:lstStyle/>
          <a:p>
            <a:endParaRPr lang="en-US"/>
          </a:p>
        </p:txBody>
      </p:sp>
      <p:sp>
        <p:nvSpPr>
          <p:cNvPr id="813091" name="Freeform 35"/>
          <p:cNvSpPr>
            <a:spLocks/>
          </p:cNvSpPr>
          <p:nvPr/>
        </p:nvSpPr>
        <p:spPr bwMode="auto">
          <a:xfrm>
            <a:off x="3236913" y="2614613"/>
            <a:ext cx="615950" cy="539750"/>
          </a:xfrm>
          <a:custGeom>
            <a:avLst/>
            <a:gdLst>
              <a:gd name="T0" fmla="*/ 2147483647 w 388"/>
              <a:gd name="T1" fmla="*/ 2147483647 h 340"/>
              <a:gd name="T2" fmla="*/ 2147483647 w 388"/>
              <a:gd name="T3" fmla="*/ 2147483647 h 340"/>
              <a:gd name="T4" fmla="*/ 2147483647 w 388"/>
              <a:gd name="T5" fmla="*/ 2147483647 h 340"/>
              <a:gd name="T6" fmla="*/ 2147483647 w 388"/>
              <a:gd name="T7" fmla="*/ 2147483647 h 340"/>
              <a:gd name="T8" fmla="*/ 2147483647 w 388"/>
              <a:gd name="T9" fmla="*/ 2147483647 h 340"/>
              <a:gd name="T10" fmla="*/ 2147483647 w 388"/>
              <a:gd name="T11" fmla="*/ 2147483647 h 340"/>
              <a:gd name="T12" fmla="*/ 2147483647 w 388"/>
              <a:gd name="T13" fmla="*/ 2147483647 h 340"/>
              <a:gd name="T14" fmla="*/ 2147483647 w 388"/>
              <a:gd name="T15" fmla="*/ 2147483647 h 340"/>
              <a:gd name="T16" fmla="*/ 2147483647 w 388"/>
              <a:gd name="T17" fmla="*/ 2147483647 h 340"/>
              <a:gd name="T18" fmla="*/ 2147483647 w 388"/>
              <a:gd name="T19" fmla="*/ 2147483647 h 340"/>
              <a:gd name="T20" fmla="*/ 2147483647 w 388"/>
              <a:gd name="T21" fmla="*/ 2147483647 h 340"/>
              <a:gd name="T22" fmla="*/ 2147483647 w 388"/>
              <a:gd name="T23" fmla="*/ 2147483647 h 340"/>
              <a:gd name="T24" fmla="*/ 2147483647 w 388"/>
              <a:gd name="T25" fmla="*/ 2147483647 h 3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8"/>
              <a:gd name="T40" fmla="*/ 0 h 340"/>
              <a:gd name="T41" fmla="*/ 388 w 388"/>
              <a:gd name="T42" fmla="*/ 340 h 3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8" h="340">
                <a:moveTo>
                  <a:pt x="373" y="237"/>
                </a:moveTo>
                <a:cubicBezTo>
                  <a:pt x="388" y="229"/>
                  <a:pt x="367" y="97"/>
                  <a:pt x="341" y="61"/>
                </a:cubicBezTo>
                <a:cubicBezTo>
                  <a:pt x="315" y="25"/>
                  <a:pt x="256" y="23"/>
                  <a:pt x="216" y="20"/>
                </a:cubicBezTo>
                <a:cubicBezTo>
                  <a:pt x="198" y="0"/>
                  <a:pt x="133" y="48"/>
                  <a:pt x="103" y="42"/>
                </a:cubicBezTo>
                <a:cubicBezTo>
                  <a:pt x="75" y="48"/>
                  <a:pt x="78" y="73"/>
                  <a:pt x="63" y="76"/>
                </a:cubicBezTo>
                <a:cubicBezTo>
                  <a:pt x="48" y="90"/>
                  <a:pt x="5" y="79"/>
                  <a:pt x="5" y="107"/>
                </a:cubicBezTo>
                <a:cubicBezTo>
                  <a:pt x="0" y="141"/>
                  <a:pt x="22" y="251"/>
                  <a:pt x="33" y="281"/>
                </a:cubicBezTo>
                <a:cubicBezTo>
                  <a:pt x="43" y="304"/>
                  <a:pt x="51" y="328"/>
                  <a:pt x="73" y="289"/>
                </a:cubicBezTo>
                <a:cubicBezTo>
                  <a:pt x="86" y="266"/>
                  <a:pt x="94" y="182"/>
                  <a:pt x="109" y="141"/>
                </a:cubicBezTo>
                <a:cubicBezTo>
                  <a:pt x="124" y="100"/>
                  <a:pt x="160" y="20"/>
                  <a:pt x="165" y="45"/>
                </a:cubicBezTo>
                <a:cubicBezTo>
                  <a:pt x="170" y="70"/>
                  <a:pt x="118" y="246"/>
                  <a:pt x="141" y="293"/>
                </a:cubicBezTo>
                <a:cubicBezTo>
                  <a:pt x="164" y="340"/>
                  <a:pt x="265" y="338"/>
                  <a:pt x="304" y="329"/>
                </a:cubicBezTo>
                <a:cubicBezTo>
                  <a:pt x="356" y="315"/>
                  <a:pt x="357" y="268"/>
                  <a:pt x="373" y="237"/>
                </a:cubicBezTo>
                <a:close/>
              </a:path>
            </a:pathLst>
          </a:custGeom>
          <a:solidFill>
            <a:srgbClr val="0066FF"/>
          </a:solidFill>
          <a:ln w="9525">
            <a:solidFill>
              <a:schemeClr val="accent2"/>
            </a:solidFill>
            <a:round/>
            <a:headEnd/>
            <a:tailEnd/>
          </a:ln>
        </p:spPr>
        <p:txBody>
          <a:bodyPr/>
          <a:lstStyle/>
          <a:p>
            <a:endParaRPr lang="en-US"/>
          </a:p>
        </p:txBody>
      </p:sp>
      <p:sp>
        <p:nvSpPr>
          <p:cNvPr id="813092" name="Freeform 36"/>
          <p:cNvSpPr>
            <a:spLocks/>
          </p:cNvSpPr>
          <p:nvPr/>
        </p:nvSpPr>
        <p:spPr bwMode="auto">
          <a:xfrm rot="-153486">
            <a:off x="5403850" y="4984750"/>
            <a:ext cx="284163" cy="77788"/>
          </a:xfrm>
          <a:custGeom>
            <a:avLst/>
            <a:gdLst>
              <a:gd name="T0" fmla="*/ 0 w 42"/>
              <a:gd name="T1" fmla="*/ 0 h 243"/>
              <a:gd name="T2" fmla="*/ 2147483647 w 42"/>
              <a:gd name="T3" fmla="*/ 2147483647 h 243"/>
              <a:gd name="T4" fmla="*/ 0 60000 65536"/>
              <a:gd name="T5" fmla="*/ 0 60000 65536"/>
              <a:gd name="T6" fmla="*/ 0 w 42"/>
              <a:gd name="T7" fmla="*/ 0 h 243"/>
              <a:gd name="T8" fmla="*/ 42 w 42"/>
              <a:gd name="T9" fmla="*/ 243 h 243"/>
            </a:gdLst>
            <a:ahLst/>
            <a:cxnLst>
              <a:cxn ang="T4">
                <a:pos x="T0" y="T1"/>
              </a:cxn>
              <a:cxn ang="T5">
                <a:pos x="T2" y="T3"/>
              </a:cxn>
            </a:cxnLst>
            <a:rect l="T6" t="T7" r="T8" b="T9"/>
            <a:pathLst>
              <a:path w="42" h="243">
                <a:moveTo>
                  <a:pt x="0" y="0"/>
                </a:moveTo>
                <a:lnTo>
                  <a:pt x="42" y="243"/>
                </a:lnTo>
              </a:path>
            </a:pathLst>
          </a:custGeom>
          <a:noFill/>
          <a:ln w="50800">
            <a:solidFill>
              <a:srgbClr val="0000FF"/>
            </a:solidFill>
            <a:round/>
            <a:headEnd/>
            <a:tailEnd/>
          </a:ln>
        </p:spPr>
        <p:txBody>
          <a:bodyPr/>
          <a:lstStyle/>
          <a:p>
            <a:endParaRPr lang="en-US"/>
          </a:p>
        </p:txBody>
      </p:sp>
      <p:grpSp>
        <p:nvGrpSpPr>
          <p:cNvPr id="3" name="Group 37"/>
          <p:cNvGrpSpPr>
            <a:grpSpLocks noChangeAspect="1"/>
          </p:cNvGrpSpPr>
          <p:nvPr/>
        </p:nvGrpSpPr>
        <p:grpSpPr bwMode="auto">
          <a:xfrm>
            <a:off x="4946650" y="4749800"/>
            <a:ext cx="161925" cy="163513"/>
            <a:chOff x="1927" y="1979"/>
            <a:chExt cx="516" cy="523"/>
          </a:xfrm>
        </p:grpSpPr>
        <p:grpSp>
          <p:nvGrpSpPr>
            <p:cNvPr id="14390" name="Group 38"/>
            <p:cNvGrpSpPr>
              <a:grpSpLocks noChangeAspect="1"/>
            </p:cNvGrpSpPr>
            <p:nvPr/>
          </p:nvGrpSpPr>
          <p:grpSpPr bwMode="auto">
            <a:xfrm>
              <a:off x="1927" y="1979"/>
              <a:ext cx="516" cy="523"/>
              <a:chOff x="1927" y="1979"/>
              <a:chExt cx="516" cy="523"/>
            </a:xfrm>
          </p:grpSpPr>
          <p:sp>
            <p:nvSpPr>
              <p:cNvPr id="14394" name="Rectangle 39"/>
              <p:cNvSpPr>
                <a:spLocks noChangeAspect="1" noChangeArrowheads="1"/>
              </p:cNvSpPr>
              <p:nvPr/>
            </p:nvSpPr>
            <p:spPr bwMode="auto">
              <a:xfrm>
                <a:off x="2018" y="2069"/>
                <a:ext cx="136" cy="318"/>
              </a:xfrm>
              <a:prstGeom prst="rect">
                <a:avLst/>
              </a:prstGeom>
              <a:solidFill>
                <a:srgbClr val="FF0000"/>
              </a:solidFill>
              <a:ln w="9525">
                <a:solidFill>
                  <a:srgbClr val="FF0000"/>
                </a:solidFill>
                <a:miter lim="800000"/>
                <a:headEnd/>
                <a:tailEnd/>
              </a:ln>
            </p:spPr>
            <p:txBody>
              <a:bodyPr wrap="none" anchor="ctr"/>
              <a:lstStyle/>
              <a:p>
                <a:endParaRPr lang="en-US"/>
              </a:p>
            </p:txBody>
          </p:sp>
          <p:sp>
            <p:nvSpPr>
              <p:cNvPr id="14395" name="AutoShape 40"/>
              <p:cNvSpPr>
                <a:spLocks noChangeAspect="1" noChangeArrowheads="1"/>
              </p:cNvSpPr>
              <p:nvPr/>
            </p:nvSpPr>
            <p:spPr bwMode="auto">
              <a:xfrm rot="2533060">
                <a:off x="1927" y="1979"/>
                <a:ext cx="516" cy="5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81 w 21600"/>
                  <a:gd name="T25" fmla="*/ 3180 h 21600"/>
                  <a:gd name="T26" fmla="*/ 18419 w 21600"/>
                  <a:gd name="T27" fmla="*/ 1842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rgbClr val="FF0000"/>
                </a:solidFill>
                <a:miter lim="800000"/>
                <a:headEnd/>
                <a:tailEnd/>
              </a:ln>
            </p:spPr>
            <p:txBody>
              <a:bodyPr wrap="none" anchor="ctr"/>
              <a:lstStyle/>
              <a:p>
                <a:endParaRPr lang="en-US"/>
              </a:p>
            </p:txBody>
          </p:sp>
        </p:grpSp>
        <p:sp>
          <p:nvSpPr>
            <p:cNvPr id="14391" name="Rectangle 41"/>
            <p:cNvSpPr>
              <a:spLocks noChangeAspect="1" noChangeArrowheads="1"/>
            </p:cNvSpPr>
            <p:nvPr/>
          </p:nvSpPr>
          <p:spPr bwMode="auto">
            <a:xfrm>
              <a:off x="2109" y="2024"/>
              <a:ext cx="45" cy="91"/>
            </a:xfrm>
            <a:prstGeom prst="rect">
              <a:avLst/>
            </a:prstGeom>
            <a:solidFill>
              <a:srgbClr val="FF0000"/>
            </a:solidFill>
            <a:ln w="9525">
              <a:solidFill>
                <a:srgbClr val="FF0000"/>
              </a:solidFill>
              <a:miter lim="800000"/>
              <a:headEnd/>
              <a:tailEnd/>
            </a:ln>
          </p:spPr>
          <p:txBody>
            <a:bodyPr wrap="none" anchor="ctr"/>
            <a:lstStyle/>
            <a:p>
              <a:endParaRPr lang="en-US"/>
            </a:p>
          </p:txBody>
        </p:sp>
        <p:sp>
          <p:nvSpPr>
            <p:cNvPr id="14392" name="Rectangle 42"/>
            <p:cNvSpPr>
              <a:spLocks noChangeAspect="1" noChangeArrowheads="1"/>
            </p:cNvSpPr>
            <p:nvPr/>
          </p:nvSpPr>
          <p:spPr bwMode="auto">
            <a:xfrm>
              <a:off x="2064" y="2341"/>
              <a:ext cx="136" cy="91"/>
            </a:xfrm>
            <a:prstGeom prst="rect">
              <a:avLst/>
            </a:prstGeom>
            <a:solidFill>
              <a:srgbClr val="FF0000"/>
            </a:solidFill>
            <a:ln w="9525">
              <a:solidFill>
                <a:srgbClr val="FF0000"/>
              </a:solidFill>
              <a:miter lim="800000"/>
              <a:headEnd/>
              <a:tailEnd/>
            </a:ln>
          </p:spPr>
          <p:txBody>
            <a:bodyPr wrap="none" anchor="ctr"/>
            <a:lstStyle/>
            <a:p>
              <a:endParaRPr lang="en-US"/>
            </a:p>
          </p:txBody>
        </p:sp>
        <p:sp>
          <p:nvSpPr>
            <p:cNvPr id="14393" name="Rectangle 43"/>
            <p:cNvSpPr>
              <a:spLocks noChangeAspect="1" noChangeArrowheads="1"/>
            </p:cNvSpPr>
            <p:nvPr/>
          </p:nvSpPr>
          <p:spPr bwMode="auto">
            <a:xfrm>
              <a:off x="1973" y="2115"/>
              <a:ext cx="45" cy="226"/>
            </a:xfrm>
            <a:prstGeom prst="rect">
              <a:avLst/>
            </a:prstGeom>
            <a:solidFill>
              <a:srgbClr val="FF0000"/>
            </a:solidFill>
            <a:ln w="9525">
              <a:solidFill>
                <a:srgbClr val="FF0000"/>
              </a:solidFill>
              <a:miter lim="800000"/>
              <a:headEnd/>
              <a:tailEnd/>
            </a:ln>
          </p:spPr>
          <p:txBody>
            <a:bodyPr wrap="none" anchor="ctr"/>
            <a:lstStyle/>
            <a:p>
              <a:endParaRPr lang="en-US"/>
            </a:p>
          </p:txBody>
        </p:sp>
      </p:grpSp>
      <p:grpSp>
        <p:nvGrpSpPr>
          <p:cNvPr id="6" name="Group 44"/>
          <p:cNvGrpSpPr>
            <a:grpSpLocks noChangeAspect="1"/>
          </p:cNvGrpSpPr>
          <p:nvPr/>
        </p:nvGrpSpPr>
        <p:grpSpPr bwMode="auto">
          <a:xfrm>
            <a:off x="4603750" y="4502150"/>
            <a:ext cx="161925" cy="163513"/>
            <a:chOff x="1927" y="1979"/>
            <a:chExt cx="516" cy="523"/>
          </a:xfrm>
        </p:grpSpPr>
        <p:grpSp>
          <p:nvGrpSpPr>
            <p:cNvPr id="14384" name="Group 45"/>
            <p:cNvGrpSpPr>
              <a:grpSpLocks noChangeAspect="1"/>
            </p:cNvGrpSpPr>
            <p:nvPr/>
          </p:nvGrpSpPr>
          <p:grpSpPr bwMode="auto">
            <a:xfrm>
              <a:off x="1927" y="1979"/>
              <a:ext cx="516" cy="523"/>
              <a:chOff x="1927" y="1979"/>
              <a:chExt cx="516" cy="523"/>
            </a:xfrm>
          </p:grpSpPr>
          <p:sp>
            <p:nvSpPr>
              <p:cNvPr id="14388" name="Rectangle 46"/>
              <p:cNvSpPr>
                <a:spLocks noChangeAspect="1" noChangeArrowheads="1"/>
              </p:cNvSpPr>
              <p:nvPr/>
            </p:nvSpPr>
            <p:spPr bwMode="auto">
              <a:xfrm>
                <a:off x="2018" y="2069"/>
                <a:ext cx="136" cy="318"/>
              </a:xfrm>
              <a:prstGeom prst="rect">
                <a:avLst/>
              </a:prstGeom>
              <a:solidFill>
                <a:srgbClr val="FF0000"/>
              </a:solidFill>
              <a:ln w="9525">
                <a:solidFill>
                  <a:srgbClr val="FF0000"/>
                </a:solidFill>
                <a:miter lim="800000"/>
                <a:headEnd/>
                <a:tailEnd/>
              </a:ln>
            </p:spPr>
            <p:txBody>
              <a:bodyPr wrap="none" anchor="ctr"/>
              <a:lstStyle/>
              <a:p>
                <a:endParaRPr lang="en-US"/>
              </a:p>
            </p:txBody>
          </p:sp>
          <p:sp>
            <p:nvSpPr>
              <p:cNvPr id="14389" name="AutoShape 47"/>
              <p:cNvSpPr>
                <a:spLocks noChangeAspect="1" noChangeArrowheads="1"/>
              </p:cNvSpPr>
              <p:nvPr/>
            </p:nvSpPr>
            <p:spPr bwMode="auto">
              <a:xfrm rot="2533060">
                <a:off x="1927" y="1979"/>
                <a:ext cx="516" cy="5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81 w 21600"/>
                  <a:gd name="T25" fmla="*/ 3180 h 21600"/>
                  <a:gd name="T26" fmla="*/ 18419 w 21600"/>
                  <a:gd name="T27" fmla="*/ 1842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rgbClr val="FF0000"/>
                </a:solidFill>
                <a:miter lim="800000"/>
                <a:headEnd/>
                <a:tailEnd/>
              </a:ln>
            </p:spPr>
            <p:txBody>
              <a:bodyPr wrap="none" anchor="ctr"/>
              <a:lstStyle/>
              <a:p>
                <a:endParaRPr lang="en-US"/>
              </a:p>
            </p:txBody>
          </p:sp>
        </p:grpSp>
        <p:sp>
          <p:nvSpPr>
            <p:cNvPr id="14385" name="Rectangle 48"/>
            <p:cNvSpPr>
              <a:spLocks noChangeAspect="1" noChangeArrowheads="1"/>
            </p:cNvSpPr>
            <p:nvPr/>
          </p:nvSpPr>
          <p:spPr bwMode="auto">
            <a:xfrm>
              <a:off x="2109" y="2024"/>
              <a:ext cx="45" cy="91"/>
            </a:xfrm>
            <a:prstGeom prst="rect">
              <a:avLst/>
            </a:prstGeom>
            <a:solidFill>
              <a:srgbClr val="FF0000"/>
            </a:solidFill>
            <a:ln w="9525">
              <a:solidFill>
                <a:srgbClr val="FF0000"/>
              </a:solidFill>
              <a:miter lim="800000"/>
              <a:headEnd/>
              <a:tailEnd/>
            </a:ln>
          </p:spPr>
          <p:txBody>
            <a:bodyPr wrap="none" anchor="ctr"/>
            <a:lstStyle/>
            <a:p>
              <a:endParaRPr lang="en-US"/>
            </a:p>
          </p:txBody>
        </p:sp>
        <p:sp>
          <p:nvSpPr>
            <p:cNvPr id="14386" name="Rectangle 49"/>
            <p:cNvSpPr>
              <a:spLocks noChangeAspect="1" noChangeArrowheads="1"/>
            </p:cNvSpPr>
            <p:nvPr/>
          </p:nvSpPr>
          <p:spPr bwMode="auto">
            <a:xfrm>
              <a:off x="2064" y="2341"/>
              <a:ext cx="136" cy="91"/>
            </a:xfrm>
            <a:prstGeom prst="rect">
              <a:avLst/>
            </a:prstGeom>
            <a:solidFill>
              <a:srgbClr val="FF0000"/>
            </a:solidFill>
            <a:ln w="9525">
              <a:solidFill>
                <a:srgbClr val="FF0000"/>
              </a:solidFill>
              <a:miter lim="800000"/>
              <a:headEnd/>
              <a:tailEnd/>
            </a:ln>
          </p:spPr>
          <p:txBody>
            <a:bodyPr wrap="none" anchor="ctr"/>
            <a:lstStyle/>
            <a:p>
              <a:endParaRPr lang="en-US"/>
            </a:p>
          </p:txBody>
        </p:sp>
        <p:sp>
          <p:nvSpPr>
            <p:cNvPr id="14387" name="Rectangle 50"/>
            <p:cNvSpPr>
              <a:spLocks noChangeAspect="1" noChangeArrowheads="1"/>
            </p:cNvSpPr>
            <p:nvPr/>
          </p:nvSpPr>
          <p:spPr bwMode="auto">
            <a:xfrm>
              <a:off x="1973" y="2115"/>
              <a:ext cx="45" cy="226"/>
            </a:xfrm>
            <a:prstGeom prst="rect">
              <a:avLst/>
            </a:prstGeom>
            <a:solidFill>
              <a:srgbClr val="FF0000"/>
            </a:solidFill>
            <a:ln w="9525">
              <a:solidFill>
                <a:srgbClr val="FF0000"/>
              </a:solidFill>
              <a:miter lim="800000"/>
              <a:headEnd/>
              <a:tailEnd/>
            </a:ln>
          </p:spPr>
          <p:txBody>
            <a:bodyPr wrap="none" anchor="ctr"/>
            <a:lstStyle/>
            <a:p>
              <a:endParaRPr lang="en-US"/>
            </a:p>
          </p:txBody>
        </p:sp>
      </p:grpSp>
      <p:sp>
        <p:nvSpPr>
          <p:cNvPr id="813107" name="Text Box 51"/>
          <p:cNvSpPr txBox="1">
            <a:spLocks noChangeArrowheads="1"/>
          </p:cNvSpPr>
          <p:nvPr/>
        </p:nvSpPr>
        <p:spPr bwMode="auto">
          <a:xfrm>
            <a:off x="7464425" y="3108325"/>
            <a:ext cx="738188" cy="314325"/>
          </a:xfrm>
          <a:prstGeom prst="rect">
            <a:avLst/>
          </a:prstGeom>
          <a:solidFill>
            <a:schemeClr val="bg1"/>
          </a:solidFill>
          <a:ln w="9525">
            <a:solidFill>
              <a:schemeClr val="tx1"/>
            </a:solidFill>
            <a:miter lim="800000"/>
            <a:headEnd/>
            <a:tailEnd/>
          </a:ln>
        </p:spPr>
        <p:txBody>
          <a:bodyPr lIns="18000" tIns="0" rIns="18000" bIns="0">
            <a:spAutoFit/>
          </a:bodyPr>
          <a:lstStyle/>
          <a:p>
            <a:pPr algn="ctr"/>
            <a:r>
              <a:rPr lang="uz-Cyrl-UZ" sz="1000"/>
              <a:t>Тўхтагул сув омбори</a:t>
            </a:r>
            <a:endParaRPr lang="ru-RU" sz="1000"/>
          </a:p>
        </p:txBody>
      </p:sp>
      <p:sp>
        <p:nvSpPr>
          <p:cNvPr id="813112" name="Text Box 56"/>
          <p:cNvSpPr txBox="1">
            <a:spLocks noChangeArrowheads="1"/>
          </p:cNvSpPr>
          <p:nvPr/>
        </p:nvSpPr>
        <p:spPr bwMode="auto">
          <a:xfrm>
            <a:off x="7088188" y="4318000"/>
            <a:ext cx="784225" cy="314325"/>
          </a:xfrm>
          <a:prstGeom prst="rect">
            <a:avLst/>
          </a:prstGeom>
          <a:solidFill>
            <a:schemeClr val="bg1"/>
          </a:solidFill>
          <a:ln w="9525">
            <a:solidFill>
              <a:schemeClr val="tx1"/>
            </a:solidFill>
            <a:miter lim="800000"/>
            <a:headEnd/>
            <a:tailEnd/>
          </a:ln>
        </p:spPr>
        <p:txBody>
          <a:bodyPr lIns="18000" tIns="0" rIns="18000" bIns="0">
            <a:spAutoFit/>
          </a:bodyPr>
          <a:lstStyle/>
          <a:p>
            <a:pPr algn="ctr"/>
            <a:r>
              <a:rPr lang="uz-Cyrl-UZ" sz="1000" dirty="0"/>
              <a:t>Андижон сув омбори</a:t>
            </a:r>
            <a:endParaRPr lang="ru-RU" sz="1000" dirty="0"/>
          </a:p>
        </p:txBody>
      </p:sp>
      <p:sp>
        <p:nvSpPr>
          <p:cNvPr id="813113" name="Text Box 57"/>
          <p:cNvSpPr txBox="1">
            <a:spLocks noChangeArrowheads="1"/>
          </p:cNvSpPr>
          <p:nvPr/>
        </p:nvSpPr>
        <p:spPr bwMode="auto">
          <a:xfrm>
            <a:off x="5894388" y="3725863"/>
            <a:ext cx="731837" cy="314325"/>
          </a:xfrm>
          <a:prstGeom prst="rect">
            <a:avLst/>
          </a:prstGeom>
          <a:solidFill>
            <a:schemeClr val="bg1"/>
          </a:solidFill>
          <a:ln w="9525">
            <a:solidFill>
              <a:schemeClr val="tx1"/>
            </a:solidFill>
            <a:miter lim="800000"/>
            <a:headEnd/>
            <a:tailEnd/>
          </a:ln>
        </p:spPr>
        <p:txBody>
          <a:bodyPr lIns="18000" tIns="0" rIns="18000" bIns="0">
            <a:spAutoFit/>
          </a:bodyPr>
          <a:lstStyle/>
          <a:p>
            <a:pPr algn="ctr"/>
            <a:r>
              <a:rPr lang="uz-Cyrl-UZ" sz="1000" dirty="0"/>
              <a:t>Қайроқум сув омбори</a:t>
            </a:r>
            <a:endParaRPr lang="ru-RU" sz="1000" dirty="0"/>
          </a:p>
        </p:txBody>
      </p:sp>
      <p:sp>
        <p:nvSpPr>
          <p:cNvPr id="813114" name="Text Box 58"/>
          <p:cNvSpPr txBox="1">
            <a:spLocks noChangeArrowheads="1"/>
          </p:cNvSpPr>
          <p:nvPr/>
        </p:nvSpPr>
        <p:spPr bwMode="auto">
          <a:xfrm>
            <a:off x="4889500" y="3594100"/>
            <a:ext cx="730250" cy="314325"/>
          </a:xfrm>
          <a:prstGeom prst="rect">
            <a:avLst/>
          </a:prstGeom>
          <a:solidFill>
            <a:schemeClr val="bg1"/>
          </a:solidFill>
          <a:ln w="9525">
            <a:solidFill>
              <a:schemeClr val="tx1"/>
            </a:solidFill>
            <a:miter lim="800000"/>
            <a:headEnd/>
            <a:tailEnd/>
          </a:ln>
        </p:spPr>
        <p:txBody>
          <a:bodyPr lIns="18000" tIns="0" rIns="18000" bIns="0">
            <a:spAutoFit/>
          </a:bodyPr>
          <a:lstStyle/>
          <a:p>
            <a:pPr algn="ctr"/>
            <a:r>
              <a:rPr lang="uz-Cyrl-UZ" sz="1000"/>
              <a:t>Чордара сув омбори</a:t>
            </a:r>
            <a:endParaRPr lang="ru-RU" sz="1000"/>
          </a:p>
        </p:txBody>
      </p:sp>
      <p:sp>
        <p:nvSpPr>
          <p:cNvPr id="813115" name="Text Box 59"/>
          <p:cNvSpPr txBox="1">
            <a:spLocks noChangeArrowheads="1"/>
          </p:cNvSpPr>
          <p:nvPr/>
        </p:nvSpPr>
        <p:spPr bwMode="auto">
          <a:xfrm>
            <a:off x="3190875" y="3860800"/>
            <a:ext cx="730250" cy="314325"/>
          </a:xfrm>
          <a:prstGeom prst="rect">
            <a:avLst/>
          </a:prstGeom>
          <a:solidFill>
            <a:schemeClr val="bg1"/>
          </a:solidFill>
          <a:ln w="9525">
            <a:solidFill>
              <a:schemeClr val="tx1"/>
            </a:solidFill>
            <a:miter lim="800000"/>
            <a:headEnd/>
            <a:tailEnd/>
          </a:ln>
        </p:spPr>
        <p:txBody>
          <a:bodyPr lIns="18000" tIns="0" rIns="18000" bIns="0">
            <a:spAutoFit/>
          </a:bodyPr>
          <a:lstStyle/>
          <a:p>
            <a:pPr algn="ctr"/>
            <a:r>
              <a:rPr lang="uz-Cyrl-UZ" sz="1000"/>
              <a:t>Туямўйин сув омбори</a:t>
            </a:r>
            <a:endParaRPr lang="ru-RU" sz="1000"/>
          </a:p>
        </p:txBody>
      </p:sp>
      <p:sp>
        <p:nvSpPr>
          <p:cNvPr id="813116" name="Text Box 60"/>
          <p:cNvSpPr txBox="1">
            <a:spLocks noChangeArrowheads="1"/>
          </p:cNvSpPr>
          <p:nvPr/>
        </p:nvSpPr>
        <p:spPr bwMode="auto">
          <a:xfrm>
            <a:off x="3008313" y="2343150"/>
            <a:ext cx="539750" cy="314325"/>
          </a:xfrm>
          <a:prstGeom prst="rect">
            <a:avLst/>
          </a:prstGeom>
          <a:solidFill>
            <a:schemeClr val="bg1"/>
          </a:solidFill>
          <a:ln w="9525">
            <a:solidFill>
              <a:schemeClr val="tx1"/>
            </a:solidFill>
            <a:miter lim="800000"/>
            <a:headEnd/>
            <a:tailEnd/>
          </a:ln>
        </p:spPr>
        <p:txBody>
          <a:bodyPr lIns="18000" tIns="0" rIns="18000" bIns="0">
            <a:spAutoFit/>
          </a:bodyPr>
          <a:lstStyle/>
          <a:p>
            <a:pPr algn="ctr"/>
            <a:r>
              <a:rPr lang="uz-Cyrl-UZ" sz="1000"/>
              <a:t>Орол денгизи</a:t>
            </a:r>
            <a:endParaRPr lang="ru-RU" sz="1000"/>
          </a:p>
        </p:txBody>
      </p:sp>
      <p:sp>
        <p:nvSpPr>
          <p:cNvPr id="813117" name="Text Box 61"/>
          <p:cNvSpPr txBox="1">
            <a:spLocks noChangeArrowheads="1"/>
          </p:cNvSpPr>
          <p:nvPr/>
        </p:nvSpPr>
        <p:spPr bwMode="auto">
          <a:xfrm>
            <a:off x="5845175" y="4948238"/>
            <a:ext cx="661988" cy="314325"/>
          </a:xfrm>
          <a:prstGeom prst="rect">
            <a:avLst/>
          </a:prstGeom>
          <a:solidFill>
            <a:schemeClr val="bg1"/>
          </a:solidFill>
          <a:ln w="9525">
            <a:solidFill>
              <a:schemeClr val="tx1"/>
            </a:solidFill>
            <a:miter lim="800000"/>
            <a:headEnd/>
            <a:tailEnd/>
          </a:ln>
        </p:spPr>
        <p:txBody>
          <a:bodyPr lIns="18000" tIns="0" rIns="18000" bIns="0">
            <a:spAutoFit/>
          </a:bodyPr>
          <a:lstStyle/>
          <a:p>
            <a:pPr algn="ctr"/>
            <a:r>
              <a:rPr lang="uz-Cyrl-UZ" sz="1000"/>
              <a:t>Нурек сув омбори</a:t>
            </a:r>
            <a:endParaRPr lang="ru-RU" sz="1000"/>
          </a:p>
        </p:txBody>
      </p:sp>
      <p:sp>
        <p:nvSpPr>
          <p:cNvPr id="813119" name="Text Box 63"/>
          <p:cNvSpPr txBox="1">
            <a:spLocks noChangeArrowheads="1"/>
          </p:cNvSpPr>
          <p:nvPr/>
        </p:nvSpPr>
        <p:spPr bwMode="auto">
          <a:xfrm>
            <a:off x="4502150" y="4319588"/>
            <a:ext cx="441325" cy="161925"/>
          </a:xfrm>
          <a:prstGeom prst="rect">
            <a:avLst/>
          </a:prstGeom>
          <a:solidFill>
            <a:schemeClr val="bg1"/>
          </a:solidFill>
          <a:ln w="9525">
            <a:solidFill>
              <a:schemeClr val="tx1"/>
            </a:solidFill>
            <a:miter lim="800000"/>
            <a:headEnd/>
            <a:tailEnd/>
          </a:ln>
        </p:spPr>
        <p:txBody>
          <a:bodyPr lIns="18000" tIns="0" rIns="18000" bIns="0">
            <a:spAutoFit/>
          </a:bodyPr>
          <a:lstStyle/>
          <a:p>
            <a:pPr algn="ctr"/>
            <a:r>
              <a:rPr lang="ru-RU" sz="1000"/>
              <a:t>АБМК</a:t>
            </a:r>
          </a:p>
        </p:txBody>
      </p:sp>
      <p:sp>
        <p:nvSpPr>
          <p:cNvPr id="813120" name="Text Box 64"/>
          <p:cNvSpPr txBox="1">
            <a:spLocks noChangeArrowheads="1"/>
          </p:cNvSpPr>
          <p:nvPr/>
        </p:nvSpPr>
        <p:spPr bwMode="auto">
          <a:xfrm>
            <a:off x="4879975" y="4586288"/>
            <a:ext cx="304800" cy="161925"/>
          </a:xfrm>
          <a:prstGeom prst="rect">
            <a:avLst/>
          </a:prstGeom>
          <a:solidFill>
            <a:schemeClr val="bg1"/>
          </a:solidFill>
          <a:ln w="9525">
            <a:solidFill>
              <a:schemeClr val="tx1"/>
            </a:solidFill>
            <a:miter lim="800000"/>
            <a:headEnd/>
            <a:tailEnd/>
          </a:ln>
        </p:spPr>
        <p:txBody>
          <a:bodyPr lIns="18000" tIns="0" rIns="18000" bIns="0">
            <a:spAutoFit/>
          </a:bodyPr>
          <a:lstStyle/>
          <a:p>
            <a:pPr algn="ctr"/>
            <a:r>
              <a:rPr lang="ru-RU" sz="1000"/>
              <a:t>КМК</a:t>
            </a:r>
          </a:p>
        </p:txBody>
      </p:sp>
      <p:grpSp>
        <p:nvGrpSpPr>
          <p:cNvPr id="8" name="Group 65"/>
          <p:cNvGrpSpPr>
            <a:grpSpLocks noChangeAspect="1"/>
          </p:cNvGrpSpPr>
          <p:nvPr/>
        </p:nvGrpSpPr>
        <p:grpSpPr bwMode="auto">
          <a:xfrm>
            <a:off x="5434013" y="4940300"/>
            <a:ext cx="161925" cy="163513"/>
            <a:chOff x="1927" y="1979"/>
            <a:chExt cx="516" cy="523"/>
          </a:xfrm>
        </p:grpSpPr>
        <p:grpSp>
          <p:nvGrpSpPr>
            <p:cNvPr id="14378" name="Group 66"/>
            <p:cNvGrpSpPr>
              <a:grpSpLocks noChangeAspect="1"/>
            </p:cNvGrpSpPr>
            <p:nvPr/>
          </p:nvGrpSpPr>
          <p:grpSpPr bwMode="auto">
            <a:xfrm>
              <a:off x="1927" y="1979"/>
              <a:ext cx="516" cy="523"/>
              <a:chOff x="1927" y="1979"/>
              <a:chExt cx="516" cy="523"/>
            </a:xfrm>
          </p:grpSpPr>
          <p:sp>
            <p:nvSpPr>
              <p:cNvPr id="14382" name="Rectangle 67"/>
              <p:cNvSpPr>
                <a:spLocks noChangeAspect="1" noChangeArrowheads="1"/>
              </p:cNvSpPr>
              <p:nvPr/>
            </p:nvSpPr>
            <p:spPr bwMode="auto">
              <a:xfrm>
                <a:off x="2018" y="2069"/>
                <a:ext cx="136" cy="318"/>
              </a:xfrm>
              <a:prstGeom prst="rect">
                <a:avLst/>
              </a:prstGeom>
              <a:solidFill>
                <a:srgbClr val="FF0000"/>
              </a:solidFill>
              <a:ln w="9525">
                <a:solidFill>
                  <a:srgbClr val="FF0000"/>
                </a:solidFill>
                <a:miter lim="800000"/>
                <a:headEnd/>
                <a:tailEnd/>
              </a:ln>
            </p:spPr>
            <p:txBody>
              <a:bodyPr wrap="none" anchor="ctr"/>
              <a:lstStyle/>
              <a:p>
                <a:endParaRPr lang="en-US"/>
              </a:p>
            </p:txBody>
          </p:sp>
          <p:sp>
            <p:nvSpPr>
              <p:cNvPr id="14383" name="AutoShape 68"/>
              <p:cNvSpPr>
                <a:spLocks noChangeAspect="1" noChangeArrowheads="1"/>
              </p:cNvSpPr>
              <p:nvPr/>
            </p:nvSpPr>
            <p:spPr bwMode="auto">
              <a:xfrm rot="2533060">
                <a:off x="1927" y="1979"/>
                <a:ext cx="516" cy="5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81 w 21600"/>
                  <a:gd name="T25" fmla="*/ 3180 h 21600"/>
                  <a:gd name="T26" fmla="*/ 18419 w 21600"/>
                  <a:gd name="T27" fmla="*/ 1842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rgbClr val="FF0000"/>
                </a:solidFill>
                <a:miter lim="800000"/>
                <a:headEnd/>
                <a:tailEnd/>
              </a:ln>
            </p:spPr>
            <p:txBody>
              <a:bodyPr wrap="none" anchor="ctr"/>
              <a:lstStyle/>
              <a:p>
                <a:endParaRPr lang="en-US"/>
              </a:p>
            </p:txBody>
          </p:sp>
        </p:grpSp>
        <p:sp>
          <p:nvSpPr>
            <p:cNvPr id="14379" name="Rectangle 69"/>
            <p:cNvSpPr>
              <a:spLocks noChangeAspect="1" noChangeArrowheads="1"/>
            </p:cNvSpPr>
            <p:nvPr/>
          </p:nvSpPr>
          <p:spPr bwMode="auto">
            <a:xfrm>
              <a:off x="2109" y="2024"/>
              <a:ext cx="45" cy="91"/>
            </a:xfrm>
            <a:prstGeom prst="rect">
              <a:avLst/>
            </a:prstGeom>
            <a:solidFill>
              <a:srgbClr val="FF0000"/>
            </a:solidFill>
            <a:ln w="9525">
              <a:solidFill>
                <a:srgbClr val="FF0000"/>
              </a:solidFill>
              <a:miter lim="800000"/>
              <a:headEnd/>
              <a:tailEnd/>
            </a:ln>
          </p:spPr>
          <p:txBody>
            <a:bodyPr wrap="none" anchor="ctr"/>
            <a:lstStyle/>
            <a:p>
              <a:endParaRPr lang="en-US"/>
            </a:p>
          </p:txBody>
        </p:sp>
        <p:sp>
          <p:nvSpPr>
            <p:cNvPr id="14380" name="Rectangle 70"/>
            <p:cNvSpPr>
              <a:spLocks noChangeAspect="1" noChangeArrowheads="1"/>
            </p:cNvSpPr>
            <p:nvPr/>
          </p:nvSpPr>
          <p:spPr bwMode="auto">
            <a:xfrm>
              <a:off x="2064" y="2341"/>
              <a:ext cx="136" cy="91"/>
            </a:xfrm>
            <a:prstGeom prst="rect">
              <a:avLst/>
            </a:prstGeom>
            <a:solidFill>
              <a:srgbClr val="FF0000"/>
            </a:solidFill>
            <a:ln w="9525">
              <a:solidFill>
                <a:srgbClr val="FF0000"/>
              </a:solidFill>
              <a:miter lim="800000"/>
              <a:headEnd/>
              <a:tailEnd/>
            </a:ln>
          </p:spPr>
          <p:txBody>
            <a:bodyPr wrap="none" anchor="ctr"/>
            <a:lstStyle/>
            <a:p>
              <a:endParaRPr lang="en-US"/>
            </a:p>
          </p:txBody>
        </p:sp>
        <p:sp>
          <p:nvSpPr>
            <p:cNvPr id="14381" name="Rectangle 71"/>
            <p:cNvSpPr>
              <a:spLocks noChangeAspect="1" noChangeArrowheads="1"/>
            </p:cNvSpPr>
            <p:nvPr/>
          </p:nvSpPr>
          <p:spPr bwMode="auto">
            <a:xfrm>
              <a:off x="1973" y="2115"/>
              <a:ext cx="45" cy="226"/>
            </a:xfrm>
            <a:prstGeom prst="rect">
              <a:avLst/>
            </a:prstGeom>
            <a:solidFill>
              <a:srgbClr val="FF0000"/>
            </a:solidFill>
            <a:ln w="9525">
              <a:solidFill>
                <a:srgbClr val="FF0000"/>
              </a:solidFill>
              <a:miter lim="800000"/>
              <a:headEnd/>
              <a:tailEnd/>
            </a:ln>
          </p:spPr>
          <p:txBody>
            <a:bodyPr wrap="none" anchor="ctr"/>
            <a:lstStyle/>
            <a:p>
              <a:endParaRPr lang="en-US"/>
            </a:p>
          </p:txBody>
        </p:sp>
      </p:grpSp>
      <p:sp>
        <p:nvSpPr>
          <p:cNvPr id="813128" name="Text Box 72"/>
          <p:cNvSpPr txBox="1">
            <a:spLocks noChangeArrowheads="1"/>
          </p:cNvSpPr>
          <p:nvPr/>
        </p:nvSpPr>
        <p:spPr bwMode="auto">
          <a:xfrm>
            <a:off x="5200650" y="5135563"/>
            <a:ext cx="411163" cy="314325"/>
          </a:xfrm>
          <a:prstGeom prst="rect">
            <a:avLst/>
          </a:prstGeom>
          <a:solidFill>
            <a:schemeClr val="bg1"/>
          </a:solidFill>
          <a:ln w="9525">
            <a:solidFill>
              <a:schemeClr val="tx1"/>
            </a:solidFill>
            <a:miter lim="800000"/>
            <a:headEnd/>
            <a:tailEnd/>
          </a:ln>
        </p:spPr>
        <p:txBody>
          <a:bodyPr lIns="18000" tIns="0" rIns="18000" bIns="0">
            <a:spAutoFit/>
          </a:bodyPr>
          <a:lstStyle/>
          <a:p>
            <a:pPr algn="ctr"/>
            <a:r>
              <a:rPr lang="uz-Cyrl-UZ" sz="1000"/>
              <a:t>Аму-Занг</a:t>
            </a:r>
          </a:p>
        </p:txBody>
      </p:sp>
      <p:sp>
        <p:nvSpPr>
          <p:cNvPr id="813137" name="Freeform 81"/>
          <p:cNvSpPr>
            <a:spLocks/>
          </p:cNvSpPr>
          <p:nvPr/>
        </p:nvSpPr>
        <p:spPr bwMode="auto">
          <a:xfrm>
            <a:off x="2651125" y="4518025"/>
            <a:ext cx="2179638" cy="533400"/>
          </a:xfrm>
          <a:custGeom>
            <a:avLst/>
            <a:gdLst>
              <a:gd name="T0" fmla="*/ 0 w 1373"/>
              <a:gd name="T1" fmla="*/ 0 h 336"/>
              <a:gd name="T2" fmla="*/ 2147483647 w 1373"/>
              <a:gd name="T3" fmla="*/ 2147483647 h 336"/>
              <a:gd name="T4" fmla="*/ 2147483647 w 1373"/>
              <a:gd name="T5" fmla="*/ 2147483647 h 336"/>
              <a:gd name="T6" fmla="*/ 2147483647 w 1373"/>
              <a:gd name="T7" fmla="*/ 2147483647 h 336"/>
              <a:gd name="T8" fmla="*/ 2147483647 w 1373"/>
              <a:gd name="T9" fmla="*/ 2147483647 h 336"/>
              <a:gd name="T10" fmla="*/ 0 60000 65536"/>
              <a:gd name="T11" fmla="*/ 0 60000 65536"/>
              <a:gd name="T12" fmla="*/ 0 60000 65536"/>
              <a:gd name="T13" fmla="*/ 0 60000 65536"/>
              <a:gd name="T14" fmla="*/ 0 60000 65536"/>
              <a:gd name="T15" fmla="*/ 0 w 1373"/>
              <a:gd name="T16" fmla="*/ 0 h 336"/>
              <a:gd name="T17" fmla="*/ 1373 w 1373"/>
              <a:gd name="T18" fmla="*/ 336 h 336"/>
            </a:gdLst>
            <a:ahLst/>
            <a:cxnLst>
              <a:cxn ang="T10">
                <a:pos x="T0" y="T1"/>
              </a:cxn>
              <a:cxn ang="T11">
                <a:pos x="T2" y="T3"/>
              </a:cxn>
              <a:cxn ang="T12">
                <a:pos x="T4" y="T5"/>
              </a:cxn>
              <a:cxn ang="T13">
                <a:pos x="T6" y="T7"/>
              </a:cxn>
              <a:cxn ang="T14">
                <a:pos x="T8" y="T9"/>
              </a:cxn>
            </a:cxnLst>
            <a:rect l="T15" t="T16" r="T17" b="T18"/>
            <a:pathLst>
              <a:path w="1373" h="336">
                <a:moveTo>
                  <a:pt x="0" y="0"/>
                </a:moveTo>
                <a:lnTo>
                  <a:pt x="432" y="192"/>
                </a:lnTo>
                <a:lnTo>
                  <a:pt x="960" y="336"/>
                </a:lnTo>
                <a:lnTo>
                  <a:pt x="1186" y="288"/>
                </a:lnTo>
                <a:lnTo>
                  <a:pt x="1373" y="144"/>
                </a:lnTo>
              </a:path>
            </a:pathLst>
          </a:custGeom>
          <a:noFill/>
          <a:ln w="22225">
            <a:solidFill>
              <a:srgbClr val="0000FF"/>
            </a:solidFill>
            <a:round/>
            <a:headEnd/>
            <a:tailEnd/>
          </a:ln>
        </p:spPr>
        <p:txBody>
          <a:bodyPr/>
          <a:lstStyle/>
          <a:p>
            <a:endParaRPr lang="en-US"/>
          </a:p>
        </p:txBody>
      </p:sp>
      <p:sp>
        <p:nvSpPr>
          <p:cNvPr id="813138" name="Text Box 82"/>
          <p:cNvSpPr txBox="1">
            <a:spLocks noChangeArrowheads="1"/>
          </p:cNvSpPr>
          <p:nvPr/>
        </p:nvSpPr>
        <p:spPr bwMode="auto">
          <a:xfrm>
            <a:off x="3184525" y="4989513"/>
            <a:ext cx="730250" cy="314325"/>
          </a:xfrm>
          <a:prstGeom prst="rect">
            <a:avLst/>
          </a:prstGeom>
          <a:solidFill>
            <a:schemeClr val="bg1"/>
          </a:solidFill>
          <a:ln w="9525">
            <a:solidFill>
              <a:schemeClr val="tx1"/>
            </a:solidFill>
            <a:miter lim="800000"/>
            <a:headEnd/>
            <a:tailEnd/>
          </a:ln>
        </p:spPr>
        <p:txBody>
          <a:bodyPr lIns="18000" tIns="0" rIns="18000" bIns="0">
            <a:spAutoFit/>
          </a:bodyPr>
          <a:lstStyle/>
          <a:p>
            <a:pPr algn="ctr"/>
            <a:r>
              <a:rPr lang="uz-Cyrl-UZ" sz="1000"/>
              <a:t>Қорақум канали</a:t>
            </a:r>
            <a:endParaRPr lang="ru-RU" sz="1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13062"/>
                                        </p:tgtEl>
                                        <p:attrNameLst>
                                          <p:attrName>style.visibility</p:attrName>
                                        </p:attrNameLst>
                                      </p:cBhvr>
                                      <p:to>
                                        <p:strVal val="visible"/>
                                      </p:to>
                                    </p:set>
                                    <p:animEffect transition="in" filter="wipe(up)">
                                      <p:cBhvr>
                                        <p:cTn id="7" dur="1000"/>
                                        <p:tgtEl>
                                          <p:spTgt spid="81306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13063"/>
                                        </p:tgtEl>
                                        <p:attrNameLst>
                                          <p:attrName>style.visibility</p:attrName>
                                        </p:attrNameLst>
                                      </p:cBhvr>
                                      <p:to>
                                        <p:strVal val="visible"/>
                                      </p:to>
                                    </p:set>
                                    <p:animEffect transition="in" filter="wipe(down)">
                                      <p:cBhvr>
                                        <p:cTn id="10" dur="1000"/>
                                        <p:tgtEl>
                                          <p:spTgt spid="813063"/>
                                        </p:tgtEl>
                                      </p:cBhvr>
                                    </p:animEffect>
                                  </p:childTnLst>
                                </p:cTn>
                              </p:par>
                            </p:childTnLst>
                          </p:cTn>
                        </p:par>
                        <p:par>
                          <p:cTn id="11" fill="hold" nodeType="afterGroup">
                            <p:stCondLst>
                              <p:cond delay="1000"/>
                            </p:stCondLst>
                            <p:childTnLst>
                              <p:par>
                                <p:cTn id="12" presetID="18" presetClass="entr" presetSubtype="12" fill="hold" grpId="0" nodeType="afterEffect">
                                  <p:stCondLst>
                                    <p:cond delay="0"/>
                                  </p:stCondLst>
                                  <p:childTnLst>
                                    <p:set>
                                      <p:cBhvr>
                                        <p:cTn id="13" dur="1" fill="hold">
                                          <p:stCondLst>
                                            <p:cond delay="0"/>
                                          </p:stCondLst>
                                        </p:cTn>
                                        <p:tgtEl>
                                          <p:spTgt spid="813064"/>
                                        </p:tgtEl>
                                        <p:attrNameLst>
                                          <p:attrName>style.visibility</p:attrName>
                                        </p:attrNameLst>
                                      </p:cBhvr>
                                      <p:to>
                                        <p:strVal val="visible"/>
                                      </p:to>
                                    </p:set>
                                    <p:animEffect transition="in" filter="strips(downLeft)">
                                      <p:cBhvr>
                                        <p:cTn id="14" dur="1000"/>
                                        <p:tgtEl>
                                          <p:spTgt spid="813064"/>
                                        </p:tgtEl>
                                      </p:cBhvr>
                                    </p:animEffect>
                                  </p:childTnLst>
                                </p:cTn>
                              </p:par>
                            </p:childTnLst>
                          </p:cTn>
                        </p:par>
                        <p:par>
                          <p:cTn id="15" fill="hold" nodeType="afterGroup">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813107"/>
                                        </p:tgtEl>
                                        <p:attrNameLst>
                                          <p:attrName>style.visibility</p:attrName>
                                        </p:attrNameLst>
                                      </p:cBhvr>
                                      <p:to>
                                        <p:strVal val="visible"/>
                                      </p:to>
                                    </p:set>
                                    <p:animEffect transition="in" filter="wipe(down)">
                                      <p:cBhvr>
                                        <p:cTn id="18" dur="500"/>
                                        <p:tgtEl>
                                          <p:spTgt spid="813107"/>
                                        </p:tgtEl>
                                      </p:cBhvr>
                                    </p:animEffect>
                                  </p:childTnLst>
                                </p:cTn>
                              </p:par>
                            </p:childTnLst>
                          </p:cTn>
                        </p:par>
                        <p:par>
                          <p:cTn id="19" fill="hold" nodeType="afterGroup">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813061"/>
                                        </p:tgtEl>
                                        <p:attrNameLst>
                                          <p:attrName>style.visibility</p:attrName>
                                        </p:attrNameLst>
                                      </p:cBhvr>
                                      <p:to>
                                        <p:strVal val="visible"/>
                                      </p:to>
                                    </p:set>
                                    <p:animEffect transition="in" filter="wipe(up)">
                                      <p:cBhvr>
                                        <p:cTn id="22" dur="1000"/>
                                        <p:tgtEl>
                                          <p:spTgt spid="813061"/>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813070"/>
                                        </p:tgtEl>
                                        <p:attrNameLst>
                                          <p:attrName>style.visibility</p:attrName>
                                        </p:attrNameLst>
                                      </p:cBhvr>
                                      <p:to>
                                        <p:strVal val="visible"/>
                                      </p:to>
                                    </p:set>
                                    <p:animEffect transition="in" filter="strips(downLeft)">
                                      <p:cBhvr>
                                        <p:cTn id="25" dur="1000"/>
                                        <p:tgtEl>
                                          <p:spTgt spid="81307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13112"/>
                                        </p:tgtEl>
                                        <p:attrNameLst>
                                          <p:attrName>style.visibility</p:attrName>
                                        </p:attrNameLst>
                                      </p:cBhvr>
                                      <p:to>
                                        <p:strVal val="visible"/>
                                      </p:to>
                                    </p:set>
                                    <p:animEffect transition="in" filter="wipe(left)">
                                      <p:cBhvr>
                                        <p:cTn id="28" dur="500"/>
                                        <p:tgtEl>
                                          <p:spTgt spid="8131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13077"/>
                                        </p:tgtEl>
                                        <p:attrNameLst>
                                          <p:attrName>style.visibility</p:attrName>
                                        </p:attrNameLst>
                                      </p:cBhvr>
                                      <p:to>
                                        <p:strVal val="visible"/>
                                      </p:to>
                                    </p:set>
                                    <p:animEffect transition="in" filter="wipe(down)">
                                      <p:cBhvr>
                                        <p:cTn id="31" dur="1000"/>
                                        <p:tgtEl>
                                          <p:spTgt spid="813077"/>
                                        </p:tgtEl>
                                      </p:cBhvr>
                                    </p:animEffect>
                                  </p:childTnLst>
                                </p:cTn>
                              </p:par>
                            </p:childTnLst>
                          </p:cTn>
                        </p:par>
                        <p:par>
                          <p:cTn id="32" fill="hold" nodeType="afterGroup">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813071"/>
                                        </p:tgtEl>
                                        <p:attrNameLst>
                                          <p:attrName>style.visibility</p:attrName>
                                        </p:attrNameLst>
                                      </p:cBhvr>
                                      <p:to>
                                        <p:strVal val="visible"/>
                                      </p:to>
                                    </p:set>
                                    <p:animEffect transition="in" filter="wipe(up)">
                                      <p:cBhvr>
                                        <p:cTn id="35" dur="1000"/>
                                        <p:tgtEl>
                                          <p:spTgt spid="813071"/>
                                        </p:tgtEl>
                                      </p:cBhvr>
                                    </p:animEffect>
                                  </p:childTnLst>
                                </p:cTn>
                              </p:par>
                            </p:childTnLst>
                          </p:cTn>
                        </p:par>
                        <p:par>
                          <p:cTn id="36" fill="hold" nodeType="afterGroup">
                            <p:stCondLst>
                              <p:cond delay="4500"/>
                            </p:stCondLst>
                            <p:childTnLst>
                              <p:par>
                                <p:cTn id="37" presetID="18" presetClass="entr" presetSubtype="12" fill="hold" grpId="0" nodeType="afterEffect">
                                  <p:stCondLst>
                                    <p:cond delay="0"/>
                                  </p:stCondLst>
                                  <p:childTnLst>
                                    <p:set>
                                      <p:cBhvr>
                                        <p:cTn id="38" dur="1" fill="hold">
                                          <p:stCondLst>
                                            <p:cond delay="0"/>
                                          </p:stCondLst>
                                        </p:cTn>
                                        <p:tgtEl>
                                          <p:spTgt spid="813072"/>
                                        </p:tgtEl>
                                        <p:attrNameLst>
                                          <p:attrName>style.visibility</p:attrName>
                                        </p:attrNameLst>
                                      </p:cBhvr>
                                      <p:to>
                                        <p:strVal val="visible"/>
                                      </p:to>
                                    </p:set>
                                    <p:animEffect transition="in" filter="strips(downLeft)">
                                      <p:cBhvr>
                                        <p:cTn id="39" dur="1000"/>
                                        <p:tgtEl>
                                          <p:spTgt spid="813072"/>
                                        </p:tgtEl>
                                      </p:cBhvr>
                                    </p:animEffect>
                                  </p:childTnLst>
                                </p:cTn>
                              </p:par>
                            </p:childTnLst>
                          </p:cTn>
                        </p:par>
                        <p:par>
                          <p:cTn id="40" fill="hold" nodeType="afterGroup">
                            <p:stCondLst>
                              <p:cond delay="5500"/>
                            </p:stCondLst>
                            <p:childTnLst>
                              <p:par>
                                <p:cTn id="41" presetID="22" presetClass="entr" presetSubtype="4" fill="hold" grpId="0" nodeType="afterEffect">
                                  <p:stCondLst>
                                    <p:cond delay="0"/>
                                  </p:stCondLst>
                                  <p:childTnLst>
                                    <p:set>
                                      <p:cBhvr>
                                        <p:cTn id="42" dur="1" fill="hold">
                                          <p:stCondLst>
                                            <p:cond delay="0"/>
                                          </p:stCondLst>
                                        </p:cTn>
                                        <p:tgtEl>
                                          <p:spTgt spid="813113"/>
                                        </p:tgtEl>
                                        <p:attrNameLst>
                                          <p:attrName>style.visibility</p:attrName>
                                        </p:attrNameLst>
                                      </p:cBhvr>
                                      <p:to>
                                        <p:strVal val="visible"/>
                                      </p:to>
                                    </p:set>
                                    <p:animEffect transition="in" filter="wipe(down)">
                                      <p:cBhvr>
                                        <p:cTn id="43" dur="500"/>
                                        <p:tgtEl>
                                          <p:spTgt spid="813113"/>
                                        </p:tgtEl>
                                      </p:cBhvr>
                                    </p:animEffect>
                                  </p:childTnLst>
                                </p:cTn>
                              </p:par>
                            </p:childTnLst>
                          </p:cTn>
                        </p:par>
                        <p:par>
                          <p:cTn id="44" fill="hold" nodeType="afterGroup">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813073"/>
                                        </p:tgtEl>
                                        <p:attrNameLst>
                                          <p:attrName>style.visibility</p:attrName>
                                        </p:attrNameLst>
                                      </p:cBhvr>
                                      <p:to>
                                        <p:strVal val="visible"/>
                                      </p:to>
                                    </p:set>
                                    <p:animEffect transition="in" filter="wipe(down)">
                                      <p:cBhvr>
                                        <p:cTn id="47" dur="1000"/>
                                        <p:tgtEl>
                                          <p:spTgt spid="813073"/>
                                        </p:tgtEl>
                                      </p:cBhvr>
                                    </p:animEffect>
                                  </p:childTnLst>
                                </p:cTn>
                              </p:par>
                            </p:childTnLst>
                          </p:cTn>
                        </p:par>
                        <p:par>
                          <p:cTn id="48" fill="hold" nodeType="afterGroup">
                            <p:stCondLst>
                              <p:cond delay="7000"/>
                            </p:stCondLst>
                            <p:childTnLst>
                              <p:par>
                                <p:cTn id="49" presetID="18" presetClass="entr" presetSubtype="9" fill="hold" grpId="0" nodeType="afterEffect">
                                  <p:stCondLst>
                                    <p:cond delay="0"/>
                                  </p:stCondLst>
                                  <p:childTnLst>
                                    <p:set>
                                      <p:cBhvr>
                                        <p:cTn id="50" dur="1" fill="hold">
                                          <p:stCondLst>
                                            <p:cond delay="0"/>
                                          </p:stCondLst>
                                        </p:cTn>
                                        <p:tgtEl>
                                          <p:spTgt spid="813074"/>
                                        </p:tgtEl>
                                        <p:attrNameLst>
                                          <p:attrName>style.visibility</p:attrName>
                                        </p:attrNameLst>
                                      </p:cBhvr>
                                      <p:to>
                                        <p:strVal val="visible"/>
                                      </p:to>
                                    </p:set>
                                    <p:animEffect transition="in" filter="strips(upLeft)">
                                      <p:cBhvr>
                                        <p:cTn id="51" dur="1000"/>
                                        <p:tgtEl>
                                          <p:spTgt spid="813074"/>
                                        </p:tgtEl>
                                      </p:cBhvr>
                                    </p:animEffect>
                                  </p:childTnLst>
                                </p:cTn>
                              </p:par>
                            </p:childTnLst>
                          </p:cTn>
                        </p:par>
                        <p:par>
                          <p:cTn id="52" fill="hold" nodeType="afterGroup">
                            <p:stCondLst>
                              <p:cond delay="8000"/>
                            </p:stCondLst>
                            <p:childTnLst>
                              <p:par>
                                <p:cTn id="53" presetID="22" presetClass="entr" presetSubtype="2" fill="hold" grpId="0" nodeType="afterEffect">
                                  <p:stCondLst>
                                    <p:cond delay="0"/>
                                  </p:stCondLst>
                                  <p:childTnLst>
                                    <p:set>
                                      <p:cBhvr>
                                        <p:cTn id="54" dur="1" fill="hold">
                                          <p:stCondLst>
                                            <p:cond delay="0"/>
                                          </p:stCondLst>
                                        </p:cTn>
                                        <p:tgtEl>
                                          <p:spTgt spid="813114"/>
                                        </p:tgtEl>
                                        <p:attrNameLst>
                                          <p:attrName>style.visibility</p:attrName>
                                        </p:attrNameLst>
                                      </p:cBhvr>
                                      <p:to>
                                        <p:strVal val="visible"/>
                                      </p:to>
                                    </p:set>
                                    <p:animEffect transition="in" filter="wipe(right)">
                                      <p:cBhvr>
                                        <p:cTn id="55" dur="500"/>
                                        <p:tgtEl>
                                          <p:spTgt spid="813114"/>
                                        </p:tgtEl>
                                      </p:cBhvr>
                                    </p:animEffect>
                                  </p:childTnLst>
                                </p:cTn>
                              </p:par>
                            </p:childTnLst>
                          </p:cTn>
                        </p:par>
                        <p:par>
                          <p:cTn id="56" fill="hold" nodeType="afterGroup">
                            <p:stCondLst>
                              <p:cond delay="8500"/>
                            </p:stCondLst>
                            <p:childTnLst>
                              <p:par>
                                <p:cTn id="57" presetID="22" presetClass="entr" presetSubtype="4" fill="hold" grpId="0" nodeType="afterEffect">
                                  <p:stCondLst>
                                    <p:cond delay="0"/>
                                  </p:stCondLst>
                                  <p:childTnLst>
                                    <p:set>
                                      <p:cBhvr>
                                        <p:cTn id="58" dur="1" fill="hold">
                                          <p:stCondLst>
                                            <p:cond delay="0"/>
                                          </p:stCondLst>
                                        </p:cTn>
                                        <p:tgtEl>
                                          <p:spTgt spid="813078"/>
                                        </p:tgtEl>
                                        <p:attrNameLst>
                                          <p:attrName>style.visibility</p:attrName>
                                        </p:attrNameLst>
                                      </p:cBhvr>
                                      <p:to>
                                        <p:strVal val="visible"/>
                                      </p:to>
                                    </p:set>
                                    <p:animEffect transition="in" filter="wipe(down)">
                                      <p:cBhvr>
                                        <p:cTn id="59" dur="1000"/>
                                        <p:tgtEl>
                                          <p:spTgt spid="813078"/>
                                        </p:tgtEl>
                                      </p:cBhvr>
                                    </p:animEffect>
                                  </p:childTnLst>
                                </p:cTn>
                              </p:par>
                            </p:childTnLst>
                          </p:cTn>
                        </p:par>
                        <p:par>
                          <p:cTn id="60" fill="hold" nodeType="afterGroup">
                            <p:stCondLst>
                              <p:cond delay="9500"/>
                            </p:stCondLst>
                            <p:childTnLst>
                              <p:par>
                                <p:cTn id="61" presetID="18" presetClass="entr" presetSubtype="12" fill="hold" grpId="0" nodeType="afterEffect">
                                  <p:stCondLst>
                                    <p:cond delay="0"/>
                                  </p:stCondLst>
                                  <p:childTnLst>
                                    <p:set>
                                      <p:cBhvr>
                                        <p:cTn id="62" dur="1" fill="hold">
                                          <p:stCondLst>
                                            <p:cond delay="0"/>
                                          </p:stCondLst>
                                        </p:cTn>
                                        <p:tgtEl>
                                          <p:spTgt spid="813076"/>
                                        </p:tgtEl>
                                        <p:attrNameLst>
                                          <p:attrName>style.visibility</p:attrName>
                                        </p:attrNameLst>
                                      </p:cBhvr>
                                      <p:to>
                                        <p:strVal val="visible"/>
                                      </p:to>
                                    </p:set>
                                    <p:animEffect transition="in" filter="strips(downLeft)">
                                      <p:cBhvr>
                                        <p:cTn id="63" dur="1000"/>
                                        <p:tgtEl>
                                          <p:spTgt spid="813076"/>
                                        </p:tgtEl>
                                      </p:cBhvr>
                                    </p:animEffect>
                                  </p:childTnLst>
                                </p:cTn>
                              </p:par>
                            </p:childTnLst>
                          </p:cTn>
                        </p:par>
                        <p:par>
                          <p:cTn id="64" fill="hold" nodeType="afterGroup">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813116"/>
                                        </p:tgtEl>
                                        <p:attrNameLst>
                                          <p:attrName>style.visibility</p:attrName>
                                        </p:attrNameLst>
                                      </p:cBhvr>
                                      <p:to>
                                        <p:strVal val="visible"/>
                                      </p:to>
                                    </p:set>
                                    <p:animEffect transition="in" filter="wipe(right)">
                                      <p:cBhvr>
                                        <p:cTn id="67" dur="500"/>
                                        <p:tgtEl>
                                          <p:spTgt spid="813116"/>
                                        </p:tgtEl>
                                      </p:cBhvr>
                                    </p:animEffect>
                                  </p:childTnLst>
                                </p:cTn>
                              </p:par>
                            </p:childTnLst>
                          </p:cTn>
                        </p:par>
                        <p:par>
                          <p:cTn id="68" fill="hold" nodeType="afterGroup">
                            <p:stCondLst>
                              <p:cond delay="11000"/>
                            </p:stCondLst>
                            <p:childTnLst>
                              <p:par>
                                <p:cTn id="69" presetID="22" presetClass="entr" presetSubtype="1" fill="hold" grpId="0" nodeType="afterEffect">
                                  <p:stCondLst>
                                    <p:cond delay="0"/>
                                  </p:stCondLst>
                                  <p:childTnLst>
                                    <p:set>
                                      <p:cBhvr>
                                        <p:cTn id="70" dur="1" fill="hold">
                                          <p:stCondLst>
                                            <p:cond delay="0"/>
                                          </p:stCondLst>
                                        </p:cTn>
                                        <p:tgtEl>
                                          <p:spTgt spid="813081"/>
                                        </p:tgtEl>
                                        <p:attrNameLst>
                                          <p:attrName>style.visibility</p:attrName>
                                        </p:attrNameLst>
                                      </p:cBhvr>
                                      <p:to>
                                        <p:strVal val="visible"/>
                                      </p:to>
                                    </p:set>
                                    <p:animEffect transition="in" filter="wipe(up)">
                                      <p:cBhvr>
                                        <p:cTn id="71" dur="1000"/>
                                        <p:tgtEl>
                                          <p:spTgt spid="813081"/>
                                        </p:tgtEl>
                                      </p:cBhvr>
                                    </p:animEffect>
                                  </p:childTnLst>
                                </p:cTn>
                              </p:par>
                            </p:childTnLst>
                          </p:cTn>
                        </p:par>
                        <p:par>
                          <p:cTn id="72" fill="hold" nodeType="afterGroup">
                            <p:stCondLst>
                              <p:cond delay="12000"/>
                            </p:stCondLst>
                            <p:childTnLst>
                              <p:par>
                                <p:cTn id="73" presetID="18" presetClass="entr" presetSubtype="12" fill="hold" grpId="0" nodeType="afterEffect">
                                  <p:stCondLst>
                                    <p:cond delay="0"/>
                                  </p:stCondLst>
                                  <p:childTnLst>
                                    <p:set>
                                      <p:cBhvr>
                                        <p:cTn id="74" dur="1" fill="hold">
                                          <p:stCondLst>
                                            <p:cond delay="0"/>
                                          </p:stCondLst>
                                        </p:cTn>
                                        <p:tgtEl>
                                          <p:spTgt spid="813083"/>
                                        </p:tgtEl>
                                        <p:attrNameLst>
                                          <p:attrName>style.visibility</p:attrName>
                                        </p:attrNameLst>
                                      </p:cBhvr>
                                      <p:to>
                                        <p:strVal val="visible"/>
                                      </p:to>
                                    </p:set>
                                    <p:animEffect transition="in" filter="strips(downLeft)">
                                      <p:cBhvr>
                                        <p:cTn id="75" dur="1000"/>
                                        <p:tgtEl>
                                          <p:spTgt spid="813083"/>
                                        </p:tgtEl>
                                      </p:cBhvr>
                                    </p:animEffect>
                                  </p:childTnLst>
                                </p:cTn>
                              </p:par>
                            </p:childTnLst>
                          </p:cTn>
                        </p:par>
                        <p:par>
                          <p:cTn id="76" fill="hold" nodeType="afterGroup">
                            <p:stCondLst>
                              <p:cond delay="13000"/>
                            </p:stCondLst>
                            <p:childTnLst>
                              <p:par>
                                <p:cTn id="77" presetID="22" presetClass="entr" presetSubtype="1" fill="hold" grpId="0" nodeType="afterEffect">
                                  <p:stCondLst>
                                    <p:cond delay="0"/>
                                  </p:stCondLst>
                                  <p:childTnLst>
                                    <p:set>
                                      <p:cBhvr>
                                        <p:cTn id="78" dur="1" fill="hold">
                                          <p:stCondLst>
                                            <p:cond delay="0"/>
                                          </p:stCondLst>
                                        </p:cTn>
                                        <p:tgtEl>
                                          <p:spTgt spid="813084"/>
                                        </p:tgtEl>
                                        <p:attrNameLst>
                                          <p:attrName>style.visibility</p:attrName>
                                        </p:attrNameLst>
                                      </p:cBhvr>
                                      <p:to>
                                        <p:strVal val="visible"/>
                                      </p:to>
                                    </p:set>
                                    <p:animEffect transition="in" filter="wipe(up)">
                                      <p:cBhvr>
                                        <p:cTn id="79" dur="1000"/>
                                        <p:tgtEl>
                                          <p:spTgt spid="813084"/>
                                        </p:tgtEl>
                                      </p:cBhvr>
                                    </p:animEffect>
                                  </p:childTnLst>
                                </p:cTn>
                              </p:par>
                            </p:childTnLst>
                          </p:cTn>
                        </p:par>
                        <p:par>
                          <p:cTn id="80" fill="hold" nodeType="afterGroup">
                            <p:stCondLst>
                              <p:cond delay="14000"/>
                            </p:stCondLst>
                            <p:childTnLst>
                              <p:par>
                                <p:cTn id="81" presetID="18" presetClass="entr" presetSubtype="12" fill="hold" grpId="0" nodeType="afterEffect">
                                  <p:stCondLst>
                                    <p:cond delay="0"/>
                                  </p:stCondLst>
                                  <p:childTnLst>
                                    <p:set>
                                      <p:cBhvr>
                                        <p:cTn id="82" dur="1" fill="hold">
                                          <p:stCondLst>
                                            <p:cond delay="0"/>
                                          </p:stCondLst>
                                        </p:cTn>
                                        <p:tgtEl>
                                          <p:spTgt spid="813085"/>
                                        </p:tgtEl>
                                        <p:attrNameLst>
                                          <p:attrName>style.visibility</p:attrName>
                                        </p:attrNameLst>
                                      </p:cBhvr>
                                      <p:to>
                                        <p:strVal val="visible"/>
                                      </p:to>
                                    </p:set>
                                    <p:animEffect transition="in" filter="strips(downLeft)">
                                      <p:cBhvr>
                                        <p:cTn id="83" dur="1000"/>
                                        <p:tgtEl>
                                          <p:spTgt spid="813085"/>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813117"/>
                                        </p:tgtEl>
                                        <p:attrNameLst>
                                          <p:attrName>style.visibility</p:attrName>
                                        </p:attrNameLst>
                                      </p:cBhvr>
                                      <p:to>
                                        <p:strVal val="visible"/>
                                      </p:to>
                                    </p:set>
                                    <p:animEffect transition="in" filter="wipe(up)">
                                      <p:cBhvr>
                                        <p:cTn id="86" dur="500"/>
                                        <p:tgtEl>
                                          <p:spTgt spid="813117"/>
                                        </p:tgtEl>
                                      </p:cBhvr>
                                    </p:animEffect>
                                  </p:childTnLst>
                                </p:cTn>
                              </p:par>
                            </p:childTnLst>
                          </p:cTn>
                        </p:par>
                        <p:par>
                          <p:cTn id="87" fill="hold" nodeType="afterGroup">
                            <p:stCondLst>
                              <p:cond delay="15000"/>
                            </p:stCondLst>
                            <p:childTnLst>
                              <p:par>
                                <p:cTn id="88" presetID="22" presetClass="entr" presetSubtype="1" fill="hold" grpId="0" nodeType="afterEffect">
                                  <p:stCondLst>
                                    <p:cond delay="0"/>
                                  </p:stCondLst>
                                  <p:childTnLst>
                                    <p:set>
                                      <p:cBhvr>
                                        <p:cTn id="89" dur="1" fill="hold">
                                          <p:stCondLst>
                                            <p:cond delay="0"/>
                                          </p:stCondLst>
                                        </p:cTn>
                                        <p:tgtEl>
                                          <p:spTgt spid="813086"/>
                                        </p:tgtEl>
                                        <p:attrNameLst>
                                          <p:attrName>style.visibility</p:attrName>
                                        </p:attrNameLst>
                                      </p:cBhvr>
                                      <p:to>
                                        <p:strVal val="visible"/>
                                      </p:to>
                                    </p:set>
                                    <p:animEffect transition="in" filter="wipe(up)">
                                      <p:cBhvr>
                                        <p:cTn id="90" dur="1000"/>
                                        <p:tgtEl>
                                          <p:spTgt spid="813086"/>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813082"/>
                                        </p:tgtEl>
                                        <p:attrNameLst>
                                          <p:attrName>style.visibility</p:attrName>
                                        </p:attrNameLst>
                                      </p:cBhvr>
                                      <p:to>
                                        <p:strVal val="visible"/>
                                      </p:to>
                                    </p:set>
                                    <p:animEffect transition="in" filter="wipe(right)">
                                      <p:cBhvr>
                                        <p:cTn id="93" dur="1000"/>
                                        <p:tgtEl>
                                          <p:spTgt spid="813082"/>
                                        </p:tgtEl>
                                      </p:cBhvr>
                                    </p:animEffect>
                                  </p:childTnLst>
                                </p:cTn>
                              </p:par>
                            </p:childTnLst>
                          </p:cTn>
                        </p:par>
                        <p:par>
                          <p:cTn id="94" fill="hold" nodeType="afterGroup">
                            <p:stCondLst>
                              <p:cond delay="16000"/>
                            </p:stCondLst>
                            <p:childTnLst>
                              <p:par>
                                <p:cTn id="95" presetID="22" presetClass="entr" presetSubtype="4" fill="hold" grpId="0" nodeType="afterEffect">
                                  <p:stCondLst>
                                    <p:cond delay="0"/>
                                  </p:stCondLst>
                                  <p:childTnLst>
                                    <p:set>
                                      <p:cBhvr>
                                        <p:cTn id="96" dur="1" fill="hold">
                                          <p:stCondLst>
                                            <p:cond delay="0"/>
                                          </p:stCondLst>
                                        </p:cTn>
                                        <p:tgtEl>
                                          <p:spTgt spid="813092"/>
                                        </p:tgtEl>
                                        <p:attrNameLst>
                                          <p:attrName>style.visibility</p:attrName>
                                        </p:attrNameLst>
                                      </p:cBhvr>
                                      <p:to>
                                        <p:strVal val="visible"/>
                                      </p:to>
                                    </p:set>
                                    <p:animEffect transition="in" filter="wipe(down)">
                                      <p:cBhvr>
                                        <p:cTn id="97" dur="1000"/>
                                        <p:tgtEl>
                                          <p:spTgt spid="813092"/>
                                        </p:tgtEl>
                                      </p:cBhvr>
                                    </p:animEffect>
                                  </p:childTnLst>
                                </p:cTn>
                              </p:par>
                            </p:childTnLst>
                          </p:cTn>
                        </p:par>
                        <p:par>
                          <p:cTn id="98" fill="hold" nodeType="afterGroup">
                            <p:stCondLst>
                              <p:cond delay="17000"/>
                            </p:stCondLst>
                            <p:childTnLst>
                              <p:par>
                                <p:cTn id="99" presetID="35" presetClass="entr" presetSubtype="0" fill="hold" nodeType="after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fade">
                                      <p:cBhvr>
                                        <p:cTn id="101" dur="500"/>
                                        <p:tgtEl>
                                          <p:spTgt spid="8"/>
                                        </p:tgtEl>
                                      </p:cBhvr>
                                    </p:animEffect>
                                    <p:anim calcmode="lin" valueType="num">
                                      <p:cBhvr>
                                        <p:cTn id="102" dur="500" fill="hold"/>
                                        <p:tgtEl>
                                          <p:spTgt spid="8"/>
                                        </p:tgtEl>
                                        <p:attrNameLst>
                                          <p:attrName>style.rotation</p:attrName>
                                        </p:attrNameLst>
                                      </p:cBhvr>
                                      <p:tavLst>
                                        <p:tav tm="0">
                                          <p:val>
                                            <p:fltVal val="720"/>
                                          </p:val>
                                        </p:tav>
                                        <p:tav tm="100000">
                                          <p:val>
                                            <p:fltVal val="0"/>
                                          </p:val>
                                        </p:tav>
                                      </p:tavLst>
                                    </p:anim>
                                    <p:anim calcmode="lin" valueType="num">
                                      <p:cBhvr>
                                        <p:cTn id="103" dur="500" fill="hold"/>
                                        <p:tgtEl>
                                          <p:spTgt spid="8"/>
                                        </p:tgtEl>
                                        <p:attrNameLst>
                                          <p:attrName>ppt_h</p:attrName>
                                        </p:attrNameLst>
                                      </p:cBhvr>
                                      <p:tavLst>
                                        <p:tav tm="0">
                                          <p:val>
                                            <p:fltVal val="0"/>
                                          </p:val>
                                        </p:tav>
                                        <p:tav tm="100000">
                                          <p:val>
                                            <p:strVal val="#ppt_h"/>
                                          </p:val>
                                        </p:tav>
                                      </p:tavLst>
                                    </p:anim>
                                    <p:anim calcmode="lin" valueType="num">
                                      <p:cBhvr>
                                        <p:cTn id="104" dur="500" fill="hold"/>
                                        <p:tgtEl>
                                          <p:spTgt spid="8"/>
                                        </p:tgtEl>
                                        <p:attrNameLst>
                                          <p:attrName>ppt_w</p:attrName>
                                        </p:attrNameLst>
                                      </p:cBhvr>
                                      <p:tavLst>
                                        <p:tav tm="0">
                                          <p:val>
                                            <p:fltVal val="0"/>
                                          </p:val>
                                        </p:tav>
                                        <p:tav tm="100000">
                                          <p:val>
                                            <p:strVal val="#ppt_w"/>
                                          </p:val>
                                        </p:tav>
                                      </p:tavLst>
                                    </p:anim>
                                  </p:childTnLst>
                                </p:cTn>
                              </p:par>
                            </p:childTnLst>
                          </p:cTn>
                        </p:par>
                        <p:par>
                          <p:cTn id="105" fill="hold" nodeType="afterGroup">
                            <p:stCondLst>
                              <p:cond delay="17500"/>
                            </p:stCondLst>
                            <p:childTnLst>
                              <p:par>
                                <p:cTn id="106" presetID="22" presetClass="entr" presetSubtype="1" fill="hold" grpId="0" nodeType="afterEffect">
                                  <p:stCondLst>
                                    <p:cond delay="0"/>
                                  </p:stCondLst>
                                  <p:childTnLst>
                                    <p:set>
                                      <p:cBhvr>
                                        <p:cTn id="107" dur="1" fill="hold">
                                          <p:stCondLst>
                                            <p:cond delay="0"/>
                                          </p:stCondLst>
                                        </p:cTn>
                                        <p:tgtEl>
                                          <p:spTgt spid="813128"/>
                                        </p:tgtEl>
                                        <p:attrNameLst>
                                          <p:attrName>style.visibility</p:attrName>
                                        </p:attrNameLst>
                                      </p:cBhvr>
                                      <p:to>
                                        <p:strVal val="visible"/>
                                      </p:to>
                                    </p:set>
                                    <p:animEffect transition="in" filter="wipe(up)">
                                      <p:cBhvr>
                                        <p:cTn id="108" dur="500"/>
                                        <p:tgtEl>
                                          <p:spTgt spid="813128"/>
                                        </p:tgtEl>
                                      </p:cBhvr>
                                    </p:animEffect>
                                  </p:childTnLst>
                                </p:cTn>
                              </p:par>
                            </p:childTnLst>
                          </p:cTn>
                        </p:par>
                        <p:par>
                          <p:cTn id="109" fill="hold" nodeType="afterGroup">
                            <p:stCondLst>
                              <p:cond delay="18000"/>
                            </p:stCondLst>
                            <p:childTnLst>
                              <p:par>
                                <p:cTn id="110" presetID="22" presetClass="entr" presetSubtype="1" fill="hold" grpId="0" nodeType="afterEffect">
                                  <p:stCondLst>
                                    <p:cond delay="0"/>
                                  </p:stCondLst>
                                  <p:childTnLst>
                                    <p:set>
                                      <p:cBhvr>
                                        <p:cTn id="111" dur="1" fill="hold">
                                          <p:stCondLst>
                                            <p:cond delay="0"/>
                                          </p:stCondLst>
                                        </p:cTn>
                                        <p:tgtEl>
                                          <p:spTgt spid="813088"/>
                                        </p:tgtEl>
                                        <p:attrNameLst>
                                          <p:attrName>style.visibility</p:attrName>
                                        </p:attrNameLst>
                                      </p:cBhvr>
                                      <p:to>
                                        <p:strVal val="visible"/>
                                      </p:to>
                                    </p:set>
                                    <p:animEffect transition="in" filter="wipe(up)">
                                      <p:cBhvr>
                                        <p:cTn id="112" dur="1000"/>
                                        <p:tgtEl>
                                          <p:spTgt spid="813088"/>
                                        </p:tgtEl>
                                      </p:cBhvr>
                                    </p:animEffect>
                                  </p:childTnLst>
                                </p:cTn>
                              </p:par>
                            </p:childTnLst>
                          </p:cTn>
                        </p:par>
                        <p:par>
                          <p:cTn id="113" fill="hold" nodeType="afterGroup">
                            <p:stCondLst>
                              <p:cond delay="19000"/>
                            </p:stCondLst>
                            <p:childTnLst>
                              <p:par>
                                <p:cTn id="114" presetID="22" presetClass="entr" presetSubtype="4" fill="hold" grpId="0" nodeType="afterEffect">
                                  <p:stCondLst>
                                    <p:cond delay="0"/>
                                  </p:stCondLst>
                                  <p:childTnLst>
                                    <p:set>
                                      <p:cBhvr>
                                        <p:cTn id="115" dur="1" fill="hold">
                                          <p:stCondLst>
                                            <p:cond delay="0"/>
                                          </p:stCondLst>
                                        </p:cTn>
                                        <p:tgtEl>
                                          <p:spTgt spid="813079"/>
                                        </p:tgtEl>
                                        <p:attrNameLst>
                                          <p:attrName>style.visibility</p:attrName>
                                        </p:attrNameLst>
                                      </p:cBhvr>
                                      <p:to>
                                        <p:strVal val="visible"/>
                                      </p:to>
                                    </p:set>
                                    <p:animEffect transition="in" filter="wipe(down)">
                                      <p:cBhvr>
                                        <p:cTn id="116" dur="1000"/>
                                        <p:tgtEl>
                                          <p:spTgt spid="813079"/>
                                        </p:tgtEl>
                                      </p:cBhvr>
                                    </p:animEffect>
                                  </p:childTnLst>
                                </p:cTn>
                              </p:par>
                              <p:par>
                                <p:cTn id="117" presetID="35" presetClass="entr" presetSubtype="0" fill="hold" nodeType="with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fade">
                                      <p:cBhvr>
                                        <p:cTn id="119" dur="500"/>
                                        <p:tgtEl>
                                          <p:spTgt spid="3"/>
                                        </p:tgtEl>
                                      </p:cBhvr>
                                    </p:animEffect>
                                    <p:anim calcmode="lin" valueType="num">
                                      <p:cBhvr>
                                        <p:cTn id="120" dur="500" fill="hold"/>
                                        <p:tgtEl>
                                          <p:spTgt spid="3"/>
                                        </p:tgtEl>
                                        <p:attrNameLst>
                                          <p:attrName>style.rotation</p:attrName>
                                        </p:attrNameLst>
                                      </p:cBhvr>
                                      <p:tavLst>
                                        <p:tav tm="0">
                                          <p:val>
                                            <p:fltVal val="720"/>
                                          </p:val>
                                        </p:tav>
                                        <p:tav tm="100000">
                                          <p:val>
                                            <p:fltVal val="0"/>
                                          </p:val>
                                        </p:tav>
                                      </p:tavLst>
                                    </p:anim>
                                    <p:anim calcmode="lin" valueType="num">
                                      <p:cBhvr>
                                        <p:cTn id="121" dur="500" fill="hold"/>
                                        <p:tgtEl>
                                          <p:spTgt spid="3"/>
                                        </p:tgtEl>
                                        <p:attrNameLst>
                                          <p:attrName>ppt_h</p:attrName>
                                        </p:attrNameLst>
                                      </p:cBhvr>
                                      <p:tavLst>
                                        <p:tav tm="0">
                                          <p:val>
                                            <p:fltVal val="0"/>
                                          </p:val>
                                        </p:tav>
                                        <p:tav tm="100000">
                                          <p:val>
                                            <p:strVal val="#ppt_h"/>
                                          </p:val>
                                        </p:tav>
                                      </p:tavLst>
                                    </p:anim>
                                    <p:anim calcmode="lin" valueType="num">
                                      <p:cBhvr>
                                        <p:cTn id="122" dur="500" fill="hold"/>
                                        <p:tgtEl>
                                          <p:spTgt spid="3"/>
                                        </p:tgtEl>
                                        <p:attrNameLst>
                                          <p:attrName>ppt_w</p:attrName>
                                        </p:attrNameLst>
                                      </p:cBhvr>
                                      <p:tavLst>
                                        <p:tav tm="0">
                                          <p:val>
                                            <p:fltVal val="0"/>
                                          </p:val>
                                        </p:tav>
                                        <p:tav tm="100000">
                                          <p:val>
                                            <p:strVal val="#ppt_w"/>
                                          </p:val>
                                        </p:tav>
                                      </p:tavLst>
                                    </p:anim>
                                  </p:childTnLst>
                                </p:cTn>
                              </p:par>
                            </p:childTnLst>
                          </p:cTn>
                        </p:par>
                        <p:par>
                          <p:cTn id="123" fill="hold" nodeType="afterGroup">
                            <p:stCondLst>
                              <p:cond delay="20000"/>
                            </p:stCondLst>
                            <p:childTnLst>
                              <p:par>
                                <p:cTn id="124" presetID="22" presetClass="entr" presetSubtype="4" fill="hold" grpId="0" nodeType="afterEffect">
                                  <p:stCondLst>
                                    <p:cond delay="0"/>
                                  </p:stCondLst>
                                  <p:childTnLst>
                                    <p:set>
                                      <p:cBhvr>
                                        <p:cTn id="125" dur="1" fill="hold">
                                          <p:stCondLst>
                                            <p:cond delay="0"/>
                                          </p:stCondLst>
                                        </p:cTn>
                                        <p:tgtEl>
                                          <p:spTgt spid="813120"/>
                                        </p:tgtEl>
                                        <p:attrNameLst>
                                          <p:attrName>style.visibility</p:attrName>
                                        </p:attrNameLst>
                                      </p:cBhvr>
                                      <p:to>
                                        <p:strVal val="visible"/>
                                      </p:to>
                                    </p:set>
                                    <p:animEffect transition="in" filter="wipe(down)">
                                      <p:cBhvr>
                                        <p:cTn id="126" dur="500"/>
                                        <p:tgtEl>
                                          <p:spTgt spid="813120"/>
                                        </p:tgtEl>
                                      </p:cBhvr>
                                    </p:animEffect>
                                  </p:childTnLst>
                                </p:cTn>
                              </p:par>
                              <p:par>
                                <p:cTn id="127" presetID="22" presetClass="entr" presetSubtype="2" fill="hold" grpId="0" nodeType="withEffect">
                                  <p:stCondLst>
                                    <p:cond delay="0"/>
                                  </p:stCondLst>
                                  <p:childTnLst>
                                    <p:set>
                                      <p:cBhvr>
                                        <p:cTn id="128" dur="1" fill="hold">
                                          <p:stCondLst>
                                            <p:cond delay="0"/>
                                          </p:stCondLst>
                                        </p:cTn>
                                        <p:tgtEl>
                                          <p:spTgt spid="813137"/>
                                        </p:tgtEl>
                                        <p:attrNameLst>
                                          <p:attrName>style.visibility</p:attrName>
                                        </p:attrNameLst>
                                      </p:cBhvr>
                                      <p:to>
                                        <p:strVal val="visible"/>
                                      </p:to>
                                    </p:set>
                                    <p:animEffect transition="in" filter="wipe(right)">
                                      <p:cBhvr>
                                        <p:cTn id="129" dur="1000"/>
                                        <p:tgtEl>
                                          <p:spTgt spid="813137"/>
                                        </p:tgtEl>
                                      </p:cBhvr>
                                    </p:animEffect>
                                  </p:childTnLst>
                                </p:cTn>
                              </p:par>
                              <p:par>
                                <p:cTn id="130" presetID="22" presetClass="entr" presetSubtype="1" fill="hold" grpId="0" nodeType="withEffect">
                                  <p:stCondLst>
                                    <p:cond delay="0"/>
                                  </p:stCondLst>
                                  <p:childTnLst>
                                    <p:set>
                                      <p:cBhvr>
                                        <p:cTn id="131" dur="1" fill="hold">
                                          <p:stCondLst>
                                            <p:cond delay="0"/>
                                          </p:stCondLst>
                                        </p:cTn>
                                        <p:tgtEl>
                                          <p:spTgt spid="813138"/>
                                        </p:tgtEl>
                                        <p:attrNameLst>
                                          <p:attrName>style.visibility</p:attrName>
                                        </p:attrNameLst>
                                      </p:cBhvr>
                                      <p:to>
                                        <p:strVal val="visible"/>
                                      </p:to>
                                    </p:set>
                                    <p:animEffect transition="in" filter="wipe(up)">
                                      <p:cBhvr>
                                        <p:cTn id="132" dur="500"/>
                                        <p:tgtEl>
                                          <p:spTgt spid="813138"/>
                                        </p:tgtEl>
                                      </p:cBhvr>
                                    </p:animEffect>
                                  </p:childTnLst>
                                </p:cTn>
                              </p:par>
                              <p:par>
                                <p:cTn id="133" presetID="35" presetClass="entr" presetSubtype="0" fill="hold" nodeType="withEffect">
                                  <p:stCondLst>
                                    <p:cond delay="0"/>
                                  </p:stCondLst>
                                  <p:childTnLst>
                                    <p:set>
                                      <p:cBhvr>
                                        <p:cTn id="134" dur="1" fill="hold">
                                          <p:stCondLst>
                                            <p:cond delay="0"/>
                                          </p:stCondLst>
                                        </p:cTn>
                                        <p:tgtEl>
                                          <p:spTgt spid="6"/>
                                        </p:tgtEl>
                                        <p:attrNameLst>
                                          <p:attrName>style.visibility</p:attrName>
                                        </p:attrNameLst>
                                      </p:cBhvr>
                                      <p:to>
                                        <p:strVal val="visible"/>
                                      </p:to>
                                    </p:set>
                                    <p:animEffect transition="in" filter="fade">
                                      <p:cBhvr>
                                        <p:cTn id="135" dur="2000"/>
                                        <p:tgtEl>
                                          <p:spTgt spid="6"/>
                                        </p:tgtEl>
                                      </p:cBhvr>
                                    </p:animEffect>
                                    <p:anim calcmode="lin" valueType="num">
                                      <p:cBhvr>
                                        <p:cTn id="136" dur="2000" fill="hold"/>
                                        <p:tgtEl>
                                          <p:spTgt spid="6"/>
                                        </p:tgtEl>
                                        <p:attrNameLst>
                                          <p:attrName>style.rotation</p:attrName>
                                        </p:attrNameLst>
                                      </p:cBhvr>
                                      <p:tavLst>
                                        <p:tav tm="0">
                                          <p:val>
                                            <p:fltVal val="720"/>
                                          </p:val>
                                        </p:tav>
                                        <p:tav tm="100000">
                                          <p:val>
                                            <p:fltVal val="0"/>
                                          </p:val>
                                        </p:tav>
                                      </p:tavLst>
                                    </p:anim>
                                    <p:anim calcmode="lin" valueType="num">
                                      <p:cBhvr>
                                        <p:cTn id="137" dur="2000" fill="hold"/>
                                        <p:tgtEl>
                                          <p:spTgt spid="6"/>
                                        </p:tgtEl>
                                        <p:attrNameLst>
                                          <p:attrName>ppt_h</p:attrName>
                                        </p:attrNameLst>
                                      </p:cBhvr>
                                      <p:tavLst>
                                        <p:tav tm="0">
                                          <p:val>
                                            <p:fltVal val="0"/>
                                          </p:val>
                                        </p:tav>
                                        <p:tav tm="100000">
                                          <p:val>
                                            <p:strVal val="#ppt_h"/>
                                          </p:val>
                                        </p:tav>
                                      </p:tavLst>
                                    </p:anim>
                                    <p:anim calcmode="lin" valueType="num">
                                      <p:cBhvr>
                                        <p:cTn id="138" dur="2000" fill="hold"/>
                                        <p:tgtEl>
                                          <p:spTgt spid="6"/>
                                        </p:tgtEl>
                                        <p:attrNameLst>
                                          <p:attrName>ppt_w</p:attrName>
                                        </p:attrNameLst>
                                      </p:cBhvr>
                                      <p:tavLst>
                                        <p:tav tm="0">
                                          <p:val>
                                            <p:fltVal val="0"/>
                                          </p:val>
                                        </p:tav>
                                        <p:tav tm="100000">
                                          <p:val>
                                            <p:strVal val="#ppt_w"/>
                                          </p:val>
                                        </p:tav>
                                      </p:tavLst>
                                    </p:anim>
                                  </p:childTnLst>
                                </p:cTn>
                              </p:par>
                            </p:childTnLst>
                          </p:cTn>
                        </p:par>
                        <p:par>
                          <p:cTn id="139" fill="hold" nodeType="afterGroup">
                            <p:stCondLst>
                              <p:cond delay="22000"/>
                            </p:stCondLst>
                            <p:childTnLst>
                              <p:par>
                                <p:cTn id="140" presetID="22" presetClass="entr" presetSubtype="4" fill="hold" grpId="0" nodeType="afterEffect">
                                  <p:stCondLst>
                                    <p:cond delay="0"/>
                                  </p:stCondLst>
                                  <p:childTnLst>
                                    <p:set>
                                      <p:cBhvr>
                                        <p:cTn id="141" dur="1" fill="hold">
                                          <p:stCondLst>
                                            <p:cond delay="0"/>
                                          </p:stCondLst>
                                        </p:cTn>
                                        <p:tgtEl>
                                          <p:spTgt spid="813119"/>
                                        </p:tgtEl>
                                        <p:attrNameLst>
                                          <p:attrName>style.visibility</p:attrName>
                                        </p:attrNameLst>
                                      </p:cBhvr>
                                      <p:to>
                                        <p:strVal val="visible"/>
                                      </p:to>
                                    </p:set>
                                    <p:animEffect transition="in" filter="wipe(down)">
                                      <p:cBhvr>
                                        <p:cTn id="142" dur="500"/>
                                        <p:tgtEl>
                                          <p:spTgt spid="813119"/>
                                        </p:tgtEl>
                                      </p:cBhvr>
                                    </p:animEffect>
                                  </p:childTnLst>
                                </p:cTn>
                              </p:par>
                            </p:childTnLst>
                          </p:cTn>
                        </p:par>
                        <p:par>
                          <p:cTn id="143" fill="hold" nodeType="afterGroup">
                            <p:stCondLst>
                              <p:cond delay="22500"/>
                            </p:stCondLst>
                            <p:childTnLst>
                              <p:par>
                                <p:cTn id="144" presetID="18" presetClass="entr" presetSubtype="9" fill="hold" grpId="0" nodeType="afterEffect">
                                  <p:stCondLst>
                                    <p:cond delay="0"/>
                                  </p:stCondLst>
                                  <p:childTnLst>
                                    <p:set>
                                      <p:cBhvr>
                                        <p:cTn id="145" dur="1" fill="hold">
                                          <p:stCondLst>
                                            <p:cond delay="0"/>
                                          </p:stCondLst>
                                        </p:cTn>
                                        <p:tgtEl>
                                          <p:spTgt spid="813080"/>
                                        </p:tgtEl>
                                        <p:attrNameLst>
                                          <p:attrName>style.visibility</p:attrName>
                                        </p:attrNameLst>
                                      </p:cBhvr>
                                      <p:to>
                                        <p:strVal val="visible"/>
                                      </p:to>
                                    </p:set>
                                    <p:animEffect transition="in" filter="strips(upLeft)">
                                      <p:cBhvr>
                                        <p:cTn id="146" dur="1000"/>
                                        <p:tgtEl>
                                          <p:spTgt spid="813080"/>
                                        </p:tgtEl>
                                      </p:cBhvr>
                                    </p:animEffect>
                                  </p:childTnLst>
                                </p:cTn>
                              </p:par>
                            </p:childTnLst>
                          </p:cTn>
                        </p:par>
                        <p:par>
                          <p:cTn id="147" fill="hold" nodeType="afterGroup">
                            <p:stCondLst>
                              <p:cond delay="23500"/>
                            </p:stCondLst>
                            <p:childTnLst>
                              <p:par>
                                <p:cTn id="148" presetID="22" presetClass="entr" presetSubtype="2" fill="hold" grpId="0" nodeType="afterEffect">
                                  <p:stCondLst>
                                    <p:cond delay="0"/>
                                  </p:stCondLst>
                                  <p:childTnLst>
                                    <p:set>
                                      <p:cBhvr>
                                        <p:cTn id="149" dur="1" fill="hold">
                                          <p:stCondLst>
                                            <p:cond delay="0"/>
                                          </p:stCondLst>
                                        </p:cTn>
                                        <p:tgtEl>
                                          <p:spTgt spid="813115"/>
                                        </p:tgtEl>
                                        <p:attrNameLst>
                                          <p:attrName>style.visibility</p:attrName>
                                        </p:attrNameLst>
                                      </p:cBhvr>
                                      <p:to>
                                        <p:strVal val="visible"/>
                                      </p:to>
                                    </p:set>
                                    <p:animEffect transition="in" filter="wipe(right)">
                                      <p:cBhvr>
                                        <p:cTn id="150" dur="500"/>
                                        <p:tgtEl>
                                          <p:spTgt spid="813115"/>
                                        </p:tgtEl>
                                      </p:cBhvr>
                                    </p:animEffect>
                                  </p:childTnLst>
                                </p:cTn>
                              </p:par>
                            </p:childTnLst>
                          </p:cTn>
                        </p:par>
                        <p:par>
                          <p:cTn id="151" fill="hold" nodeType="afterGroup">
                            <p:stCondLst>
                              <p:cond delay="24000"/>
                            </p:stCondLst>
                            <p:childTnLst>
                              <p:par>
                                <p:cTn id="152" presetID="22" presetClass="entr" presetSubtype="4" fill="hold" grpId="0" nodeType="afterEffect">
                                  <p:stCondLst>
                                    <p:cond delay="0"/>
                                  </p:stCondLst>
                                  <p:childTnLst>
                                    <p:set>
                                      <p:cBhvr>
                                        <p:cTn id="153" dur="1" fill="hold">
                                          <p:stCondLst>
                                            <p:cond delay="0"/>
                                          </p:stCondLst>
                                        </p:cTn>
                                        <p:tgtEl>
                                          <p:spTgt spid="813090"/>
                                        </p:tgtEl>
                                        <p:attrNameLst>
                                          <p:attrName>style.visibility</p:attrName>
                                        </p:attrNameLst>
                                      </p:cBhvr>
                                      <p:to>
                                        <p:strVal val="visible"/>
                                      </p:to>
                                    </p:set>
                                    <p:animEffect transition="in" filter="wipe(down)">
                                      <p:cBhvr>
                                        <p:cTn id="154" dur="1000"/>
                                        <p:tgtEl>
                                          <p:spTgt spid="813090"/>
                                        </p:tgtEl>
                                      </p:cBhvr>
                                    </p:animEffect>
                                  </p:childTnLst>
                                </p:cTn>
                              </p:par>
                            </p:childTnLst>
                          </p:cTn>
                        </p:par>
                        <p:par>
                          <p:cTn id="155" fill="hold" nodeType="afterGroup">
                            <p:stCondLst>
                              <p:cond delay="25000"/>
                            </p:stCondLst>
                            <p:childTnLst>
                              <p:par>
                                <p:cTn id="156" presetID="18" presetClass="entr" presetSubtype="3" fill="hold" grpId="0" nodeType="afterEffect">
                                  <p:stCondLst>
                                    <p:cond delay="0"/>
                                  </p:stCondLst>
                                  <p:childTnLst>
                                    <p:set>
                                      <p:cBhvr>
                                        <p:cTn id="157" dur="1" fill="hold">
                                          <p:stCondLst>
                                            <p:cond delay="0"/>
                                          </p:stCondLst>
                                        </p:cTn>
                                        <p:tgtEl>
                                          <p:spTgt spid="813091"/>
                                        </p:tgtEl>
                                        <p:attrNameLst>
                                          <p:attrName>style.visibility</p:attrName>
                                        </p:attrNameLst>
                                      </p:cBhvr>
                                      <p:to>
                                        <p:strVal val="visible"/>
                                      </p:to>
                                    </p:set>
                                    <p:animEffect transition="in" filter="strips(upRight)">
                                      <p:cBhvr>
                                        <p:cTn id="158" dur="500"/>
                                        <p:tgtEl>
                                          <p:spTgt spid="813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61" grpId="0" animBg="1"/>
      <p:bldP spid="813062" grpId="0" animBg="1"/>
      <p:bldP spid="813063" grpId="0" animBg="1"/>
      <p:bldP spid="813064" grpId="0" animBg="1"/>
      <p:bldP spid="813070" grpId="0" animBg="1"/>
      <p:bldP spid="813071" grpId="0" animBg="1"/>
      <p:bldP spid="813072" grpId="0" animBg="1"/>
      <p:bldP spid="813073" grpId="0" animBg="1"/>
      <p:bldP spid="813074" grpId="0" animBg="1"/>
      <p:bldP spid="813076" grpId="0" animBg="1"/>
      <p:bldP spid="813077" grpId="0" animBg="1"/>
      <p:bldP spid="813078" grpId="0" animBg="1"/>
      <p:bldP spid="813079" grpId="0" animBg="1"/>
      <p:bldP spid="813080" grpId="0" animBg="1"/>
      <p:bldP spid="813081" grpId="0" animBg="1"/>
      <p:bldP spid="813082" grpId="0" animBg="1"/>
      <p:bldP spid="813083" grpId="0" animBg="1"/>
      <p:bldP spid="813084" grpId="0" animBg="1"/>
      <p:bldP spid="813085" grpId="0" animBg="1"/>
      <p:bldP spid="813086" grpId="0" animBg="1"/>
      <p:bldP spid="813088" grpId="0" animBg="1"/>
      <p:bldP spid="813090" grpId="0" animBg="1"/>
      <p:bldP spid="813091" grpId="0" animBg="1"/>
      <p:bldP spid="813092" grpId="0" animBg="1"/>
      <p:bldP spid="813107" grpId="0" animBg="1"/>
      <p:bldP spid="813112" grpId="0" animBg="1"/>
      <p:bldP spid="813113" grpId="0" animBg="1"/>
      <p:bldP spid="813114" grpId="0" animBg="1"/>
      <p:bldP spid="813115" grpId="0" animBg="1"/>
      <p:bldP spid="813116" grpId="0" animBg="1"/>
      <p:bldP spid="813117" grpId="0" animBg="1"/>
      <p:bldP spid="813119" grpId="0" animBg="1"/>
      <p:bldP spid="813120" grpId="0" animBg="1"/>
      <p:bldP spid="813128" grpId="0" animBg="1"/>
      <p:bldP spid="813137" grpId="0" animBg="1"/>
      <p:bldP spid="8131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894987" name="Rectangle 11"/>
          <p:cNvSpPr>
            <a:spLocks noChangeArrowheads="1"/>
          </p:cNvSpPr>
          <p:nvPr/>
        </p:nvSpPr>
        <p:spPr bwMode="auto">
          <a:xfrm>
            <a:off x="282575" y="428625"/>
            <a:ext cx="8589963" cy="914400"/>
          </a:xfrm>
          <a:prstGeom prst="rect">
            <a:avLst/>
          </a:prstGeom>
          <a:noFill/>
          <a:ln>
            <a:noFill/>
          </a:ln>
          <a:extLst>
            <a:ext uri="{909E8E84-426E-40DD-AFC4-6F175D3DCCD1}"/>
            <a:ext uri="{91240B29-F687-4F45-9708-019B960494DF}"/>
          </a:extLst>
        </p:spPr>
        <p:txBody>
          <a:bodyPr lIns="0" tIns="0" rIns="0" bIns="0">
            <a:spAutoFit/>
          </a:bodyPr>
          <a:lstStyle/>
          <a:p>
            <a:pPr algn="ctr">
              <a:defRPr/>
            </a:pPr>
            <a:r>
              <a:rPr kumimoji="1" lang="uz-Cyrl-UZ" sz="3000" b="1">
                <a:solidFill>
                  <a:srgbClr val="FFFF00"/>
                </a:solidFill>
                <a:effectLst>
                  <a:outerShdw blurRad="38100" dist="38100" dir="2700000" algn="tl">
                    <a:srgbClr val="000000"/>
                  </a:outerShdw>
                </a:effectLst>
              </a:rPr>
              <a:t>Ўзбекистон ҳудудида ишлатиладиган сув ресурсларининг шаклланиши</a:t>
            </a:r>
          </a:p>
        </p:txBody>
      </p:sp>
      <p:sp>
        <p:nvSpPr>
          <p:cNvPr id="15363" name="Freeform 15"/>
          <p:cNvSpPr>
            <a:spLocks/>
          </p:cNvSpPr>
          <p:nvPr/>
        </p:nvSpPr>
        <p:spPr bwMode="auto">
          <a:xfrm>
            <a:off x="1974850" y="3821113"/>
            <a:ext cx="138113" cy="773112"/>
          </a:xfrm>
          <a:custGeom>
            <a:avLst/>
            <a:gdLst>
              <a:gd name="T0" fmla="*/ 2147483647 w 87"/>
              <a:gd name="T1" fmla="*/ 2147483647 h 487"/>
              <a:gd name="T2" fmla="*/ 2147483647 w 87"/>
              <a:gd name="T3" fmla="*/ 2147483647 h 487"/>
              <a:gd name="T4" fmla="*/ 2147483647 w 87"/>
              <a:gd name="T5" fmla="*/ 2147483647 h 487"/>
              <a:gd name="T6" fmla="*/ 2147483647 w 87"/>
              <a:gd name="T7" fmla="*/ 2147483647 h 487"/>
              <a:gd name="T8" fmla="*/ 2147483647 w 87"/>
              <a:gd name="T9" fmla="*/ 2147483647 h 487"/>
              <a:gd name="T10" fmla="*/ 2147483647 w 87"/>
              <a:gd name="T11" fmla="*/ 2147483647 h 487"/>
              <a:gd name="T12" fmla="*/ 2147483647 w 87"/>
              <a:gd name="T13" fmla="*/ 2147483647 h 487"/>
              <a:gd name="T14" fmla="*/ 2147483647 w 87"/>
              <a:gd name="T15" fmla="*/ 2147483647 h 487"/>
              <a:gd name="T16" fmla="*/ 2147483647 w 87"/>
              <a:gd name="T17" fmla="*/ 2147483647 h 487"/>
              <a:gd name="T18" fmla="*/ 2147483647 w 87"/>
              <a:gd name="T19" fmla="*/ 2147483647 h 487"/>
              <a:gd name="T20" fmla="*/ 2147483647 w 87"/>
              <a:gd name="T21" fmla="*/ 2147483647 h 487"/>
              <a:gd name="T22" fmla="*/ 2147483647 w 87"/>
              <a:gd name="T23" fmla="*/ 2147483647 h 487"/>
              <a:gd name="T24" fmla="*/ 2147483647 w 87"/>
              <a:gd name="T25" fmla="*/ 2147483647 h 487"/>
              <a:gd name="T26" fmla="*/ 2147483647 w 87"/>
              <a:gd name="T27" fmla="*/ 2147483647 h 487"/>
              <a:gd name="T28" fmla="*/ 2147483647 w 87"/>
              <a:gd name="T29" fmla="*/ 2147483647 h 487"/>
              <a:gd name="T30" fmla="*/ 0 w 87"/>
              <a:gd name="T31" fmla="*/ 2147483647 h 487"/>
              <a:gd name="T32" fmla="*/ 0 w 87"/>
              <a:gd name="T33" fmla="*/ 2147483647 h 487"/>
              <a:gd name="T34" fmla="*/ 0 w 87"/>
              <a:gd name="T35" fmla="*/ 2147483647 h 487"/>
              <a:gd name="T36" fmla="*/ 0 w 87"/>
              <a:gd name="T37" fmla="*/ 0 h 487"/>
              <a:gd name="T38" fmla="*/ 0 w 87"/>
              <a:gd name="T39" fmla="*/ 2147483647 h 487"/>
              <a:gd name="T40" fmla="*/ 0 w 87"/>
              <a:gd name="T41" fmla="*/ 2147483647 h 487"/>
              <a:gd name="T42" fmla="*/ 0 w 87"/>
              <a:gd name="T43" fmla="*/ 2147483647 h 487"/>
              <a:gd name="T44" fmla="*/ 0 w 87"/>
              <a:gd name="T45" fmla="*/ 2147483647 h 487"/>
              <a:gd name="T46" fmla="*/ 2147483647 w 87"/>
              <a:gd name="T47" fmla="*/ 2147483647 h 487"/>
              <a:gd name="T48" fmla="*/ 2147483647 w 87"/>
              <a:gd name="T49" fmla="*/ 2147483647 h 487"/>
              <a:gd name="T50" fmla="*/ 2147483647 w 87"/>
              <a:gd name="T51" fmla="*/ 2147483647 h 487"/>
              <a:gd name="T52" fmla="*/ 2147483647 w 87"/>
              <a:gd name="T53" fmla="*/ 2147483647 h 487"/>
              <a:gd name="T54" fmla="*/ 2147483647 w 87"/>
              <a:gd name="T55" fmla="*/ 2147483647 h 487"/>
              <a:gd name="T56" fmla="*/ 2147483647 w 87"/>
              <a:gd name="T57" fmla="*/ 2147483647 h 487"/>
              <a:gd name="T58" fmla="*/ 2147483647 w 87"/>
              <a:gd name="T59" fmla="*/ 2147483647 h 487"/>
              <a:gd name="T60" fmla="*/ 2147483647 w 87"/>
              <a:gd name="T61" fmla="*/ 2147483647 h 487"/>
              <a:gd name="T62" fmla="*/ 2147483647 w 87"/>
              <a:gd name="T63" fmla="*/ 2147483647 h 487"/>
              <a:gd name="T64" fmla="*/ 2147483647 w 87"/>
              <a:gd name="T65" fmla="*/ 2147483647 h 487"/>
              <a:gd name="T66" fmla="*/ 2147483647 w 87"/>
              <a:gd name="T67" fmla="*/ 2147483647 h 487"/>
              <a:gd name="T68" fmla="*/ 2147483647 w 87"/>
              <a:gd name="T69" fmla="*/ 2147483647 h 487"/>
              <a:gd name="T70" fmla="*/ 2147483647 w 87"/>
              <a:gd name="T71" fmla="*/ 2147483647 h 487"/>
              <a:gd name="T72" fmla="*/ 2147483647 w 87"/>
              <a:gd name="T73" fmla="*/ 2147483647 h 487"/>
              <a:gd name="T74" fmla="*/ 2147483647 w 87"/>
              <a:gd name="T75" fmla="*/ 2147483647 h 487"/>
              <a:gd name="T76" fmla="*/ 2147483647 w 87"/>
              <a:gd name="T77" fmla="*/ 2147483647 h 4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7"/>
              <a:gd name="T118" fmla="*/ 0 h 487"/>
              <a:gd name="T119" fmla="*/ 87 w 87"/>
              <a:gd name="T120" fmla="*/ 487 h 4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7" h="487">
                <a:moveTo>
                  <a:pt x="87" y="120"/>
                </a:moveTo>
                <a:lnTo>
                  <a:pt x="81" y="120"/>
                </a:lnTo>
                <a:lnTo>
                  <a:pt x="74" y="113"/>
                </a:lnTo>
                <a:lnTo>
                  <a:pt x="61" y="100"/>
                </a:lnTo>
                <a:lnTo>
                  <a:pt x="54" y="93"/>
                </a:lnTo>
                <a:lnTo>
                  <a:pt x="47" y="87"/>
                </a:lnTo>
                <a:lnTo>
                  <a:pt x="41" y="80"/>
                </a:lnTo>
                <a:lnTo>
                  <a:pt x="34" y="73"/>
                </a:lnTo>
                <a:lnTo>
                  <a:pt x="27" y="73"/>
                </a:lnTo>
                <a:lnTo>
                  <a:pt x="21" y="60"/>
                </a:lnTo>
                <a:lnTo>
                  <a:pt x="14" y="53"/>
                </a:lnTo>
                <a:lnTo>
                  <a:pt x="14" y="47"/>
                </a:lnTo>
                <a:lnTo>
                  <a:pt x="7" y="40"/>
                </a:lnTo>
                <a:lnTo>
                  <a:pt x="7" y="33"/>
                </a:lnTo>
                <a:lnTo>
                  <a:pt x="7" y="26"/>
                </a:lnTo>
                <a:lnTo>
                  <a:pt x="0" y="13"/>
                </a:lnTo>
                <a:lnTo>
                  <a:pt x="0" y="6"/>
                </a:lnTo>
                <a:lnTo>
                  <a:pt x="0" y="0"/>
                </a:lnTo>
                <a:lnTo>
                  <a:pt x="0" y="367"/>
                </a:lnTo>
                <a:lnTo>
                  <a:pt x="0" y="374"/>
                </a:lnTo>
                <a:lnTo>
                  <a:pt x="0" y="380"/>
                </a:lnTo>
                <a:lnTo>
                  <a:pt x="7" y="394"/>
                </a:lnTo>
                <a:lnTo>
                  <a:pt x="7" y="400"/>
                </a:lnTo>
                <a:lnTo>
                  <a:pt x="7" y="407"/>
                </a:lnTo>
                <a:lnTo>
                  <a:pt x="14" y="414"/>
                </a:lnTo>
                <a:lnTo>
                  <a:pt x="14" y="420"/>
                </a:lnTo>
                <a:lnTo>
                  <a:pt x="21" y="427"/>
                </a:lnTo>
                <a:lnTo>
                  <a:pt x="27" y="440"/>
                </a:lnTo>
                <a:lnTo>
                  <a:pt x="34" y="440"/>
                </a:lnTo>
                <a:lnTo>
                  <a:pt x="41" y="447"/>
                </a:lnTo>
                <a:lnTo>
                  <a:pt x="47" y="454"/>
                </a:lnTo>
                <a:lnTo>
                  <a:pt x="54" y="460"/>
                </a:lnTo>
                <a:lnTo>
                  <a:pt x="61" y="467"/>
                </a:lnTo>
                <a:lnTo>
                  <a:pt x="74" y="480"/>
                </a:lnTo>
                <a:lnTo>
                  <a:pt x="81" y="487"/>
                </a:lnTo>
                <a:lnTo>
                  <a:pt x="87" y="487"/>
                </a:lnTo>
                <a:lnTo>
                  <a:pt x="87" y="120"/>
                </a:lnTo>
                <a:close/>
              </a:path>
            </a:pathLst>
          </a:custGeom>
          <a:solidFill>
            <a:srgbClr val="4D1A33"/>
          </a:solidFill>
          <a:ln w="11113">
            <a:solidFill>
              <a:srgbClr val="000000"/>
            </a:solidFill>
            <a:round/>
            <a:headEnd/>
            <a:tailEnd/>
          </a:ln>
        </p:spPr>
        <p:txBody>
          <a:bodyPr/>
          <a:lstStyle/>
          <a:p>
            <a:endParaRPr lang="en-US"/>
          </a:p>
        </p:txBody>
      </p:sp>
      <p:sp>
        <p:nvSpPr>
          <p:cNvPr id="15364" name="Freeform 16"/>
          <p:cNvSpPr>
            <a:spLocks/>
          </p:cNvSpPr>
          <p:nvPr/>
        </p:nvSpPr>
        <p:spPr bwMode="auto">
          <a:xfrm>
            <a:off x="2112963" y="3821113"/>
            <a:ext cx="1981200" cy="773112"/>
          </a:xfrm>
          <a:custGeom>
            <a:avLst/>
            <a:gdLst>
              <a:gd name="T0" fmla="*/ 2147483647 w 1248"/>
              <a:gd name="T1" fmla="*/ 0 h 487"/>
              <a:gd name="T2" fmla="*/ 0 w 1248"/>
              <a:gd name="T3" fmla="*/ 2147483647 h 487"/>
              <a:gd name="T4" fmla="*/ 0 w 1248"/>
              <a:gd name="T5" fmla="*/ 2147483647 h 487"/>
              <a:gd name="T6" fmla="*/ 2147483647 w 1248"/>
              <a:gd name="T7" fmla="*/ 2147483647 h 487"/>
              <a:gd name="T8" fmla="*/ 2147483647 w 1248"/>
              <a:gd name="T9" fmla="*/ 0 h 487"/>
              <a:gd name="T10" fmla="*/ 0 60000 65536"/>
              <a:gd name="T11" fmla="*/ 0 60000 65536"/>
              <a:gd name="T12" fmla="*/ 0 60000 65536"/>
              <a:gd name="T13" fmla="*/ 0 60000 65536"/>
              <a:gd name="T14" fmla="*/ 0 60000 65536"/>
              <a:gd name="T15" fmla="*/ 0 w 1248"/>
              <a:gd name="T16" fmla="*/ 0 h 487"/>
              <a:gd name="T17" fmla="*/ 1248 w 1248"/>
              <a:gd name="T18" fmla="*/ 487 h 487"/>
            </a:gdLst>
            <a:ahLst/>
            <a:cxnLst>
              <a:cxn ang="T10">
                <a:pos x="T0" y="T1"/>
              </a:cxn>
              <a:cxn ang="T11">
                <a:pos x="T2" y="T3"/>
              </a:cxn>
              <a:cxn ang="T12">
                <a:pos x="T4" y="T5"/>
              </a:cxn>
              <a:cxn ang="T13">
                <a:pos x="T6" y="T7"/>
              </a:cxn>
              <a:cxn ang="T14">
                <a:pos x="T8" y="T9"/>
              </a:cxn>
            </a:cxnLst>
            <a:rect l="T15" t="T16" r="T17" b="T18"/>
            <a:pathLst>
              <a:path w="1248" h="487">
                <a:moveTo>
                  <a:pt x="1248" y="0"/>
                </a:moveTo>
                <a:lnTo>
                  <a:pt x="0" y="120"/>
                </a:lnTo>
                <a:lnTo>
                  <a:pt x="0" y="487"/>
                </a:lnTo>
                <a:lnTo>
                  <a:pt x="1248" y="367"/>
                </a:lnTo>
                <a:lnTo>
                  <a:pt x="1248" y="0"/>
                </a:lnTo>
                <a:close/>
              </a:path>
            </a:pathLst>
          </a:custGeom>
          <a:solidFill>
            <a:srgbClr val="4D1A33"/>
          </a:solidFill>
          <a:ln w="11113">
            <a:solidFill>
              <a:srgbClr val="000000"/>
            </a:solidFill>
            <a:round/>
            <a:headEnd/>
            <a:tailEnd/>
          </a:ln>
        </p:spPr>
        <p:txBody>
          <a:bodyPr/>
          <a:lstStyle/>
          <a:p>
            <a:endParaRPr lang="en-US"/>
          </a:p>
        </p:txBody>
      </p:sp>
      <p:sp>
        <p:nvSpPr>
          <p:cNvPr id="15365" name="Freeform 17"/>
          <p:cNvSpPr>
            <a:spLocks/>
          </p:cNvSpPr>
          <p:nvPr/>
        </p:nvSpPr>
        <p:spPr bwMode="auto">
          <a:xfrm>
            <a:off x="1974850" y="3270250"/>
            <a:ext cx="2119313" cy="741363"/>
          </a:xfrm>
          <a:custGeom>
            <a:avLst/>
            <a:gdLst>
              <a:gd name="T0" fmla="*/ 2147483647 w 1335"/>
              <a:gd name="T1" fmla="*/ 2147483647 h 467"/>
              <a:gd name="T2" fmla="*/ 2147483647 w 1335"/>
              <a:gd name="T3" fmla="*/ 2147483647 h 467"/>
              <a:gd name="T4" fmla="*/ 2147483647 w 1335"/>
              <a:gd name="T5" fmla="*/ 2147483647 h 467"/>
              <a:gd name="T6" fmla="*/ 2147483647 w 1335"/>
              <a:gd name="T7" fmla="*/ 2147483647 h 467"/>
              <a:gd name="T8" fmla="*/ 2147483647 w 1335"/>
              <a:gd name="T9" fmla="*/ 2147483647 h 467"/>
              <a:gd name="T10" fmla="*/ 2147483647 w 1335"/>
              <a:gd name="T11" fmla="*/ 2147483647 h 467"/>
              <a:gd name="T12" fmla="*/ 0 w 1335"/>
              <a:gd name="T13" fmla="*/ 2147483647 h 467"/>
              <a:gd name="T14" fmla="*/ 0 w 1335"/>
              <a:gd name="T15" fmla="*/ 2147483647 h 467"/>
              <a:gd name="T16" fmla="*/ 0 w 1335"/>
              <a:gd name="T17" fmla="*/ 2147483647 h 467"/>
              <a:gd name="T18" fmla="*/ 0 w 1335"/>
              <a:gd name="T19" fmla="*/ 2147483647 h 467"/>
              <a:gd name="T20" fmla="*/ 2147483647 w 1335"/>
              <a:gd name="T21" fmla="*/ 2147483647 h 467"/>
              <a:gd name="T22" fmla="*/ 2147483647 w 1335"/>
              <a:gd name="T23" fmla="*/ 2147483647 h 467"/>
              <a:gd name="T24" fmla="*/ 2147483647 w 1335"/>
              <a:gd name="T25" fmla="*/ 2147483647 h 467"/>
              <a:gd name="T26" fmla="*/ 2147483647 w 1335"/>
              <a:gd name="T27" fmla="*/ 2147483647 h 467"/>
              <a:gd name="T28" fmla="*/ 2147483647 w 1335"/>
              <a:gd name="T29" fmla="*/ 2147483647 h 467"/>
              <a:gd name="T30" fmla="*/ 2147483647 w 1335"/>
              <a:gd name="T31" fmla="*/ 2147483647 h 467"/>
              <a:gd name="T32" fmla="*/ 2147483647 w 1335"/>
              <a:gd name="T33" fmla="*/ 2147483647 h 467"/>
              <a:gd name="T34" fmla="*/ 2147483647 w 1335"/>
              <a:gd name="T35" fmla="*/ 2147483647 h 467"/>
              <a:gd name="T36" fmla="*/ 2147483647 w 1335"/>
              <a:gd name="T37" fmla="*/ 2147483647 h 467"/>
              <a:gd name="T38" fmla="*/ 2147483647 w 1335"/>
              <a:gd name="T39" fmla="*/ 2147483647 h 467"/>
              <a:gd name="T40" fmla="*/ 2147483647 w 1335"/>
              <a:gd name="T41" fmla="*/ 2147483647 h 467"/>
              <a:gd name="T42" fmla="*/ 2147483647 w 1335"/>
              <a:gd name="T43" fmla="*/ 2147483647 h 467"/>
              <a:gd name="T44" fmla="*/ 2147483647 w 1335"/>
              <a:gd name="T45" fmla="*/ 2147483647 h 467"/>
              <a:gd name="T46" fmla="*/ 2147483647 w 1335"/>
              <a:gd name="T47" fmla="*/ 2147483647 h 467"/>
              <a:gd name="T48" fmla="*/ 2147483647 w 1335"/>
              <a:gd name="T49" fmla="*/ 2147483647 h 467"/>
              <a:gd name="T50" fmla="*/ 2147483647 w 1335"/>
              <a:gd name="T51" fmla="*/ 2147483647 h 467"/>
              <a:gd name="T52" fmla="*/ 2147483647 w 1335"/>
              <a:gd name="T53" fmla="*/ 2147483647 h 467"/>
              <a:gd name="T54" fmla="*/ 2147483647 w 1335"/>
              <a:gd name="T55" fmla="*/ 2147483647 h 467"/>
              <a:gd name="T56" fmla="*/ 2147483647 w 1335"/>
              <a:gd name="T57" fmla="*/ 2147483647 h 467"/>
              <a:gd name="T58" fmla="*/ 2147483647 w 1335"/>
              <a:gd name="T59" fmla="*/ 2147483647 h 467"/>
              <a:gd name="T60" fmla="*/ 2147483647 w 1335"/>
              <a:gd name="T61" fmla="*/ 2147483647 h 467"/>
              <a:gd name="T62" fmla="*/ 2147483647 w 1335"/>
              <a:gd name="T63" fmla="*/ 2147483647 h 467"/>
              <a:gd name="T64" fmla="*/ 2147483647 w 1335"/>
              <a:gd name="T65" fmla="*/ 2147483647 h 467"/>
              <a:gd name="T66" fmla="*/ 2147483647 w 1335"/>
              <a:gd name="T67" fmla="*/ 2147483647 h 467"/>
              <a:gd name="T68" fmla="*/ 2147483647 w 1335"/>
              <a:gd name="T69" fmla="*/ 2147483647 h 467"/>
              <a:gd name="T70" fmla="*/ 2147483647 w 1335"/>
              <a:gd name="T71" fmla="*/ 2147483647 h 467"/>
              <a:gd name="T72" fmla="*/ 2147483647 w 1335"/>
              <a:gd name="T73" fmla="*/ 2147483647 h 467"/>
              <a:gd name="T74" fmla="*/ 2147483647 w 1335"/>
              <a:gd name="T75" fmla="*/ 2147483647 h 467"/>
              <a:gd name="T76" fmla="*/ 2147483647 w 1335"/>
              <a:gd name="T77" fmla="*/ 0 h 467"/>
              <a:gd name="T78" fmla="*/ 2147483647 w 1335"/>
              <a:gd name="T79" fmla="*/ 0 h 467"/>
              <a:gd name="T80" fmla="*/ 2147483647 w 1335"/>
              <a:gd name="T81" fmla="*/ 0 h 467"/>
              <a:gd name="T82" fmla="*/ 2147483647 w 1335"/>
              <a:gd name="T83" fmla="*/ 0 h 467"/>
              <a:gd name="T84" fmla="*/ 2147483647 w 1335"/>
              <a:gd name="T85" fmla="*/ 2147483647 h 4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35"/>
              <a:gd name="T130" fmla="*/ 0 h 467"/>
              <a:gd name="T131" fmla="*/ 1335 w 1335"/>
              <a:gd name="T132" fmla="*/ 467 h 4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35" h="467">
                <a:moveTo>
                  <a:pt x="87" y="467"/>
                </a:moveTo>
                <a:lnTo>
                  <a:pt x="81" y="467"/>
                </a:lnTo>
                <a:lnTo>
                  <a:pt x="67" y="454"/>
                </a:lnTo>
                <a:lnTo>
                  <a:pt x="61" y="447"/>
                </a:lnTo>
                <a:lnTo>
                  <a:pt x="54" y="440"/>
                </a:lnTo>
                <a:lnTo>
                  <a:pt x="41" y="427"/>
                </a:lnTo>
                <a:lnTo>
                  <a:pt x="34" y="420"/>
                </a:lnTo>
                <a:lnTo>
                  <a:pt x="27" y="420"/>
                </a:lnTo>
                <a:lnTo>
                  <a:pt x="21" y="407"/>
                </a:lnTo>
                <a:lnTo>
                  <a:pt x="14" y="400"/>
                </a:lnTo>
                <a:lnTo>
                  <a:pt x="14" y="394"/>
                </a:lnTo>
                <a:lnTo>
                  <a:pt x="7" y="380"/>
                </a:lnTo>
                <a:lnTo>
                  <a:pt x="7" y="373"/>
                </a:lnTo>
                <a:lnTo>
                  <a:pt x="0" y="367"/>
                </a:lnTo>
                <a:lnTo>
                  <a:pt x="0" y="360"/>
                </a:lnTo>
                <a:lnTo>
                  <a:pt x="0" y="353"/>
                </a:lnTo>
                <a:lnTo>
                  <a:pt x="0" y="347"/>
                </a:lnTo>
                <a:lnTo>
                  <a:pt x="0" y="340"/>
                </a:lnTo>
                <a:lnTo>
                  <a:pt x="0" y="327"/>
                </a:lnTo>
                <a:lnTo>
                  <a:pt x="0" y="320"/>
                </a:lnTo>
                <a:lnTo>
                  <a:pt x="7" y="313"/>
                </a:lnTo>
                <a:lnTo>
                  <a:pt x="7" y="300"/>
                </a:lnTo>
                <a:lnTo>
                  <a:pt x="14" y="300"/>
                </a:lnTo>
                <a:lnTo>
                  <a:pt x="14" y="293"/>
                </a:lnTo>
                <a:lnTo>
                  <a:pt x="21" y="280"/>
                </a:lnTo>
                <a:lnTo>
                  <a:pt x="27" y="273"/>
                </a:lnTo>
                <a:lnTo>
                  <a:pt x="34" y="267"/>
                </a:lnTo>
                <a:lnTo>
                  <a:pt x="47" y="253"/>
                </a:lnTo>
                <a:lnTo>
                  <a:pt x="54" y="247"/>
                </a:lnTo>
                <a:lnTo>
                  <a:pt x="61" y="247"/>
                </a:lnTo>
                <a:lnTo>
                  <a:pt x="74" y="233"/>
                </a:lnTo>
                <a:lnTo>
                  <a:pt x="81" y="227"/>
                </a:lnTo>
                <a:lnTo>
                  <a:pt x="87" y="220"/>
                </a:lnTo>
                <a:lnTo>
                  <a:pt x="107" y="207"/>
                </a:lnTo>
                <a:lnTo>
                  <a:pt x="114" y="207"/>
                </a:lnTo>
                <a:lnTo>
                  <a:pt x="127" y="200"/>
                </a:lnTo>
                <a:lnTo>
                  <a:pt x="147" y="187"/>
                </a:lnTo>
                <a:lnTo>
                  <a:pt x="154" y="180"/>
                </a:lnTo>
                <a:lnTo>
                  <a:pt x="167" y="180"/>
                </a:lnTo>
                <a:lnTo>
                  <a:pt x="187" y="167"/>
                </a:lnTo>
                <a:lnTo>
                  <a:pt x="201" y="160"/>
                </a:lnTo>
                <a:lnTo>
                  <a:pt x="214" y="153"/>
                </a:lnTo>
                <a:lnTo>
                  <a:pt x="241" y="146"/>
                </a:lnTo>
                <a:lnTo>
                  <a:pt x="254" y="140"/>
                </a:lnTo>
                <a:lnTo>
                  <a:pt x="267" y="133"/>
                </a:lnTo>
                <a:lnTo>
                  <a:pt x="281" y="133"/>
                </a:lnTo>
                <a:lnTo>
                  <a:pt x="314" y="120"/>
                </a:lnTo>
                <a:lnTo>
                  <a:pt x="327" y="120"/>
                </a:lnTo>
                <a:lnTo>
                  <a:pt x="341" y="113"/>
                </a:lnTo>
                <a:lnTo>
                  <a:pt x="374" y="106"/>
                </a:lnTo>
                <a:lnTo>
                  <a:pt x="387" y="100"/>
                </a:lnTo>
                <a:lnTo>
                  <a:pt x="407" y="93"/>
                </a:lnTo>
                <a:lnTo>
                  <a:pt x="441" y="86"/>
                </a:lnTo>
                <a:lnTo>
                  <a:pt x="461" y="86"/>
                </a:lnTo>
                <a:lnTo>
                  <a:pt x="474" y="80"/>
                </a:lnTo>
                <a:lnTo>
                  <a:pt x="514" y="73"/>
                </a:lnTo>
                <a:lnTo>
                  <a:pt x="534" y="66"/>
                </a:lnTo>
                <a:lnTo>
                  <a:pt x="547" y="66"/>
                </a:lnTo>
                <a:lnTo>
                  <a:pt x="587" y="60"/>
                </a:lnTo>
                <a:lnTo>
                  <a:pt x="608" y="53"/>
                </a:lnTo>
                <a:lnTo>
                  <a:pt x="628" y="53"/>
                </a:lnTo>
                <a:lnTo>
                  <a:pt x="668" y="46"/>
                </a:lnTo>
                <a:lnTo>
                  <a:pt x="688" y="40"/>
                </a:lnTo>
                <a:lnTo>
                  <a:pt x="708" y="40"/>
                </a:lnTo>
                <a:lnTo>
                  <a:pt x="748" y="33"/>
                </a:lnTo>
                <a:lnTo>
                  <a:pt x="774" y="33"/>
                </a:lnTo>
                <a:lnTo>
                  <a:pt x="794" y="26"/>
                </a:lnTo>
                <a:lnTo>
                  <a:pt x="834" y="26"/>
                </a:lnTo>
                <a:lnTo>
                  <a:pt x="854" y="20"/>
                </a:lnTo>
                <a:lnTo>
                  <a:pt x="881" y="20"/>
                </a:lnTo>
                <a:lnTo>
                  <a:pt x="921" y="13"/>
                </a:lnTo>
                <a:lnTo>
                  <a:pt x="948" y="13"/>
                </a:lnTo>
                <a:lnTo>
                  <a:pt x="968" y="13"/>
                </a:lnTo>
                <a:lnTo>
                  <a:pt x="988" y="13"/>
                </a:lnTo>
                <a:lnTo>
                  <a:pt x="1034" y="6"/>
                </a:lnTo>
                <a:lnTo>
                  <a:pt x="1061" y="6"/>
                </a:lnTo>
                <a:lnTo>
                  <a:pt x="1081" y="6"/>
                </a:lnTo>
                <a:lnTo>
                  <a:pt x="1128" y="0"/>
                </a:lnTo>
                <a:lnTo>
                  <a:pt x="1148" y="0"/>
                </a:lnTo>
                <a:lnTo>
                  <a:pt x="1175" y="0"/>
                </a:lnTo>
                <a:lnTo>
                  <a:pt x="1221" y="0"/>
                </a:lnTo>
                <a:lnTo>
                  <a:pt x="1241" y="0"/>
                </a:lnTo>
                <a:lnTo>
                  <a:pt x="1268" y="0"/>
                </a:lnTo>
                <a:lnTo>
                  <a:pt x="1315" y="0"/>
                </a:lnTo>
                <a:lnTo>
                  <a:pt x="1335" y="0"/>
                </a:lnTo>
                <a:lnTo>
                  <a:pt x="1335" y="347"/>
                </a:lnTo>
                <a:lnTo>
                  <a:pt x="87" y="467"/>
                </a:lnTo>
                <a:close/>
              </a:path>
            </a:pathLst>
          </a:custGeom>
          <a:solidFill>
            <a:srgbClr val="993366"/>
          </a:solidFill>
          <a:ln w="11113">
            <a:solidFill>
              <a:srgbClr val="000000"/>
            </a:solidFill>
            <a:round/>
            <a:headEnd/>
            <a:tailEnd/>
          </a:ln>
        </p:spPr>
        <p:txBody>
          <a:bodyPr/>
          <a:lstStyle/>
          <a:p>
            <a:endParaRPr lang="en-US"/>
          </a:p>
        </p:txBody>
      </p:sp>
      <p:sp>
        <p:nvSpPr>
          <p:cNvPr id="15366" name="Freeform 18"/>
          <p:cNvSpPr>
            <a:spLocks/>
          </p:cNvSpPr>
          <p:nvPr/>
        </p:nvSpPr>
        <p:spPr bwMode="auto">
          <a:xfrm>
            <a:off x="2960688" y="3968750"/>
            <a:ext cx="4108450" cy="1135063"/>
          </a:xfrm>
          <a:custGeom>
            <a:avLst/>
            <a:gdLst>
              <a:gd name="T0" fmla="*/ 2147483647 w 2588"/>
              <a:gd name="T1" fmla="*/ 2147483647 h 715"/>
              <a:gd name="T2" fmla="*/ 2147483647 w 2588"/>
              <a:gd name="T3" fmla="*/ 2147483647 h 715"/>
              <a:gd name="T4" fmla="*/ 2147483647 w 2588"/>
              <a:gd name="T5" fmla="*/ 2147483647 h 715"/>
              <a:gd name="T6" fmla="*/ 2147483647 w 2588"/>
              <a:gd name="T7" fmla="*/ 2147483647 h 715"/>
              <a:gd name="T8" fmla="*/ 2147483647 w 2588"/>
              <a:gd name="T9" fmla="*/ 2147483647 h 715"/>
              <a:gd name="T10" fmla="*/ 2147483647 w 2588"/>
              <a:gd name="T11" fmla="*/ 2147483647 h 715"/>
              <a:gd name="T12" fmla="*/ 2147483647 w 2588"/>
              <a:gd name="T13" fmla="*/ 2147483647 h 715"/>
              <a:gd name="T14" fmla="*/ 2147483647 w 2588"/>
              <a:gd name="T15" fmla="*/ 2147483647 h 715"/>
              <a:gd name="T16" fmla="*/ 2147483647 w 2588"/>
              <a:gd name="T17" fmla="*/ 2147483647 h 715"/>
              <a:gd name="T18" fmla="*/ 2147483647 w 2588"/>
              <a:gd name="T19" fmla="*/ 2147483647 h 715"/>
              <a:gd name="T20" fmla="*/ 2147483647 w 2588"/>
              <a:gd name="T21" fmla="*/ 2147483647 h 715"/>
              <a:gd name="T22" fmla="*/ 2147483647 w 2588"/>
              <a:gd name="T23" fmla="*/ 2147483647 h 715"/>
              <a:gd name="T24" fmla="*/ 2147483647 w 2588"/>
              <a:gd name="T25" fmla="*/ 2147483647 h 715"/>
              <a:gd name="T26" fmla="*/ 2147483647 w 2588"/>
              <a:gd name="T27" fmla="*/ 2147483647 h 715"/>
              <a:gd name="T28" fmla="*/ 2147483647 w 2588"/>
              <a:gd name="T29" fmla="*/ 2147483647 h 715"/>
              <a:gd name="T30" fmla="*/ 2147483647 w 2588"/>
              <a:gd name="T31" fmla="*/ 2147483647 h 715"/>
              <a:gd name="T32" fmla="*/ 2147483647 w 2588"/>
              <a:gd name="T33" fmla="*/ 2147483647 h 715"/>
              <a:gd name="T34" fmla="*/ 2147483647 w 2588"/>
              <a:gd name="T35" fmla="*/ 2147483647 h 715"/>
              <a:gd name="T36" fmla="*/ 2147483647 w 2588"/>
              <a:gd name="T37" fmla="*/ 2147483647 h 715"/>
              <a:gd name="T38" fmla="*/ 2147483647 w 2588"/>
              <a:gd name="T39" fmla="*/ 2147483647 h 715"/>
              <a:gd name="T40" fmla="*/ 2147483647 w 2588"/>
              <a:gd name="T41" fmla="*/ 2147483647 h 715"/>
              <a:gd name="T42" fmla="*/ 2147483647 w 2588"/>
              <a:gd name="T43" fmla="*/ 2147483647 h 715"/>
              <a:gd name="T44" fmla="*/ 2147483647 w 2588"/>
              <a:gd name="T45" fmla="*/ 2147483647 h 715"/>
              <a:gd name="T46" fmla="*/ 2147483647 w 2588"/>
              <a:gd name="T47" fmla="*/ 2147483647 h 715"/>
              <a:gd name="T48" fmla="*/ 2147483647 w 2588"/>
              <a:gd name="T49" fmla="*/ 2147483647 h 715"/>
              <a:gd name="T50" fmla="*/ 2147483647 w 2588"/>
              <a:gd name="T51" fmla="*/ 2147483647 h 715"/>
              <a:gd name="T52" fmla="*/ 2147483647 w 2588"/>
              <a:gd name="T53" fmla="*/ 2147483647 h 715"/>
              <a:gd name="T54" fmla="*/ 2147483647 w 2588"/>
              <a:gd name="T55" fmla="*/ 2147483647 h 715"/>
              <a:gd name="T56" fmla="*/ 2147483647 w 2588"/>
              <a:gd name="T57" fmla="*/ 2147483647 h 715"/>
              <a:gd name="T58" fmla="*/ 2147483647 w 2588"/>
              <a:gd name="T59" fmla="*/ 2147483647 h 715"/>
              <a:gd name="T60" fmla="*/ 2147483647 w 2588"/>
              <a:gd name="T61" fmla="*/ 2147483647 h 715"/>
              <a:gd name="T62" fmla="*/ 2147483647 w 2588"/>
              <a:gd name="T63" fmla="*/ 2147483647 h 715"/>
              <a:gd name="T64" fmla="*/ 2147483647 w 2588"/>
              <a:gd name="T65" fmla="*/ 2147483647 h 715"/>
              <a:gd name="T66" fmla="*/ 2147483647 w 2588"/>
              <a:gd name="T67" fmla="*/ 2147483647 h 715"/>
              <a:gd name="T68" fmla="*/ 2147483647 w 2588"/>
              <a:gd name="T69" fmla="*/ 2147483647 h 715"/>
              <a:gd name="T70" fmla="*/ 2147483647 w 2588"/>
              <a:gd name="T71" fmla="*/ 2147483647 h 715"/>
              <a:gd name="T72" fmla="*/ 2147483647 w 2588"/>
              <a:gd name="T73" fmla="*/ 2147483647 h 715"/>
              <a:gd name="T74" fmla="*/ 2147483647 w 2588"/>
              <a:gd name="T75" fmla="*/ 2147483647 h 715"/>
              <a:gd name="T76" fmla="*/ 2147483647 w 2588"/>
              <a:gd name="T77" fmla="*/ 2147483647 h 715"/>
              <a:gd name="T78" fmla="*/ 2147483647 w 2588"/>
              <a:gd name="T79" fmla="*/ 2147483647 h 715"/>
              <a:gd name="T80" fmla="*/ 2147483647 w 2588"/>
              <a:gd name="T81" fmla="*/ 2147483647 h 715"/>
              <a:gd name="T82" fmla="*/ 2147483647 w 2588"/>
              <a:gd name="T83" fmla="*/ 2147483647 h 715"/>
              <a:gd name="T84" fmla="*/ 2147483647 w 2588"/>
              <a:gd name="T85" fmla="*/ 2147483647 h 715"/>
              <a:gd name="T86" fmla="*/ 2147483647 w 2588"/>
              <a:gd name="T87" fmla="*/ 2147483647 h 715"/>
              <a:gd name="T88" fmla="*/ 2147483647 w 2588"/>
              <a:gd name="T89" fmla="*/ 2147483647 h 715"/>
              <a:gd name="T90" fmla="*/ 2147483647 w 2588"/>
              <a:gd name="T91" fmla="*/ 2147483647 h 715"/>
              <a:gd name="T92" fmla="*/ 2147483647 w 2588"/>
              <a:gd name="T93" fmla="*/ 2147483647 h 715"/>
              <a:gd name="T94" fmla="*/ 2147483647 w 2588"/>
              <a:gd name="T95" fmla="*/ 2147483647 h 715"/>
              <a:gd name="T96" fmla="*/ 2147483647 w 2588"/>
              <a:gd name="T97" fmla="*/ 2147483647 h 715"/>
              <a:gd name="T98" fmla="*/ 2147483647 w 2588"/>
              <a:gd name="T99" fmla="*/ 2147483647 h 715"/>
              <a:gd name="T100" fmla="*/ 2147483647 w 2588"/>
              <a:gd name="T101" fmla="*/ 2147483647 h 715"/>
              <a:gd name="T102" fmla="*/ 2147483647 w 2588"/>
              <a:gd name="T103" fmla="*/ 2147483647 h 715"/>
              <a:gd name="T104" fmla="*/ 2147483647 w 2588"/>
              <a:gd name="T105" fmla="*/ 2147483647 h 715"/>
              <a:gd name="T106" fmla="*/ 2147483647 w 2588"/>
              <a:gd name="T107" fmla="*/ 2147483647 h 715"/>
              <a:gd name="T108" fmla="*/ 2147483647 w 2588"/>
              <a:gd name="T109" fmla="*/ 2147483647 h 715"/>
              <a:gd name="T110" fmla="*/ 2147483647 w 2588"/>
              <a:gd name="T111" fmla="*/ 2147483647 h 715"/>
              <a:gd name="T112" fmla="*/ 2147483647 w 2588"/>
              <a:gd name="T113" fmla="*/ 2147483647 h 715"/>
              <a:gd name="T114" fmla="*/ 2147483647 w 2588"/>
              <a:gd name="T115" fmla="*/ 2147483647 h 715"/>
              <a:gd name="T116" fmla="*/ 2147483647 w 2588"/>
              <a:gd name="T117" fmla="*/ 2147483647 h 715"/>
              <a:gd name="T118" fmla="*/ 2147483647 w 2588"/>
              <a:gd name="T119" fmla="*/ 2147483647 h 7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88"/>
              <a:gd name="T181" fmla="*/ 0 h 715"/>
              <a:gd name="T182" fmla="*/ 2588 w 2588"/>
              <a:gd name="T183" fmla="*/ 715 h 7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88" h="715">
                <a:moveTo>
                  <a:pt x="2588" y="0"/>
                </a:moveTo>
                <a:lnTo>
                  <a:pt x="2588" y="7"/>
                </a:lnTo>
                <a:lnTo>
                  <a:pt x="2581" y="14"/>
                </a:lnTo>
                <a:lnTo>
                  <a:pt x="2581" y="20"/>
                </a:lnTo>
                <a:lnTo>
                  <a:pt x="2581" y="27"/>
                </a:lnTo>
                <a:lnTo>
                  <a:pt x="2575" y="40"/>
                </a:lnTo>
                <a:lnTo>
                  <a:pt x="2575" y="47"/>
                </a:lnTo>
                <a:lnTo>
                  <a:pt x="2568" y="54"/>
                </a:lnTo>
                <a:lnTo>
                  <a:pt x="2561" y="67"/>
                </a:lnTo>
                <a:lnTo>
                  <a:pt x="2555" y="74"/>
                </a:lnTo>
                <a:lnTo>
                  <a:pt x="2541" y="87"/>
                </a:lnTo>
                <a:lnTo>
                  <a:pt x="2535" y="94"/>
                </a:lnTo>
                <a:lnTo>
                  <a:pt x="2528" y="100"/>
                </a:lnTo>
                <a:lnTo>
                  <a:pt x="2515" y="114"/>
                </a:lnTo>
                <a:lnTo>
                  <a:pt x="2508" y="120"/>
                </a:lnTo>
                <a:lnTo>
                  <a:pt x="2495" y="120"/>
                </a:lnTo>
                <a:lnTo>
                  <a:pt x="2481" y="134"/>
                </a:lnTo>
                <a:lnTo>
                  <a:pt x="2468" y="140"/>
                </a:lnTo>
                <a:lnTo>
                  <a:pt x="2461" y="147"/>
                </a:lnTo>
                <a:lnTo>
                  <a:pt x="2441" y="154"/>
                </a:lnTo>
                <a:lnTo>
                  <a:pt x="2428" y="160"/>
                </a:lnTo>
                <a:lnTo>
                  <a:pt x="2421" y="167"/>
                </a:lnTo>
                <a:lnTo>
                  <a:pt x="2408" y="174"/>
                </a:lnTo>
                <a:lnTo>
                  <a:pt x="2381" y="180"/>
                </a:lnTo>
                <a:lnTo>
                  <a:pt x="2368" y="187"/>
                </a:lnTo>
                <a:lnTo>
                  <a:pt x="2355" y="194"/>
                </a:lnTo>
                <a:lnTo>
                  <a:pt x="2328" y="201"/>
                </a:lnTo>
                <a:lnTo>
                  <a:pt x="2315" y="207"/>
                </a:lnTo>
                <a:lnTo>
                  <a:pt x="2301" y="214"/>
                </a:lnTo>
                <a:lnTo>
                  <a:pt x="2274" y="221"/>
                </a:lnTo>
                <a:lnTo>
                  <a:pt x="2261" y="227"/>
                </a:lnTo>
                <a:lnTo>
                  <a:pt x="2241" y="234"/>
                </a:lnTo>
                <a:lnTo>
                  <a:pt x="2208" y="241"/>
                </a:lnTo>
                <a:lnTo>
                  <a:pt x="2194" y="247"/>
                </a:lnTo>
                <a:lnTo>
                  <a:pt x="2181" y="247"/>
                </a:lnTo>
                <a:lnTo>
                  <a:pt x="2141" y="254"/>
                </a:lnTo>
                <a:lnTo>
                  <a:pt x="2128" y="261"/>
                </a:lnTo>
                <a:lnTo>
                  <a:pt x="2108" y="267"/>
                </a:lnTo>
                <a:lnTo>
                  <a:pt x="2074" y="274"/>
                </a:lnTo>
                <a:lnTo>
                  <a:pt x="2054" y="274"/>
                </a:lnTo>
                <a:lnTo>
                  <a:pt x="2034" y="281"/>
                </a:lnTo>
                <a:lnTo>
                  <a:pt x="1994" y="287"/>
                </a:lnTo>
                <a:lnTo>
                  <a:pt x="1974" y="287"/>
                </a:lnTo>
                <a:lnTo>
                  <a:pt x="1954" y="294"/>
                </a:lnTo>
                <a:lnTo>
                  <a:pt x="1921" y="301"/>
                </a:lnTo>
                <a:lnTo>
                  <a:pt x="1894" y="301"/>
                </a:lnTo>
                <a:lnTo>
                  <a:pt x="1874" y="307"/>
                </a:lnTo>
                <a:lnTo>
                  <a:pt x="1834" y="307"/>
                </a:lnTo>
                <a:lnTo>
                  <a:pt x="1814" y="314"/>
                </a:lnTo>
                <a:lnTo>
                  <a:pt x="1794" y="314"/>
                </a:lnTo>
                <a:lnTo>
                  <a:pt x="1748" y="321"/>
                </a:lnTo>
                <a:lnTo>
                  <a:pt x="1728" y="321"/>
                </a:lnTo>
                <a:lnTo>
                  <a:pt x="1707" y="327"/>
                </a:lnTo>
                <a:lnTo>
                  <a:pt x="1661" y="327"/>
                </a:lnTo>
                <a:lnTo>
                  <a:pt x="1641" y="327"/>
                </a:lnTo>
                <a:lnTo>
                  <a:pt x="1621" y="334"/>
                </a:lnTo>
                <a:lnTo>
                  <a:pt x="1574" y="334"/>
                </a:lnTo>
                <a:lnTo>
                  <a:pt x="1547" y="334"/>
                </a:lnTo>
                <a:lnTo>
                  <a:pt x="1527" y="341"/>
                </a:lnTo>
                <a:lnTo>
                  <a:pt x="1481" y="341"/>
                </a:lnTo>
                <a:lnTo>
                  <a:pt x="1461" y="341"/>
                </a:lnTo>
                <a:lnTo>
                  <a:pt x="1434" y="341"/>
                </a:lnTo>
                <a:lnTo>
                  <a:pt x="1414" y="341"/>
                </a:lnTo>
                <a:lnTo>
                  <a:pt x="1367" y="347"/>
                </a:lnTo>
                <a:lnTo>
                  <a:pt x="1341" y="347"/>
                </a:lnTo>
                <a:lnTo>
                  <a:pt x="1321" y="347"/>
                </a:lnTo>
                <a:lnTo>
                  <a:pt x="1274" y="347"/>
                </a:lnTo>
                <a:lnTo>
                  <a:pt x="1247" y="347"/>
                </a:lnTo>
                <a:lnTo>
                  <a:pt x="1227" y="347"/>
                </a:lnTo>
                <a:lnTo>
                  <a:pt x="1181" y="347"/>
                </a:lnTo>
                <a:lnTo>
                  <a:pt x="1154" y="347"/>
                </a:lnTo>
                <a:lnTo>
                  <a:pt x="1134" y="347"/>
                </a:lnTo>
                <a:lnTo>
                  <a:pt x="1087" y="341"/>
                </a:lnTo>
                <a:lnTo>
                  <a:pt x="1060" y="341"/>
                </a:lnTo>
                <a:lnTo>
                  <a:pt x="1040" y="341"/>
                </a:lnTo>
                <a:lnTo>
                  <a:pt x="994" y="341"/>
                </a:lnTo>
                <a:lnTo>
                  <a:pt x="974" y="341"/>
                </a:lnTo>
                <a:lnTo>
                  <a:pt x="947" y="334"/>
                </a:lnTo>
                <a:lnTo>
                  <a:pt x="900" y="334"/>
                </a:lnTo>
                <a:lnTo>
                  <a:pt x="880" y="334"/>
                </a:lnTo>
                <a:lnTo>
                  <a:pt x="860" y="327"/>
                </a:lnTo>
                <a:lnTo>
                  <a:pt x="814" y="327"/>
                </a:lnTo>
                <a:lnTo>
                  <a:pt x="794" y="327"/>
                </a:lnTo>
                <a:lnTo>
                  <a:pt x="767" y="321"/>
                </a:lnTo>
                <a:lnTo>
                  <a:pt x="727" y="321"/>
                </a:lnTo>
                <a:lnTo>
                  <a:pt x="707" y="314"/>
                </a:lnTo>
                <a:lnTo>
                  <a:pt x="687" y="314"/>
                </a:lnTo>
                <a:lnTo>
                  <a:pt x="640" y="307"/>
                </a:lnTo>
                <a:lnTo>
                  <a:pt x="620" y="307"/>
                </a:lnTo>
                <a:lnTo>
                  <a:pt x="600" y="301"/>
                </a:lnTo>
                <a:lnTo>
                  <a:pt x="560" y="294"/>
                </a:lnTo>
                <a:lnTo>
                  <a:pt x="540" y="294"/>
                </a:lnTo>
                <a:lnTo>
                  <a:pt x="520" y="287"/>
                </a:lnTo>
                <a:lnTo>
                  <a:pt x="480" y="281"/>
                </a:lnTo>
                <a:lnTo>
                  <a:pt x="460" y="281"/>
                </a:lnTo>
                <a:lnTo>
                  <a:pt x="447" y="274"/>
                </a:lnTo>
                <a:lnTo>
                  <a:pt x="407" y="267"/>
                </a:lnTo>
                <a:lnTo>
                  <a:pt x="387" y="267"/>
                </a:lnTo>
                <a:lnTo>
                  <a:pt x="373" y="261"/>
                </a:lnTo>
                <a:lnTo>
                  <a:pt x="340" y="254"/>
                </a:lnTo>
                <a:lnTo>
                  <a:pt x="320" y="247"/>
                </a:lnTo>
                <a:lnTo>
                  <a:pt x="300" y="247"/>
                </a:lnTo>
                <a:lnTo>
                  <a:pt x="287" y="241"/>
                </a:lnTo>
                <a:lnTo>
                  <a:pt x="253" y="234"/>
                </a:lnTo>
                <a:lnTo>
                  <a:pt x="240" y="227"/>
                </a:lnTo>
                <a:lnTo>
                  <a:pt x="227" y="221"/>
                </a:lnTo>
                <a:lnTo>
                  <a:pt x="193" y="214"/>
                </a:lnTo>
                <a:lnTo>
                  <a:pt x="180" y="207"/>
                </a:lnTo>
                <a:lnTo>
                  <a:pt x="167" y="201"/>
                </a:lnTo>
                <a:lnTo>
                  <a:pt x="140" y="194"/>
                </a:lnTo>
                <a:lnTo>
                  <a:pt x="127" y="187"/>
                </a:lnTo>
                <a:lnTo>
                  <a:pt x="113" y="180"/>
                </a:lnTo>
                <a:lnTo>
                  <a:pt x="93" y="174"/>
                </a:lnTo>
                <a:lnTo>
                  <a:pt x="80" y="167"/>
                </a:lnTo>
                <a:lnTo>
                  <a:pt x="67" y="160"/>
                </a:lnTo>
                <a:lnTo>
                  <a:pt x="47" y="154"/>
                </a:lnTo>
                <a:lnTo>
                  <a:pt x="40" y="147"/>
                </a:lnTo>
                <a:lnTo>
                  <a:pt x="27" y="140"/>
                </a:lnTo>
                <a:lnTo>
                  <a:pt x="7" y="127"/>
                </a:lnTo>
                <a:lnTo>
                  <a:pt x="0" y="120"/>
                </a:lnTo>
                <a:lnTo>
                  <a:pt x="0" y="488"/>
                </a:lnTo>
                <a:lnTo>
                  <a:pt x="7" y="494"/>
                </a:lnTo>
                <a:lnTo>
                  <a:pt x="27" y="508"/>
                </a:lnTo>
                <a:lnTo>
                  <a:pt x="40" y="514"/>
                </a:lnTo>
                <a:lnTo>
                  <a:pt x="47" y="521"/>
                </a:lnTo>
                <a:lnTo>
                  <a:pt x="67" y="528"/>
                </a:lnTo>
                <a:lnTo>
                  <a:pt x="80" y="534"/>
                </a:lnTo>
                <a:lnTo>
                  <a:pt x="93" y="541"/>
                </a:lnTo>
                <a:lnTo>
                  <a:pt x="113" y="548"/>
                </a:lnTo>
                <a:lnTo>
                  <a:pt x="127" y="554"/>
                </a:lnTo>
                <a:lnTo>
                  <a:pt x="140" y="561"/>
                </a:lnTo>
                <a:lnTo>
                  <a:pt x="167" y="568"/>
                </a:lnTo>
                <a:lnTo>
                  <a:pt x="180" y="574"/>
                </a:lnTo>
                <a:lnTo>
                  <a:pt x="193" y="581"/>
                </a:lnTo>
                <a:lnTo>
                  <a:pt x="227" y="588"/>
                </a:lnTo>
                <a:lnTo>
                  <a:pt x="240" y="594"/>
                </a:lnTo>
                <a:lnTo>
                  <a:pt x="253" y="601"/>
                </a:lnTo>
                <a:lnTo>
                  <a:pt x="287" y="608"/>
                </a:lnTo>
                <a:lnTo>
                  <a:pt x="300" y="614"/>
                </a:lnTo>
                <a:lnTo>
                  <a:pt x="320" y="614"/>
                </a:lnTo>
                <a:lnTo>
                  <a:pt x="340" y="621"/>
                </a:lnTo>
                <a:lnTo>
                  <a:pt x="373" y="628"/>
                </a:lnTo>
                <a:lnTo>
                  <a:pt x="387" y="634"/>
                </a:lnTo>
                <a:lnTo>
                  <a:pt x="407" y="634"/>
                </a:lnTo>
                <a:lnTo>
                  <a:pt x="447" y="641"/>
                </a:lnTo>
                <a:lnTo>
                  <a:pt x="460" y="648"/>
                </a:lnTo>
                <a:lnTo>
                  <a:pt x="480" y="648"/>
                </a:lnTo>
                <a:lnTo>
                  <a:pt x="520" y="655"/>
                </a:lnTo>
                <a:lnTo>
                  <a:pt x="540" y="661"/>
                </a:lnTo>
                <a:lnTo>
                  <a:pt x="560" y="661"/>
                </a:lnTo>
                <a:lnTo>
                  <a:pt x="600" y="668"/>
                </a:lnTo>
                <a:lnTo>
                  <a:pt x="620" y="675"/>
                </a:lnTo>
                <a:lnTo>
                  <a:pt x="640" y="675"/>
                </a:lnTo>
                <a:lnTo>
                  <a:pt x="687" y="681"/>
                </a:lnTo>
                <a:lnTo>
                  <a:pt x="707" y="681"/>
                </a:lnTo>
                <a:lnTo>
                  <a:pt x="727" y="688"/>
                </a:lnTo>
                <a:lnTo>
                  <a:pt x="767" y="688"/>
                </a:lnTo>
                <a:lnTo>
                  <a:pt x="794" y="695"/>
                </a:lnTo>
                <a:lnTo>
                  <a:pt x="814" y="695"/>
                </a:lnTo>
                <a:lnTo>
                  <a:pt x="860" y="695"/>
                </a:lnTo>
                <a:lnTo>
                  <a:pt x="880" y="701"/>
                </a:lnTo>
                <a:lnTo>
                  <a:pt x="900" y="701"/>
                </a:lnTo>
                <a:lnTo>
                  <a:pt x="947" y="701"/>
                </a:lnTo>
                <a:lnTo>
                  <a:pt x="974" y="708"/>
                </a:lnTo>
                <a:lnTo>
                  <a:pt x="994" y="708"/>
                </a:lnTo>
                <a:lnTo>
                  <a:pt x="1040" y="708"/>
                </a:lnTo>
                <a:lnTo>
                  <a:pt x="1060" y="708"/>
                </a:lnTo>
                <a:lnTo>
                  <a:pt x="1087" y="708"/>
                </a:lnTo>
                <a:lnTo>
                  <a:pt x="1134" y="715"/>
                </a:lnTo>
                <a:lnTo>
                  <a:pt x="1154" y="715"/>
                </a:lnTo>
                <a:lnTo>
                  <a:pt x="1181" y="715"/>
                </a:lnTo>
                <a:lnTo>
                  <a:pt x="1227" y="715"/>
                </a:lnTo>
                <a:lnTo>
                  <a:pt x="1247" y="715"/>
                </a:lnTo>
                <a:lnTo>
                  <a:pt x="1274" y="715"/>
                </a:lnTo>
                <a:lnTo>
                  <a:pt x="1321" y="715"/>
                </a:lnTo>
                <a:lnTo>
                  <a:pt x="1341" y="715"/>
                </a:lnTo>
                <a:lnTo>
                  <a:pt x="1367" y="715"/>
                </a:lnTo>
                <a:lnTo>
                  <a:pt x="1414" y="708"/>
                </a:lnTo>
                <a:lnTo>
                  <a:pt x="1434" y="708"/>
                </a:lnTo>
                <a:lnTo>
                  <a:pt x="1461" y="708"/>
                </a:lnTo>
                <a:lnTo>
                  <a:pt x="1481" y="708"/>
                </a:lnTo>
                <a:lnTo>
                  <a:pt x="1527" y="708"/>
                </a:lnTo>
                <a:lnTo>
                  <a:pt x="1547" y="701"/>
                </a:lnTo>
                <a:lnTo>
                  <a:pt x="1574" y="701"/>
                </a:lnTo>
                <a:lnTo>
                  <a:pt x="1621" y="701"/>
                </a:lnTo>
                <a:lnTo>
                  <a:pt x="1641" y="695"/>
                </a:lnTo>
                <a:lnTo>
                  <a:pt x="1661" y="695"/>
                </a:lnTo>
                <a:lnTo>
                  <a:pt x="1707" y="695"/>
                </a:lnTo>
                <a:lnTo>
                  <a:pt x="1728" y="688"/>
                </a:lnTo>
                <a:lnTo>
                  <a:pt x="1748" y="688"/>
                </a:lnTo>
                <a:lnTo>
                  <a:pt x="1794" y="681"/>
                </a:lnTo>
                <a:lnTo>
                  <a:pt x="1814" y="681"/>
                </a:lnTo>
                <a:lnTo>
                  <a:pt x="1834" y="675"/>
                </a:lnTo>
                <a:lnTo>
                  <a:pt x="1874" y="675"/>
                </a:lnTo>
                <a:lnTo>
                  <a:pt x="1894" y="668"/>
                </a:lnTo>
                <a:lnTo>
                  <a:pt x="1921" y="668"/>
                </a:lnTo>
                <a:lnTo>
                  <a:pt x="1954" y="661"/>
                </a:lnTo>
                <a:lnTo>
                  <a:pt x="1974" y="655"/>
                </a:lnTo>
                <a:lnTo>
                  <a:pt x="1994" y="655"/>
                </a:lnTo>
                <a:lnTo>
                  <a:pt x="2034" y="648"/>
                </a:lnTo>
                <a:lnTo>
                  <a:pt x="2054" y="641"/>
                </a:lnTo>
                <a:lnTo>
                  <a:pt x="2074" y="641"/>
                </a:lnTo>
                <a:lnTo>
                  <a:pt x="2108" y="634"/>
                </a:lnTo>
                <a:lnTo>
                  <a:pt x="2128" y="628"/>
                </a:lnTo>
                <a:lnTo>
                  <a:pt x="2141" y="621"/>
                </a:lnTo>
                <a:lnTo>
                  <a:pt x="2181" y="614"/>
                </a:lnTo>
                <a:lnTo>
                  <a:pt x="2194" y="614"/>
                </a:lnTo>
                <a:lnTo>
                  <a:pt x="2208" y="608"/>
                </a:lnTo>
                <a:lnTo>
                  <a:pt x="2241" y="601"/>
                </a:lnTo>
                <a:lnTo>
                  <a:pt x="2261" y="594"/>
                </a:lnTo>
                <a:lnTo>
                  <a:pt x="2274" y="588"/>
                </a:lnTo>
                <a:lnTo>
                  <a:pt x="2301" y="581"/>
                </a:lnTo>
                <a:lnTo>
                  <a:pt x="2315" y="574"/>
                </a:lnTo>
                <a:lnTo>
                  <a:pt x="2328" y="568"/>
                </a:lnTo>
                <a:lnTo>
                  <a:pt x="2355" y="561"/>
                </a:lnTo>
                <a:lnTo>
                  <a:pt x="2368" y="554"/>
                </a:lnTo>
                <a:lnTo>
                  <a:pt x="2381" y="548"/>
                </a:lnTo>
                <a:lnTo>
                  <a:pt x="2408" y="541"/>
                </a:lnTo>
                <a:lnTo>
                  <a:pt x="2421" y="534"/>
                </a:lnTo>
                <a:lnTo>
                  <a:pt x="2428" y="528"/>
                </a:lnTo>
                <a:lnTo>
                  <a:pt x="2441" y="521"/>
                </a:lnTo>
                <a:lnTo>
                  <a:pt x="2461" y="514"/>
                </a:lnTo>
                <a:lnTo>
                  <a:pt x="2468" y="508"/>
                </a:lnTo>
                <a:lnTo>
                  <a:pt x="2481" y="501"/>
                </a:lnTo>
                <a:lnTo>
                  <a:pt x="2495" y="488"/>
                </a:lnTo>
                <a:lnTo>
                  <a:pt x="2508" y="488"/>
                </a:lnTo>
                <a:lnTo>
                  <a:pt x="2515" y="481"/>
                </a:lnTo>
                <a:lnTo>
                  <a:pt x="2528" y="468"/>
                </a:lnTo>
                <a:lnTo>
                  <a:pt x="2535" y="461"/>
                </a:lnTo>
                <a:lnTo>
                  <a:pt x="2541" y="454"/>
                </a:lnTo>
                <a:lnTo>
                  <a:pt x="2555" y="441"/>
                </a:lnTo>
                <a:lnTo>
                  <a:pt x="2561" y="434"/>
                </a:lnTo>
                <a:lnTo>
                  <a:pt x="2568" y="421"/>
                </a:lnTo>
                <a:lnTo>
                  <a:pt x="2575" y="414"/>
                </a:lnTo>
                <a:lnTo>
                  <a:pt x="2575" y="407"/>
                </a:lnTo>
                <a:lnTo>
                  <a:pt x="2581" y="394"/>
                </a:lnTo>
                <a:lnTo>
                  <a:pt x="2581" y="387"/>
                </a:lnTo>
                <a:lnTo>
                  <a:pt x="2581" y="381"/>
                </a:lnTo>
                <a:lnTo>
                  <a:pt x="2588" y="374"/>
                </a:lnTo>
                <a:lnTo>
                  <a:pt x="2588" y="367"/>
                </a:lnTo>
                <a:lnTo>
                  <a:pt x="2588" y="0"/>
                </a:lnTo>
                <a:close/>
              </a:path>
            </a:pathLst>
          </a:custGeom>
          <a:solidFill>
            <a:srgbClr val="4D4D80"/>
          </a:solidFill>
          <a:ln w="11113">
            <a:solidFill>
              <a:srgbClr val="000000"/>
            </a:solidFill>
            <a:round/>
            <a:headEnd/>
            <a:tailEnd/>
          </a:ln>
        </p:spPr>
        <p:txBody>
          <a:bodyPr/>
          <a:lstStyle/>
          <a:p>
            <a:endParaRPr lang="en-US"/>
          </a:p>
        </p:txBody>
      </p:sp>
      <p:sp>
        <p:nvSpPr>
          <p:cNvPr id="15367" name="Freeform 19"/>
          <p:cNvSpPr>
            <a:spLocks/>
          </p:cNvSpPr>
          <p:nvPr/>
        </p:nvSpPr>
        <p:spPr bwMode="auto">
          <a:xfrm>
            <a:off x="2960688" y="3417888"/>
            <a:ext cx="4108450" cy="1101725"/>
          </a:xfrm>
          <a:custGeom>
            <a:avLst/>
            <a:gdLst>
              <a:gd name="T0" fmla="*/ 2147483647 w 2588"/>
              <a:gd name="T1" fmla="*/ 0 h 694"/>
              <a:gd name="T2" fmla="*/ 2147483647 w 2588"/>
              <a:gd name="T3" fmla="*/ 0 h 694"/>
              <a:gd name="T4" fmla="*/ 2147483647 w 2588"/>
              <a:gd name="T5" fmla="*/ 2147483647 h 694"/>
              <a:gd name="T6" fmla="*/ 2147483647 w 2588"/>
              <a:gd name="T7" fmla="*/ 2147483647 h 694"/>
              <a:gd name="T8" fmla="*/ 2147483647 w 2588"/>
              <a:gd name="T9" fmla="*/ 2147483647 h 694"/>
              <a:gd name="T10" fmla="*/ 2147483647 w 2588"/>
              <a:gd name="T11" fmla="*/ 2147483647 h 694"/>
              <a:gd name="T12" fmla="*/ 2147483647 w 2588"/>
              <a:gd name="T13" fmla="*/ 2147483647 h 694"/>
              <a:gd name="T14" fmla="*/ 2147483647 w 2588"/>
              <a:gd name="T15" fmla="*/ 2147483647 h 694"/>
              <a:gd name="T16" fmla="*/ 2147483647 w 2588"/>
              <a:gd name="T17" fmla="*/ 2147483647 h 694"/>
              <a:gd name="T18" fmla="*/ 2147483647 w 2588"/>
              <a:gd name="T19" fmla="*/ 2147483647 h 694"/>
              <a:gd name="T20" fmla="*/ 2147483647 w 2588"/>
              <a:gd name="T21" fmla="*/ 2147483647 h 694"/>
              <a:gd name="T22" fmla="*/ 2147483647 w 2588"/>
              <a:gd name="T23" fmla="*/ 2147483647 h 694"/>
              <a:gd name="T24" fmla="*/ 2147483647 w 2588"/>
              <a:gd name="T25" fmla="*/ 2147483647 h 694"/>
              <a:gd name="T26" fmla="*/ 2147483647 w 2588"/>
              <a:gd name="T27" fmla="*/ 2147483647 h 694"/>
              <a:gd name="T28" fmla="*/ 2147483647 w 2588"/>
              <a:gd name="T29" fmla="*/ 2147483647 h 694"/>
              <a:gd name="T30" fmla="*/ 2147483647 w 2588"/>
              <a:gd name="T31" fmla="*/ 2147483647 h 694"/>
              <a:gd name="T32" fmla="*/ 2147483647 w 2588"/>
              <a:gd name="T33" fmla="*/ 2147483647 h 694"/>
              <a:gd name="T34" fmla="*/ 2147483647 w 2588"/>
              <a:gd name="T35" fmla="*/ 2147483647 h 694"/>
              <a:gd name="T36" fmla="*/ 2147483647 w 2588"/>
              <a:gd name="T37" fmla="*/ 2147483647 h 694"/>
              <a:gd name="T38" fmla="*/ 2147483647 w 2588"/>
              <a:gd name="T39" fmla="*/ 2147483647 h 694"/>
              <a:gd name="T40" fmla="*/ 2147483647 w 2588"/>
              <a:gd name="T41" fmla="*/ 2147483647 h 694"/>
              <a:gd name="T42" fmla="*/ 2147483647 w 2588"/>
              <a:gd name="T43" fmla="*/ 2147483647 h 694"/>
              <a:gd name="T44" fmla="*/ 2147483647 w 2588"/>
              <a:gd name="T45" fmla="*/ 2147483647 h 694"/>
              <a:gd name="T46" fmla="*/ 2147483647 w 2588"/>
              <a:gd name="T47" fmla="*/ 2147483647 h 694"/>
              <a:gd name="T48" fmla="*/ 2147483647 w 2588"/>
              <a:gd name="T49" fmla="*/ 2147483647 h 694"/>
              <a:gd name="T50" fmla="*/ 2147483647 w 2588"/>
              <a:gd name="T51" fmla="*/ 2147483647 h 694"/>
              <a:gd name="T52" fmla="*/ 2147483647 w 2588"/>
              <a:gd name="T53" fmla="*/ 2147483647 h 694"/>
              <a:gd name="T54" fmla="*/ 2147483647 w 2588"/>
              <a:gd name="T55" fmla="*/ 2147483647 h 694"/>
              <a:gd name="T56" fmla="*/ 2147483647 w 2588"/>
              <a:gd name="T57" fmla="*/ 2147483647 h 694"/>
              <a:gd name="T58" fmla="*/ 2147483647 w 2588"/>
              <a:gd name="T59" fmla="*/ 2147483647 h 694"/>
              <a:gd name="T60" fmla="*/ 2147483647 w 2588"/>
              <a:gd name="T61" fmla="*/ 2147483647 h 694"/>
              <a:gd name="T62" fmla="*/ 2147483647 w 2588"/>
              <a:gd name="T63" fmla="*/ 2147483647 h 694"/>
              <a:gd name="T64" fmla="*/ 2147483647 w 2588"/>
              <a:gd name="T65" fmla="*/ 2147483647 h 694"/>
              <a:gd name="T66" fmla="*/ 2147483647 w 2588"/>
              <a:gd name="T67" fmla="*/ 2147483647 h 694"/>
              <a:gd name="T68" fmla="*/ 2147483647 w 2588"/>
              <a:gd name="T69" fmla="*/ 2147483647 h 694"/>
              <a:gd name="T70" fmla="*/ 2147483647 w 2588"/>
              <a:gd name="T71" fmla="*/ 2147483647 h 694"/>
              <a:gd name="T72" fmla="*/ 2147483647 w 2588"/>
              <a:gd name="T73" fmla="*/ 2147483647 h 694"/>
              <a:gd name="T74" fmla="*/ 2147483647 w 2588"/>
              <a:gd name="T75" fmla="*/ 2147483647 h 694"/>
              <a:gd name="T76" fmla="*/ 2147483647 w 2588"/>
              <a:gd name="T77" fmla="*/ 2147483647 h 694"/>
              <a:gd name="T78" fmla="*/ 2147483647 w 2588"/>
              <a:gd name="T79" fmla="*/ 2147483647 h 694"/>
              <a:gd name="T80" fmla="*/ 2147483647 w 2588"/>
              <a:gd name="T81" fmla="*/ 2147483647 h 694"/>
              <a:gd name="T82" fmla="*/ 2147483647 w 2588"/>
              <a:gd name="T83" fmla="*/ 2147483647 h 694"/>
              <a:gd name="T84" fmla="*/ 2147483647 w 2588"/>
              <a:gd name="T85" fmla="*/ 2147483647 h 694"/>
              <a:gd name="T86" fmla="*/ 2147483647 w 2588"/>
              <a:gd name="T87" fmla="*/ 2147483647 h 694"/>
              <a:gd name="T88" fmla="*/ 2147483647 w 2588"/>
              <a:gd name="T89" fmla="*/ 2147483647 h 694"/>
              <a:gd name="T90" fmla="*/ 2147483647 w 2588"/>
              <a:gd name="T91" fmla="*/ 2147483647 h 694"/>
              <a:gd name="T92" fmla="*/ 2147483647 w 2588"/>
              <a:gd name="T93" fmla="*/ 2147483647 h 694"/>
              <a:gd name="T94" fmla="*/ 2147483647 w 2588"/>
              <a:gd name="T95" fmla="*/ 0 h 6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88"/>
              <a:gd name="T145" fmla="*/ 0 h 694"/>
              <a:gd name="T146" fmla="*/ 2588 w 2588"/>
              <a:gd name="T147" fmla="*/ 694 h 6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88" h="694">
                <a:moveTo>
                  <a:pt x="1247" y="0"/>
                </a:moveTo>
                <a:lnTo>
                  <a:pt x="1274" y="0"/>
                </a:lnTo>
                <a:lnTo>
                  <a:pt x="1321" y="0"/>
                </a:lnTo>
                <a:lnTo>
                  <a:pt x="1341" y="0"/>
                </a:lnTo>
                <a:lnTo>
                  <a:pt x="1367" y="0"/>
                </a:lnTo>
                <a:lnTo>
                  <a:pt x="1414" y="0"/>
                </a:lnTo>
                <a:lnTo>
                  <a:pt x="1434" y="0"/>
                </a:lnTo>
                <a:lnTo>
                  <a:pt x="1461" y="0"/>
                </a:lnTo>
                <a:lnTo>
                  <a:pt x="1507" y="7"/>
                </a:lnTo>
                <a:lnTo>
                  <a:pt x="1527" y="7"/>
                </a:lnTo>
                <a:lnTo>
                  <a:pt x="1547" y="7"/>
                </a:lnTo>
                <a:lnTo>
                  <a:pt x="1574" y="7"/>
                </a:lnTo>
                <a:lnTo>
                  <a:pt x="1621" y="13"/>
                </a:lnTo>
                <a:lnTo>
                  <a:pt x="1641" y="13"/>
                </a:lnTo>
                <a:lnTo>
                  <a:pt x="1661" y="13"/>
                </a:lnTo>
                <a:lnTo>
                  <a:pt x="1707" y="20"/>
                </a:lnTo>
                <a:lnTo>
                  <a:pt x="1728" y="20"/>
                </a:lnTo>
                <a:lnTo>
                  <a:pt x="1748" y="27"/>
                </a:lnTo>
                <a:lnTo>
                  <a:pt x="1794" y="27"/>
                </a:lnTo>
                <a:lnTo>
                  <a:pt x="1814" y="33"/>
                </a:lnTo>
                <a:lnTo>
                  <a:pt x="1834" y="33"/>
                </a:lnTo>
                <a:lnTo>
                  <a:pt x="1874" y="40"/>
                </a:lnTo>
                <a:lnTo>
                  <a:pt x="1894" y="40"/>
                </a:lnTo>
                <a:lnTo>
                  <a:pt x="1921" y="47"/>
                </a:lnTo>
                <a:lnTo>
                  <a:pt x="1954" y="53"/>
                </a:lnTo>
                <a:lnTo>
                  <a:pt x="1974" y="53"/>
                </a:lnTo>
                <a:lnTo>
                  <a:pt x="1994" y="60"/>
                </a:lnTo>
                <a:lnTo>
                  <a:pt x="2034" y="67"/>
                </a:lnTo>
                <a:lnTo>
                  <a:pt x="2054" y="67"/>
                </a:lnTo>
                <a:lnTo>
                  <a:pt x="2074" y="74"/>
                </a:lnTo>
                <a:lnTo>
                  <a:pt x="2108" y="80"/>
                </a:lnTo>
                <a:lnTo>
                  <a:pt x="2128" y="87"/>
                </a:lnTo>
                <a:lnTo>
                  <a:pt x="2141" y="87"/>
                </a:lnTo>
                <a:lnTo>
                  <a:pt x="2161" y="94"/>
                </a:lnTo>
                <a:lnTo>
                  <a:pt x="2194" y="100"/>
                </a:lnTo>
                <a:lnTo>
                  <a:pt x="2208" y="107"/>
                </a:lnTo>
                <a:lnTo>
                  <a:pt x="2228" y="107"/>
                </a:lnTo>
                <a:lnTo>
                  <a:pt x="2261" y="120"/>
                </a:lnTo>
                <a:lnTo>
                  <a:pt x="2274" y="120"/>
                </a:lnTo>
                <a:lnTo>
                  <a:pt x="2288" y="127"/>
                </a:lnTo>
                <a:lnTo>
                  <a:pt x="2315" y="134"/>
                </a:lnTo>
                <a:lnTo>
                  <a:pt x="2328" y="140"/>
                </a:lnTo>
                <a:lnTo>
                  <a:pt x="2341" y="147"/>
                </a:lnTo>
                <a:lnTo>
                  <a:pt x="2368" y="154"/>
                </a:lnTo>
                <a:lnTo>
                  <a:pt x="2381" y="160"/>
                </a:lnTo>
                <a:lnTo>
                  <a:pt x="2395" y="167"/>
                </a:lnTo>
                <a:lnTo>
                  <a:pt x="2421" y="180"/>
                </a:lnTo>
                <a:lnTo>
                  <a:pt x="2428" y="180"/>
                </a:lnTo>
                <a:lnTo>
                  <a:pt x="2441" y="187"/>
                </a:lnTo>
                <a:lnTo>
                  <a:pt x="2461" y="200"/>
                </a:lnTo>
                <a:lnTo>
                  <a:pt x="2468" y="207"/>
                </a:lnTo>
                <a:lnTo>
                  <a:pt x="2481" y="207"/>
                </a:lnTo>
                <a:lnTo>
                  <a:pt x="2495" y="220"/>
                </a:lnTo>
                <a:lnTo>
                  <a:pt x="2508" y="227"/>
                </a:lnTo>
                <a:lnTo>
                  <a:pt x="2515" y="234"/>
                </a:lnTo>
                <a:lnTo>
                  <a:pt x="2521" y="240"/>
                </a:lnTo>
                <a:lnTo>
                  <a:pt x="2535" y="247"/>
                </a:lnTo>
                <a:lnTo>
                  <a:pt x="2541" y="254"/>
                </a:lnTo>
                <a:lnTo>
                  <a:pt x="2548" y="260"/>
                </a:lnTo>
                <a:lnTo>
                  <a:pt x="2555" y="274"/>
                </a:lnTo>
                <a:lnTo>
                  <a:pt x="2561" y="280"/>
                </a:lnTo>
                <a:lnTo>
                  <a:pt x="2568" y="287"/>
                </a:lnTo>
                <a:lnTo>
                  <a:pt x="2575" y="301"/>
                </a:lnTo>
                <a:lnTo>
                  <a:pt x="2581" y="307"/>
                </a:lnTo>
                <a:lnTo>
                  <a:pt x="2581" y="321"/>
                </a:lnTo>
                <a:lnTo>
                  <a:pt x="2581" y="327"/>
                </a:lnTo>
                <a:lnTo>
                  <a:pt x="2588" y="334"/>
                </a:lnTo>
                <a:lnTo>
                  <a:pt x="2588" y="347"/>
                </a:lnTo>
                <a:lnTo>
                  <a:pt x="2588" y="354"/>
                </a:lnTo>
                <a:lnTo>
                  <a:pt x="2588" y="361"/>
                </a:lnTo>
                <a:lnTo>
                  <a:pt x="2581" y="367"/>
                </a:lnTo>
                <a:lnTo>
                  <a:pt x="2581" y="374"/>
                </a:lnTo>
                <a:lnTo>
                  <a:pt x="2581" y="381"/>
                </a:lnTo>
                <a:lnTo>
                  <a:pt x="2575" y="387"/>
                </a:lnTo>
                <a:lnTo>
                  <a:pt x="2568" y="401"/>
                </a:lnTo>
                <a:lnTo>
                  <a:pt x="2568" y="407"/>
                </a:lnTo>
                <a:lnTo>
                  <a:pt x="2561" y="414"/>
                </a:lnTo>
                <a:lnTo>
                  <a:pt x="2555" y="421"/>
                </a:lnTo>
                <a:lnTo>
                  <a:pt x="2548" y="427"/>
                </a:lnTo>
                <a:lnTo>
                  <a:pt x="2541" y="434"/>
                </a:lnTo>
                <a:lnTo>
                  <a:pt x="2528" y="447"/>
                </a:lnTo>
                <a:lnTo>
                  <a:pt x="2521" y="454"/>
                </a:lnTo>
                <a:lnTo>
                  <a:pt x="2515" y="461"/>
                </a:lnTo>
                <a:lnTo>
                  <a:pt x="2495" y="467"/>
                </a:lnTo>
                <a:lnTo>
                  <a:pt x="2488" y="474"/>
                </a:lnTo>
                <a:lnTo>
                  <a:pt x="2481" y="481"/>
                </a:lnTo>
                <a:lnTo>
                  <a:pt x="2461" y="494"/>
                </a:lnTo>
                <a:lnTo>
                  <a:pt x="2448" y="501"/>
                </a:lnTo>
                <a:lnTo>
                  <a:pt x="2441" y="501"/>
                </a:lnTo>
                <a:lnTo>
                  <a:pt x="2421" y="514"/>
                </a:lnTo>
                <a:lnTo>
                  <a:pt x="2408" y="521"/>
                </a:lnTo>
                <a:lnTo>
                  <a:pt x="2395" y="527"/>
                </a:lnTo>
                <a:lnTo>
                  <a:pt x="2368" y="534"/>
                </a:lnTo>
                <a:lnTo>
                  <a:pt x="2355" y="541"/>
                </a:lnTo>
                <a:lnTo>
                  <a:pt x="2341" y="548"/>
                </a:lnTo>
                <a:lnTo>
                  <a:pt x="2328" y="548"/>
                </a:lnTo>
                <a:lnTo>
                  <a:pt x="2301" y="561"/>
                </a:lnTo>
                <a:lnTo>
                  <a:pt x="2288" y="561"/>
                </a:lnTo>
                <a:lnTo>
                  <a:pt x="2274" y="568"/>
                </a:lnTo>
                <a:lnTo>
                  <a:pt x="2241" y="581"/>
                </a:lnTo>
                <a:lnTo>
                  <a:pt x="2228" y="581"/>
                </a:lnTo>
                <a:lnTo>
                  <a:pt x="2208" y="588"/>
                </a:lnTo>
                <a:lnTo>
                  <a:pt x="2181" y="594"/>
                </a:lnTo>
                <a:lnTo>
                  <a:pt x="2161" y="601"/>
                </a:lnTo>
                <a:lnTo>
                  <a:pt x="2141" y="601"/>
                </a:lnTo>
                <a:lnTo>
                  <a:pt x="2108" y="614"/>
                </a:lnTo>
                <a:lnTo>
                  <a:pt x="2088" y="614"/>
                </a:lnTo>
                <a:lnTo>
                  <a:pt x="2074" y="621"/>
                </a:lnTo>
                <a:lnTo>
                  <a:pt x="2034" y="628"/>
                </a:lnTo>
                <a:lnTo>
                  <a:pt x="2014" y="628"/>
                </a:lnTo>
                <a:lnTo>
                  <a:pt x="1994" y="634"/>
                </a:lnTo>
                <a:lnTo>
                  <a:pt x="1954" y="641"/>
                </a:lnTo>
                <a:lnTo>
                  <a:pt x="1941" y="641"/>
                </a:lnTo>
                <a:lnTo>
                  <a:pt x="1921" y="648"/>
                </a:lnTo>
                <a:lnTo>
                  <a:pt x="1874" y="654"/>
                </a:lnTo>
                <a:lnTo>
                  <a:pt x="1854" y="654"/>
                </a:lnTo>
                <a:lnTo>
                  <a:pt x="1834" y="654"/>
                </a:lnTo>
                <a:lnTo>
                  <a:pt x="1814" y="661"/>
                </a:lnTo>
                <a:lnTo>
                  <a:pt x="1774" y="668"/>
                </a:lnTo>
                <a:lnTo>
                  <a:pt x="1748" y="668"/>
                </a:lnTo>
                <a:lnTo>
                  <a:pt x="1728" y="668"/>
                </a:lnTo>
                <a:lnTo>
                  <a:pt x="1687" y="674"/>
                </a:lnTo>
                <a:lnTo>
                  <a:pt x="1661" y="674"/>
                </a:lnTo>
                <a:lnTo>
                  <a:pt x="1641" y="674"/>
                </a:lnTo>
                <a:lnTo>
                  <a:pt x="1594" y="681"/>
                </a:lnTo>
                <a:lnTo>
                  <a:pt x="1574" y="681"/>
                </a:lnTo>
                <a:lnTo>
                  <a:pt x="1547" y="681"/>
                </a:lnTo>
                <a:lnTo>
                  <a:pt x="1507" y="688"/>
                </a:lnTo>
                <a:lnTo>
                  <a:pt x="1481" y="688"/>
                </a:lnTo>
                <a:lnTo>
                  <a:pt x="1461" y="688"/>
                </a:lnTo>
                <a:lnTo>
                  <a:pt x="1414" y="688"/>
                </a:lnTo>
                <a:lnTo>
                  <a:pt x="1387" y="688"/>
                </a:lnTo>
                <a:lnTo>
                  <a:pt x="1367" y="694"/>
                </a:lnTo>
                <a:lnTo>
                  <a:pt x="1321" y="694"/>
                </a:lnTo>
                <a:lnTo>
                  <a:pt x="1294" y="694"/>
                </a:lnTo>
                <a:lnTo>
                  <a:pt x="1274" y="694"/>
                </a:lnTo>
                <a:lnTo>
                  <a:pt x="1247" y="694"/>
                </a:lnTo>
                <a:lnTo>
                  <a:pt x="1201" y="694"/>
                </a:lnTo>
                <a:lnTo>
                  <a:pt x="1181" y="694"/>
                </a:lnTo>
                <a:lnTo>
                  <a:pt x="1154" y="694"/>
                </a:lnTo>
                <a:lnTo>
                  <a:pt x="1107" y="688"/>
                </a:lnTo>
                <a:lnTo>
                  <a:pt x="1087" y="688"/>
                </a:lnTo>
                <a:lnTo>
                  <a:pt x="1060" y="688"/>
                </a:lnTo>
                <a:lnTo>
                  <a:pt x="1014" y="688"/>
                </a:lnTo>
                <a:lnTo>
                  <a:pt x="994" y="688"/>
                </a:lnTo>
                <a:lnTo>
                  <a:pt x="974" y="688"/>
                </a:lnTo>
                <a:lnTo>
                  <a:pt x="927" y="681"/>
                </a:lnTo>
                <a:lnTo>
                  <a:pt x="900" y="681"/>
                </a:lnTo>
                <a:lnTo>
                  <a:pt x="880" y="681"/>
                </a:lnTo>
                <a:lnTo>
                  <a:pt x="834" y="674"/>
                </a:lnTo>
                <a:lnTo>
                  <a:pt x="814" y="674"/>
                </a:lnTo>
                <a:lnTo>
                  <a:pt x="794" y="674"/>
                </a:lnTo>
                <a:lnTo>
                  <a:pt x="747" y="668"/>
                </a:lnTo>
                <a:lnTo>
                  <a:pt x="727" y="668"/>
                </a:lnTo>
                <a:lnTo>
                  <a:pt x="707" y="661"/>
                </a:lnTo>
                <a:lnTo>
                  <a:pt x="660" y="654"/>
                </a:lnTo>
                <a:lnTo>
                  <a:pt x="640" y="654"/>
                </a:lnTo>
                <a:lnTo>
                  <a:pt x="620" y="654"/>
                </a:lnTo>
                <a:lnTo>
                  <a:pt x="600" y="648"/>
                </a:lnTo>
                <a:lnTo>
                  <a:pt x="560" y="641"/>
                </a:lnTo>
                <a:lnTo>
                  <a:pt x="540" y="641"/>
                </a:lnTo>
                <a:lnTo>
                  <a:pt x="520" y="634"/>
                </a:lnTo>
                <a:lnTo>
                  <a:pt x="480" y="628"/>
                </a:lnTo>
                <a:lnTo>
                  <a:pt x="460" y="628"/>
                </a:lnTo>
                <a:lnTo>
                  <a:pt x="447" y="621"/>
                </a:lnTo>
                <a:lnTo>
                  <a:pt x="407" y="614"/>
                </a:lnTo>
                <a:lnTo>
                  <a:pt x="387" y="614"/>
                </a:lnTo>
                <a:lnTo>
                  <a:pt x="373" y="608"/>
                </a:lnTo>
                <a:lnTo>
                  <a:pt x="340" y="601"/>
                </a:lnTo>
                <a:lnTo>
                  <a:pt x="320" y="594"/>
                </a:lnTo>
                <a:lnTo>
                  <a:pt x="300" y="594"/>
                </a:lnTo>
                <a:lnTo>
                  <a:pt x="273" y="581"/>
                </a:lnTo>
                <a:lnTo>
                  <a:pt x="253" y="581"/>
                </a:lnTo>
                <a:lnTo>
                  <a:pt x="240" y="574"/>
                </a:lnTo>
                <a:lnTo>
                  <a:pt x="207" y="561"/>
                </a:lnTo>
                <a:lnTo>
                  <a:pt x="193" y="561"/>
                </a:lnTo>
                <a:lnTo>
                  <a:pt x="180" y="554"/>
                </a:lnTo>
                <a:lnTo>
                  <a:pt x="153" y="548"/>
                </a:lnTo>
                <a:lnTo>
                  <a:pt x="140" y="541"/>
                </a:lnTo>
                <a:lnTo>
                  <a:pt x="127" y="534"/>
                </a:lnTo>
                <a:lnTo>
                  <a:pt x="113" y="527"/>
                </a:lnTo>
                <a:lnTo>
                  <a:pt x="93" y="521"/>
                </a:lnTo>
                <a:lnTo>
                  <a:pt x="80" y="514"/>
                </a:lnTo>
                <a:lnTo>
                  <a:pt x="67" y="507"/>
                </a:lnTo>
                <a:lnTo>
                  <a:pt x="47" y="501"/>
                </a:lnTo>
                <a:lnTo>
                  <a:pt x="40" y="494"/>
                </a:lnTo>
                <a:lnTo>
                  <a:pt x="27" y="487"/>
                </a:lnTo>
                <a:lnTo>
                  <a:pt x="7" y="474"/>
                </a:lnTo>
                <a:lnTo>
                  <a:pt x="0" y="467"/>
                </a:lnTo>
                <a:lnTo>
                  <a:pt x="1247" y="347"/>
                </a:lnTo>
                <a:lnTo>
                  <a:pt x="1247" y="0"/>
                </a:lnTo>
                <a:close/>
              </a:path>
            </a:pathLst>
          </a:custGeom>
          <a:solidFill>
            <a:srgbClr val="9999FF"/>
          </a:solidFill>
          <a:ln w="11113">
            <a:solidFill>
              <a:srgbClr val="000000"/>
            </a:solidFill>
            <a:round/>
            <a:headEnd/>
            <a:tailEnd/>
          </a:ln>
        </p:spPr>
        <p:txBody>
          <a:bodyPr/>
          <a:lstStyle/>
          <a:p>
            <a:endParaRPr lang="en-US"/>
          </a:p>
        </p:txBody>
      </p:sp>
      <p:sp>
        <p:nvSpPr>
          <p:cNvPr id="15368" name="Rectangle 20"/>
          <p:cNvSpPr>
            <a:spLocks noChangeArrowheads="1"/>
          </p:cNvSpPr>
          <p:nvPr/>
        </p:nvSpPr>
        <p:spPr bwMode="auto">
          <a:xfrm>
            <a:off x="609600" y="2368550"/>
            <a:ext cx="0" cy="274638"/>
          </a:xfrm>
          <a:prstGeom prst="rect">
            <a:avLst/>
          </a:prstGeom>
          <a:solidFill>
            <a:srgbClr val="000000"/>
          </a:solidFill>
          <a:ln w="9525">
            <a:noFill/>
            <a:miter lim="800000"/>
            <a:headEnd/>
            <a:tailEnd/>
          </a:ln>
        </p:spPr>
        <p:txBody>
          <a:bodyPr wrap="none" lIns="0" tIns="0" rIns="0" bIns="0">
            <a:spAutoFit/>
          </a:bodyPr>
          <a:lstStyle/>
          <a:p>
            <a:endParaRPr lang="en-US"/>
          </a:p>
        </p:txBody>
      </p:sp>
      <p:sp>
        <p:nvSpPr>
          <p:cNvPr id="15369" name="Rectangle 21"/>
          <p:cNvSpPr>
            <a:spLocks noChangeArrowheads="1"/>
          </p:cNvSpPr>
          <p:nvPr/>
        </p:nvSpPr>
        <p:spPr bwMode="auto">
          <a:xfrm>
            <a:off x="2511425" y="3417888"/>
            <a:ext cx="712788" cy="427037"/>
          </a:xfrm>
          <a:prstGeom prst="rect">
            <a:avLst/>
          </a:prstGeom>
          <a:noFill/>
          <a:ln w="9525">
            <a:noFill/>
            <a:miter lim="800000"/>
            <a:headEnd/>
            <a:tailEnd/>
          </a:ln>
        </p:spPr>
        <p:txBody>
          <a:bodyPr wrap="none" lIns="0" tIns="0" rIns="0" bIns="0">
            <a:spAutoFit/>
          </a:bodyPr>
          <a:lstStyle/>
          <a:p>
            <a:r>
              <a:rPr lang="uz-Cyrl-UZ" sz="2800" b="1"/>
              <a:t>20%</a:t>
            </a:r>
            <a:endParaRPr lang="ru-RU" sz="2800" b="1"/>
          </a:p>
        </p:txBody>
      </p:sp>
      <p:sp>
        <p:nvSpPr>
          <p:cNvPr id="15370" name="Rectangle 22"/>
          <p:cNvSpPr>
            <a:spLocks noChangeArrowheads="1"/>
          </p:cNvSpPr>
          <p:nvPr/>
        </p:nvSpPr>
        <p:spPr bwMode="auto">
          <a:xfrm>
            <a:off x="609600" y="2368550"/>
            <a:ext cx="0" cy="274638"/>
          </a:xfrm>
          <a:prstGeom prst="rect">
            <a:avLst/>
          </a:prstGeom>
          <a:solidFill>
            <a:srgbClr val="000000"/>
          </a:solidFill>
          <a:ln w="9525">
            <a:noFill/>
            <a:miter lim="800000"/>
            <a:headEnd/>
            <a:tailEnd/>
          </a:ln>
        </p:spPr>
        <p:txBody>
          <a:bodyPr wrap="none" lIns="0" tIns="0" rIns="0" bIns="0">
            <a:spAutoFit/>
          </a:bodyPr>
          <a:lstStyle/>
          <a:p>
            <a:endParaRPr lang="en-US"/>
          </a:p>
        </p:txBody>
      </p:sp>
      <p:sp>
        <p:nvSpPr>
          <p:cNvPr id="15371" name="Rectangle 23"/>
          <p:cNvSpPr>
            <a:spLocks noChangeArrowheads="1"/>
          </p:cNvSpPr>
          <p:nvPr/>
        </p:nvSpPr>
        <p:spPr bwMode="auto">
          <a:xfrm>
            <a:off x="5868988" y="3651250"/>
            <a:ext cx="712787" cy="427038"/>
          </a:xfrm>
          <a:prstGeom prst="rect">
            <a:avLst/>
          </a:prstGeom>
          <a:noFill/>
          <a:ln w="9525">
            <a:noFill/>
            <a:miter lim="800000"/>
            <a:headEnd/>
            <a:tailEnd/>
          </a:ln>
        </p:spPr>
        <p:txBody>
          <a:bodyPr wrap="none" lIns="0" tIns="0" rIns="0" bIns="0">
            <a:spAutoFit/>
          </a:bodyPr>
          <a:lstStyle/>
          <a:p>
            <a:r>
              <a:rPr lang="uz-Cyrl-UZ" sz="2800" b="1" dirty="0">
                <a:solidFill>
                  <a:srgbClr val="FF0000"/>
                </a:solidFill>
              </a:rPr>
              <a:t>80%</a:t>
            </a:r>
            <a:endParaRPr lang="ru-RU" sz="2800" b="1" dirty="0">
              <a:solidFill>
                <a:srgbClr val="FF0000"/>
              </a:solidFill>
            </a:endParaRPr>
          </a:p>
        </p:txBody>
      </p:sp>
      <p:sp>
        <p:nvSpPr>
          <p:cNvPr id="15372" name="Text Box 24"/>
          <p:cNvSpPr txBox="1">
            <a:spLocks noChangeArrowheads="1"/>
          </p:cNvSpPr>
          <p:nvPr/>
        </p:nvSpPr>
        <p:spPr bwMode="auto">
          <a:xfrm>
            <a:off x="319088" y="2760663"/>
            <a:ext cx="2139950" cy="762000"/>
          </a:xfrm>
          <a:prstGeom prst="rect">
            <a:avLst/>
          </a:prstGeom>
          <a:noFill/>
          <a:ln w="9525" algn="ctr">
            <a:noFill/>
            <a:miter lim="800000"/>
            <a:headEnd/>
            <a:tailEnd/>
          </a:ln>
        </p:spPr>
        <p:txBody>
          <a:bodyPr anchorCtr="1">
            <a:spAutoFit/>
          </a:bodyPr>
          <a:lstStyle/>
          <a:p>
            <a:pPr algn="ctr">
              <a:spcBef>
                <a:spcPct val="50000"/>
              </a:spcBef>
            </a:pPr>
            <a:r>
              <a:rPr lang="uz-Cyrl-UZ" sz="2200" b="1"/>
              <a:t>Ўзбекистонда шаклланади</a:t>
            </a:r>
          </a:p>
        </p:txBody>
      </p:sp>
      <p:sp>
        <p:nvSpPr>
          <p:cNvPr id="15373" name="Text Box 25"/>
          <p:cNvSpPr txBox="1">
            <a:spLocks noChangeArrowheads="1"/>
          </p:cNvSpPr>
          <p:nvPr/>
        </p:nvSpPr>
        <p:spPr bwMode="auto">
          <a:xfrm>
            <a:off x="6580188" y="2409825"/>
            <a:ext cx="2286000" cy="1431925"/>
          </a:xfrm>
          <a:prstGeom prst="rect">
            <a:avLst/>
          </a:prstGeom>
          <a:noFill/>
          <a:ln w="9525" algn="ctr">
            <a:noFill/>
            <a:miter lim="800000"/>
            <a:headEnd/>
            <a:tailEnd/>
          </a:ln>
        </p:spPr>
        <p:txBody>
          <a:bodyPr anchorCtr="1">
            <a:spAutoFit/>
          </a:bodyPr>
          <a:lstStyle/>
          <a:p>
            <a:pPr algn="ctr">
              <a:spcBef>
                <a:spcPct val="50000"/>
              </a:spcBef>
            </a:pPr>
            <a:r>
              <a:rPr lang="uz-Cyrl-UZ" sz="2200" b="1" dirty="0">
                <a:solidFill>
                  <a:srgbClr val="FF0000"/>
                </a:solidFill>
              </a:rPr>
              <a:t>Тожикистон ва Қирғизистон ҳудудида шаклланади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graphicFrame>
        <p:nvGraphicFramePr>
          <p:cNvPr id="14" name="Object 2"/>
          <p:cNvGraphicFramePr>
            <a:graphicFrameLocks noChangeAspect="1"/>
          </p:cNvGraphicFramePr>
          <p:nvPr/>
        </p:nvGraphicFramePr>
        <p:xfrm>
          <a:off x="398661" y="1713755"/>
          <a:ext cx="8942106" cy="5257703"/>
        </p:xfrm>
        <a:graphic>
          <a:graphicData uri="http://schemas.openxmlformats.org/drawingml/2006/chart">
            <c:chart xmlns:c="http://schemas.openxmlformats.org/drawingml/2006/chart" xmlns:r="http://schemas.openxmlformats.org/officeDocument/2006/relationships" r:id="rId2"/>
          </a:graphicData>
        </a:graphic>
      </p:graphicFrame>
      <p:sp>
        <p:nvSpPr>
          <p:cNvPr id="1028" name="Line 3"/>
          <p:cNvSpPr>
            <a:spLocks noChangeShapeType="1"/>
          </p:cNvSpPr>
          <p:nvPr/>
        </p:nvSpPr>
        <p:spPr bwMode="auto">
          <a:xfrm flipH="1" flipV="1">
            <a:off x="1511300" y="1862138"/>
            <a:ext cx="323850" cy="1436687"/>
          </a:xfrm>
          <a:prstGeom prst="line">
            <a:avLst/>
          </a:prstGeom>
          <a:noFill/>
          <a:ln w="25400">
            <a:solidFill>
              <a:srgbClr val="FF0000"/>
            </a:solidFill>
            <a:round/>
            <a:headEnd/>
            <a:tailEnd/>
          </a:ln>
        </p:spPr>
        <p:txBody>
          <a:bodyPr wrap="none" anchor="ctr"/>
          <a:lstStyle/>
          <a:p>
            <a:endParaRPr lang="en-US"/>
          </a:p>
        </p:txBody>
      </p:sp>
      <p:sp>
        <p:nvSpPr>
          <p:cNvPr id="1029" name="Text Box 4"/>
          <p:cNvSpPr txBox="1">
            <a:spLocks noChangeArrowheads="1"/>
          </p:cNvSpPr>
          <p:nvPr/>
        </p:nvSpPr>
        <p:spPr bwMode="auto">
          <a:xfrm>
            <a:off x="77788" y="1497013"/>
            <a:ext cx="3349625" cy="360362"/>
          </a:xfrm>
          <a:prstGeom prst="rect">
            <a:avLst/>
          </a:prstGeom>
          <a:solidFill>
            <a:schemeClr val="accent1"/>
          </a:solidFill>
          <a:ln w="3175">
            <a:solidFill>
              <a:schemeClr val="tx1"/>
            </a:solidFill>
            <a:miter lim="800000"/>
            <a:headEnd/>
            <a:tailEnd/>
          </a:ln>
        </p:spPr>
        <p:txBody>
          <a:bodyPr lIns="18000" tIns="10800" rIns="18000" bIns="10800">
            <a:spAutoFit/>
          </a:bodyPr>
          <a:lstStyle/>
          <a:p>
            <a:pPr algn="ctr" eaLnBrk="0" hangingPunct="0">
              <a:spcBef>
                <a:spcPct val="50000"/>
              </a:spcBef>
            </a:pPr>
            <a:r>
              <a:rPr lang="uz-Cyrl-UZ" sz="2200" b="1">
                <a:solidFill>
                  <a:srgbClr val="0000FF"/>
                </a:solidFill>
              </a:rPr>
              <a:t>Қишлоқ хўжалиги</a:t>
            </a:r>
            <a:r>
              <a:rPr lang="ru-RU" sz="2200" b="1">
                <a:solidFill>
                  <a:srgbClr val="0000FF"/>
                </a:solidFill>
              </a:rPr>
              <a:t> </a:t>
            </a:r>
            <a:r>
              <a:rPr lang="uz-Cyrl-UZ" b="1">
                <a:solidFill>
                  <a:srgbClr val="0000FF"/>
                </a:solidFill>
              </a:rPr>
              <a:t>–</a:t>
            </a:r>
            <a:r>
              <a:rPr lang="ru-RU" sz="2200" b="1">
                <a:solidFill>
                  <a:srgbClr val="0000FF"/>
                </a:solidFill>
              </a:rPr>
              <a:t> 88%</a:t>
            </a:r>
          </a:p>
        </p:txBody>
      </p:sp>
      <p:sp>
        <p:nvSpPr>
          <p:cNvPr id="1030" name="Line 5"/>
          <p:cNvSpPr>
            <a:spLocks noChangeShapeType="1"/>
          </p:cNvSpPr>
          <p:nvPr/>
        </p:nvSpPr>
        <p:spPr bwMode="auto">
          <a:xfrm flipV="1">
            <a:off x="4629150" y="2106613"/>
            <a:ext cx="555625" cy="1069975"/>
          </a:xfrm>
          <a:prstGeom prst="line">
            <a:avLst/>
          </a:prstGeom>
          <a:noFill/>
          <a:ln w="25400">
            <a:solidFill>
              <a:srgbClr val="FF0000"/>
            </a:solidFill>
            <a:round/>
            <a:headEnd/>
            <a:tailEnd/>
          </a:ln>
        </p:spPr>
        <p:txBody>
          <a:bodyPr wrap="none" anchor="ctr"/>
          <a:lstStyle/>
          <a:p>
            <a:endParaRPr lang="en-US"/>
          </a:p>
        </p:txBody>
      </p:sp>
      <p:sp>
        <p:nvSpPr>
          <p:cNvPr id="1031" name="Line 6"/>
          <p:cNvSpPr>
            <a:spLocks noChangeShapeType="1"/>
          </p:cNvSpPr>
          <p:nvPr/>
        </p:nvSpPr>
        <p:spPr bwMode="auto">
          <a:xfrm>
            <a:off x="4932363" y="3978275"/>
            <a:ext cx="1344612" cy="77788"/>
          </a:xfrm>
          <a:prstGeom prst="line">
            <a:avLst/>
          </a:prstGeom>
          <a:noFill/>
          <a:ln w="25400">
            <a:solidFill>
              <a:srgbClr val="FF0000"/>
            </a:solidFill>
            <a:round/>
            <a:headEnd/>
            <a:tailEnd/>
          </a:ln>
        </p:spPr>
        <p:txBody>
          <a:bodyPr wrap="none" anchor="ctr"/>
          <a:lstStyle/>
          <a:p>
            <a:endParaRPr lang="en-US"/>
          </a:p>
        </p:txBody>
      </p:sp>
      <p:sp>
        <p:nvSpPr>
          <p:cNvPr id="1032" name="Line 7"/>
          <p:cNvSpPr>
            <a:spLocks noChangeShapeType="1"/>
          </p:cNvSpPr>
          <p:nvPr/>
        </p:nvSpPr>
        <p:spPr bwMode="auto">
          <a:xfrm flipV="1">
            <a:off x="5041900" y="3106738"/>
            <a:ext cx="1212850" cy="622300"/>
          </a:xfrm>
          <a:prstGeom prst="line">
            <a:avLst/>
          </a:prstGeom>
          <a:noFill/>
          <a:ln w="25400">
            <a:solidFill>
              <a:srgbClr val="FF0000"/>
            </a:solidFill>
            <a:round/>
            <a:headEnd/>
            <a:tailEnd/>
          </a:ln>
        </p:spPr>
        <p:txBody>
          <a:bodyPr wrap="none" anchor="ctr"/>
          <a:lstStyle/>
          <a:p>
            <a:endParaRPr lang="en-US"/>
          </a:p>
        </p:txBody>
      </p:sp>
      <p:sp>
        <p:nvSpPr>
          <p:cNvPr id="1033" name="Line 8"/>
          <p:cNvSpPr>
            <a:spLocks noChangeShapeType="1"/>
          </p:cNvSpPr>
          <p:nvPr/>
        </p:nvSpPr>
        <p:spPr bwMode="auto">
          <a:xfrm>
            <a:off x="4903788" y="4291013"/>
            <a:ext cx="1112837" cy="981075"/>
          </a:xfrm>
          <a:prstGeom prst="line">
            <a:avLst/>
          </a:prstGeom>
          <a:noFill/>
          <a:ln w="25400">
            <a:solidFill>
              <a:srgbClr val="FF0000"/>
            </a:solidFill>
            <a:round/>
            <a:headEnd/>
            <a:tailEnd/>
          </a:ln>
        </p:spPr>
        <p:txBody>
          <a:bodyPr wrap="none" anchor="ctr"/>
          <a:lstStyle/>
          <a:p>
            <a:endParaRPr lang="en-US"/>
          </a:p>
        </p:txBody>
      </p:sp>
      <p:sp>
        <p:nvSpPr>
          <p:cNvPr id="1034" name="Text Box 9"/>
          <p:cNvSpPr txBox="1">
            <a:spLocks noChangeArrowheads="1"/>
          </p:cNvSpPr>
          <p:nvPr/>
        </p:nvSpPr>
        <p:spPr bwMode="auto">
          <a:xfrm>
            <a:off x="4629150" y="1811338"/>
            <a:ext cx="3049588" cy="360362"/>
          </a:xfrm>
          <a:prstGeom prst="rect">
            <a:avLst/>
          </a:prstGeom>
          <a:solidFill>
            <a:srgbClr val="33CC33"/>
          </a:solidFill>
          <a:ln w="3175">
            <a:solidFill>
              <a:schemeClr val="tx1"/>
            </a:solidFill>
            <a:miter lim="800000"/>
            <a:headEnd/>
            <a:tailEnd/>
          </a:ln>
        </p:spPr>
        <p:txBody>
          <a:bodyPr lIns="18000" tIns="10800" rIns="18000" bIns="10800">
            <a:spAutoFit/>
          </a:bodyPr>
          <a:lstStyle/>
          <a:p>
            <a:pPr algn="ctr" eaLnBrk="0" hangingPunct="0">
              <a:spcBef>
                <a:spcPct val="50000"/>
              </a:spcBef>
            </a:pPr>
            <a:r>
              <a:rPr lang="uz-Cyrl-UZ" sz="2200" b="1">
                <a:solidFill>
                  <a:srgbClr val="0000FF"/>
                </a:solidFill>
              </a:rPr>
              <a:t>Маиший хизмат </a:t>
            </a:r>
            <a:r>
              <a:rPr lang="uz-Cyrl-UZ" b="1">
                <a:solidFill>
                  <a:srgbClr val="0000FF"/>
                </a:solidFill>
              </a:rPr>
              <a:t>–</a:t>
            </a:r>
            <a:r>
              <a:rPr lang="uz-Cyrl-UZ" sz="2200" b="1">
                <a:solidFill>
                  <a:srgbClr val="0000FF"/>
                </a:solidFill>
              </a:rPr>
              <a:t> 8 %</a:t>
            </a:r>
          </a:p>
        </p:txBody>
      </p:sp>
      <p:sp>
        <p:nvSpPr>
          <p:cNvPr id="1035" name="Text Box 10"/>
          <p:cNvSpPr txBox="1">
            <a:spLocks noChangeArrowheads="1"/>
          </p:cNvSpPr>
          <p:nvPr/>
        </p:nvSpPr>
        <p:spPr bwMode="auto">
          <a:xfrm>
            <a:off x="5981700" y="5235575"/>
            <a:ext cx="2663825" cy="346075"/>
          </a:xfrm>
          <a:prstGeom prst="rect">
            <a:avLst/>
          </a:prstGeom>
          <a:solidFill>
            <a:srgbClr val="FFFFFF"/>
          </a:solidFill>
          <a:ln w="3175">
            <a:solidFill>
              <a:schemeClr val="tx1"/>
            </a:solidFill>
            <a:miter lim="800000"/>
            <a:headEnd/>
            <a:tailEnd/>
          </a:ln>
        </p:spPr>
        <p:txBody>
          <a:bodyPr lIns="18000" tIns="10800" rIns="18000" bIns="10800">
            <a:spAutoFit/>
          </a:bodyPr>
          <a:lstStyle/>
          <a:p>
            <a:pPr algn="ctr" eaLnBrk="0" hangingPunct="0">
              <a:spcBef>
                <a:spcPct val="50000"/>
              </a:spcBef>
            </a:pPr>
            <a:r>
              <a:rPr lang="uz-Cyrl-UZ" sz="2100" b="1">
                <a:solidFill>
                  <a:srgbClr val="0000FF"/>
                </a:solidFill>
              </a:rPr>
              <a:t>Балиқчилик –</a:t>
            </a:r>
            <a:r>
              <a:rPr lang="uz-Cyrl-UZ" sz="2100">
                <a:solidFill>
                  <a:srgbClr val="0000FF"/>
                </a:solidFill>
              </a:rPr>
              <a:t> </a:t>
            </a:r>
            <a:r>
              <a:rPr lang="ru-RU" sz="2100" b="1">
                <a:solidFill>
                  <a:srgbClr val="0000FF"/>
                </a:solidFill>
              </a:rPr>
              <a:t>0.5</a:t>
            </a:r>
            <a:r>
              <a:rPr lang="uz-Cyrl-UZ" sz="2100" b="1">
                <a:solidFill>
                  <a:srgbClr val="0000FF"/>
                </a:solidFill>
              </a:rPr>
              <a:t> </a:t>
            </a:r>
            <a:r>
              <a:rPr lang="ru-RU" sz="2100" b="1">
                <a:solidFill>
                  <a:srgbClr val="0000FF"/>
                </a:solidFill>
              </a:rPr>
              <a:t>%</a:t>
            </a:r>
          </a:p>
        </p:txBody>
      </p:sp>
      <p:sp>
        <p:nvSpPr>
          <p:cNvPr id="1036" name="Text Box 11"/>
          <p:cNvSpPr txBox="1">
            <a:spLocks noChangeArrowheads="1"/>
          </p:cNvSpPr>
          <p:nvPr/>
        </p:nvSpPr>
        <p:spPr bwMode="auto">
          <a:xfrm>
            <a:off x="6218238" y="2868613"/>
            <a:ext cx="2640012" cy="360362"/>
          </a:xfrm>
          <a:prstGeom prst="rect">
            <a:avLst/>
          </a:prstGeom>
          <a:solidFill>
            <a:srgbClr val="FFFF8B"/>
          </a:solidFill>
          <a:ln w="3175">
            <a:solidFill>
              <a:schemeClr val="tx1"/>
            </a:solidFill>
            <a:miter lim="800000"/>
            <a:headEnd/>
            <a:tailEnd/>
          </a:ln>
        </p:spPr>
        <p:txBody>
          <a:bodyPr lIns="18000" tIns="10800" rIns="18000" bIns="10800">
            <a:spAutoFit/>
          </a:bodyPr>
          <a:lstStyle/>
          <a:p>
            <a:pPr algn="ctr" eaLnBrk="0" hangingPunct="0">
              <a:spcBef>
                <a:spcPct val="50000"/>
              </a:spcBef>
            </a:pPr>
            <a:r>
              <a:rPr lang="uz-Cyrl-UZ" sz="2200" b="1">
                <a:solidFill>
                  <a:srgbClr val="0000FF"/>
                </a:solidFill>
              </a:rPr>
              <a:t>Энергетика – </a:t>
            </a:r>
            <a:r>
              <a:rPr lang="ru-RU" sz="2200" b="1">
                <a:solidFill>
                  <a:srgbClr val="0000FF"/>
                </a:solidFill>
              </a:rPr>
              <a:t>1</a:t>
            </a:r>
            <a:r>
              <a:rPr lang="uz-Cyrl-UZ" sz="2200" b="1">
                <a:solidFill>
                  <a:srgbClr val="0000FF"/>
                </a:solidFill>
              </a:rPr>
              <a:t>,</a:t>
            </a:r>
            <a:r>
              <a:rPr lang="ru-RU" sz="2200" b="1">
                <a:solidFill>
                  <a:srgbClr val="0000FF"/>
                </a:solidFill>
              </a:rPr>
              <a:t>5%</a:t>
            </a:r>
          </a:p>
        </p:txBody>
      </p:sp>
      <p:sp>
        <p:nvSpPr>
          <p:cNvPr id="1037" name="Text Box 12"/>
          <p:cNvSpPr txBox="1">
            <a:spLocks noChangeArrowheads="1"/>
          </p:cNvSpPr>
          <p:nvPr/>
        </p:nvSpPr>
        <p:spPr bwMode="auto">
          <a:xfrm>
            <a:off x="6262688" y="3889375"/>
            <a:ext cx="1847850" cy="360363"/>
          </a:xfrm>
          <a:prstGeom prst="rect">
            <a:avLst/>
          </a:prstGeom>
          <a:solidFill>
            <a:srgbClr val="FF0000"/>
          </a:solidFill>
          <a:ln w="3175">
            <a:solidFill>
              <a:schemeClr val="tx1"/>
            </a:solidFill>
            <a:miter lim="800000"/>
            <a:headEnd/>
            <a:tailEnd/>
          </a:ln>
        </p:spPr>
        <p:txBody>
          <a:bodyPr lIns="18000" tIns="10800" rIns="18000" bIns="10800">
            <a:spAutoFit/>
          </a:bodyPr>
          <a:lstStyle/>
          <a:p>
            <a:pPr algn="ctr" eaLnBrk="0" hangingPunct="0">
              <a:spcBef>
                <a:spcPct val="50000"/>
              </a:spcBef>
            </a:pPr>
            <a:r>
              <a:rPr lang="uz-Cyrl-UZ" sz="2200" b="1">
                <a:solidFill>
                  <a:srgbClr val="0000FF"/>
                </a:solidFill>
              </a:rPr>
              <a:t>Саноат – </a:t>
            </a:r>
            <a:r>
              <a:rPr lang="ru-RU" sz="2200" b="1">
                <a:solidFill>
                  <a:srgbClr val="0000FF"/>
                </a:solidFill>
              </a:rPr>
              <a:t>2 %</a:t>
            </a:r>
          </a:p>
        </p:txBody>
      </p:sp>
      <p:sp>
        <p:nvSpPr>
          <p:cNvPr id="92173" name="Rectangle 13"/>
          <p:cNvSpPr>
            <a:spLocks noGrp="1" noChangeArrowheads="1"/>
          </p:cNvSpPr>
          <p:nvPr>
            <p:ph type="title" idx="4294967295"/>
          </p:nvPr>
        </p:nvSpPr>
        <p:spPr>
          <a:xfrm>
            <a:off x="757238" y="182563"/>
            <a:ext cx="7546975" cy="925512"/>
          </a:xfrm>
        </p:spPr>
        <p:txBody>
          <a:bodyPr anchorCtr="1"/>
          <a:lstStyle/>
          <a:p>
            <a:pPr eaLnBrk="1" hangingPunct="1">
              <a:defRPr/>
            </a:pPr>
            <a:r>
              <a:rPr kumimoji="1" lang="uz-Cyrl-UZ" sz="3200" b="1" dirty="0" smtClean="0">
                <a:solidFill>
                  <a:srgbClr val="FFFF00"/>
                </a:solidFill>
                <a:latin typeface="Arial" charset="0"/>
              </a:rPr>
              <a:t>2012 йилда иқтисодиёт соҳалари бўйича сувнинг ишлатилиши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title" idx="4294967295"/>
          </p:nvPr>
        </p:nvSpPr>
        <p:spPr>
          <a:xfrm>
            <a:off x="185738" y="80963"/>
            <a:ext cx="8699500" cy="1117600"/>
          </a:xfrm>
        </p:spPr>
        <p:txBody>
          <a:bodyPr/>
          <a:lstStyle/>
          <a:p>
            <a:pPr eaLnBrk="1" hangingPunct="1">
              <a:defRPr/>
            </a:pPr>
            <a:r>
              <a:rPr lang="uz-Cyrl-UZ" sz="2800" b="1" dirty="0" smtClean="0">
                <a:solidFill>
                  <a:srgbClr val="FFFF00"/>
                </a:solidFill>
                <a:latin typeface="Arial" charset="0"/>
              </a:rPr>
              <a:t>Ўзбекистонда 1 га ерни суғоришга сарфланаётган ўртача сув миқдорининг камайиши</a:t>
            </a:r>
          </a:p>
        </p:txBody>
      </p:sp>
      <p:grpSp>
        <p:nvGrpSpPr>
          <p:cNvPr id="16387" name="Группа 1"/>
          <p:cNvGrpSpPr>
            <a:grpSpLocks/>
          </p:cNvGrpSpPr>
          <p:nvPr/>
        </p:nvGrpSpPr>
        <p:grpSpPr bwMode="auto">
          <a:xfrm>
            <a:off x="3590925" y="3476625"/>
            <a:ext cx="5751513" cy="3305175"/>
            <a:chOff x="827088" y="1916113"/>
            <a:chExt cx="8066087" cy="4176712"/>
          </a:xfrm>
        </p:grpSpPr>
        <p:sp>
          <p:nvSpPr>
            <p:cNvPr id="211971" name="Line 3"/>
            <p:cNvSpPr>
              <a:spLocks noChangeShapeType="1"/>
            </p:cNvSpPr>
            <p:nvPr/>
          </p:nvSpPr>
          <p:spPr bwMode="auto">
            <a:xfrm>
              <a:off x="827088" y="5374639"/>
              <a:ext cx="8066087" cy="0"/>
            </a:xfrm>
            <a:prstGeom prst="line">
              <a:avLst/>
            </a:prstGeom>
            <a:noFill/>
            <a:ln w="25400">
              <a:solidFill>
                <a:schemeClr val="tx1"/>
              </a:solidFill>
              <a:round/>
              <a:headEnd/>
              <a:tailEnd/>
            </a:ln>
            <a:effectLst/>
          </p:spPr>
          <p:txBody>
            <a:bodyPr/>
            <a:lstStyle/>
            <a:p>
              <a:pPr>
                <a:spcBef>
                  <a:spcPct val="50000"/>
                </a:spcBef>
                <a:defRPr/>
              </a:pPr>
              <a:endParaRPr lang="ru-RU" sz="1600">
                <a:effectLst>
                  <a:outerShdw blurRad="38100" dist="38100" dir="2700000" algn="tl">
                    <a:srgbClr val="000000">
                      <a:alpha val="43137"/>
                    </a:srgbClr>
                  </a:outerShdw>
                </a:effectLst>
                <a:latin typeface="Times New Roman" pitchFamily="18" charset="0"/>
                <a:cs typeface="+mn-cs"/>
              </a:endParaRPr>
            </a:p>
          </p:txBody>
        </p:sp>
        <p:sp>
          <p:nvSpPr>
            <p:cNvPr id="211972" name="Rectangle 4"/>
            <p:cNvSpPr>
              <a:spLocks noChangeArrowheads="1"/>
            </p:cNvSpPr>
            <p:nvPr/>
          </p:nvSpPr>
          <p:spPr bwMode="auto">
            <a:xfrm>
              <a:off x="6156983" y="4076689"/>
              <a:ext cx="1943609" cy="1297950"/>
            </a:xfrm>
            <a:prstGeom prst="rect">
              <a:avLst/>
            </a:prstGeom>
            <a:solidFill>
              <a:schemeClr val="bg2"/>
            </a:solidFill>
            <a:ln w="25400">
              <a:solidFill>
                <a:schemeClr val="tx1"/>
              </a:solidFill>
              <a:miter lim="800000"/>
              <a:headEnd/>
              <a:tailEnd/>
            </a:ln>
          </p:spPr>
          <p:txBody>
            <a:bodyPr wrap="none" anchor="ctr"/>
            <a:lstStyle/>
            <a:p>
              <a:pPr algn="ctr">
                <a:defRPr/>
              </a:pPr>
              <a:r>
                <a:rPr lang="ru-RU" sz="1600" b="1">
                  <a:solidFill>
                    <a:srgbClr val="0000FF"/>
                  </a:solidFill>
                </a:rPr>
                <a:t>1</a:t>
              </a:r>
              <a:r>
                <a:rPr lang="uz-Cyrl-UZ" sz="1600" b="1">
                  <a:solidFill>
                    <a:srgbClr val="0000FF"/>
                  </a:solidFill>
                </a:rPr>
                <a:t>1,0</a:t>
              </a:r>
              <a:endParaRPr lang="ru-RU" sz="1600" b="1">
                <a:solidFill>
                  <a:srgbClr val="0000FF"/>
                </a:solidFill>
              </a:endParaRPr>
            </a:p>
            <a:p>
              <a:pPr algn="ctr">
                <a:defRPr/>
              </a:pPr>
              <a:r>
                <a:rPr lang="uz-Cyrl-UZ" sz="1600" b="1">
                  <a:solidFill>
                    <a:srgbClr val="0000FF"/>
                  </a:solidFill>
                </a:rPr>
                <a:t>минг.</a:t>
              </a:r>
              <a:r>
                <a:rPr lang="uz-Cyrl-UZ" sz="1600">
                  <a:solidFill>
                    <a:srgbClr val="0000FF"/>
                  </a:solidFill>
                  <a:effectLst>
                    <a:outerShdw blurRad="38100" dist="38100" dir="2700000" algn="tl">
                      <a:srgbClr val="000000"/>
                    </a:outerShdw>
                  </a:effectLst>
                  <a:latin typeface="Times New Roman" pitchFamily="18" charset="0"/>
                </a:rPr>
                <a:t> </a:t>
              </a:r>
              <a:r>
                <a:rPr lang="ru-RU" sz="1600" b="1">
                  <a:solidFill>
                    <a:srgbClr val="0000FF"/>
                  </a:solidFill>
                </a:rPr>
                <a:t>м</a:t>
              </a:r>
              <a:r>
                <a:rPr lang="ru-RU" sz="1600" b="1" baseline="30000">
                  <a:solidFill>
                    <a:srgbClr val="0000FF"/>
                  </a:solidFill>
                </a:rPr>
                <a:t>3</a:t>
              </a:r>
              <a:r>
                <a:rPr lang="ru-RU" sz="1600" b="1">
                  <a:solidFill>
                    <a:srgbClr val="0000FF"/>
                  </a:solidFill>
                </a:rPr>
                <a:t>/га</a:t>
              </a:r>
            </a:p>
          </p:txBody>
        </p:sp>
        <p:sp>
          <p:nvSpPr>
            <p:cNvPr id="16405" name="Rectangle 5"/>
            <p:cNvSpPr>
              <a:spLocks noChangeArrowheads="1"/>
            </p:cNvSpPr>
            <p:nvPr/>
          </p:nvSpPr>
          <p:spPr bwMode="auto">
            <a:xfrm>
              <a:off x="1331913" y="2347913"/>
              <a:ext cx="1944687" cy="3025775"/>
            </a:xfrm>
            <a:prstGeom prst="rect">
              <a:avLst/>
            </a:prstGeom>
            <a:solidFill>
              <a:schemeClr val="bg2"/>
            </a:solidFill>
            <a:ln w="25400">
              <a:solidFill>
                <a:schemeClr val="tx1"/>
              </a:solidFill>
              <a:miter lim="800000"/>
              <a:headEnd/>
              <a:tailEnd/>
            </a:ln>
          </p:spPr>
          <p:txBody>
            <a:bodyPr wrap="none" anchor="ctr"/>
            <a:lstStyle/>
            <a:p>
              <a:pPr algn="ctr"/>
              <a:r>
                <a:rPr lang="ru-RU" sz="1600" b="1">
                  <a:solidFill>
                    <a:srgbClr val="0000FF"/>
                  </a:solidFill>
                </a:rPr>
                <a:t>22,4</a:t>
              </a:r>
            </a:p>
            <a:p>
              <a:pPr algn="ctr"/>
              <a:r>
                <a:rPr lang="uz-Cyrl-UZ" sz="1600" b="1">
                  <a:solidFill>
                    <a:srgbClr val="0000FF"/>
                  </a:solidFill>
                </a:rPr>
                <a:t>минг.</a:t>
              </a:r>
              <a:r>
                <a:rPr lang="ru-RU" sz="1600" b="1">
                  <a:solidFill>
                    <a:srgbClr val="0000FF"/>
                  </a:solidFill>
                </a:rPr>
                <a:t>м</a:t>
              </a:r>
              <a:r>
                <a:rPr lang="ru-RU" sz="1600" b="1" baseline="30000">
                  <a:solidFill>
                    <a:srgbClr val="0000FF"/>
                  </a:solidFill>
                </a:rPr>
                <a:t>3</a:t>
              </a:r>
              <a:r>
                <a:rPr lang="ru-RU" sz="1600" b="1">
                  <a:solidFill>
                    <a:srgbClr val="0000FF"/>
                  </a:solidFill>
                </a:rPr>
                <a:t>/га</a:t>
              </a:r>
            </a:p>
          </p:txBody>
        </p:sp>
        <p:sp>
          <p:nvSpPr>
            <p:cNvPr id="211974" name="AutoShape 6"/>
            <p:cNvSpPr>
              <a:spLocks noChangeArrowheads="1"/>
            </p:cNvSpPr>
            <p:nvPr/>
          </p:nvSpPr>
          <p:spPr bwMode="auto">
            <a:xfrm>
              <a:off x="4197790" y="5661513"/>
              <a:ext cx="1224496" cy="431312"/>
            </a:xfrm>
            <a:prstGeom prst="roundRect">
              <a:avLst>
                <a:gd name="adj" fmla="val 21667"/>
              </a:avLst>
            </a:prstGeom>
            <a:solidFill>
              <a:srgbClr val="FFFFFF"/>
            </a:solidFill>
            <a:ln>
              <a:noFill/>
            </a:ln>
            <a:extLst>
              <a:ext uri="{91240B29-F687-4F45-9708-019B960494DF}"/>
            </a:extLst>
          </p:spPr>
          <p:txBody>
            <a:bodyPr anchor="ctr"/>
            <a:lstStyle/>
            <a:p>
              <a:pPr algn="ctr" eaLnBrk="0" hangingPunct="0">
                <a:defRPr/>
              </a:pPr>
              <a:r>
                <a:rPr lang="uz-Cyrl-UZ" sz="1600">
                  <a:solidFill>
                    <a:srgbClr val="0000FF"/>
                  </a:solidFill>
                  <a:effectLst>
                    <a:outerShdw blurRad="38100" dist="38100" dir="2700000" algn="tl">
                      <a:srgbClr val="C0C0C0"/>
                    </a:outerShdw>
                  </a:effectLst>
                  <a:latin typeface="Tahoma" pitchFamily="34" charset="0"/>
                </a:rPr>
                <a:t>20</a:t>
              </a:r>
              <a:r>
                <a:rPr lang="ru-RU" sz="1600">
                  <a:solidFill>
                    <a:srgbClr val="0000FF"/>
                  </a:solidFill>
                  <a:effectLst>
                    <a:outerShdw blurRad="38100" dist="38100" dir="2700000" algn="tl">
                      <a:srgbClr val="C0C0C0"/>
                    </a:outerShdw>
                  </a:effectLst>
                  <a:latin typeface="Tahoma" pitchFamily="34" charset="0"/>
                </a:rPr>
                <a:t>05</a:t>
              </a:r>
              <a:r>
                <a:rPr lang="uz-Cyrl-UZ" sz="1600">
                  <a:solidFill>
                    <a:srgbClr val="0000FF"/>
                  </a:solidFill>
                  <a:effectLst>
                    <a:outerShdw blurRad="38100" dist="38100" dir="2700000" algn="tl">
                      <a:srgbClr val="C0C0C0"/>
                    </a:outerShdw>
                  </a:effectLst>
                  <a:latin typeface="Tahoma" pitchFamily="34" charset="0"/>
                </a:rPr>
                <a:t> й</a:t>
              </a:r>
              <a:endParaRPr lang="ru-RU" sz="1600">
                <a:solidFill>
                  <a:srgbClr val="0000FF"/>
                </a:solidFill>
                <a:effectLst>
                  <a:outerShdw blurRad="38100" dist="38100" dir="2700000" algn="tl">
                    <a:srgbClr val="C0C0C0"/>
                  </a:outerShdw>
                </a:effectLst>
                <a:latin typeface="Tahoma" pitchFamily="34" charset="0"/>
              </a:endParaRPr>
            </a:p>
          </p:txBody>
        </p:sp>
        <p:sp>
          <p:nvSpPr>
            <p:cNvPr id="211975" name="AutoShape 7"/>
            <p:cNvSpPr>
              <a:spLocks noChangeArrowheads="1"/>
            </p:cNvSpPr>
            <p:nvPr/>
          </p:nvSpPr>
          <p:spPr bwMode="auto">
            <a:xfrm>
              <a:off x="1690914" y="5661513"/>
              <a:ext cx="1224496" cy="431312"/>
            </a:xfrm>
            <a:prstGeom prst="roundRect">
              <a:avLst>
                <a:gd name="adj" fmla="val 21667"/>
              </a:avLst>
            </a:prstGeom>
            <a:solidFill>
              <a:srgbClr val="FFFFFF"/>
            </a:solidFill>
            <a:ln>
              <a:noFill/>
            </a:ln>
            <a:extLst>
              <a:ext uri="{91240B29-F687-4F45-9708-019B960494DF}"/>
            </a:extLst>
          </p:spPr>
          <p:txBody>
            <a:bodyPr anchor="ctr"/>
            <a:lstStyle/>
            <a:p>
              <a:pPr algn="ctr" eaLnBrk="0" hangingPunct="0">
                <a:defRPr/>
              </a:pPr>
              <a:r>
                <a:rPr lang="uz-Cyrl-UZ" sz="1600">
                  <a:solidFill>
                    <a:srgbClr val="0000FF"/>
                  </a:solidFill>
                  <a:effectLst>
                    <a:outerShdw blurRad="38100" dist="38100" dir="2700000" algn="tl">
                      <a:srgbClr val="C0C0C0"/>
                    </a:outerShdw>
                  </a:effectLst>
                  <a:latin typeface="Tahoma" pitchFamily="34" charset="0"/>
                </a:rPr>
                <a:t>19</a:t>
              </a:r>
              <a:r>
                <a:rPr lang="ru-RU" sz="1600">
                  <a:solidFill>
                    <a:srgbClr val="0000FF"/>
                  </a:solidFill>
                  <a:effectLst>
                    <a:outerShdw blurRad="38100" dist="38100" dir="2700000" algn="tl">
                      <a:srgbClr val="C0C0C0"/>
                    </a:outerShdw>
                  </a:effectLst>
                  <a:latin typeface="Tahoma" pitchFamily="34" charset="0"/>
                </a:rPr>
                <a:t>85</a:t>
              </a:r>
              <a:r>
                <a:rPr lang="uz-Cyrl-UZ" sz="1600">
                  <a:solidFill>
                    <a:srgbClr val="0000FF"/>
                  </a:solidFill>
                  <a:effectLst>
                    <a:outerShdw blurRad="38100" dist="38100" dir="2700000" algn="tl">
                      <a:srgbClr val="C0C0C0"/>
                    </a:outerShdw>
                  </a:effectLst>
                  <a:latin typeface="Tahoma" pitchFamily="34" charset="0"/>
                </a:rPr>
                <a:t> й</a:t>
              </a:r>
              <a:endParaRPr lang="ru-RU" sz="1600">
                <a:solidFill>
                  <a:srgbClr val="0000FF"/>
                </a:solidFill>
                <a:effectLst>
                  <a:outerShdw blurRad="38100" dist="38100" dir="2700000" algn="tl">
                    <a:srgbClr val="C0C0C0"/>
                  </a:outerShdw>
                </a:effectLst>
                <a:latin typeface="Tahoma" pitchFamily="34" charset="0"/>
              </a:endParaRPr>
            </a:p>
          </p:txBody>
        </p:sp>
        <p:sp>
          <p:nvSpPr>
            <p:cNvPr id="211976" name="AutoShape 8"/>
            <p:cNvSpPr>
              <a:spLocks noChangeArrowheads="1"/>
            </p:cNvSpPr>
            <p:nvPr/>
          </p:nvSpPr>
          <p:spPr bwMode="auto">
            <a:xfrm>
              <a:off x="6660140" y="5661513"/>
              <a:ext cx="1224496" cy="431312"/>
            </a:xfrm>
            <a:prstGeom prst="roundRect">
              <a:avLst>
                <a:gd name="adj" fmla="val 21667"/>
              </a:avLst>
            </a:prstGeom>
            <a:solidFill>
              <a:srgbClr val="FFFFFF"/>
            </a:solidFill>
            <a:ln>
              <a:noFill/>
            </a:ln>
            <a:extLst>
              <a:ext uri="{91240B29-F687-4F45-9708-019B960494DF}"/>
            </a:extLst>
          </p:spPr>
          <p:txBody>
            <a:bodyPr anchor="ctr"/>
            <a:lstStyle/>
            <a:p>
              <a:pPr algn="ctr" eaLnBrk="0" hangingPunct="0">
                <a:defRPr/>
              </a:pPr>
              <a:r>
                <a:rPr lang="uz-Cyrl-UZ" sz="1600">
                  <a:solidFill>
                    <a:srgbClr val="FF0000"/>
                  </a:solidFill>
                  <a:effectLst>
                    <a:outerShdw blurRad="38100" dist="38100" dir="2700000" algn="tl">
                      <a:srgbClr val="C0C0C0"/>
                    </a:outerShdw>
                  </a:effectLst>
                  <a:latin typeface="Tahoma" pitchFamily="34" charset="0"/>
                </a:rPr>
                <a:t>2012 й</a:t>
              </a:r>
              <a:endParaRPr lang="ru-RU" sz="1600">
                <a:solidFill>
                  <a:srgbClr val="FF0000"/>
                </a:solidFill>
                <a:effectLst>
                  <a:outerShdw blurRad="38100" dist="38100" dir="2700000" algn="tl">
                    <a:srgbClr val="C0C0C0"/>
                  </a:outerShdw>
                </a:effectLst>
                <a:latin typeface="Tahoma" pitchFamily="34" charset="0"/>
              </a:endParaRPr>
            </a:p>
          </p:txBody>
        </p:sp>
        <p:sp>
          <p:nvSpPr>
            <p:cNvPr id="211977" name="Rectangle 9"/>
            <p:cNvSpPr>
              <a:spLocks noChangeArrowheads="1"/>
            </p:cNvSpPr>
            <p:nvPr/>
          </p:nvSpPr>
          <p:spPr bwMode="auto">
            <a:xfrm>
              <a:off x="3779236" y="3214064"/>
              <a:ext cx="1945835" cy="2160575"/>
            </a:xfrm>
            <a:prstGeom prst="rect">
              <a:avLst/>
            </a:prstGeom>
            <a:solidFill>
              <a:schemeClr val="bg2"/>
            </a:solidFill>
            <a:ln w="25400">
              <a:solidFill>
                <a:schemeClr val="tx1"/>
              </a:solidFill>
              <a:miter lim="800000"/>
              <a:headEnd/>
              <a:tailEnd/>
            </a:ln>
          </p:spPr>
          <p:txBody>
            <a:bodyPr wrap="none" anchor="ctr"/>
            <a:lstStyle/>
            <a:p>
              <a:pPr algn="ctr">
                <a:defRPr/>
              </a:pPr>
              <a:r>
                <a:rPr lang="ru-RU" sz="1600" b="1">
                  <a:solidFill>
                    <a:srgbClr val="0000FF"/>
                  </a:solidFill>
                </a:rPr>
                <a:t>1</a:t>
              </a:r>
              <a:r>
                <a:rPr lang="uz-Cyrl-UZ" sz="1600" b="1">
                  <a:solidFill>
                    <a:srgbClr val="0000FF"/>
                  </a:solidFill>
                </a:rPr>
                <a:t>6</a:t>
              </a:r>
              <a:r>
                <a:rPr lang="ru-RU" sz="1600" b="1">
                  <a:solidFill>
                    <a:srgbClr val="0000FF"/>
                  </a:solidFill>
                </a:rPr>
                <a:t>,0</a:t>
              </a:r>
            </a:p>
            <a:p>
              <a:pPr algn="ctr">
                <a:defRPr/>
              </a:pPr>
              <a:r>
                <a:rPr lang="uz-Cyrl-UZ" sz="1600" b="1">
                  <a:solidFill>
                    <a:srgbClr val="0000FF"/>
                  </a:solidFill>
                </a:rPr>
                <a:t>минг.</a:t>
              </a:r>
              <a:r>
                <a:rPr lang="uz-Cyrl-UZ" sz="1600">
                  <a:solidFill>
                    <a:srgbClr val="0000FF"/>
                  </a:solidFill>
                  <a:effectLst>
                    <a:outerShdw blurRad="38100" dist="38100" dir="2700000" algn="tl">
                      <a:srgbClr val="000000"/>
                    </a:outerShdw>
                  </a:effectLst>
                  <a:latin typeface="Times New Roman" pitchFamily="18" charset="0"/>
                </a:rPr>
                <a:t> </a:t>
              </a:r>
              <a:r>
                <a:rPr lang="ru-RU" sz="1600" b="1">
                  <a:solidFill>
                    <a:srgbClr val="0000FF"/>
                  </a:solidFill>
                </a:rPr>
                <a:t>м</a:t>
              </a:r>
              <a:r>
                <a:rPr lang="ru-RU" sz="1600" b="1" baseline="30000">
                  <a:solidFill>
                    <a:srgbClr val="0000FF"/>
                  </a:solidFill>
                </a:rPr>
                <a:t>3</a:t>
              </a:r>
              <a:r>
                <a:rPr lang="ru-RU" sz="1600" b="1">
                  <a:solidFill>
                    <a:srgbClr val="0000FF"/>
                  </a:solidFill>
                </a:rPr>
                <a:t>/га</a:t>
              </a:r>
            </a:p>
          </p:txBody>
        </p:sp>
        <p:sp>
          <p:nvSpPr>
            <p:cNvPr id="211978" name="Line 10"/>
            <p:cNvSpPr>
              <a:spLocks noChangeShapeType="1"/>
            </p:cNvSpPr>
            <p:nvPr/>
          </p:nvSpPr>
          <p:spPr bwMode="auto">
            <a:xfrm>
              <a:off x="3276079" y="1916113"/>
              <a:ext cx="4100947" cy="1743306"/>
            </a:xfrm>
            <a:prstGeom prst="line">
              <a:avLst/>
            </a:prstGeom>
            <a:noFill/>
            <a:ln w="50800">
              <a:solidFill>
                <a:srgbClr val="FF0000"/>
              </a:solidFill>
              <a:round/>
              <a:headEnd/>
              <a:tailEnd type="triangle" w="lg" len="lg"/>
            </a:ln>
            <a:effectLst/>
          </p:spPr>
          <p:txBody>
            <a:bodyPr/>
            <a:lstStyle/>
            <a:p>
              <a:pPr>
                <a:spcBef>
                  <a:spcPct val="50000"/>
                </a:spcBef>
                <a:defRPr/>
              </a:pPr>
              <a:endParaRPr lang="ru-RU" sz="1600">
                <a:effectLst>
                  <a:outerShdw blurRad="38100" dist="38100" dir="2700000" algn="tl">
                    <a:srgbClr val="000000">
                      <a:alpha val="43137"/>
                    </a:srgbClr>
                  </a:outerShdw>
                </a:effectLst>
                <a:latin typeface="Times New Roman" pitchFamily="18" charset="0"/>
                <a:cs typeface="+mn-cs"/>
              </a:endParaRPr>
            </a:p>
          </p:txBody>
        </p:sp>
      </p:grpSp>
      <p:grpSp>
        <p:nvGrpSpPr>
          <p:cNvPr id="16388" name="Группа 10"/>
          <p:cNvGrpSpPr>
            <a:grpSpLocks/>
          </p:cNvGrpSpPr>
          <p:nvPr/>
        </p:nvGrpSpPr>
        <p:grpSpPr bwMode="auto">
          <a:xfrm>
            <a:off x="-217488" y="1392238"/>
            <a:ext cx="4549776" cy="2390775"/>
            <a:chOff x="615950" y="1881188"/>
            <a:chExt cx="8277225" cy="4802187"/>
          </a:xfrm>
        </p:grpSpPr>
        <p:sp>
          <p:nvSpPr>
            <p:cNvPr id="16389" name="Line 3"/>
            <p:cNvSpPr>
              <a:spLocks noChangeShapeType="1"/>
            </p:cNvSpPr>
            <p:nvPr/>
          </p:nvSpPr>
          <p:spPr bwMode="auto">
            <a:xfrm>
              <a:off x="827088" y="6237288"/>
              <a:ext cx="8066087" cy="0"/>
            </a:xfrm>
            <a:prstGeom prst="line">
              <a:avLst/>
            </a:prstGeom>
            <a:noFill/>
            <a:ln w="25400">
              <a:solidFill>
                <a:schemeClr val="tx1"/>
              </a:solidFill>
              <a:round/>
              <a:headEnd/>
              <a:tailEnd/>
            </a:ln>
          </p:spPr>
          <p:txBody>
            <a:bodyPr anchor="ctr"/>
            <a:lstStyle/>
            <a:p>
              <a:endParaRPr lang="en-US"/>
            </a:p>
          </p:txBody>
        </p:sp>
        <p:sp>
          <p:nvSpPr>
            <p:cNvPr id="16390" name="Rectangle 4"/>
            <p:cNvSpPr>
              <a:spLocks noChangeArrowheads="1"/>
            </p:cNvSpPr>
            <p:nvPr/>
          </p:nvSpPr>
          <p:spPr bwMode="auto">
            <a:xfrm>
              <a:off x="1042988" y="4508500"/>
              <a:ext cx="2376487" cy="1728788"/>
            </a:xfrm>
            <a:prstGeom prst="rect">
              <a:avLst/>
            </a:prstGeom>
            <a:solidFill>
              <a:srgbClr val="00FF00"/>
            </a:solidFill>
            <a:ln w="25400">
              <a:solidFill>
                <a:schemeClr val="tx1"/>
              </a:solidFill>
              <a:miter lim="800000"/>
              <a:headEnd/>
              <a:tailEnd/>
            </a:ln>
          </p:spPr>
          <p:txBody>
            <a:bodyPr wrap="none" anchor="ctr"/>
            <a:lstStyle/>
            <a:p>
              <a:pPr algn="ctr"/>
              <a:r>
                <a:rPr lang="uz-Cyrl-UZ" sz="1200" b="1">
                  <a:solidFill>
                    <a:srgbClr val="CC3300"/>
                  </a:solidFill>
                </a:rPr>
                <a:t>Бошқа экинлар</a:t>
              </a:r>
              <a:endParaRPr lang="ru-RU" sz="1200" b="1">
                <a:solidFill>
                  <a:srgbClr val="CC3300"/>
                </a:solidFill>
              </a:endParaRPr>
            </a:p>
            <a:p>
              <a:pPr algn="ctr"/>
              <a:r>
                <a:rPr lang="ru-RU" sz="1200" b="1">
                  <a:solidFill>
                    <a:srgbClr val="CC3300"/>
                  </a:solidFill>
                </a:rPr>
                <a:t>50 %</a:t>
              </a:r>
            </a:p>
          </p:txBody>
        </p:sp>
        <p:sp>
          <p:nvSpPr>
            <p:cNvPr id="16391" name="Rectangle 5"/>
            <p:cNvSpPr>
              <a:spLocks noChangeArrowheads="1"/>
            </p:cNvSpPr>
            <p:nvPr/>
          </p:nvSpPr>
          <p:spPr bwMode="auto">
            <a:xfrm>
              <a:off x="6300788" y="3716338"/>
              <a:ext cx="2303462" cy="2520950"/>
            </a:xfrm>
            <a:prstGeom prst="rect">
              <a:avLst/>
            </a:prstGeom>
            <a:solidFill>
              <a:srgbClr val="00FF00"/>
            </a:solidFill>
            <a:ln w="25400">
              <a:solidFill>
                <a:schemeClr val="tx1"/>
              </a:solidFill>
              <a:miter lim="800000"/>
              <a:headEnd/>
              <a:tailEnd/>
            </a:ln>
          </p:spPr>
          <p:txBody>
            <a:bodyPr wrap="none" anchor="ctr"/>
            <a:lstStyle/>
            <a:p>
              <a:pPr algn="ctr"/>
              <a:r>
                <a:rPr lang="uz-Cyrl-UZ" sz="1200" b="1" dirty="0">
                  <a:solidFill>
                    <a:srgbClr val="CC3300"/>
                  </a:solidFill>
                </a:rPr>
                <a:t>Бошқа экинлар</a:t>
              </a:r>
              <a:endParaRPr lang="ru-RU" sz="1200" b="1" dirty="0">
                <a:solidFill>
                  <a:srgbClr val="CC3300"/>
                </a:solidFill>
              </a:endParaRPr>
            </a:p>
            <a:p>
              <a:pPr algn="ctr"/>
              <a:r>
                <a:rPr lang="ru-RU" sz="1200" b="1" dirty="0">
                  <a:solidFill>
                    <a:srgbClr val="CC3300"/>
                  </a:solidFill>
                </a:rPr>
                <a:t>70 %</a:t>
              </a:r>
            </a:p>
            <a:p>
              <a:pPr algn="ctr"/>
              <a:endParaRPr lang="ru-RU" sz="1200" b="1" dirty="0">
                <a:solidFill>
                  <a:srgbClr val="CC3300"/>
                </a:solidFill>
              </a:endParaRPr>
            </a:p>
          </p:txBody>
        </p:sp>
        <p:sp>
          <p:nvSpPr>
            <p:cNvPr id="15" name="AutoShape 6"/>
            <p:cNvSpPr>
              <a:spLocks noChangeArrowheads="1"/>
            </p:cNvSpPr>
            <p:nvPr/>
          </p:nvSpPr>
          <p:spPr bwMode="auto">
            <a:xfrm>
              <a:off x="615950" y="1881188"/>
              <a:ext cx="7973976" cy="369890"/>
            </a:xfrm>
            <a:prstGeom prst="roundRect">
              <a:avLst>
                <a:gd name="adj" fmla="val 21667"/>
              </a:avLst>
            </a:prstGeom>
            <a:noFill/>
            <a:ln>
              <a:noFill/>
            </a:ln>
            <a:effectLst/>
            <a:extLst>
              <a:ext uri="{909E8E84-426E-40DD-AFC4-6F175D3DCCD1}"/>
              <a:ext uri="{91240B29-F687-4F45-9708-019B960494DF}"/>
              <a:ext uri="{AF507438-7753-43E0-B8FC-AC1667EBCBE1}"/>
            </a:extLst>
          </p:spPr>
          <p:txBody>
            <a:bodyPr anchor="ctr"/>
            <a:lstStyle/>
            <a:p>
              <a:pPr algn="ctr">
                <a:defRPr/>
              </a:pPr>
              <a:r>
                <a:rPr lang="uz-Cyrl-UZ" sz="1200">
                  <a:solidFill>
                    <a:srgbClr val="FF0000"/>
                  </a:solidFill>
                  <a:effectLst>
                    <a:outerShdw blurRad="38100" dist="38100" dir="2700000" algn="tl">
                      <a:srgbClr val="000000"/>
                    </a:outerShdw>
                  </a:effectLst>
                </a:rPr>
                <a:t>Суғориладиган </a:t>
              </a:r>
              <a:r>
                <a:rPr lang="ru-RU" sz="1200">
                  <a:solidFill>
                    <a:srgbClr val="FF0000"/>
                  </a:solidFill>
                  <a:effectLst>
                    <a:outerShdw blurRad="38100" dist="38100" dir="2700000" algn="tl">
                      <a:srgbClr val="000000"/>
                    </a:outerShdw>
                  </a:effectLst>
                </a:rPr>
                <a:t>ер</a:t>
              </a:r>
              <a:r>
                <a:rPr lang="uz-Cyrl-UZ" sz="1200">
                  <a:solidFill>
                    <a:srgbClr val="FF0000"/>
                  </a:solidFill>
                  <a:effectLst>
                    <a:outerShdw blurRad="38100" dist="38100" dir="2700000" algn="tl">
                      <a:srgbClr val="000000"/>
                    </a:outerShdw>
                  </a:effectLst>
                </a:rPr>
                <a:t>ларда пахта</a:t>
              </a:r>
              <a:r>
                <a:rPr lang="ru-RU" sz="1200">
                  <a:solidFill>
                    <a:srgbClr val="FF0000"/>
                  </a:solidFill>
                  <a:effectLst>
                    <a:outerShdw blurRad="38100" dist="38100" dir="2700000" algn="tl">
                      <a:srgbClr val="000000"/>
                    </a:outerShdw>
                  </a:effectLst>
                </a:rPr>
                <a:t> м</a:t>
              </a:r>
              <a:r>
                <a:rPr lang="uz-Cyrl-UZ" sz="1200">
                  <a:solidFill>
                    <a:srgbClr val="FF0000"/>
                  </a:solidFill>
                  <a:effectLst>
                    <a:outerShdw blurRad="38100" dist="38100" dir="2700000" algn="tl">
                      <a:srgbClr val="000000"/>
                    </a:outerShdw>
                  </a:effectLst>
                </a:rPr>
                <a:t>айдонининг улуши</a:t>
              </a:r>
              <a:endParaRPr lang="ru-RU" sz="1200">
                <a:solidFill>
                  <a:srgbClr val="FF0000"/>
                </a:solidFill>
                <a:effectLst>
                  <a:outerShdw blurRad="38100" dist="38100" dir="2700000" algn="tl">
                    <a:srgbClr val="000000"/>
                  </a:outerShdw>
                </a:effectLst>
              </a:endParaRPr>
            </a:p>
          </p:txBody>
        </p:sp>
        <p:sp>
          <p:nvSpPr>
            <p:cNvPr id="16" name="AutoShape 7"/>
            <p:cNvSpPr>
              <a:spLocks noChangeArrowheads="1"/>
            </p:cNvSpPr>
            <p:nvPr/>
          </p:nvSpPr>
          <p:spPr bwMode="auto">
            <a:xfrm>
              <a:off x="6949500" y="6367692"/>
              <a:ext cx="1224544" cy="290173"/>
            </a:xfrm>
            <a:prstGeom prst="roundRect">
              <a:avLst>
                <a:gd name="adj" fmla="val 21667"/>
              </a:avLst>
            </a:prstGeom>
            <a:solidFill>
              <a:srgbClr val="FFFFFF"/>
            </a:solidFill>
            <a:ln>
              <a:noFill/>
            </a:ln>
            <a:effectLst/>
            <a:extLst>
              <a:ext uri="{91240B29-F687-4F45-9708-019B960494DF}"/>
              <a:ext uri="{AF507438-7753-43E0-B8FC-AC1667EBCBE1}"/>
            </a:extLst>
          </p:spPr>
          <p:txBody>
            <a:bodyPr anchor="ctr"/>
            <a:lstStyle/>
            <a:p>
              <a:pPr algn="ctr">
                <a:defRPr/>
              </a:pPr>
              <a:r>
                <a:rPr lang="uz-Cyrl-UZ" sz="1200">
                  <a:solidFill>
                    <a:srgbClr val="FF0000"/>
                  </a:solidFill>
                  <a:effectLst>
                    <a:outerShdw blurRad="38100" dist="38100" dir="2700000" algn="tl">
                      <a:srgbClr val="C0C0C0"/>
                    </a:outerShdw>
                  </a:effectLst>
                  <a:latin typeface="Tahoma" pitchFamily="34" charset="0"/>
                </a:rPr>
                <a:t>20</a:t>
              </a:r>
              <a:r>
                <a:rPr lang="ru-RU" sz="1200">
                  <a:solidFill>
                    <a:srgbClr val="FF0000"/>
                  </a:solidFill>
                  <a:effectLst>
                    <a:outerShdw blurRad="38100" dist="38100" dir="2700000" algn="tl">
                      <a:srgbClr val="C0C0C0"/>
                    </a:outerShdw>
                  </a:effectLst>
                  <a:latin typeface="Tahoma" pitchFamily="34" charset="0"/>
                </a:rPr>
                <a:t>10</a:t>
              </a:r>
              <a:r>
                <a:rPr lang="uz-Cyrl-UZ" sz="1200">
                  <a:solidFill>
                    <a:srgbClr val="FF0000"/>
                  </a:solidFill>
                  <a:effectLst>
                    <a:outerShdw blurRad="38100" dist="38100" dir="2700000" algn="tl">
                      <a:srgbClr val="C0C0C0"/>
                    </a:outerShdw>
                  </a:effectLst>
                  <a:latin typeface="Tahoma" pitchFamily="34" charset="0"/>
                </a:rPr>
                <a:t> й</a:t>
              </a:r>
              <a:endParaRPr lang="ru-RU" sz="1200">
                <a:solidFill>
                  <a:srgbClr val="FF0000"/>
                </a:solidFill>
                <a:effectLst>
                  <a:outerShdw blurRad="38100" dist="38100" dir="2700000" algn="tl">
                    <a:srgbClr val="C0C0C0"/>
                  </a:outerShdw>
                </a:effectLst>
                <a:latin typeface="Tahoma" pitchFamily="34" charset="0"/>
              </a:endParaRPr>
            </a:p>
          </p:txBody>
        </p:sp>
        <p:sp>
          <p:nvSpPr>
            <p:cNvPr id="17" name="AutoShape 8"/>
            <p:cNvSpPr>
              <a:spLocks noChangeArrowheads="1"/>
            </p:cNvSpPr>
            <p:nvPr/>
          </p:nvSpPr>
          <p:spPr bwMode="auto">
            <a:xfrm>
              <a:off x="1693203" y="6393202"/>
              <a:ext cx="1224544" cy="290173"/>
            </a:xfrm>
            <a:prstGeom prst="roundRect">
              <a:avLst>
                <a:gd name="adj" fmla="val 21667"/>
              </a:avLst>
            </a:prstGeom>
            <a:solidFill>
              <a:srgbClr val="FFFFFF"/>
            </a:solidFill>
            <a:ln>
              <a:noFill/>
            </a:ln>
            <a:effectLst/>
            <a:extLst>
              <a:ext uri="{91240B29-F687-4F45-9708-019B960494DF}"/>
              <a:ext uri="{AF507438-7753-43E0-B8FC-AC1667EBCBE1}"/>
            </a:extLst>
          </p:spPr>
          <p:txBody>
            <a:bodyPr anchor="ctr"/>
            <a:lstStyle/>
            <a:p>
              <a:pPr algn="ctr">
                <a:defRPr/>
              </a:pPr>
              <a:r>
                <a:rPr lang="uz-Cyrl-UZ" sz="1200">
                  <a:solidFill>
                    <a:srgbClr val="FF0000"/>
                  </a:solidFill>
                  <a:effectLst>
                    <a:outerShdw blurRad="38100" dist="38100" dir="2700000" algn="tl">
                      <a:srgbClr val="C0C0C0"/>
                    </a:outerShdw>
                  </a:effectLst>
                </a:rPr>
                <a:t>1990 й</a:t>
              </a:r>
              <a:endParaRPr lang="ru-RU" sz="1200">
                <a:solidFill>
                  <a:srgbClr val="FF0000"/>
                </a:solidFill>
                <a:effectLst>
                  <a:outerShdw blurRad="38100" dist="38100" dir="2700000" algn="tl">
                    <a:srgbClr val="C0C0C0"/>
                  </a:outerShdw>
                </a:effectLst>
              </a:endParaRPr>
            </a:p>
          </p:txBody>
        </p:sp>
        <p:sp>
          <p:nvSpPr>
            <p:cNvPr id="16395" name="Rectangle 9"/>
            <p:cNvSpPr>
              <a:spLocks noChangeArrowheads="1"/>
            </p:cNvSpPr>
            <p:nvPr/>
          </p:nvSpPr>
          <p:spPr bwMode="auto">
            <a:xfrm>
              <a:off x="1042988" y="2801938"/>
              <a:ext cx="2376487" cy="1717675"/>
            </a:xfrm>
            <a:prstGeom prst="rect">
              <a:avLst/>
            </a:prstGeom>
            <a:solidFill>
              <a:srgbClr val="FF99CC"/>
            </a:solidFill>
            <a:ln w="25400">
              <a:solidFill>
                <a:schemeClr val="tx1"/>
              </a:solidFill>
              <a:miter lim="800000"/>
              <a:headEnd/>
              <a:tailEnd/>
            </a:ln>
          </p:spPr>
          <p:txBody>
            <a:bodyPr wrap="none" anchor="ctr"/>
            <a:lstStyle/>
            <a:p>
              <a:pPr algn="ctr"/>
              <a:r>
                <a:rPr lang="uz-Cyrl-UZ" sz="1200" b="1">
                  <a:solidFill>
                    <a:srgbClr val="3366FF"/>
                  </a:solidFill>
                </a:rPr>
                <a:t>Пахта</a:t>
              </a:r>
              <a:endParaRPr lang="ru-RU" sz="1200" b="1">
                <a:solidFill>
                  <a:srgbClr val="3366FF"/>
                </a:solidFill>
              </a:endParaRPr>
            </a:p>
            <a:p>
              <a:pPr algn="ctr"/>
              <a:r>
                <a:rPr lang="ru-RU" sz="1200" b="1">
                  <a:solidFill>
                    <a:srgbClr val="3366FF"/>
                  </a:solidFill>
                </a:rPr>
                <a:t>50 %</a:t>
              </a:r>
            </a:p>
          </p:txBody>
        </p:sp>
        <p:sp>
          <p:nvSpPr>
            <p:cNvPr id="16396" name="Rectangle 10"/>
            <p:cNvSpPr>
              <a:spLocks noChangeArrowheads="1"/>
            </p:cNvSpPr>
            <p:nvPr/>
          </p:nvSpPr>
          <p:spPr bwMode="auto">
            <a:xfrm>
              <a:off x="6300788" y="2819400"/>
              <a:ext cx="2303462" cy="936625"/>
            </a:xfrm>
            <a:prstGeom prst="rect">
              <a:avLst/>
            </a:prstGeom>
            <a:solidFill>
              <a:srgbClr val="FF99CC"/>
            </a:solidFill>
            <a:ln w="25400">
              <a:solidFill>
                <a:schemeClr val="tx1"/>
              </a:solidFill>
              <a:miter lim="800000"/>
              <a:headEnd/>
              <a:tailEnd/>
            </a:ln>
          </p:spPr>
          <p:txBody>
            <a:bodyPr wrap="none" anchor="ctr"/>
            <a:lstStyle/>
            <a:p>
              <a:pPr algn="ctr"/>
              <a:r>
                <a:rPr lang="uz-Cyrl-UZ" sz="1200" b="1">
                  <a:solidFill>
                    <a:srgbClr val="3366FF"/>
                  </a:solidFill>
                </a:rPr>
                <a:t>Пахта</a:t>
              </a:r>
              <a:endParaRPr lang="ru-RU" sz="1200" b="1">
                <a:solidFill>
                  <a:srgbClr val="3366FF"/>
                </a:solidFill>
              </a:endParaRPr>
            </a:p>
            <a:p>
              <a:pPr algn="ctr"/>
              <a:r>
                <a:rPr lang="ru-RU" sz="1200" b="1">
                  <a:solidFill>
                    <a:srgbClr val="3366FF"/>
                  </a:solidFill>
                </a:rPr>
                <a:t>30 %</a:t>
              </a:r>
            </a:p>
          </p:txBody>
        </p:sp>
        <p:sp>
          <p:nvSpPr>
            <p:cNvPr id="20" name="AutoShape 11"/>
            <p:cNvSpPr>
              <a:spLocks noChangeArrowheads="1"/>
            </p:cNvSpPr>
            <p:nvPr/>
          </p:nvSpPr>
          <p:spPr bwMode="auto">
            <a:xfrm>
              <a:off x="3709079" y="2812289"/>
              <a:ext cx="2483745" cy="937479"/>
            </a:xfrm>
            <a:prstGeom prst="roundRect">
              <a:avLst>
                <a:gd name="adj" fmla="val 21667"/>
              </a:avLst>
            </a:prstGeom>
            <a:noFill/>
            <a:ln>
              <a:noFill/>
            </a:ln>
            <a:effectLst/>
            <a:extLst>
              <a:ext uri="{909E8E84-426E-40DD-AFC4-6F175D3DCCD1}"/>
              <a:ext uri="{91240B29-F687-4F45-9708-019B960494DF}"/>
              <a:ext uri="{AF507438-7753-43E0-B8FC-AC1667EBCBE1}"/>
            </a:extLst>
          </p:spPr>
          <p:txBody>
            <a:bodyPr anchor="ctr"/>
            <a:lstStyle/>
            <a:p>
              <a:pPr algn="ctr">
                <a:defRPr/>
              </a:pPr>
              <a:r>
                <a:rPr lang="uz-Cyrl-UZ" sz="1200" b="1">
                  <a:solidFill>
                    <a:srgbClr val="FF3399"/>
                  </a:solidFill>
                  <a:effectLst>
                    <a:outerShdw blurRad="38100" dist="38100" dir="2700000" algn="tl">
                      <a:srgbClr val="000000"/>
                    </a:outerShdw>
                  </a:effectLst>
                </a:rPr>
                <a:t>Сувни кўп талаб қиладиган</a:t>
              </a:r>
              <a:br>
                <a:rPr lang="uz-Cyrl-UZ" sz="1200" b="1">
                  <a:solidFill>
                    <a:srgbClr val="FF3399"/>
                  </a:solidFill>
                  <a:effectLst>
                    <a:outerShdw blurRad="38100" dist="38100" dir="2700000" algn="tl">
                      <a:srgbClr val="000000"/>
                    </a:outerShdw>
                  </a:effectLst>
                </a:rPr>
              </a:br>
              <a:r>
                <a:rPr lang="uz-Cyrl-UZ" sz="1200" b="1">
                  <a:solidFill>
                    <a:srgbClr val="FF3399"/>
                  </a:solidFill>
                  <a:effectLst>
                    <a:outerShdw blurRad="38100" dist="38100" dir="2700000" algn="tl">
                      <a:srgbClr val="000000"/>
                    </a:outerShdw>
                  </a:effectLst>
                </a:rPr>
                <a:t>экинлар</a:t>
              </a:r>
              <a:endParaRPr lang="ru-RU" sz="1200" b="1">
                <a:solidFill>
                  <a:srgbClr val="FF3399"/>
                </a:solidFill>
                <a:effectLst>
                  <a:outerShdw blurRad="38100" dist="38100" dir="2700000" algn="tl">
                    <a:srgbClr val="000000"/>
                  </a:outerShdw>
                </a:effectLst>
              </a:endParaRPr>
            </a:p>
          </p:txBody>
        </p:sp>
        <p:sp>
          <p:nvSpPr>
            <p:cNvPr id="21" name="AutoShape 12"/>
            <p:cNvSpPr>
              <a:spLocks noChangeArrowheads="1"/>
            </p:cNvSpPr>
            <p:nvPr/>
          </p:nvSpPr>
          <p:spPr bwMode="auto">
            <a:xfrm>
              <a:off x="3703303" y="4990173"/>
              <a:ext cx="2472192" cy="962988"/>
            </a:xfrm>
            <a:prstGeom prst="roundRect">
              <a:avLst>
                <a:gd name="adj" fmla="val 21667"/>
              </a:avLst>
            </a:prstGeom>
            <a:noFill/>
            <a:ln>
              <a:noFill/>
            </a:ln>
            <a:effectLst/>
            <a:extLst>
              <a:ext uri="{909E8E84-426E-40DD-AFC4-6F175D3DCCD1}"/>
              <a:ext uri="{91240B29-F687-4F45-9708-019B960494DF}"/>
              <a:ext uri="{AF507438-7753-43E0-B8FC-AC1667EBCBE1}"/>
            </a:extLst>
          </p:spPr>
          <p:txBody>
            <a:bodyPr anchor="ctr"/>
            <a:lstStyle/>
            <a:p>
              <a:pPr algn="ctr">
                <a:defRPr/>
              </a:pPr>
              <a:r>
                <a:rPr lang="uz-Cyrl-UZ" sz="1200" b="1" dirty="0">
                  <a:solidFill>
                    <a:srgbClr val="090603"/>
                  </a:solidFill>
                  <a:effectLst>
                    <a:outerShdw blurRad="38100" dist="38100" dir="2700000" algn="tl">
                      <a:srgbClr val="FFFFFF"/>
                    </a:outerShdw>
                  </a:effectLst>
                </a:rPr>
                <a:t>Сувни кам талаб қиладиган экинлар</a:t>
              </a:r>
              <a:endParaRPr lang="ru-RU" sz="1200" b="1" dirty="0">
                <a:solidFill>
                  <a:srgbClr val="090603"/>
                </a:solidFill>
                <a:effectLst>
                  <a:outerShdw blurRad="38100" dist="38100" dir="2700000" algn="tl">
                    <a:srgbClr val="FFFFFF"/>
                  </a:outerShdw>
                </a:effectLst>
              </a:endParaRPr>
            </a:p>
          </p:txBody>
        </p:sp>
        <p:sp>
          <p:nvSpPr>
            <p:cNvPr id="16399" name="Line 13"/>
            <p:cNvSpPr>
              <a:spLocks noChangeShapeType="1"/>
            </p:cNvSpPr>
            <p:nvPr/>
          </p:nvSpPr>
          <p:spPr bwMode="auto">
            <a:xfrm>
              <a:off x="5673725" y="3317875"/>
              <a:ext cx="576263" cy="0"/>
            </a:xfrm>
            <a:prstGeom prst="line">
              <a:avLst/>
            </a:prstGeom>
            <a:noFill/>
            <a:ln w="38100">
              <a:solidFill>
                <a:srgbClr val="FF33CC"/>
              </a:solidFill>
              <a:round/>
              <a:headEnd/>
              <a:tailEnd type="triangle" w="lg" len="lg"/>
            </a:ln>
          </p:spPr>
          <p:txBody>
            <a:bodyPr anchor="ctr"/>
            <a:lstStyle/>
            <a:p>
              <a:endParaRPr lang="en-US"/>
            </a:p>
          </p:txBody>
        </p:sp>
        <p:sp>
          <p:nvSpPr>
            <p:cNvPr id="16400" name="Line 14"/>
            <p:cNvSpPr>
              <a:spLocks noChangeShapeType="1"/>
            </p:cNvSpPr>
            <p:nvPr/>
          </p:nvSpPr>
          <p:spPr bwMode="auto">
            <a:xfrm flipH="1">
              <a:off x="3479800" y="3317875"/>
              <a:ext cx="647700" cy="0"/>
            </a:xfrm>
            <a:prstGeom prst="line">
              <a:avLst/>
            </a:prstGeom>
            <a:noFill/>
            <a:ln w="38100">
              <a:solidFill>
                <a:srgbClr val="FF00FF"/>
              </a:solidFill>
              <a:round/>
              <a:headEnd/>
              <a:tailEnd type="triangle" w="lg" len="lg"/>
            </a:ln>
          </p:spPr>
          <p:txBody>
            <a:bodyPr anchor="ctr"/>
            <a:lstStyle/>
            <a:p>
              <a:endParaRPr lang="en-US"/>
            </a:p>
          </p:txBody>
        </p:sp>
        <p:sp>
          <p:nvSpPr>
            <p:cNvPr id="16401" name="Line 15"/>
            <p:cNvSpPr>
              <a:spLocks noChangeShapeType="1"/>
            </p:cNvSpPr>
            <p:nvPr/>
          </p:nvSpPr>
          <p:spPr bwMode="auto">
            <a:xfrm>
              <a:off x="5664200" y="5567363"/>
              <a:ext cx="576263" cy="0"/>
            </a:xfrm>
            <a:prstGeom prst="line">
              <a:avLst/>
            </a:prstGeom>
            <a:noFill/>
            <a:ln w="44450">
              <a:solidFill>
                <a:srgbClr val="00FF00"/>
              </a:solidFill>
              <a:round/>
              <a:headEnd/>
              <a:tailEnd type="triangle" w="lg" len="lg"/>
            </a:ln>
          </p:spPr>
          <p:txBody>
            <a:bodyPr anchor="ctr"/>
            <a:lstStyle/>
            <a:p>
              <a:endParaRPr lang="en-US"/>
            </a:p>
          </p:txBody>
        </p:sp>
        <p:sp>
          <p:nvSpPr>
            <p:cNvPr id="16402" name="Line 16"/>
            <p:cNvSpPr>
              <a:spLocks noChangeShapeType="1"/>
            </p:cNvSpPr>
            <p:nvPr/>
          </p:nvSpPr>
          <p:spPr bwMode="auto">
            <a:xfrm flipH="1">
              <a:off x="3470275" y="5551488"/>
              <a:ext cx="611188" cy="0"/>
            </a:xfrm>
            <a:prstGeom prst="line">
              <a:avLst/>
            </a:prstGeom>
            <a:noFill/>
            <a:ln w="44450">
              <a:solidFill>
                <a:srgbClr val="00FF00"/>
              </a:solidFill>
              <a:round/>
              <a:headEnd/>
              <a:tailEnd type="triangle" w="lg" len="lg"/>
            </a:ln>
          </p:spPr>
          <p:txBody>
            <a:bodyPr anchor="ctr"/>
            <a:lstStyle/>
            <a:p>
              <a:endParaRPr lang="en-U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69636" name="Rectangle 4"/>
          <p:cNvSpPr>
            <a:spLocks noGrp="1" noChangeArrowheads="1"/>
          </p:cNvSpPr>
          <p:nvPr>
            <p:ph type="title" idx="4294967295"/>
          </p:nvPr>
        </p:nvSpPr>
        <p:spPr>
          <a:xfrm>
            <a:off x="114300" y="244475"/>
            <a:ext cx="8964613" cy="663575"/>
          </a:xfrm>
        </p:spPr>
        <p:txBody>
          <a:bodyPr/>
          <a:lstStyle/>
          <a:p>
            <a:pPr eaLnBrk="1" hangingPunct="1">
              <a:defRPr/>
            </a:pPr>
            <a:r>
              <a:rPr lang="uz-Latn-UZ" sz="2600" b="1" smtClean="0">
                <a:solidFill>
                  <a:srgbClr val="FFFF00"/>
                </a:solidFill>
                <a:latin typeface="Arial" charset="0"/>
              </a:rPr>
              <a:t>Етказиб берилаётган 1 м</a:t>
            </a:r>
            <a:r>
              <a:rPr lang="uz-Latn-UZ" sz="2600" b="1" baseline="30000" smtClean="0">
                <a:solidFill>
                  <a:srgbClr val="FFFF00"/>
                </a:solidFill>
                <a:latin typeface="Arial" charset="0"/>
              </a:rPr>
              <a:t>3</a:t>
            </a:r>
            <a:r>
              <a:rPr lang="uz-Latn-UZ" sz="2600" b="1" smtClean="0">
                <a:solidFill>
                  <a:srgbClr val="FFFF00"/>
                </a:solidFill>
                <a:latin typeface="Arial" charset="0"/>
              </a:rPr>
              <a:t> сувнинг таннархи</a:t>
            </a:r>
            <a:r>
              <a:rPr lang="uz-Cyrl-UZ" sz="2600" b="1" smtClean="0">
                <a:solidFill>
                  <a:srgbClr val="FFFF00"/>
                </a:solidFill>
                <a:latin typeface="Arial" charset="0"/>
              </a:rPr>
              <a:t>, сўм/м3 </a:t>
            </a:r>
            <a:br>
              <a:rPr lang="uz-Cyrl-UZ" sz="2600" b="1" smtClean="0">
                <a:solidFill>
                  <a:srgbClr val="FFFF00"/>
                </a:solidFill>
                <a:latin typeface="Arial" charset="0"/>
              </a:rPr>
            </a:br>
            <a:r>
              <a:rPr lang="uz-Cyrl-UZ" sz="1600" b="1" smtClean="0">
                <a:solidFill>
                  <a:srgbClr val="FFFF00"/>
                </a:solidFill>
                <a:effectLst/>
                <a:latin typeface="Arial" charset="0"/>
              </a:rPr>
              <a:t>(2012 йил эксплуатацион харажатлари асосида)</a:t>
            </a:r>
            <a:endParaRPr lang="ru-RU" sz="1600" b="1" smtClean="0">
              <a:solidFill>
                <a:srgbClr val="FFFF00"/>
              </a:solidFill>
              <a:effectLst/>
              <a:latin typeface="Arial" charset="0"/>
            </a:endParaRPr>
          </a:p>
        </p:txBody>
      </p:sp>
      <p:graphicFrame>
        <p:nvGraphicFramePr>
          <p:cNvPr id="4" name="Object 11"/>
          <p:cNvGraphicFramePr>
            <a:graphicFrameLocks noGrp="1" noChangeAspect="1"/>
          </p:cNvGraphicFramePr>
          <p:nvPr>
            <p:ph sz="half" idx="4294967295"/>
          </p:nvPr>
        </p:nvGraphicFramePr>
        <p:xfrm>
          <a:off x="-210084" y="905337"/>
          <a:ext cx="13989323" cy="59376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368300" y="323850"/>
            <a:ext cx="8353425" cy="1166813"/>
          </a:xfrm>
          <a:extLst>
            <a:ext uri="{909E8E84-426E-40DD-AFC4-6F175D3DCCD1}"/>
          </a:extLst>
        </p:spPr>
        <p:txBody>
          <a:bodyPr/>
          <a:lstStyle/>
          <a:p>
            <a:pPr eaLnBrk="1" hangingPunct="1">
              <a:defRPr/>
            </a:pPr>
            <a:r>
              <a:rPr kumimoji="1" lang="uz-Cyrl-UZ" sz="3800" b="1" smtClean="0">
                <a:solidFill>
                  <a:srgbClr val="FFFF00"/>
                </a:solidFill>
                <a:latin typeface="Arial" charset="0"/>
              </a:rPr>
              <a:t>Ўзбекистон Республикаси</a:t>
            </a:r>
            <a:br>
              <a:rPr kumimoji="1" lang="uz-Cyrl-UZ" sz="3800" b="1" smtClean="0">
                <a:solidFill>
                  <a:srgbClr val="FFFF00"/>
                </a:solidFill>
                <a:latin typeface="Arial" charset="0"/>
              </a:rPr>
            </a:br>
            <a:r>
              <a:rPr kumimoji="1" lang="uz-Cyrl-UZ" sz="3800" b="1" smtClean="0">
                <a:solidFill>
                  <a:srgbClr val="FFFF00"/>
                </a:solidFill>
                <a:latin typeface="Arial" charset="0"/>
              </a:rPr>
              <a:t>сув хўжалиги</a:t>
            </a:r>
          </a:p>
        </p:txBody>
      </p:sp>
      <p:sp>
        <p:nvSpPr>
          <p:cNvPr id="965635" name="Rectangle 3"/>
          <p:cNvSpPr>
            <a:spLocks noGrp="1" noChangeArrowheads="1"/>
          </p:cNvSpPr>
          <p:nvPr>
            <p:ph type="body" idx="1"/>
          </p:nvPr>
        </p:nvSpPr>
        <p:spPr>
          <a:xfrm>
            <a:off x="85725" y="1711325"/>
            <a:ext cx="8964613" cy="4581525"/>
          </a:xfrm>
          <a:extLst>
            <a:ext uri="{91240B29-F687-4F45-9708-019B960494DF}"/>
          </a:extLst>
        </p:spPr>
        <p:txBody>
          <a:bodyPr/>
          <a:lstStyle/>
          <a:p>
            <a:pPr marL="179388" indent="188913" eaLnBrk="1" hangingPunct="1">
              <a:spcBef>
                <a:spcPct val="0"/>
              </a:spcBef>
              <a:buClr>
                <a:srgbClr val="090603"/>
              </a:buClr>
              <a:buFont typeface="Wingdings" pitchFamily="2" charset="2"/>
              <a:buBlip>
                <a:blip r:embed="rId2"/>
              </a:buBlip>
              <a:defRPr/>
            </a:pPr>
            <a:r>
              <a:rPr lang="ru-RU" altLang="ja-JP" sz="2800" b="1" smtClean="0">
                <a:solidFill>
                  <a:srgbClr val="0000FF"/>
                </a:solidFill>
                <a:effectLst>
                  <a:outerShdw blurRad="38100" dist="38100" dir="2700000" algn="tl">
                    <a:srgbClr val="000000"/>
                  </a:outerShdw>
                </a:effectLst>
                <a:latin typeface="Arial" charset="0"/>
              </a:rPr>
              <a:t>  </a:t>
            </a:r>
            <a:r>
              <a:rPr lang="ru-RU" altLang="ja-JP" sz="2800" b="1" smtClean="0">
                <a:solidFill>
                  <a:srgbClr val="FF0000"/>
                </a:solidFill>
                <a:effectLst>
                  <a:outerShdw blurRad="38100" dist="38100" dir="2700000" algn="tl">
                    <a:srgbClr val="000000"/>
                  </a:outerShdw>
                </a:effectLst>
                <a:latin typeface="Arial" charset="0"/>
              </a:rPr>
              <a:t>180 </a:t>
            </a:r>
            <a:r>
              <a:rPr lang="uz-Cyrl-UZ" altLang="ja-JP" sz="2800" b="1" smtClean="0">
                <a:solidFill>
                  <a:srgbClr val="FF0000"/>
                </a:solidFill>
                <a:effectLst>
                  <a:outerShdw blurRad="38100" dist="38100" dir="2700000" algn="tl">
                    <a:srgbClr val="000000"/>
                  </a:outerShdw>
                </a:effectLst>
                <a:latin typeface="Arial" charset="0"/>
              </a:rPr>
              <a:t>минг</a:t>
            </a:r>
            <a:r>
              <a:rPr lang="ru-RU" altLang="ja-JP" sz="2800" b="1" smtClean="0">
                <a:solidFill>
                  <a:srgbClr val="FF0000"/>
                </a:solidFill>
                <a:effectLst>
                  <a:outerShdw blurRad="38100" dist="38100" dir="2700000" algn="tl">
                    <a:srgbClr val="000000"/>
                  </a:outerShdw>
                </a:effectLst>
                <a:latin typeface="Arial" charset="0"/>
              </a:rPr>
              <a:t>.км</a:t>
            </a:r>
            <a:r>
              <a:rPr lang="ru-RU" altLang="ja-JP" sz="2800" smtClean="0">
                <a:solidFill>
                  <a:srgbClr val="0000FF"/>
                </a:solidFill>
                <a:effectLst>
                  <a:outerShdw blurRad="38100" dist="38100" dir="2700000" algn="tl">
                    <a:srgbClr val="000000"/>
                  </a:outerShdw>
                </a:effectLst>
                <a:latin typeface="Arial" charset="0"/>
              </a:rPr>
              <a:t> </a:t>
            </a:r>
            <a:r>
              <a:rPr lang="uz-Cyrl-UZ" altLang="ja-JP" sz="2800" smtClean="0">
                <a:solidFill>
                  <a:srgbClr val="0000FF"/>
                </a:solidFill>
                <a:effectLst>
                  <a:outerShdw blurRad="38100" dist="38100" dir="2700000" algn="tl">
                    <a:srgbClr val="000000"/>
                  </a:outerShdw>
                </a:effectLst>
                <a:latin typeface="Arial" charset="0"/>
              </a:rPr>
              <a:t>суғориш тармоқлари</a:t>
            </a:r>
            <a:endParaRPr lang="ru-RU" altLang="ja-JP" sz="2800" smtClean="0">
              <a:solidFill>
                <a:srgbClr val="0000FF"/>
              </a:solidFill>
              <a:effectLst>
                <a:outerShdw blurRad="38100" dist="38100" dir="2700000" algn="tl">
                  <a:srgbClr val="000000"/>
                </a:outerShdw>
              </a:effectLst>
              <a:latin typeface="Arial" charset="0"/>
            </a:endParaRPr>
          </a:p>
          <a:p>
            <a:pPr marL="179388" indent="188913" eaLnBrk="1" hangingPunct="1">
              <a:spcBef>
                <a:spcPct val="0"/>
              </a:spcBef>
              <a:buClr>
                <a:srgbClr val="090603"/>
              </a:buClr>
              <a:buFont typeface="Wingdings" pitchFamily="2" charset="2"/>
              <a:buBlip>
                <a:blip r:embed="rId2"/>
              </a:buBlip>
              <a:defRPr/>
            </a:pPr>
            <a:endParaRPr lang="ru-RU" altLang="ja-JP" sz="1400" smtClean="0">
              <a:solidFill>
                <a:srgbClr val="0000FF"/>
              </a:solidFill>
              <a:effectLst>
                <a:outerShdw blurRad="38100" dist="38100" dir="2700000" algn="tl">
                  <a:srgbClr val="000000"/>
                </a:outerShdw>
              </a:effectLst>
              <a:latin typeface="Arial" charset="0"/>
            </a:endParaRPr>
          </a:p>
          <a:p>
            <a:pPr marL="179388" indent="188913" eaLnBrk="1" hangingPunct="1">
              <a:spcBef>
                <a:spcPct val="0"/>
              </a:spcBef>
              <a:buClr>
                <a:srgbClr val="090603"/>
              </a:buClr>
              <a:buFont typeface="Wingdings" pitchFamily="2" charset="2"/>
              <a:buBlip>
                <a:blip r:embed="rId2"/>
              </a:buBlip>
              <a:defRPr/>
            </a:pPr>
            <a:r>
              <a:rPr lang="ru-RU" altLang="ja-JP" sz="2800" smtClean="0">
                <a:solidFill>
                  <a:srgbClr val="0000FF"/>
                </a:solidFill>
                <a:effectLst>
                  <a:outerShdw blurRad="38100" dist="38100" dir="2700000" algn="tl">
                    <a:srgbClr val="000000"/>
                  </a:outerShdw>
                </a:effectLst>
                <a:latin typeface="Arial" charset="0"/>
              </a:rPr>
              <a:t> </a:t>
            </a:r>
            <a:r>
              <a:rPr lang="uz-Cyrl-UZ" altLang="ja-JP" sz="2800" smtClean="0">
                <a:solidFill>
                  <a:srgbClr val="0000FF"/>
                </a:solidFill>
                <a:effectLst>
                  <a:outerShdw blurRad="38100" dist="38100" dir="2700000" algn="tl">
                    <a:srgbClr val="000000"/>
                  </a:outerShdw>
                </a:effectLst>
                <a:latin typeface="Arial" charset="0"/>
              </a:rPr>
              <a:t> </a:t>
            </a:r>
            <a:r>
              <a:rPr lang="ru-RU" altLang="ja-JP" sz="2800" b="1" smtClean="0">
                <a:solidFill>
                  <a:srgbClr val="FF0000"/>
                </a:solidFill>
                <a:effectLst>
                  <a:outerShdw blurRad="38100" dist="38100" dir="2700000" algn="tl">
                    <a:srgbClr val="000000"/>
                  </a:outerShdw>
                </a:effectLst>
                <a:latin typeface="Arial" charset="0"/>
              </a:rPr>
              <a:t>160 </a:t>
            </a:r>
            <a:r>
              <a:rPr lang="uz-Cyrl-UZ" altLang="ja-JP" sz="2800" b="1" smtClean="0">
                <a:solidFill>
                  <a:srgbClr val="FF0000"/>
                </a:solidFill>
                <a:effectLst>
                  <a:outerShdw blurRad="38100" dist="38100" dir="2700000" algn="tl">
                    <a:srgbClr val="000000"/>
                  </a:outerShdw>
                </a:effectLst>
                <a:latin typeface="Arial" charset="0"/>
              </a:rPr>
              <a:t>минг</a:t>
            </a:r>
            <a:r>
              <a:rPr lang="ru-RU" altLang="ja-JP" sz="2800" b="1" smtClean="0">
                <a:solidFill>
                  <a:srgbClr val="FF0000"/>
                </a:solidFill>
                <a:effectLst>
                  <a:outerShdw blurRad="38100" dist="38100" dir="2700000" algn="tl">
                    <a:srgbClr val="000000"/>
                  </a:outerShdw>
                </a:effectLst>
                <a:latin typeface="Arial" charset="0"/>
              </a:rPr>
              <a:t> дона</a:t>
            </a:r>
            <a:r>
              <a:rPr lang="ru-RU" altLang="ja-JP" sz="2800" smtClean="0">
                <a:solidFill>
                  <a:srgbClr val="FF0000"/>
                </a:solidFill>
                <a:effectLst>
                  <a:outerShdw blurRad="38100" dist="38100" dir="2700000" algn="tl">
                    <a:srgbClr val="000000"/>
                  </a:outerShdw>
                </a:effectLst>
                <a:latin typeface="Arial" charset="0"/>
              </a:rPr>
              <a:t> </a:t>
            </a:r>
            <a:r>
              <a:rPr lang="ru-RU" altLang="ja-JP" sz="2800" smtClean="0">
                <a:solidFill>
                  <a:srgbClr val="0000FF"/>
                </a:solidFill>
                <a:effectLst>
                  <a:outerShdw blurRad="38100" dist="38100" dir="2700000" algn="tl">
                    <a:srgbClr val="000000"/>
                  </a:outerShdw>
                </a:effectLst>
                <a:latin typeface="Arial" charset="0"/>
              </a:rPr>
              <a:t>с</a:t>
            </a:r>
            <a:r>
              <a:rPr lang="uz-Cyrl-UZ" altLang="ja-JP" sz="2800" smtClean="0">
                <a:solidFill>
                  <a:srgbClr val="0000FF"/>
                </a:solidFill>
                <a:effectLst>
                  <a:outerShdw blurRad="38100" dist="38100" dir="2700000" algn="tl">
                    <a:srgbClr val="000000"/>
                  </a:outerShdw>
                </a:effectLst>
                <a:latin typeface="Arial" charset="0"/>
              </a:rPr>
              <a:t>ув хўжалиги иншоотлари</a:t>
            </a:r>
            <a:r>
              <a:rPr lang="ru-RU" altLang="ja-JP" sz="2800" smtClean="0">
                <a:solidFill>
                  <a:srgbClr val="0000FF"/>
                </a:solidFill>
                <a:effectLst>
                  <a:outerShdw blurRad="38100" dist="38100" dir="2700000" algn="tl">
                    <a:srgbClr val="000000"/>
                  </a:outerShdw>
                </a:effectLst>
                <a:latin typeface="Arial" charset="0"/>
              </a:rPr>
              <a:t> </a:t>
            </a:r>
            <a:r>
              <a:rPr lang="uz-Cyrl-UZ" altLang="ja-JP" sz="2800" smtClean="0">
                <a:solidFill>
                  <a:srgbClr val="0000FF"/>
                </a:solidFill>
                <a:effectLst>
                  <a:outerShdw blurRad="38100" dist="38100" dir="2700000" algn="tl">
                    <a:srgbClr val="000000"/>
                  </a:outerShdw>
                </a:effectLst>
                <a:latin typeface="Arial" charset="0"/>
              </a:rPr>
              <a:t>шу жумладан</a:t>
            </a:r>
            <a:r>
              <a:rPr lang="uz-Cyrl-UZ" altLang="ja-JP" sz="2800" smtClean="0">
                <a:solidFill>
                  <a:srgbClr val="FF0000"/>
                </a:solidFill>
                <a:effectLst>
                  <a:outerShdw blurRad="38100" dist="38100" dir="2700000" algn="tl">
                    <a:srgbClr val="000000"/>
                  </a:outerShdw>
                </a:effectLst>
                <a:latin typeface="Arial" charset="0"/>
              </a:rPr>
              <a:t> </a:t>
            </a:r>
            <a:r>
              <a:rPr lang="ru-RU" altLang="ja-JP" sz="2800" b="1" smtClean="0">
                <a:solidFill>
                  <a:srgbClr val="FF0000"/>
                </a:solidFill>
                <a:effectLst>
                  <a:outerShdw blurRad="38100" dist="38100" dir="2700000" algn="tl">
                    <a:srgbClr val="000000"/>
                  </a:outerShdw>
                </a:effectLst>
                <a:latin typeface="Arial" charset="0"/>
              </a:rPr>
              <a:t>800 та</a:t>
            </a:r>
            <a:r>
              <a:rPr lang="ru-RU" altLang="ja-JP" sz="2800" smtClean="0">
                <a:solidFill>
                  <a:srgbClr val="0000FF"/>
                </a:solidFill>
                <a:effectLst>
                  <a:outerShdw blurRad="38100" dist="38100" dir="2700000" algn="tl">
                    <a:srgbClr val="000000"/>
                  </a:outerShdw>
                </a:effectLst>
                <a:latin typeface="Arial" charset="0"/>
              </a:rPr>
              <a:t> </a:t>
            </a:r>
            <a:r>
              <a:rPr lang="uz-Cyrl-UZ" altLang="ja-JP" sz="2800" smtClean="0">
                <a:solidFill>
                  <a:srgbClr val="0000FF"/>
                </a:solidFill>
                <a:effectLst>
                  <a:outerShdw blurRad="38100" dist="38100" dir="2700000" algn="tl">
                    <a:srgbClr val="000000"/>
                  </a:outerShdw>
                </a:effectLst>
                <a:latin typeface="Arial" charset="0"/>
              </a:rPr>
              <a:t>йирик иншоотлар</a:t>
            </a:r>
            <a:endParaRPr lang="ru-RU" altLang="ja-JP" sz="2800" smtClean="0">
              <a:solidFill>
                <a:srgbClr val="0000FF"/>
              </a:solidFill>
              <a:effectLst>
                <a:outerShdw blurRad="38100" dist="38100" dir="2700000" algn="tl">
                  <a:srgbClr val="000000"/>
                </a:outerShdw>
              </a:effectLst>
              <a:latin typeface="Arial" charset="0"/>
            </a:endParaRPr>
          </a:p>
          <a:p>
            <a:pPr marL="179388" indent="188913" eaLnBrk="1" hangingPunct="1">
              <a:spcBef>
                <a:spcPct val="0"/>
              </a:spcBef>
              <a:buClr>
                <a:srgbClr val="090603"/>
              </a:buClr>
              <a:buFont typeface="Wingdings" pitchFamily="2" charset="2"/>
              <a:buBlip>
                <a:blip r:embed="rId2"/>
              </a:buBlip>
              <a:defRPr/>
            </a:pPr>
            <a:endParaRPr lang="ru-RU" altLang="ja-JP" sz="1400" smtClean="0">
              <a:solidFill>
                <a:srgbClr val="0000FF"/>
              </a:solidFill>
              <a:effectLst>
                <a:outerShdw blurRad="38100" dist="38100" dir="2700000" algn="tl">
                  <a:srgbClr val="000000"/>
                </a:outerShdw>
              </a:effectLst>
              <a:latin typeface="Arial" charset="0"/>
            </a:endParaRPr>
          </a:p>
          <a:p>
            <a:pPr marL="179388" indent="188913" eaLnBrk="1" hangingPunct="1">
              <a:spcBef>
                <a:spcPct val="0"/>
              </a:spcBef>
              <a:buClr>
                <a:srgbClr val="090603"/>
              </a:buClr>
              <a:buFont typeface="Wingdings" pitchFamily="2" charset="2"/>
              <a:buBlip>
                <a:blip r:embed="rId2"/>
              </a:buBlip>
              <a:defRPr/>
            </a:pPr>
            <a:r>
              <a:rPr lang="ru-RU" altLang="ja-JP" sz="2800" smtClean="0">
                <a:solidFill>
                  <a:srgbClr val="0000FF"/>
                </a:solidFill>
                <a:effectLst>
                  <a:outerShdw blurRad="38100" dist="38100" dir="2700000" algn="tl">
                    <a:srgbClr val="000000"/>
                  </a:outerShdw>
                </a:effectLst>
                <a:latin typeface="Arial" charset="0"/>
              </a:rPr>
              <a:t>  </a:t>
            </a:r>
            <a:r>
              <a:rPr lang="ru-RU" altLang="ja-JP" sz="2800" b="1" smtClean="0">
                <a:solidFill>
                  <a:srgbClr val="FF0000"/>
                </a:solidFill>
                <a:effectLst>
                  <a:outerShdw blurRad="38100" dist="38100" dir="2700000" algn="tl">
                    <a:srgbClr val="000000"/>
                  </a:outerShdw>
                </a:effectLst>
                <a:latin typeface="Arial" charset="0"/>
              </a:rPr>
              <a:t>8,2 млрд.кВт</a:t>
            </a:r>
            <a:r>
              <a:rPr lang="ru-RU" altLang="ja-JP" sz="2800" smtClean="0">
                <a:solidFill>
                  <a:srgbClr val="0000FF"/>
                </a:solidFill>
                <a:effectLst>
                  <a:outerShdw blurRad="38100" dist="38100" dir="2700000" algn="tl">
                    <a:srgbClr val="000000"/>
                  </a:outerShdw>
                </a:effectLst>
                <a:latin typeface="Arial" charset="0"/>
              </a:rPr>
              <a:t> </a:t>
            </a:r>
            <a:r>
              <a:rPr lang="uz-Cyrl-UZ" altLang="ja-JP" sz="2800" smtClean="0">
                <a:solidFill>
                  <a:srgbClr val="0000FF"/>
                </a:solidFill>
                <a:effectLst>
                  <a:outerShdw blurRad="38100" dist="38100" dir="2700000" algn="tl">
                    <a:srgbClr val="000000"/>
                  </a:outerShdw>
                </a:effectLst>
                <a:latin typeface="Arial" charset="0"/>
              </a:rPr>
              <a:t>қувватга эга бў</a:t>
            </a:r>
            <a:r>
              <a:rPr lang="ru-RU" altLang="ja-JP" sz="2800" smtClean="0">
                <a:solidFill>
                  <a:srgbClr val="0000FF"/>
                </a:solidFill>
                <a:effectLst>
                  <a:outerShdw blurRad="38100" dist="38100" dir="2700000" algn="tl">
                    <a:srgbClr val="000000"/>
                  </a:outerShdw>
                </a:effectLst>
                <a:latin typeface="Arial" charset="0"/>
              </a:rPr>
              <a:t>л</a:t>
            </a:r>
            <a:r>
              <a:rPr lang="uz-Cyrl-UZ" altLang="ja-JP" sz="2800" smtClean="0">
                <a:solidFill>
                  <a:srgbClr val="0000FF"/>
                </a:solidFill>
                <a:effectLst>
                  <a:outerShdw blurRad="38100" dist="38100" dir="2700000" algn="tl">
                    <a:srgbClr val="000000"/>
                  </a:outerShdw>
                </a:effectLst>
                <a:latin typeface="Arial" charset="0"/>
              </a:rPr>
              <a:t>ган</a:t>
            </a:r>
            <a:r>
              <a:rPr lang="ru-RU" altLang="ja-JP" sz="2800" smtClean="0">
                <a:solidFill>
                  <a:srgbClr val="0000FF"/>
                </a:solidFill>
                <a:effectLst>
                  <a:outerShdw blurRad="38100" dist="38100" dir="2700000" algn="tl">
                    <a:srgbClr val="000000"/>
                  </a:outerShdw>
                </a:effectLst>
                <a:latin typeface="Arial" charset="0"/>
              </a:rPr>
              <a:t> </a:t>
            </a:r>
            <a:r>
              <a:rPr lang="ru-RU" altLang="ja-JP" sz="2800" b="1" smtClean="0">
                <a:solidFill>
                  <a:srgbClr val="FF0000"/>
                </a:solidFill>
                <a:effectLst>
                  <a:outerShdw blurRad="38100" dist="38100" dir="2700000" algn="tl">
                    <a:srgbClr val="000000"/>
                  </a:outerShdw>
                </a:effectLst>
                <a:latin typeface="Arial" charset="0"/>
              </a:rPr>
              <a:t>1588 та</a:t>
            </a:r>
            <a:r>
              <a:rPr lang="ru-RU" altLang="ja-JP" sz="2800" smtClean="0">
                <a:solidFill>
                  <a:srgbClr val="0000FF"/>
                </a:solidFill>
                <a:effectLst>
                  <a:outerShdw blurRad="38100" dist="38100" dir="2700000" algn="tl">
                    <a:srgbClr val="000000"/>
                  </a:outerShdw>
                </a:effectLst>
                <a:latin typeface="Arial" charset="0"/>
              </a:rPr>
              <a:t> насос </a:t>
            </a:r>
            <a:r>
              <a:rPr lang="uz-Cyrl-UZ" altLang="ja-JP" sz="2800" smtClean="0">
                <a:solidFill>
                  <a:srgbClr val="0000FF"/>
                </a:solidFill>
                <a:effectLst>
                  <a:outerShdw blurRad="38100" dist="38100" dir="2700000" algn="tl">
                    <a:srgbClr val="000000"/>
                  </a:outerShdw>
                </a:effectLst>
                <a:latin typeface="Arial" charset="0"/>
              </a:rPr>
              <a:t>станциялари</a:t>
            </a:r>
            <a:endParaRPr lang="ru-RU" altLang="ja-JP" sz="2800" smtClean="0">
              <a:solidFill>
                <a:srgbClr val="0000FF"/>
              </a:solidFill>
              <a:effectLst>
                <a:outerShdw blurRad="38100" dist="38100" dir="2700000" algn="tl">
                  <a:srgbClr val="000000"/>
                </a:outerShdw>
              </a:effectLst>
              <a:latin typeface="Arial" charset="0"/>
            </a:endParaRPr>
          </a:p>
          <a:p>
            <a:pPr marL="179388" indent="188913" eaLnBrk="1" hangingPunct="1">
              <a:spcBef>
                <a:spcPct val="0"/>
              </a:spcBef>
              <a:buClr>
                <a:srgbClr val="090603"/>
              </a:buClr>
              <a:buFont typeface="Wingdings" pitchFamily="2" charset="2"/>
              <a:buBlip>
                <a:blip r:embed="rId2"/>
              </a:buBlip>
              <a:defRPr/>
            </a:pPr>
            <a:endParaRPr lang="ru-RU" altLang="ja-JP" sz="1400" smtClean="0">
              <a:solidFill>
                <a:srgbClr val="0000FF"/>
              </a:solidFill>
              <a:effectLst>
                <a:outerShdw blurRad="38100" dist="38100" dir="2700000" algn="tl">
                  <a:srgbClr val="000000"/>
                </a:outerShdw>
              </a:effectLst>
              <a:latin typeface="Arial" charset="0"/>
            </a:endParaRPr>
          </a:p>
          <a:p>
            <a:pPr marL="179388" indent="188913" eaLnBrk="1" hangingPunct="1">
              <a:spcBef>
                <a:spcPct val="0"/>
              </a:spcBef>
              <a:buClr>
                <a:srgbClr val="090603"/>
              </a:buClr>
              <a:buFont typeface="Wingdings" pitchFamily="2" charset="2"/>
              <a:buBlip>
                <a:blip r:embed="rId2"/>
              </a:buBlip>
              <a:defRPr/>
            </a:pPr>
            <a:r>
              <a:rPr lang="ru-RU" altLang="ja-JP" sz="2800" smtClean="0">
                <a:solidFill>
                  <a:srgbClr val="0000FF"/>
                </a:solidFill>
                <a:effectLst>
                  <a:outerShdw blurRad="38100" dist="38100" dir="2700000" algn="tl">
                    <a:srgbClr val="000000"/>
                  </a:outerShdw>
                </a:effectLst>
                <a:latin typeface="Arial" charset="0"/>
              </a:rPr>
              <a:t> </a:t>
            </a:r>
            <a:r>
              <a:rPr lang="uz-Cyrl-UZ" altLang="ja-JP" sz="2800" smtClean="0">
                <a:solidFill>
                  <a:srgbClr val="0000FF"/>
                </a:solidFill>
                <a:effectLst>
                  <a:outerShdw blurRad="38100" dist="38100" dir="2700000" algn="tl">
                    <a:srgbClr val="000000"/>
                  </a:outerShdw>
                </a:effectLst>
                <a:latin typeface="Arial" charset="0"/>
              </a:rPr>
              <a:t>умумий ҳажми </a:t>
            </a:r>
            <a:r>
              <a:rPr lang="ru-RU" altLang="ja-JP" sz="2800" b="1" smtClean="0">
                <a:solidFill>
                  <a:srgbClr val="FF0000"/>
                </a:solidFill>
                <a:effectLst>
                  <a:outerShdw blurRad="38100" dist="38100" dir="2700000" algn="tl">
                    <a:srgbClr val="000000"/>
                  </a:outerShdw>
                </a:effectLst>
                <a:latin typeface="Arial" charset="0"/>
              </a:rPr>
              <a:t>19,8 млрд.м</a:t>
            </a:r>
            <a:r>
              <a:rPr lang="ru-RU" altLang="ja-JP" sz="2800" b="1" baseline="30000" smtClean="0">
                <a:solidFill>
                  <a:srgbClr val="FF0000"/>
                </a:solidFill>
                <a:effectLst>
                  <a:outerShdw blurRad="38100" dist="38100" dir="2700000" algn="tl">
                    <a:srgbClr val="000000"/>
                  </a:outerShdw>
                </a:effectLst>
                <a:latin typeface="Arial" charset="0"/>
              </a:rPr>
              <a:t>3</a:t>
            </a:r>
            <a:r>
              <a:rPr lang="uz-Cyrl-UZ" altLang="ja-JP" sz="2800" baseline="30000" smtClean="0">
                <a:solidFill>
                  <a:srgbClr val="FF0000"/>
                </a:solidFill>
                <a:effectLst>
                  <a:outerShdw blurRad="38100" dist="38100" dir="2700000" algn="tl">
                    <a:srgbClr val="000000"/>
                  </a:outerShdw>
                </a:effectLst>
                <a:latin typeface="Arial" charset="0"/>
              </a:rPr>
              <a:t> </a:t>
            </a:r>
            <a:r>
              <a:rPr lang="uz-Cyrl-UZ" altLang="ja-JP" sz="2800" smtClean="0">
                <a:solidFill>
                  <a:srgbClr val="FF0000"/>
                </a:solidFill>
                <a:effectLst>
                  <a:outerShdw blurRad="38100" dist="38100" dir="2700000" algn="tl">
                    <a:srgbClr val="000000"/>
                  </a:outerShdw>
                </a:effectLst>
                <a:latin typeface="Arial" charset="0"/>
              </a:rPr>
              <a:t> </a:t>
            </a:r>
            <a:r>
              <a:rPr lang="uz-Cyrl-UZ" altLang="ja-JP" sz="2800" smtClean="0">
                <a:solidFill>
                  <a:srgbClr val="0000FF"/>
                </a:solidFill>
                <a:effectLst>
                  <a:outerShdw blurRad="38100" dist="38100" dir="2700000" algn="tl">
                    <a:srgbClr val="000000"/>
                  </a:outerShdw>
                </a:effectLst>
                <a:latin typeface="Arial" charset="0"/>
              </a:rPr>
              <a:t>бўлган</a:t>
            </a:r>
            <a:r>
              <a:rPr lang="ru-RU" altLang="ja-JP" sz="2800" smtClean="0">
                <a:solidFill>
                  <a:srgbClr val="0000FF"/>
                </a:solidFill>
                <a:effectLst>
                  <a:outerShdw blurRad="38100" dist="38100" dir="2700000" algn="tl">
                    <a:srgbClr val="000000"/>
                  </a:outerShdw>
                </a:effectLst>
                <a:latin typeface="Arial" charset="0"/>
              </a:rPr>
              <a:t> </a:t>
            </a:r>
            <a:r>
              <a:rPr lang="ru-RU" altLang="ja-JP" sz="2800" b="1" smtClean="0">
                <a:solidFill>
                  <a:srgbClr val="FF0000"/>
                </a:solidFill>
                <a:effectLst>
                  <a:outerShdw blurRad="38100" dist="38100" dir="2700000" algn="tl">
                    <a:srgbClr val="000000"/>
                  </a:outerShdw>
                </a:effectLst>
                <a:latin typeface="Arial" charset="0"/>
              </a:rPr>
              <a:t>55 та</a:t>
            </a:r>
            <a:r>
              <a:rPr lang="uz-Cyrl-UZ" altLang="ja-JP" sz="2800" smtClean="0">
                <a:solidFill>
                  <a:srgbClr val="0000FF"/>
                </a:solidFill>
                <a:effectLst>
                  <a:outerShdw blurRad="38100" dist="38100" dir="2700000" algn="tl">
                    <a:srgbClr val="000000"/>
                  </a:outerShdw>
                </a:effectLst>
                <a:latin typeface="Arial" charset="0"/>
              </a:rPr>
              <a:t> сув омборлари</a:t>
            </a:r>
            <a:endParaRPr lang="ru-RU" altLang="ja-JP" sz="2800" smtClean="0">
              <a:solidFill>
                <a:srgbClr val="0000FF"/>
              </a:solidFill>
              <a:effectLst>
                <a:outerShdw blurRad="38100" dist="38100" dir="2700000" algn="tl">
                  <a:srgbClr val="000000"/>
                </a:outerShdw>
              </a:effectLst>
              <a:latin typeface="Arial" charset="0"/>
            </a:endParaRPr>
          </a:p>
          <a:p>
            <a:pPr marL="179388" indent="188913" eaLnBrk="1" hangingPunct="1">
              <a:spcBef>
                <a:spcPct val="0"/>
              </a:spcBef>
              <a:buClr>
                <a:srgbClr val="090603"/>
              </a:buClr>
              <a:buFont typeface="Wingdings" pitchFamily="2" charset="2"/>
              <a:buNone/>
              <a:defRPr/>
            </a:pPr>
            <a:endParaRPr lang="ru-RU" altLang="ja-JP" sz="1400" smtClean="0">
              <a:solidFill>
                <a:srgbClr val="0000FF"/>
              </a:solidFill>
              <a:effectLst>
                <a:outerShdw blurRad="38100" dist="38100" dir="2700000" algn="tl">
                  <a:srgbClr val="000000"/>
                </a:outerShdw>
              </a:effectLst>
              <a:latin typeface="Arial" charset="0"/>
            </a:endParaRPr>
          </a:p>
          <a:p>
            <a:pPr marL="179388" indent="188913" eaLnBrk="1" hangingPunct="1">
              <a:spcBef>
                <a:spcPct val="0"/>
              </a:spcBef>
              <a:buClr>
                <a:srgbClr val="090603"/>
              </a:buClr>
              <a:buFont typeface="Wingdings" pitchFamily="2" charset="2"/>
              <a:buBlip>
                <a:blip r:embed="rId2"/>
              </a:buBlip>
              <a:defRPr/>
            </a:pPr>
            <a:r>
              <a:rPr lang="ru-RU" altLang="ja-JP" sz="2800" b="1" smtClean="0">
                <a:solidFill>
                  <a:srgbClr val="FF0000"/>
                </a:solidFill>
                <a:effectLst>
                  <a:outerShdw blurRad="38100" dist="38100" dir="2700000" algn="tl">
                    <a:srgbClr val="000000"/>
                  </a:outerShdw>
                </a:effectLst>
                <a:latin typeface="Arial" charset="0"/>
              </a:rPr>
              <a:t> 4100</a:t>
            </a:r>
            <a:r>
              <a:rPr lang="uz-Cyrl-UZ" altLang="ja-JP" sz="2800" smtClean="0">
                <a:solidFill>
                  <a:srgbClr val="FF0000"/>
                </a:solidFill>
                <a:effectLst>
                  <a:outerShdw blurRad="38100" dist="38100" dir="2700000" algn="tl">
                    <a:srgbClr val="000000"/>
                  </a:outerShdw>
                </a:effectLst>
                <a:latin typeface="Arial" charset="0"/>
              </a:rPr>
              <a:t> </a:t>
            </a:r>
            <a:r>
              <a:rPr lang="ru-RU" altLang="ja-JP" sz="2800" smtClean="0">
                <a:solidFill>
                  <a:srgbClr val="0000FF"/>
                </a:solidFill>
                <a:effectLst>
                  <a:outerShdw blurRad="38100" dist="38100" dir="2700000" algn="tl">
                    <a:srgbClr val="000000"/>
                  </a:outerShdw>
                </a:effectLst>
                <a:latin typeface="Arial" charset="0"/>
              </a:rPr>
              <a:t>дан</a:t>
            </a:r>
            <a:r>
              <a:rPr lang="ru-RU" altLang="ja-JP" sz="2800" smtClean="0">
                <a:solidFill>
                  <a:srgbClr val="FF0000"/>
                </a:solidFill>
                <a:effectLst>
                  <a:outerShdw blurRad="38100" dist="38100" dir="2700000" algn="tl">
                    <a:srgbClr val="000000"/>
                  </a:outerShdw>
                </a:effectLst>
                <a:latin typeface="Arial" charset="0"/>
              </a:rPr>
              <a:t> </a:t>
            </a:r>
            <a:r>
              <a:rPr lang="uz-Cyrl-UZ" altLang="ja-JP" sz="2800" smtClean="0">
                <a:solidFill>
                  <a:srgbClr val="0000FF"/>
                </a:solidFill>
                <a:effectLst>
                  <a:outerShdw blurRad="38100" dist="38100" dir="2700000" algn="tl">
                    <a:srgbClr val="000000"/>
                  </a:outerShdw>
                </a:effectLst>
                <a:latin typeface="Arial" charset="0"/>
              </a:rPr>
              <a:t>ортиқ</a:t>
            </a:r>
            <a:r>
              <a:rPr lang="uz-Cyrl-UZ" altLang="ja-JP" sz="2800" smtClean="0">
                <a:solidFill>
                  <a:srgbClr val="FF0000"/>
                </a:solidFill>
                <a:effectLst>
                  <a:outerShdw blurRad="38100" dist="38100" dir="2700000" algn="tl">
                    <a:srgbClr val="000000"/>
                  </a:outerShdw>
                </a:effectLst>
                <a:latin typeface="Arial" charset="0"/>
              </a:rPr>
              <a:t> </a:t>
            </a:r>
            <a:r>
              <a:rPr lang="uz-Cyrl-UZ" altLang="ja-JP" sz="2800" smtClean="0">
                <a:solidFill>
                  <a:srgbClr val="0000FF"/>
                </a:solidFill>
                <a:effectLst>
                  <a:outerShdw blurRad="38100" dist="38100" dir="2700000" algn="tl">
                    <a:srgbClr val="000000"/>
                  </a:outerShdw>
                </a:effectLst>
                <a:latin typeface="Arial" charset="0"/>
              </a:rPr>
              <a:t>тик қудуқлар</a:t>
            </a:r>
            <a:endParaRPr lang="ru-RU" sz="2800" smtClean="0">
              <a:solidFill>
                <a:srgbClr val="0000FF"/>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кстура">
  <a:themeElements>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7784</TotalTime>
  <Words>1573</Words>
  <Application>Microsoft Office PowerPoint</Application>
  <PresentationFormat>On-screen Show (4:3)</PresentationFormat>
  <Paragraphs>272</Paragraphs>
  <Slides>27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Текстура</vt:lpstr>
      <vt:lpstr>Точечный рисунок</vt:lpstr>
      <vt:lpstr>Илмий тадқиқотлар бўйича проректор  Т.З.Султанов   </vt:lpstr>
      <vt:lpstr>Сув ҳаёт манбаи</vt:lpstr>
      <vt:lpstr>    ￭ Сувга бўлган умумий талаб 550 млрд. кубометрга ошди; ￭ Сув тақчиллигининг таъсири (1000 м3/киши дан кам бўлган) 0,5 млрд. кишидан 1,4 млрд. кишига ошди;  ￭  2 миллиард одам канализация билан таъминланмаган;  ￭ Сув билан боғлиқ табиий офатлар келтирадиган зарар 2,6 мартага кўпайган!!!</vt:lpstr>
      <vt:lpstr>Slide 4</vt:lpstr>
      <vt:lpstr>Slide 5</vt:lpstr>
      <vt:lpstr>2012 йилда иқтисодиёт соҳалари бўйича сувнинг ишлатилиши</vt:lpstr>
      <vt:lpstr>Ўзбекистонда 1 га ерни суғоришга сарфланаётган ўртача сув миқдорининг камайиши</vt:lpstr>
      <vt:lpstr>Етказиб берилаётган 1 м3 сувнинг таннархи, сўм/м3  (2012 йил эксплуатацион харажатлари асосида)</vt:lpstr>
      <vt:lpstr>Ўзбекистон Республикаси сув хўжалиги</vt:lpstr>
      <vt:lpstr>Мелиоратив объектлар</vt:lpstr>
      <vt:lpstr>Суғориладиган ерларнинг мелиоратив ҳолатини яхшилаш</vt:lpstr>
      <vt:lpstr>Республика бўйича кучли шўрланган майдонларнинг  камайиб бориши, минг.га</vt:lpstr>
      <vt:lpstr>Slide 13</vt:lpstr>
      <vt:lpstr>Сув тежовчи технологиялар жорий этилган майдонлар тўғрисида маълумот</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Эътиборингиз учун раҳмат</vt:lpstr>
    </vt:vector>
  </TitlesOfParts>
  <Company>SANIIRI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Разработка концепции и реализация мер по повышению продуктивности орошаемых земель на территории Ассоциации водопользователей КТР-1а в Сырдарьинской области</dc:title>
  <dc:creator>Sobit</dc:creator>
  <cp:lastModifiedBy>makhsad.bauetdinov</cp:lastModifiedBy>
  <cp:revision>1026</cp:revision>
  <dcterms:created xsi:type="dcterms:W3CDTF">2009-10-04T17:35:53Z</dcterms:created>
  <dcterms:modified xsi:type="dcterms:W3CDTF">2013-08-25T17:42:27Z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1574139</vt:lpwstr>
  </property>
  <property fmtid="{D5CDD505-2E9C-101B-9397-08002B2CF9AE}" name="NXPowerLiteSettings" pid="3">
    <vt:lpwstr>F7000400038000</vt:lpwstr>
  </property>
  <property fmtid="{D5CDD505-2E9C-101B-9397-08002B2CF9AE}" name="NXPowerLiteVersion" pid="4">
    <vt:lpwstr>D5.0.6</vt:lpwstr>
  </property>
</Properties>
</file>