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14"/>
  </p:notesMasterIdLst>
  <p:sldIdLst>
    <p:sldId id="256" r:id="rId2"/>
    <p:sldId id="342" r:id="rId3"/>
    <p:sldId id="343" r:id="rId4"/>
    <p:sldId id="344" r:id="rId5"/>
    <p:sldId id="345" r:id="rId6"/>
    <p:sldId id="346" r:id="rId7"/>
    <p:sldId id="347" r:id="rId8"/>
    <p:sldId id="350" r:id="rId9"/>
    <p:sldId id="348" r:id="rId10"/>
    <p:sldId id="349" r:id="rId11"/>
    <p:sldId id="355" r:id="rId12"/>
    <p:sldId id="351" r:id="rId13"/>
  </p:sldIdLst>
  <p:sldSz cx="9144000" cy="6858000" type="screen4x3"/>
  <p:notesSz cx="6761163" cy="99314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33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0" autoAdjust="0"/>
    <p:restoredTop sz="94707" autoAdjust="0"/>
  </p:normalViewPr>
  <p:slideViewPr>
    <p:cSldViewPr>
      <p:cViewPr varScale="1">
        <p:scale>
          <a:sx n="99" d="100"/>
          <a:sy n="99" d="100"/>
        </p:scale>
        <p:origin x="-350" y="-62"/>
      </p:cViewPr>
      <p:guideLst>
        <p:guide orient="horz" pos="2160"/>
        <p:guide pos="2880"/>
      </p:guideLst>
    </p:cSldViewPr>
  </p:slideViewPr>
  <p:outlineViewPr>
    <p:cViewPr>
      <p:scale>
        <a:sx n="33" d="100"/>
        <a:sy n="33" d="100"/>
      </p:scale>
      <p:origin x="0" y="39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defRPr sz="1200" b="0"/>
            </a:lvl1pPr>
          </a:lstStyle>
          <a:p>
            <a:pPr>
              <a:defRPr/>
            </a:pPr>
            <a:endParaRPr lang="ru-RU"/>
          </a:p>
        </p:txBody>
      </p:sp>
      <p:sp>
        <p:nvSpPr>
          <p:cNvPr id="306179" name="Rectangle 3"/>
          <p:cNvSpPr>
            <a:spLocks noGrp="1" noChangeArrowheads="1"/>
          </p:cNvSpPr>
          <p:nvPr>
            <p:ph type="dt" idx="1"/>
          </p:nvPr>
        </p:nvSpPr>
        <p:spPr bwMode="auto">
          <a:xfrm>
            <a:off x="382905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defRPr sz="1200" b="0"/>
            </a:lvl1pPr>
          </a:lstStyle>
          <a:p>
            <a:pPr>
              <a:defRPr/>
            </a:pPr>
            <a:endParaRPr lang="ru-RU"/>
          </a:p>
        </p:txBody>
      </p:sp>
      <p:sp>
        <p:nvSpPr>
          <p:cNvPr id="16388" name="Rectangle 4"/>
          <p:cNvSpPr>
            <a:spLocks noGrp="1" noRot="1" noChangeAspect="1" noChangeArrowheads="1" noTextEdit="1"/>
          </p:cNvSpPr>
          <p:nvPr>
            <p:ph type="sldImg" idx="2"/>
          </p:nvPr>
        </p:nvSpPr>
        <p:spPr bwMode="auto">
          <a:xfrm>
            <a:off x="898525" y="744538"/>
            <a:ext cx="4965700" cy="3724275"/>
          </a:xfrm>
          <a:prstGeom prst="rect">
            <a:avLst/>
          </a:prstGeom>
          <a:noFill/>
          <a:ln w="9525">
            <a:solidFill>
              <a:srgbClr val="000000"/>
            </a:solidFill>
            <a:miter lim="800000"/>
            <a:headEnd/>
            <a:tailEnd/>
          </a:ln>
        </p:spPr>
      </p:sp>
      <p:sp>
        <p:nvSpPr>
          <p:cNvPr id="306181" name="Rectangle 5"/>
          <p:cNvSpPr>
            <a:spLocks noGrp="1" noChangeArrowheads="1"/>
          </p:cNvSpPr>
          <p:nvPr>
            <p:ph type="body" sz="quarter" idx="3"/>
          </p:nvPr>
        </p:nvSpPr>
        <p:spPr bwMode="auto">
          <a:xfrm>
            <a:off x="676275" y="4718050"/>
            <a:ext cx="5408613"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6182" name="Rectangle 6"/>
          <p:cNvSpPr>
            <a:spLocks noGrp="1" noChangeArrowheads="1"/>
          </p:cNvSpPr>
          <p:nvPr>
            <p:ph type="ftr" sz="quarter" idx="4"/>
          </p:nvPr>
        </p:nvSpPr>
        <p:spPr bwMode="auto">
          <a:xfrm>
            <a:off x="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ClrTx/>
              <a:defRPr sz="1200" b="0"/>
            </a:lvl1pPr>
          </a:lstStyle>
          <a:p>
            <a:pPr>
              <a:defRPr/>
            </a:pPr>
            <a:endParaRPr lang="ru-RU"/>
          </a:p>
        </p:txBody>
      </p:sp>
      <p:sp>
        <p:nvSpPr>
          <p:cNvPr id="306183" name="Rectangle 7"/>
          <p:cNvSpPr>
            <a:spLocks noGrp="1" noChangeArrowheads="1"/>
          </p:cNvSpPr>
          <p:nvPr>
            <p:ph type="sldNum" sz="quarter" idx="5"/>
          </p:nvPr>
        </p:nvSpPr>
        <p:spPr bwMode="auto">
          <a:xfrm>
            <a:off x="382905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defRPr sz="1200" b="0"/>
            </a:lvl1pPr>
          </a:lstStyle>
          <a:p>
            <a:pPr>
              <a:defRPr/>
            </a:pPr>
            <a:fld id="{28888E25-63C4-4E6E-A43F-CB66D31A386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57F170D-742A-429B-9692-29922E900B6C}" type="slidenum">
              <a:rPr lang="ru-RU" smtClean="0"/>
              <a:pPr/>
              <a:t>1</a:t>
            </a:fld>
            <a:endParaRPr lang="ru-RU"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lgn="just">
                <a:buClr>
                  <a:schemeClr val="tx2"/>
                </a:buClr>
                <a:defRPr/>
              </a:pPr>
              <a:endParaRPr lang="ru-RU"/>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just">
                <a:buClr>
                  <a:schemeClr val="tx2"/>
                </a:buClr>
                <a:defRPr/>
              </a:pPr>
              <a:endParaRPr lang="ru-RU"/>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lgn="just">
              <a:buClr>
                <a:schemeClr val="tx2"/>
              </a:buClr>
              <a:defRPr/>
            </a:pPr>
            <a:endParaRPr lang="ru-RU"/>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just">
                <a:buClr>
                  <a:schemeClr val="tx2"/>
                </a:buClr>
                <a:defRPr/>
              </a:pPr>
              <a:endParaRPr lang="ru-RU"/>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lgn="just">
                  <a:buClr>
                    <a:schemeClr val="tx2"/>
                  </a:buClr>
                  <a:defRPr/>
                </a:pPr>
                <a:endParaRPr lang="ru-RU"/>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lgn="just">
                  <a:buClr>
                    <a:schemeClr val="tx2"/>
                  </a:buClr>
                  <a:defRPr/>
                </a:pPr>
                <a:endParaRPr lang="ru-RU"/>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lgn="just">
                  <a:buClr>
                    <a:schemeClr val="tx2"/>
                  </a:buClr>
                  <a:defRPr/>
                </a:pPr>
                <a:endParaRPr lang="ru-RU"/>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lgn="just">
                  <a:buClr>
                    <a:schemeClr val="tx2"/>
                  </a:buClr>
                  <a:defRPr/>
                </a:pPr>
                <a:endParaRPr lang="ru-RU"/>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lgn="just">
                  <a:buClr>
                    <a:schemeClr val="tx2"/>
                  </a:buClr>
                  <a:defRPr/>
                </a:pPr>
                <a:endParaRPr lang="ru-RU"/>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just">
                <a:buClr>
                  <a:schemeClr val="tx2"/>
                </a:buClr>
                <a:defRPr/>
              </a:pPr>
              <a:endParaRPr lang="ru-RU"/>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lgn="just">
                <a:buClr>
                  <a:schemeClr val="tx2"/>
                </a:buClr>
                <a:defRPr/>
              </a:pPr>
              <a:endParaRPr lang="ru-RU"/>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lgn="just">
                <a:buClr>
                  <a:schemeClr val="tx2"/>
                </a:buClr>
                <a:defRPr/>
              </a:pPr>
              <a:endParaRPr lang="ru-RU"/>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lgn="just">
                <a:buClr>
                  <a:schemeClr val="tx2"/>
                </a:buClr>
                <a:defRPr/>
              </a:pPr>
              <a:endParaRPr lang="ru-RU"/>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lgn="just">
                <a:buClr>
                  <a:schemeClr val="tx2"/>
                </a:buClr>
                <a:defRPr/>
              </a:pPr>
              <a:endParaRPr lang="ru-RU"/>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lgn="just">
                <a:buClr>
                  <a:schemeClr val="tx2"/>
                </a:buClr>
                <a:defRPr/>
              </a:pPr>
              <a:endParaRPr lang="ru-RU"/>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lgn="just">
                <a:buClr>
                  <a:schemeClr val="tx2"/>
                </a:buClr>
                <a:defRPr/>
              </a:pPr>
              <a:endParaRPr lang="ru-RU"/>
            </a:p>
          </p:txBody>
        </p:sp>
      </p:grpSp>
      <p:sp>
        <p:nvSpPr>
          <p:cNvPr id="233494" name="Rectangle 22"/>
          <p:cNvSpPr>
            <a:spLocks noGrp="1" noChangeArrowheads="1"/>
          </p:cNvSpPr>
          <p:nvPr>
            <p:ph type="ctrTitle" sz="quarter"/>
          </p:nvPr>
        </p:nvSpPr>
        <p:spPr>
          <a:xfrm>
            <a:off x="457200" y="1447800"/>
            <a:ext cx="8229600" cy="1736725"/>
          </a:xfrm>
        </p:spPr>
        <p:txBody>
          <a:bodyPr/>
          <a:lstStyle>
            <a:lvl1pPr>
              <a:defRPr sz="5400"/>
            </a:lvl1pPr>
          </a:lstStyle>
          <a:p>
            <a:r>
              <a:rPr lang="ru-RU"/>
              <a:t>Образец заголовка</a:t>
            </a:r>
          </a:p>
        </p:txBody>
      </p:sp>
      <p:sp>
        <p:nvSpPr>
          <p:cNvPr id="23349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ru-RU"/>
              <a:t>Образец подзаголовка</a:t>
            </a:r>
          </a:p>
        </p:txBody>
      </p:sp>
      <p:sp>
        <p:nvSpPr>
          <p:cNvPr id="24" name="Rectangle 24"/>
          <p:cNvSpPr>
            <a:spLocks noGrp="1" noChangeArrowheads="1"/>
          </p:cNvSpPr>
          <p:nvPr>
            <p:ph type="dt" sz="quarter" idx="10"/>
          </p:nvPr>
        </p:nvSpPr>
        <p:spPr/>
        <p:txBody>
          <a:bodyPr/>
          <a:lstStyle>
            <a:lvl1pPr>
              <a:defRPr/>
            </a:lvl1pPr>
          </a:lstStyle>
          <a:p>
            <a:pPr>
              <a:defRPr/>
            </a:pPr>
            <a:endParaRPr lang="ru-RU"/>
          </a:p>
        </p:txBody>
      </p:sp>
      <p:sp>
        <p:nvSpPr>
          <p:cNvPr id="25" name="Rectangle 25"/>
          <p:cNvSpPr>
            <a:spLocks noGrp="1" noChangeArrowheads="1"/>
          </p:cNvSpPr>
          <p:nvPr>
            <p:ph type="sldNum" sz="quarter" idx="11"/>
          </p:nvPr>
        </p:nvSpPr>
        <p:spPr/>
        <p:txBody>
          <a:bodyPr/>
          <a:lstStyle>
            <a:lvl1pPr>
              <a:defRPr/>
            </a:lvl1pPr>
          </a:lstStyle>
          <a:p>
            <a:pPr>
              <a:defRPr/>
            </a:pPr>
            <a:fld id="{17F6301D-2E66-45FE-A428-CE31657EA21A}" type="slidenum">
              <a:rPr lang="ru-RU"/>
              <a:pPr>
                <a:defRPr/>
              </a:pPr>
              <a:t>‹#›</a:t>
            </a:fld>
            <a:endParaRPr lang="ru-RU"/>
          </a:p>
        </p:txBody>
      </p:sp>
      <p:sp>
        <p:nvSpPr>
          <p:cNvPr id="26" name="Rectangle 26"/>
          <p:cNvSpPr>
            <a:spLocks noGrp="1" noChangeArrowheads="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E926501E-88C0-486B-85D4-57328B380E9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288BF53C-424E-4D33-8755-EF5BFB05406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endParaRPr lang="ru-RU"/>
          </a:p>
        </p:txBody>
      </p:sp>
      <p:sp>
        <p:nvSpPr>
          <p:cNvPr id="8" name="Rectangle 25"/>
          <p:cNvSpPr>
            <a:spLocks noGrp="1" noChangeArrowheads="1"/>
          </p:cNvSpPr>
          <p:nvPr>
            <p:ph type="ftr" sz="quarter" idx="11"/>
          </p:nvPr>
        </p:nvSpPr>
        <p:spPr>
          <a:ln/>
        </p:spPr>
        <p:txBody>
          <a:bodyPr/>
          <a:lstStyle>
            <a:lvl1pPr>
              <a:defRPr/>
            </a:lvl1pPr>
          </a:lstStyle>
          <a:p>
            <a:pPr>
              <a:defRPr/>
            </a:pPr>
            <a:endParaRPr lang="ru-RU"/>
          </a:p>
        </p:txBody>
      </p:sp>
      <p:sp>
        <p:nvSpPr>
          <p:cNvPr id="9" name="Rectangle 26"/>
          <p:cNvSpPr>
            <a:spLocks noGrp="1" noChangeArrowheads="1"/>
          </p:cNvSpPr>
          <p:nvPr>
            <p:ph type="sldNum" sz="quarter" idx="12"/>
          </p:nvPr>
        </p:nvSpPr>
        <p:spPr>
          <a:ln/>
        </p:spPr>
        <p:txBody>
          <a:bodyPr/>
          <a:lstStyle>
            <a:lvl1pPr>
              <a:defRPr/>
            </a:lvl1pPr>
          </a:lstStyle>
          <a:p>
            <a:pPr>
              <a:defRPr/>
            </a:pPr>
            <a:fld id="{4AF0F933-4200-4CB3-ACF7-D9D8A7EF595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AA0197E9-6121-4A60-9A85-9388B83C3487}"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281006A5-7567-47AC-9768-F9A26C1A1DD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53EA3405-2E01-4820-A38B-5A7AF2019C3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EE73C5E8-1247-4B30-B674-603469752AB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037B6DF4-8CB1-4872-9BF2-C08C74B74EE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endParaRPr lang="ru-RU"/>
          </a:p>
        </p:txBody>
      </p:sp>
      <p:sp>
        <p:nvSpPr>
          <p:cNvPr id="8" name="Rectangle 25"/>
          <p:cNvSpPr>
            <a:spLocks noGrp="1" noChangeArrowheads="1"/>
          </p:cNvSpPr>
          <p:nvPr>
            <p:ph type="ftr" sz="quarter" idx="11"/>
          </p:nvPr>
        </p:nvSpPr>
        <p:spPr>
          <a:ln/>
        </p:spPr>
        <p:txBody>
          <a:bodyPr/>
          <a:lstStyle>
            <a:lvl1pPr>
              <a:defRPr/>
            </a:lvl1pPr>
          </a:lstStyle>
          <a:p>
            <a:pPr>
              <a:defRPr/>
            </a:pPr>
            <a:endParaRPr lang="ru-RU"/>
          </a:p>
        </p:txBody>
      </p:sp>
      <p:sp>
        <p:nvSpPr>
          <p:cNvPr id="9" name="Rectangle 26"/>
          <p:cNvSpPr>
            <a:spLocks noGrp="1" noChangeArrowheads="1"/>
          </p:cNvSpPr>
          <p:nvPr>
            <p:ph type="sldNum" sz="quarter" idx="12"/>
          </p:nvPr>
        </p:nvSpPr>
        <p:spPr>
          <a:ln/>
        </p:spPr>
        <p:txBody>
          <a:bodyPr/>
          <a:lstStyle>
            <a:lvl1pPr>
              <a:defRPr/>
            </a:lvl1pPr>
          </a:lstStyle>
          <a:p>
            <a:pPr>
              <a:defRPr/>
            </a:pPr>
            <a:fld id="{400CE9D9-359C-4294-9D60-023AB1AD598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4"/>
          <p:cNvSpPr>
            <a:spLocks noGrp="1" noChangeArrowheads="1"/>
          </p:cNvSpPr>
          <p:nvPr>
            <p:ph type="dt" sz="half" idx="10"/>
          </p:nvPr>
        </p:nvSpPr>
        <p:spPr>
          <a:ln/>
        </p:spPr>
        <p:txBody>
          <a:bodyPr/>
          <a:lstStyle>
            <a:lvl1pPr>
              <a:defRPr/>
            </a:lvl1pPr>
          </a:lstStyle>
          <a:p>
            <a:pPr>
              <a:defRPr/>
            </a:pPr>
            <a:endParaRPr lang="ru-RU"/>
          </a:p>
        </p:txBody>
      </p:sp>
      <p:sp>
        <p:nvSpPr>
          <p:cNvPr id="4" name="Rectangle 25"/>
          <p:cNvSpPr>
            <a:spLocks noGrp="1" noChangeArrowheads="1"/>
          </p:cNvSpPr>
          <p:nvPr>
            <p:ph type="ftr" sz="quarter" idx="11"/>
          </p:nvPr>
        </p:nvSpPr>
        <p:spPr>
          <a:ln/>
        </p:spPr>
        <p:txBody>
          <a:bodyPr/>
          <a:lstStyle>
            <a:lvl1pPr>
              <a:defRPr/>
            </a:lvl1pPr>
          </a:lstStyle>
          <a:p>
            <a:pPr>
              <a:defRPr/>
            </a:pPr>
            <a:endParaRPr lang="ru-RU"/>
          </a:p>
        </p:txBody>
      </p:sp>
      <p:sp>
        <p:nvSpPr>
          <p:cNvPr id="5" name="Rectangle 26"/>
          <p:cNvSpPr>
            <a:spLocks noGrp="1" noChangeArrowheads="1"/>
          </p:cNvSpPr>
          <p:nvPr>
            <p:ph type="sldNum" sz="quarter" idx="12"/>
          </p:nvPr>
        </p:nvSpPr>
        <p:spPr>
          <a:ln/>
        </p:spPr>
        <p:txBody>
          <a:bodyPr/>
          <a:lstStyle>
            <a:lvl1pPr>
              <a:defRPr/>
            </a:lvl1pPr>
          </a:lstStyle>
          <a:p>
            <a:pPr>
              <a:defRPr/>
            </a:pPr>
            <a:fld id="{0162F14A-B346-4BFE-9566-F39A2F0127C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ru-RU"/>
          </a:p>
        </p:txBody>
      </p:sp>
      <p:sp>
        <p:nvSpPr>
          <p:cNvPr id="3" name="Rectangle 25"/>
          <p:cNvSpPr>
            <a:spLocks noGrp="1" noChangeArrowheads="1"/>
          </p:cNvSpPr>
          <p:nvPr>
            <p:ph type="ftr" sz="quarter" idx="11"/>
          </p:nvPr>
        </p:nvSpPr>
        <p:spPr>
          <a:ln/>
        </p:spPr>
        <p:txBody>
          <a:bodyPr/>
          <a:lstStyle>
            <a:lvl1pPr>
              <a:defRPr/>
            </a:lvl1pPr>
          </a:lstStyle>
          <a:p>
            <a:pPr>
              <a:defRPr/>
            </a:pPr>
            <a:endParaRPr lang="ru-RU"/>
          </a:p>
        </p:txBody>
      </p:sp>
      <p:sp>
        <p:nvSpPr>
          <p:cNvPr id="4" name="Rectangle 26"/>
          <p:cNvSpPr>
            <a:spLocks noGrp="1" noChangeArrowheads="1"/>
          </p:cNvSpPr>
          <p:nvPr>
            <p:ph type="sldNum" sz="quarter" idx="12"/>
          </p:nvPr>
        </p:nvSpPr>
        <p:spPr>
          <a:ln/>
        </p:spPr>
        <p:txBody>
          <a:bodyPr/>
          <a:lstStyle>
            <a:lvl1pPr>
              <a:defRPr/>
            </a:lvl1pPr>
          </a:lstStyle>
          <a:p>
            <a:pPr>
              <a:defRPr/>
            </a:pPr>
            <a:fld id="{277F031F-16CF-4036-AAFC-52ED4068748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08042C4C-B1A1-4C54-A09C-F4D11C6ED6E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5869989F-6B95-444A-9974-F35B7831DB5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23245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lgn="just">
                <a:buClr>
                  <a:schemeClr val="tx2"/>
                </a:buClr>
                <a:defRPr/>
              </a:pPr>
              <a:endParaRPr lang="ru-RU"/>
            </a:p>
          </p:txBody>
        </p:sp>
        <p:sp>
          <p:nvSpPr>
            <p:cNvPr id="23245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just">
                <a:buClr>
                  <a:schemeClr val="tx2"/>
                </a:buClr>
                <a:defRPr/>
              </a:pPr>
              <a:endParaRPr lang="ru-RU"/>
            </a:p>
          </p:txBody>
        </p:sp>
      </p:grpSp>
      <p:sp>
        <p:nvSpPr>
          <p:cNvPr id="232453"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lgn="just">
              <a:buClr>
                <a:schemeClr val="tx2"/>
              </a:buClr>
              <a:defRPr/>
            </a:pPr>
            <a:endParaRPr lang="ru-RU"/>
          </a:p>
        </p:txBody>
      </p:sp>
      <p:grpSp>
        <p:nvGrpSpPr>
          <p:cNvPr id="1028" name="Group 6"/>
          <p:cNvGrpSpPr>
            <a:grpSpLocks/>
          </p:cNvGrpSpPr>
          <p:nvPr/>
        </p:nvGrpSpPr>
        <p:grpSpPr bwMode="auto">
          <a:xfrm>
            <a:off x="0" y="6019800"/>
            <a:ext cx="7848600" cy="857250"/>
            <a:chOff x="0" y="3792"/>
            <a:chExt cx="4944" cy="540"/>
          </a:xfrm>
        </p:grpSpPr>
        <p:sp>
          <p:nvSpPr>
            <p:cNvPr id="23245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just">
                <a:buClr>
                  <a:schemeClr val="tx2"/>
                </a:buClr>
                <a:defRPr/>
              </a:pPr>
              <a:endParaRPr lang="ru-RU"/>
            </a:p>
          </p:txBody>
        </p:sp>
        <p:grpSp>
          <p:nvGrpSpPr>
            <p:cNvPr id="1042" name="Group 8"/>
            <p:cNvGrpSpPr>
              <a:grpSpLocks/>
            </p:cNvGrpSpPr>
            <p:nvPr userDrawn="1"/>
          </p:nvGrpSpPr>
          <p:grpSpPr bwMode="auto">
            <a:xfrm>
              <a:off x="2486" y="3792"/>
              <a:ext cx="2458" cy="540"/>
              <a:chOff x="2486" y="3792"/>
              <a:chExt cx="2458" cy="540"/>
            </a:xfrm>
          </p:grpSpPr>
          <p:sp>
            <p:nvSpPr>
              <p:cNvPr id="23245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lgn="just">
                  <a:buClr>
                    <a:schemeClr val="tx2"/>
                  </a:buClr>
                  <a:defRPr/>
                </a:pPr>
                <a:endParaRPr lang="ru-RU"/>
              </a:p>
            </p:txBody>
          </p:sp>
          <p:sp>
            <p:nvSpPr>
              <p:cNvPr id="23245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lgn="just">
                  <a:buClr>
                    <a:schemeClr val="tx2"/>
                  </a:buClr>
                  <a:defRPr/>
                </a:pPr>
                <a:endParaRPr lang="ru-RU"/>
              </a:p>
            </p:txBody>
          </p:sp>
          <p:sp>
            <p:nvSpPr>
              <p:cNvPr id="23245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lgn="just">
                  <a:buClr>
                    <a:schemeClr val="tx2"/>
                  </a:buClr>
                  <a:defRPr/>
                </a:pPr>
                <a:endParaRPr lang="ru-RU"/>
              </a:p>
            </p:txBody>
          </p:sp>
          <p:sp>
            <p:nvSpPr>
              <p:cNvPr id="23246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lgn="just">
                  <a:buClr>
                    <a:schemeClr val="tx2"/>
                  </a:buClr>
                  <a:defRPr/>
                </a:pPr>
                <a:endParaRPr lang="ru-RU"/>
              </a:p>
            </p:txBody>
          </p:sp>
          <p:sp>
            <p:nvSpPr>
              <p:cNvPr id="23246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lgn="just">
                  <a:buClr>
                    <a:schemeClr val="tx2"/>
                  </a:buClr>
                  <a:defRPr/>
                </a:pPr>
                <a:endParaRPr lang="ru-RU"/>
              </a:p>
            </p:txBody>
          </p:sp>
        </p:grpSp>
        <p:sp>
          <p:nvSpPr>
            <p:cNvPr id="23246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just">
                <a:buClr>
                  <a:schemeClr val="tx2"/>
                </a:buClr>
                <a:defRPr/>
              </a:pPr>
              <a:endParaRPr lang="ru-RU"/>
            </a:p>
          </p:txBody>
        </p:sp>
      </p:grpSp>
      <p:grpSp>
        <p:nvGrpSpPr>
          <p:cNvPr id="1029" name="Group 15"/>
          <p:cNvGrpSpPr>
            <a:grpSpLocks/>
          </p:cNvGrpSpPr>
          <p:nvPr/>
        </p:nvGrpSpPr>
        <p:grpSpPr bwMode="auto">
          <a:xfrm>
            <a:off x="627063" y="6021388"/>
            <a:ext cx="5684837" cy="849312"/>
            <a:chOff x="395" y="3793"/>
            <a:chExt cx="3581" cy="535"/>
          </a:xfrm>
        </p:grpSpPr>
        <p:sp>
          <p:nvSpPr>
            <p:cNvPr id="23246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lgn="just">
                <a:buClr>
                  <a:schemeClr val="tx2"/>
                </a:buClr>
                <a:defRPr/>
              </a:pPr>
              <a:endParaRPr lang="ru-RU"/>
            </a:p>
          </p:txBody>
        </p:sp>
        <p:sp>
          <p:nvSpPr>
            <p:cNvPr id="23246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lgn="just">
                <a:buClr>
                  <a:schemeClr val="tx2"/>
                </a:buClr>
                <a:defRPr/>
              </a:pPr>
              <a:endParaRPr lang="ru-RU"/>
            </a:p>
          </p:txBody>
        </p:sp>
        <p:sp>
          <p:nvSpPr>
            <p:cNvPr id="23246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lgn="just">
                <a:buClr>
                  <a:schemeClr val="tx2"/>
                </a:buClr>
                <a:defRPr/>
              </a:pPr>
              <a:endParaRPr lang="ru-RU"/>
            </a:p>
          </p:txBody>
        </p:sp>
        <p:sp>
          <p:nvSpPr>
            <p:cNvPr id="23246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lgn="just">
                <a:buClr>
                  <a:schemeClr val="tx2"/>
                </a:buClr>
                <a:defRPr/>
              </a:pPr>
              <a:endParaRPr lang="ru-RU"/>
            </a:p>
          </p:txBody>
        </p:sp>
        <p:sp>
          <p:nvSpPr>
            <p:cNvPr id="23246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lgn="just">
                <a:buClr>
                  <a:schemeClr val="tx2"/>
                </a:buClr>
                <a:defRPr/>
              </a:pPr>
              <a:endParaRPr lang="ru-RU"/>
            </a:p>
          </p:txBody>
        </p:sp>
        <p:sp>
          <p:nvSpPr>
            <p:cNvPr id="23246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lgn="just">
                <a:buClr>
                  <a:schemeClr val="tx2"/>
                </a:buClr>
                <a:defRPr/>
              </a:pPr>
              <a:endParaRPr lang="ru-RU"/>
            </a:p>
          </p:txBody>
        </p:sp>
      </p:grpSp>
      <p:sp>
        <p:nvSpPr>
          <p:cNvPr id="23247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3247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ClrTx/>
              <a:defRPr sz="1200" b="0">
                <a:effectLst>
                  <a:outerShdw blurRad="38100" dist="38100" dir="2700000" algn="tl">
                    <a:srgbClr val="000000"/>
                  </a:outerShdw>
                </a:effectLst>
              </a:defRPr>
            </a:lvl1pPr>
          </a:lstStyle>
          <a:p>
            <a:pPr>
              <a:defRPr/>
            </a:pPr>
            <a:endParaRPr lang="ru-RU"/>
          </a:p>
        </p:txBody>
      </p:sp>
      <p:sp>
        <p:nvSpPr>
          <p:cNvPr id="23247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buClrTx/>
              <a:defRPr sz="1200" b="0">
                <a:effectLst>
                  <a:outerShdw blurRad="38100" dist="38100" dir="2700000" algn="tl">
                    <a:srgbClr val="000000"/>
                  </a:outerShdw>
                </a:effectLst>
              </a:defRPr>
            </a:lvl1pPr>
          </a:lstStyle>
          <a:p>
            <a:pPr>
              <a:defRPr/>
            </a:pPr>
            <a:endParaRPr lang="ru-RU"/>
          </a:p>
        </p:txBody>
      </p:sp>
      <p:sp>
        <p:nvSpPr>
          <p:cNvPr id="23247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defRPr sz="1200" b="0">
                <a:effectLst>
                  <a:outerShdw blurRad="38100" dist="38100" dir="2700000" algn="tl">
                    <a:srgbClr val="000000"/>
                  </a:outerShdw>
                </a:effectLst>
              </a:defRPr>
            </a:lvl1pPr>
          </a:lstStyle>
          <a:p>
            <a:pPr>
              <a:defRPr/>
            </a:pPr>
            <a:fld id="{2C6EA4BE-2A6A-46A2-9FE3-C836C509119B}"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03"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subTitle" idx="1"/>
          </p:nvPr>
        </p:nvSpPr>
        <p:spPr>
          <a:xfrm>
            <a:off x="571500" y="5429250"/>
            <a:ext cx="8135938" cy="928688"/>
          </a:xfrm>
        </p:spPr>
        <p:txBody>
          <a:bodyPr/>
          <a:lstStyle/>
          <a:p>
            <a:pPr eaLnBrk="1" hangingPunct="1">
              <a:lnSpc>
                <a:spcPct val="90000"/>
              </a:lnSpc>
            </a:pPr>
            <a:endParaRPr lang="ru-RU" sz="2400" smtClean="0">
              <a:effectLst/>
            </a:endParaRPr>
          </a:p>
          <a:p>
            <a:pPr eaLnBrk="1" hangingPunct="1">
              <a:lnSpc>
                <a:spcPct val="90000"/>
              </a:lnSpc>
            </a:pPr>
            <a:r>
              <a:rPr lang="ru-RU" sz="2400" b="1" smtClean="0">
                <a:effectLst/>
              </a:rPr>
              <a:t>Е.К.Ботман, қ/х ф.н., лойиҳалар раҳбари</a:t>
            </a:r>
          </a:p>
          <a:p>
            <a:pPr eaLnBrk="1" hangingPunct="1">
              <a:lnSpc>
                <a:spcPct val="90000"/>
              </a:lnSpc>
            </a:pPr>
            <a:endParaRPr lang="ru-RU" sz="2400" b="1" smtClean="0">
              <a:effectLst/>
            </a:endParaRPr>
          </a:p>
        </p:txBody>
      </p:sp>
      <p:sp>
        <p:nvSpPr>
          <p:cNvPr id="4" name="Номер слайда 3"/>
          <p:cNvSpPr>
            <a:spLocks noGrp="1"/>
          </p:cNvSpPr>
          <p:nvPr>
            <p:ph type="sldNum" sz="quarter" idx="11"/>
          </p:nvPr>
        </p:nvSpPr>
        <p:spPr/>
        <p:txBody>
          <a:bodyPr/>
          <a:lstStyle/>
          <a:p>
            <a:pPr>
              <a:defRPr/>
            </a:pPr>
            <a:fld id="{44C14675-6376-4E29-8928-0AAF85C77427}" type="slidenum">
              <a:rPr lang="ru-RU" smtClean="0"/>
              <a:pPr>
                <a:defRPr/>
              </a:pPr>
              <a:t>1</a:t>
            </a:fld>
            <a:endParaRPr lang="ru-RU"/>
          </a:p>
        </p:txBody>
      </p:sp>
      <p:sp>
        <p:nvSpPr>
          <p:cNvPr id="17411" name="Прямоугольник 5"/>
          <p:cNvSpPr>
            <a:spLocks noChangeArrowheads="1"/>
          </p:cNvSpPr>
          <p:nvPr/>
        </p:nvSpPr>
        <p:spPr bwMode="auto">
          <a:xfrm>
            <a:off x="928688" y="1214438"/>
            <a:ext cx="7572375" cy="2771775"/>
          </a:xfrm>
          <a:prstGeom prst="rect">
            <a:avLst/>
          </a:prstGeom>
          <a:noFill/>
          <a:ln w="9525">
            <a:noFill/>
            <a:miter lim="800000"/>
            <a:headEnd/>
            <a:tailEnd/>
          </a:ln>
        </p:spPr>
        <p:txBody>
          <a:bodyPr>
            <a:spAutoFit/>
          </a:bodyPr>
          <a:lstStyle/>
          <a:p>
            <a:pPr algn="ctr">
              <a:buClr>
                <a:schemeClr val="tx2"/>
              </a:buClr>
            </a:pPr>
            <a:r>
              <a:rPr lang="uz-Cyrl-UZ" sz="4400">
                <a:latin typeface="Times New Roman" pitchFamily="18" charset="0"/>
                <a:cs typeface="Times New Roman" pitchFamily="18" charset="0"/>
              </a:rPr>
              <a:t>Писта плантациялари </a:t>
            </a:r>
            <a:r>
              <a:rPr lang="ru-RU" sz="4400">
                <a:latin typeface="Times New Roman" pitchFamily="18" charset="0"/>
                <a:cs typeface="Times New Roman" pitchFamily="18" charset="0"/>
              </a:rPr>
              <a:t>– </a:t>
            </a:r>
          </a:p>
          <a:p>
            <a:pPr algn="ctr">
              <a:buClr>
                <a:schemeClr val="tx2"/>
              </a:buClr>
            </a:pPr>
            <a:r>
              <a:rPr lang="uz-Cyrl-UZ" sz="4400">
                <a:latin typeface="Times New Roman" pitchFamily="18" charset="0"/>
                <a:cs typeface="Times New Roman" pitchFamily="18" charset="0"/>
              </a:rPr>
              <a:t>Ўзбекистоннинг қурғоқчил тоғолди зоналаридаги ердан муқобил фойдаланиш</a:t>
            </a:r>
            <a:endParaRPr lang="ru-RU" sz="440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uz-Cyrl-UZ" sz="3200" b="1" dirty="0" smtClean="0">
                <a:effectLst>
                  <a:outerShdw blurRad="50800" dist="38100" algn="tr" rotWithShape="0">
                    <a:prstClr val="black">
                      <a:alpha val="40000"/>
                    </a:prstClr>
                  </a:outerShdw>
                </a:effectLst>
                <a:latin typeface="Times New Roman" pitchFamily="18" charset="0"/>
                <a:cs typeface="Times New Roman" pitchFamily="18" charset="0"/>
              </a:rPr>
              <a:t>Мамлакатда пистачиликни бозор шароитларида ривожлантириш шартлари</a:t>
            </a:r>
            <a:endParaRPr lang="ru-RU" sz="3200" dirty="0">
              <a:latin typeface="Times New Roman" pitchFamily="18" charset="0"/>
              <a:cs typeface="Times New Roman" pitchFamily="18" charset="0"/>
            </a:endParaRPr>
          </a:p>
        </p:txBody>
      </p:sp>
      <p:sp>
        <p:nvSpPr>
          <p:cNvPr id="27650" name="Содержимое 2"/>
          <p:cNvSpPr>
            <a:spLocks noGrp="1"/>
          </p:cNvSpPr>
          <p:nvPr>
            <p:ph idx="1"/>
          </p:nvPr>
        </p:nvSpPr>
        <p:spPr>
          <a:xfrm>
            <a:off x="214313" y="1571625"/>
            <a:ext cx="8229600" cy="4495800"/>
          </a:xfrm>
        </p:spPr>
        <p:txBody>
          <a:bodyPr/>
          <a:lstStyle/>
          <a:p>
            <a:r>
              <a:rPr lang="uz-Cyrl-UZ" smtClean="0">
                <a:latin typeface="Times New Roman" pitchFamily="18" charset="0"/>
                <a:cs typeface="Times New Roman" pitchFamily="18" charset="0"/>
              </a:rPr>
              <a:t>тоғолди лалмикор ерларини узоқ муддат ижарага олиш;</a:t>
            </a:r>
            <a:endParaRPr lang="ru-RU" smtClean="0">
              <a:latin typeface="Times New Roman" pitchFamily="18" charset="0"/>
              <a:cs typeface="Times New Roman" pitchFamily="18" charset="0"/>
            </a:endParaRPr>
          </a:p>
          <a:p>
            <a:r>
              <a:rPr lang="uz-Cyrl-UZ" smtClean="0">
                <a:latin typeface="Times New Roman" pitchFamily="18" charset="0"/>
                <a:cs typeface="Times New Roman" pitchFamily="18" charset="0"/>
              </a:rPr>
              <a:t>писта плантацияларини барпо қилиш учун миникредитлар олиш имконияти;</a:t>
            </a:r>
            <a:endParaRPr lang="ru-RU" smtClean="0">
              <a:latin typeface="Times New Roman" pitchFamily="18" charset="0"/>
              <a:cs typeface="Times New Roman" pitchFamily="18" charset="0"/>
            </a:endParaRPr>
          </a:p>
          <a:p>
            <a:r>
              <a:rPr lang="uz-Cyrl-UZ" smtClean="0">
                <a:latin typeface="Times New Roman" pitchFamily="18" charset="0"/>
                <a:cs typeface="Times New Roman" pitchFamily="18" charset="0"/>
              </a:rPr>
              <a:t>писта плантациялари ҳосил бера бошлагунга қадар ердан солиқ олмай туриш;</a:t>
            </a:r>
            <a:endParaRPr lang="ru-RU" smtClean="0">
              <a:latin typeface="Times New Roman" pitchFamily="18" charset="0"/>
              <a:cs typeface="Times New Roman" pitchFamily="18" charset="0"/>
            </a:endParaRPr>
          </a:p>
          <a:p>
            <a:r>
              <a:rPr lang="uz-Cyrl-UZ" smtClean="0">
                <a:latin typeface="Times New Roman" pitchFamily="18" charset="0"/>
                <a:cs typeface="Times New Roman" pitchFamily="18" charset="0"/>
              </a:rPr>
              <a:t>консалтинг хизматлари ва уруғ берувчи плантациялар мавжудлиги.</a:t>
            </a:r>
            <a:endParaRPr lang="ru-RU" smtClean="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16075"/>
          </a:xfrm>
        </p:spPr>
        <p:txBody>
          <a:bodyPr/>
          <a:lstStyle/>
          <a:p>
            <a:pPr>
              <a:defRPr/>
            </a:pPr>
            <a:r>
              <a:rPr lang="uz-Cyrl-UZ" sz="1600" dirty="0" smtClean="0"/>
              <a:t>Биз ушбу амалий ишни, писта ҳам мамлакат иқтисодиёти, ҳам маҳаллий аҳоли  фаровонлигини оширишда тегишли ўринни эгаллаши керак, деган мақсадда бошладик. Ердан бундай фойдаланилганда нафақат писта етиштириш билан шуғулланадиган фермерлар фойда олади, қолаверса, мамлакатдаги экология зоналаридан бирида барқарор хўжалик юритишга эришилади.</a:t>
            </a:r>
            <a:r>
              <a:rPr lang="en-US" sz="1200" dirty="0" smtClean="0"/>
              <a:t/>
            </a:r>
            <a:br>
              <a:rPr lang="en-US" sz="1200" dirty="0" smtClean="0"/>
            </a:br>
            <a:endParaRPr lang="en-US" sz="1200" dirty="0">
              <a:effectLst/>
              <a:latin typeface="+mn-lt"/>
            </a:endParaRPr>
          </a:p>
        </p:txBody>
      </p:sp>
      <p:pic>
        <p:nvPicPr>
          <p:cNvPr id="28674" name="Content Placeholder 3" descr="New Picture (14).png"/>
          <p:cNvPicPr>
            <a:picLocks noGrp="1" noChangeAspect="1"/>
          </p:cNvPicPr>
          <p:nvPr>
            <p:ph idx="1"/>
          </p:nvPr>
        </p:nvPicPr>
        <p:blipFill>
          <a:blip r:embed="rId2"/>
          <a:srcRect/>
          <a:stretch>
            <a:fillRect/>
          </a:stretch>
        </p:blipFill>
        <p:spPr>
          <a:xfrm>
            <a:off x="1763713" y="1628775"/>
            <a:ext cx="5513387" cy="4106863"/>
          </a:xfrm>
        </p:spPr>
      </p:pic>
      <p:sp>
        <p:nvSpPr>
          <p:cNvPr id="28675" name="Rectangle 4"/>
          <p:cNvSpPr>
            <a:spLocks noChangeArrowheads="1"/>
          </p:cNvSpPr>
          <p:nvPr/>
        </p:nvSpPr>
        <p:spPr bwMode="auto">
          <a:xfrm>
            <a:off x="107950" y="3136900"/>
            <a:ext cx="9036050" cy="3086100"/>
          </a:xfrm>
          <a:prstGeom prst="rect">
            <a:avLst/>
          </a:prstGeom>
          <a:noFill/>
          <a:ln w="9525">
            <a:noFill/>
            <a:miter lim="800000"/>
            <a:headEnd/>
            <a:tailEnd/>
          </a:ln>
        </p:spPr>
        <p:txBody>
          <a:bodyPr>
            <a:spAutoFit/>
          </a:bodyPr>
          <a:lstStyle/>
          <a:p>
            <a:pPr algn="just">
              <a:buClr>
                <a:schemeClr val="tx2"/>
              </a:buClr>
            </a:pPr>
            <a:endParaRPr lang="en-GB"/>
          </a:p>
          <a:p>
            <a:pPr algn="just">
              <a:buClr>
                <a:schemeClr val="tx2"/>
              </a:buClr>
            </a:pPr>
            <a:endParaRPr lang="en-GB"/>
          </a:p>
          <a:p>
            <a:pPr algn="just">
              <a:buClr>
                <a:schemeClr val="tx2"/>
              </a:buClr>
            </a:pPr>
            <a:endParaRPr lang="en-GB"/>
          </a:p>
          <a:p>
            <a:pPr algn="just">
              <a:buClr>
                <a:schemeClr val="tx2"/>
              </a:buClr>
            </a:pPr>
            <a:endParaRPr lang="en-GB"/>
          </a:p>
          <a:p>
            <a:pPr algn="just">
              <a:buClr>
                <a:schemeClr val="tx2"/>
              </a:buClr>
            </a:pPr>
            <a:endParaRPr lang="en-GB"/>
          </a:p>
          <a:p>
            <a:pPr algn="just">
              <a:buClr>
                <a:schemeClr val="tx2"/>
              </a:buClr>
            </a:pPr>
            <a:endParaRPr lang="en-GB"/>
          </a:p>
          <a:p>
            <a:pPr algn="just">
              <a:buClr>
                <a:schemeClr val="tx2"/>
              </a:buClr>
            </a:pPr>
            <a:endParaRPr lang="en-GB"/>
          </a:p>
          <a:p>
            <a:pPr algn="just">
              <a:buClr>
                <a:schemeClr val="tx2"/>
              </a:buClr>
            </a:pPr>
            <a:endParaRPr lang="en-GB"/>
          </a:p>
          <a:p>
            <a:pPr algn="just">
              <a:buClr>
                <a:schemeClr val="tx2"/>
              </a:buClr>
            </a:pPr>
            <a:endParaRPr lang="en-GB"/>
          </a:p>
          <a:p>
            <a:pPr algn="just">
              <a:buClr>
                <a:schemeClr val="tx2"/>
              </a:buClr>
            </a:pPr>
            <a:endParaRPr lang="en-GB"/>
          </a:p>
          <a:p>
            <a:pPr algn="just">
              <a:buClr>
                <a:schemeClr val="tx2"/>
              </a:buClr>
            </a:pPr>
            <a:endParaRPr lang="en-GB"/>
          </a:p>
          <a:p>
            <a:pPr algn="just">
              <a:buClr>
                <a:schemeClr val="tx2"/>
              </a:buClr>
            </a:pPr>
            <a:r>
              <a:rPr lang="en-GB"/>
              <a:t>           </a:t>
            </a:r>
            <a:r>
              <a:rPr lang="ru-RU" sz="2000"/>
              <a:t>Тоғолди ерларимиз мана бундай </a:t>
            </a:r>
            <a:r>
              <a:rPr lang="en-GB" sz="2000"/>
              <a:t> </a:t>
            </a:r>
            <a:r>
              <a:rPr lang="ru-RU" sz="2000"/>
              <a:t>кўринишда бўлиши керак</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5216525"/>
          </a:xfrm>
        </p:spPr>
        <p:txBody>
          <a:bodyPr/>
          <a:lstStyle/>
          <a:p>
            <a:pPr>
              <a:defRPr/>
            </a:pPr>
            <a:r>
              <a:rPr lang="ru-RU" dirty="0" err="1" smtClean="0"/>
              <a:t>Эътиборингиз</a:t>
            </a:r>
            <a:r>
              <a:rPr lang="ru-RU" dirty="0" smtClean="0"/>
              <a:t> </a:t>
            </a:r>
            <a:r>
              <a:rPr lang="ru-RU" dirty="0" err="1" smtClean="0"/>
              <a:t>учун</a:t>
            </a:r>
            <a:r>
              <a:rPr lang="ru-RU" dirty="0" smtClean="0"/>
              <a:t> </a:t>
            </a:r>
            <a:r>
              <a:rPr lang="ru-RU" dirty="0" err="1" smtClean="0"/>
              <a:t>рахмат</a:t>
            </a:r>
            <a:r>
              <a:rPr lang="ru-RU" dirty="0" smtClean="0"/>
              <a:t>!</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57375"/>
          </a:xfrm>
        </p:spPr>
        <p:txBody>
          <a:bodyPr/>
          <a:lstStyle/>
          <a:p>
            <a:pPr algn="just">
              <a:defRPr/>
            </a:pPr>
            <a:r>
              <a:rPr lang="ru-RU" sz="1600" b="1" dirty="0" smtClean="0">
                <a:solidFill>
                  <a:schemeClr val="tx1"/>
                </a:solidFill>
                <a:effectLst>
                  <a:outerShdw blurRad="50800" dist="38100" algn="tr" rotWithShape="0">
                    <a:prstClr val="black">
                      <a:alpha val="40000"/>
                    </a:prstClr>
                  </a:outerShdw>
                </a:effectLst>
              </a:rPr>
              <a:t/>
            </a:r>
            <a:br>
              <a:rPr lang="ru-RU" sz="1600" b="1" dirty="0" smtClean="0">
                <a:solidFill>
                  <a:schemeClr val="tx1"/>
                </a:solidFill>
                <a:effectLst>
                  <a:outerShdw blurRad="50800" dist="38100" algn="tr" rotWithShape="0">
                    <a:prstClr val="black">
                      <a:alpha val="40000"/>
                    </a:prstClr>
                  </a:outerShdw>
                </a:effectLst>
              </a:rPr>
            </a:br>
            <a:r>
              <a:rPr lang="ru-RU" sz="1600" b="1" dirty="0" smtClean="0">
                <a:solidFill>
                  <a:schemeClr val="tx1"/>
                </a:solidFill>
                <a:effectLst>
                  <a:outerShdw blurRad="50800" dist="38100" algn="tr" rotWithShape="0">
                    <a:prstClr val="black">
                      <a:alpha val="40000"/>
                    </a:prstClr>
                  </a:outerShdw>
                </a:effectLst>
              </a:rPr>
              <a:t/>
            </a:r>
            <a:br>
              <a:rPr lang="ru-RU" sz="1600" b="1" dirty="0" smtClean="0">
                <a:solidFill>
                  <a:schemeClr val="tx1"/>
                </a:solidFill>
                <a:effectLst>
                  <a:outerShdw blurRad="50800" dist="38100" algn="tr" rotWithShape="0">
                    <a:prstClr val="black">
                      <a:alpha val="40000"/>
                    </a:prstClr>
                  </a:outerShdw>
                </a:effectLst>
              </a:rPr>
            </a:br>
            <a:r>
              <a:rPr lang="en-US" sz="1600" b="1" dirty="0" smtClean="0">
                <a:solidFill>
                  <a:schemeClr val="tx1"/>
                </a:solidFill>
                <a:effectLst>
                  <a:outerShdw blurRad="50800" dist="38100" algn="tr" rotWithShape="0">
                    <a:prstClr val="black">
                      <a:alpha val="40000"/>
                    </a:prstClr>
                  </a:outerShdw>
                </a:effectLst>
              </a:rPr>
              <a:t>2009 </a:t>
            </a:r>
            <a:r>
              <a:rPr lang="uz-Cyrl-UZ" sz="1600" b="1" dirty="0" smtClean="0">
                <a:solidFill>
                  <a:schemeClr val="tx1"/>
                </a:solidFill>
                <a:effectLst>
                  <a:outerShdw blurRad="50800" dist="38100" algn="tr" rotWithShape="0">
                    <a:prstClr val="black">
                      <a:alpha val="40000"/>
                    </a:prstClr>
                  </a:outerShdw>
                </a:effectLst>
              </a:rPr>
              <a:t>йили манзарали боғдорчилик ва ўрмон хўжалиги Республика илмий-амалий маркази ходимлари гуруҳи илк писта етиштириш бўйича “Жиззах вилояти Фориш туманидаги “</a:t>
            </a:r>
            <a:r>
              <a:rPr lang="ru-RU" sz="1600" b="1" dirty="0" smtClean="0">
                <a:solidFill>
                  <a:schemeClr val="tx1"/>
                </a:solidFill>
                <a:effectLst>
                  <a:outerShdw blurRad="50800" dist="38100" algn="tr" rotWithShape="0">
                    <a:prstClr val="black">
                      <a:alpha val="40000"/>
                    </a:prstClr>
                  </a:outerShdw>
                </a:effectLst>
              </a:rPr>
              <a:t>СБМ </a:t>
            </a:r>
            <a:r>
              <a:rPr lang="ru-RU" sz="1600" b="1" dirty="0" err="1" smtClean="0">
                <a:solidFill>
                  <a:schemeClr val="tx1"/>
                </a:solidFill>
                <a:effectLst>
                  <a:outerShdw blurRad="50800" dist="38100" algn="tr" rotWithShape="0">
                    <a:prstClr val="black">
                      <a:alpha val="40000"/>
                    </a:prstClr>
                  </a:outerShdw>
                </a:effectLst>
              </a:rPr>
              <a:t>Му</a:t>
            </a:r>
            <a:r>
              <a:rPr lang="uz-Cyrl-UZ" sz="1600" b="1" dirty="0" smtClean="0">
                <a:solidFill>
                  <a:schemeClr val="tx1"/>
                </a:solidFill>
                <a:effectLst>
                  <a:outerShdw blurRad="50800" dist="38100" algn="tr" rotWithShape="0">
                    <a:prstClr val="black">
                      <a:alpha val="40000"/>
                    </a:prstClr>
                  </a:outerShdw>
                </a:effectLst>
              </a:rPr>
              <a:t>ҳ</a:t>
            </a:r>
            <a:r>
              <a:rPr lang="ru-RU" sz="1600" b="1" dirty="0" err="1" smtClean="0">
                <a:solidFill>
                  <a:schemeClr val="tx1"/>
                </a:solidFill>
                <a:effectLst>
                  <a:outerShdw blurRad="50800" dist="38100" algn="tr" rotWithShape="0">
                    <a:prstClr val="black">
                      <a:alpha val="40000"/>
                    </a:prstClr>
                  </a:outerShdw>
                </a:effectLst>
              </a:rPr>
              <a:t>аммадамин</a:t>
            </a:r>
            <a:r>
              <a:rPr lang="uz-Cyrl-UZ" sz="1600" b="1" dirty="0" smtClean="0">
                <a:solidFill>
                  <a:schemeClr val="tx1"/>
                </a:solidFill>
                <a:effectLst>
                  <a:outerShdw blurRad="50800" dist="38100" algn="tr" rotWithShape="0">
                    <a:prstClr val="black">
                      <a:alpha val="40000"/>
                    </a:prstClr>
                  </a:outerShdw>
                </a:effectLst>
              </a:rPr>
              <a:t>” фермер хўжалиги мисолида мавжуд хўжалик юритиш амалиётларига муқобил равишда қурғоқчилик шароитида хўжалик юритиш ва ўзгараётган иқлим шароитларига мослашишни намойиш қилиш” деб номланган писта етиштириш бўйича илк лойиҳани амалга оширишга киришди. Илгари хўжаликнинг асосий фаолият тури чорвачилик ва  лалмикор ерларда деҳқончилик қилишдан иборат эди. </a:t>
            </a:r>
            <a:endParaRPr lang="ru-RU" sz="1600" dirty="0">
              <a:solidFill>
                <a:schemeClr val="tx1"/>
              </a:solidFill>
            </a:endParaRPr>
          </a:p>
        </p:txBody>
      </p:sp>
      <p:pic>
        <p:nvPicPr>
          <p:cNvPr id="19458" name="Содержимое 3" descr="C:\Documents and Settings\Администратор\Local Settings\Temporary Internet Files\Content.Word\DSC02903.jpg"/>
          <p:cNvPicPr>
            <a:picLocks noGrp="1"/>
          </p:cNvPicPr>
          <p:nvPr>
            <p:ph idx="1"/>
          </p:nvPr>
        </p:nvPicPr>
        <p:blipFill>
          <a:blip r:embed="rId2"/>
          <a:srcRect/>
          <a:stretch>
            <a:fillRect/>
          </a:stretch>
        </p:blipFill>
        <p:spPr>
          <a:xfrm>
            <a:off x="0" y="2349500"/>
            <a:ext cx="5072063" cy="4357688"/>
          </a:xfrm>
        </p:spPr>
      </p:pic>
      <p:sp>
        <p:nvSpPr>
          <p:cNvPr id="19459" name="TextBox 5"/>
          <p:cNvSpPr txBox="1">
            <a:spLocks noChangeArrowheads="1"/>
          </p:cNvSpPr>
          <p:nvPr/>
        </p:nvSpPr>
        <p:spPr bwMode="auto">
          <a:xfrm>
            <a:off x="5429250" y="2071688"/>
            <a:ext cx="3714750" cy="1323975"/>
          </a:xfrm>
          <a:prstGeom prst="rect">
            <a:avLst/>
          </a:prstGeom>
          <a:noFill/>
          <a:ln w="9525">
            <a:noFill/>
            <a:miter lim="800000"/>
            <a:headEnd/>
            <a:tailEnd/>
          </a:ln>
        </p:spPr>
        <p:txBody>
          <a:bodyPr>
            <a:spAutoFit/>
          </a:bodyPr>
          <a:lstStyle/>
          <a:p>
            <a:pPr algn="just">
              <a:buClr>
                <a:schemeClr val="tx2"/>
              </a:buClr>
            </a:pPr>
            <a:r>
              <a:rPr lang="uz-Cyrl-UZ"/>
              <a:t>Ушбу хўжаликда лойиҳани амалга оширишнинг 2 йили мобайнида бошқа ишлар қаторида 30 гектарга яқин писта плантациялари барпо қилинди.</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313"/>
            <a:ext cx="9144000" cy="1928812"/>
          </a:xfrm>
        </p:spPr>
        <p:txBody>
          <a:bodyPr/>
          <a:lstStyle/>
          <a:p>
            <a:pPr algn="just">
              <a:defRPr/>
            </a:pPr>
            <a:r>
              <a:rPr lang="uz-Cyrl-UZ" sz="1800" b="1" dirty="0" smtClean="0">
                <a:solidFill>
                  <a:schemeClr val="tx1"/>
                </a:solidFill>
                <a:effectLst>
                  <a:outerShdw blurRad="50800" dist="38100" algn="tr" rotWithShape="0">
                    <a:prstClr val="black">
                      <a:alpha val="40000"/>
                    </a:prstClr>
                  </a:outerShdw>
                </a:effectLst>
              </a:rPr>
              <a:t>Лойиҳани амалга ошириш мобайнида маҳаллий аҳоли ўртасида писта ва бошқа қурғоқчиликка чидамли экин турларига қизиқиш катта эканига ишонч ҳосил қилдик. Маҳаллий аҳоли учун бир қанча семинарлар ўтказилди, кўпчилик ердан бундай фойдаланишга қизиқаётгани ва тайёр эканини билдирди. Ердан бундай фойдаланиш нафақат тоғ олдидаги лалмикор ерлар  экологиясини (чўлланиш олдини олади, иқлим ўзгаришини юмшатиш ва унга мослашиш воситаси ҳисобланади)  тиклабгина қолмасдан, маҳаллий ҳамжамият аъзолари учун даромад манбаи ҳамдир.</a:t>
            </a:r>
            <a:endParaRPr lang="ru-RU" sz="1800" dirty="0">
              <a:solidFill>
                <a:schemeClr val="tx1"/>
              </a:solidFill>
            </a:endParaRPr>
          </a:p>
        </p:txBody>
      </p:sp>
      <p:pic>
        <p:nvPicPr>
          <p:cNvPr id="20482" name="Содержимое 3" descr="DSC02801.JPG"/>
          <p:cNvPicPr>
            <a:picLocks noGrp="1" noChangeAspect="1"/>
          </p:cNvPicPr>
          <p:nvPr>
            <p:ph idx="1"/>
          </p:nvPr>
        </p:nvPicPr>
        <p:blipFill>
          <a:blip r:embed="rId2"/>
          <a:srcRect/>
          <a:stretch>
            <a:fillRect/>
          </a:stretch>
        </p:blipFill>
        <p:spPr>
          <a:xfrm>
            <a:off x="0" y="2286000"/>
            <a:ext cx="5232400" cy="3924300"/>
          </a:xfrm>
        </p:spPr>
      </p:pic>
      <p:pic>
        <p:nvPicPr>
          <p:cNvPr id="20483" name="Рисунок 4" descr="DSC05802.JPG"/>
          <p:cNvPicPr>
            <a:picLocks noChangeAspect="1"/>
          </p:cNvPicPr>
          <p:nvPr/>
        </p:nvPicPr>
        <p:blipFill>
          <a:blip r:embed="rId3"/>
          <a:srcRect/>
          <a:stretch>
            <a:fillRect/>
          </a:stretch>
        </p:blipFill>
        <p:spPr bwMode="auto">
          <a:xfrm>
            <a:off x="4714875" y="3536950"/>
            <a:ext cx="4429125" cy="3321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357563"/>
          </a:xfrm>
        </p:spPr>
        <p:txBody>
          <a:bodyPr/>
          <a:lstStyle/>
          <a:p>
            <a:pPr algn="l">
              <a:defRPr/>
            </a:pPr>
            <a:r>
              <a:rPr lang="uz-Cyrl-UZ" sz="1800" b="1" dirty="0" smtClean="0">
                <a:solidFill>
                  <a:schemeClr val="tx1"/>
                </a:solidFill>
                <a:effectLst>
                  <a:outerShdw blurRad="50800" dist="38100" algn="tr" rotWithShape="0">
                    <a:prstClr val="black">
                      <a:alpha val="40000"/>
                    </a:prstClr>
                  </a:outerShdw>
                </a:effectLst>
              </a:rPr>
              <a:t>Бироқ ўсаётган ёввойи пистадан серҳосил плантациялар яратиш учун унга юқори навли пистани пайвандлаш зарур бўлади. Ўзбекистонда лойиҳани амалга оширишга киришилаётганда пайвандланадиган юқори навли манба йўқ эди.</a:t>
            </a:r>
            <a:r>
              <a:rPr lang="ru-RU" sz="1800" dirty="0" smtClean="0"/>
              <a:t/>
            </a:r>
            <a:br>
              <a:rPr lang="ru-RU" sz="1800" dirty="0" smtClean="0"/>
            </a:br>
            <a:r>
              <a:rPr lang="ru-RU" sz="1800" b="1" kern="1200" dirty="0" smtClean="0">
                <a:solidFill>
                  <a:schemeClr val="tx1"/>
                </a:solidFill>
                <a:ea typeface="+mn-ea"/>
                <a:cs typeface="+mn-cs"/>
              </a:rPr>
              <a:t/>
            </a:r>
            <a:br>
              <a:rPr lang="ru-RU" sz="1800" b="1" kern="1200" dirty="0" smtClean="0">
                <a:solidFill>
                  <a:schemeClr val="tx1"/>
                </a:solidFill>
                <a:ea typeface="+mn-ea"/>
                <a:cs typeface="+mn-cs"/>
              </a:rPr>
            </a:br>
            <a:r>
              <a:rPr lang="ru-RU" sz="1800" b="1" kern="1200" dirty="0" smtClean="0">
                <a:solidFill>
                  <a:schemeClr val="tx1"/>
                </a:solidFill>
                <a:ea typeface="+mn-ea"/>
                <a:cs typeface="+mn-cs"/>
              </a:rPr>
              <a:t> </a:t>
            </a:r>
            <a:r>
              <a:rPr lang="ru-RU" sz="1800" b="1" dirty="0" smtClean="0">
                <a:solidFill>
                  <a:schemeClr val="tx1"/>
                </a:solidFill>
                <a:effectLst>
                  <a:outerShdw blurRad="50800" dist="38100" algn="tr" rotWithShape="0">
                    <a:prstClr val="black">
                      <a:alpha val="40000"/>
                    </a:prstClr>
                  </a:outerShdw>
                </a:effectLst>
              </a:rPr>
              <a:t>Ушбу </a:t>
            </a:r>
            <a:r>
              <a:rPr lang="ru-RU" sz="1800" b="1" dirty="0" err="1" smtClean="0">
                <a:solidFill>
                  <a:schemeClr val="tx1"/>
                </a:solidFill>
                <a:effectLst>
                  <a:outerShdw blurRad="50800" dist="38100" algn="tr" rotWithShape="0">
                    <a:prstClr val="black">
                      <a:alpha val="40000"/>
                    </a:prstClr>
                  </a:outerShdw>
                </a:effectLst>
              </a:rPr>
              <a:t>камчиликни</a:t>
            </a:r>
            <a:r>
              <a:rPr lang="ru-RU" sz="1800" b="1" dirty="0" smtClean="0">
                <a:solidFill>
                  <a:schemeClr val="tx1"/>
                </a:solidFill>
                <a:effectLst>
                  <a:outerShdw blurRad="50800" dist="38100" algn="tr" rotWithShape="0">
                    <a:prstClr val="black">
                      <a:alpha val="40000"/>
                    </a:prstClr>
                  </a:outerShdw>
                </a:effectLst>
              </a:rPr>
              <a:t> т</a:t>
            </a:r>
            <a:r>
              <a:rPr lang="uz-Cyrl-UZ" sz="1800" b="1" dirty="0" smtClean="0">
                <a:solidFill>
                  <a:schemeClr val="tx1"/>
                </a:solidFill>
                <a:effectLst>
                  <a:outerShdw blurRad="50800" dist="38100" algn="tr" rotWithShape="0">
                    <a:prstClr val="black">
                      <a:alpha val="40000"/>
                    </a:prstClr>
                  </a:outerShdw>
                </a:effectLst>
              </a:rPr>
              <a:t>ў</a:t>
            </a:r>
            <a:r>
              <a:rPr lang="ru-RU" sz="1800" b="1" dirty="0" err="1" smtClean="0">
                <a:solidFill>
                  <a:schemeClr val="tx1"/>
                </a:solidFill>
                <a:effectLst>
                  <a:outerShdw blurRad="50800" dist="38100" algn="tr" rotWithShape="0">
                    <a:prstClr val="black">
                      <a:alpha val="40000"/>
                    </a:prstClr>
                  </a:outerShdw>
                </a:effectLst>
              </a:rPr>
              <a:t>лдириш</a:t>
            </a:r>
            <a:r>
              <a:rPr lang="ru-RU" sz="1800" b="1" dirty="0" smtClean="0">
                <a:solidFill>
                  <a:schemeClr val="tx1"/>
                </a:solidFill>
                <a:effectLst>
                  <a:outerShdw blurRad="50800" dist="38100" algn="tr" rotWithShape="0">
                    <a:prstClr val="black">
                      <a:alpha val="40000"/>
                    </a:prstClr>
                  </a:outerShdw>
                </a:effectLst>
              </a:rPr>
              <a:t> </a:t>
            </a:r>
            <a:r>
              <a:rPr lang="ru-RU" sz="1800" b="1" dirty="0" err="1" smtClean="0">
                <a:solidFill>
                  <a:schemeClr val="tx1"/>
                </a:solidFill>
                <a:effectLst>
                  <a:outerShdw blurRad="50800" dist="38100" algn="tr" rotWithShape="0">
                    <a:prstClr val="black">
                      <a:alpha val="40000"/>
                    </a:prstClr>
                  </a:outerShdw>
                </a:effectLst>
              </a:rPr>
              <a:t>учун</a:t>
            </a:r>
            <a:r>
              <a:rPr lang="ru-RU" sz="1800" b="1" dirty="0" smtClean="0">
                <a:solidFill>
                  <a:schemeClr val="tx1"/>
                </a:solidFill>
                <a:effectLst>
                  <a:outerShdw blurRad="50800" dist="38100" algn="tr" rotWithShape="0">
                    <a:prstClr val="black">
                      <a:alpha val="40000"/>
                    </a:prstClr>
                  </a:outerShdw>
                </a:effectLst>
              </a:rPr>
              <a:t> </a:t>
            </a:r>
            <a:r>
              <a:rPr lang="uz-Cyrl-UZ" sz="1800" b="1" dirty="0" smtClean="0">
                <a:solidFill>
                  <a:schemeClr val="tx1"/>
                </a:solidFill>
                <a:effectLst>
                  <a:outerShdw blurRad="50800" dist="38100" algn="tr" rotWithShape="0">
                    <a:prstClr val="black">
                      <a:alpha val="40000"/>
                    </a:prstClr>
                  </a:outerShdw>
                </a:effectLst>
              </a:rPr>
              <a:t>биз 2011 йилда ГЭЖ КГДнинг бошқа лойиҳасини ишга туширдик:</a:t>
            </a:r>
            <a:r>
              <a:rPr lang="ru-RU" sz="1800" b="1" kern="1200" dirty="0" smtClean="0">
                <a:solidFill>
                  <a:schemeClr val="tx1"/>
                </a:solidFill>
                <a:ea typeface="+mn-ea"/>
                <a:cs typeface="+mn-cs"/>
              </a:rPr>
              <a:t/>
            </a:r>
            <a:br>
              <a:rPr lang="ru-RU" sz="1800" b="1" kern="1200" dirty="0" smtClean="0">
                <a:solidFill>
                  <a:schemeClr val="tx1"/>
                </a:solidFill>
                <a:ea typeface="+mn-ea"/>
                <a:cs typeface="+mn-cs"/>
              </a:rPr>
            </a:br>
            <a:r>
              <a:rPr lang="ru-RU" sz="1800" b="1" kern="1200" dirty="0" smtClean="0">
                <a:solidFill>
                  <a:schemeClr val="tx1"/>
                </a:solidFill>
                <a:ea typeface="+mn-ea"/>
                <a:cs typeface="+mn-cs"/>
              </a:rPr>
              <a:t/>
            </a:r>
            <a:br>
              <a:rPr lang="ru-RU" sz="1800" b="1" kern="1200" dirty="0" smtClean="0">
                <a:solidFill>
                  <a:schemeClr val="tx1"/>
                </a:solidFill>
                <a:ea typeface="+mn-ea"/>
                <a:cs typeface="+mn-cs"/>
              </a:rPr>
            </a:br>
            <a:r>
              <a:rPr lang="uz-Cyrl-UZ" sz="1800" b="1" dirty="0" smtClean="0">
                <a:solidFill>
                  <a:schemeClr val="tx1"/>
                </a:solidFill>
                <a:effectLst>
                  <a:outerShdw blurRad="50800" dist="38100" algn="tr" rotWithShape="0">
                    <a:prstClr val="black">
                      <a:alpha val="40000"/>
                    </a:prstClr>
                  </a:outerShdw>
                </a:effectLst>
              </a:rPr>
              <a:t> 2-лойиҳа. “МБЎХ РИАМнинг Жиззах вилояти Ғаллаорол туманидаги таянч пунктида юқори навли пистанинг уруғ берувчи плантациясини яратиш”.</a:t>
            </a:r>
            <a:r>
              <a:rPr lang="ru-RU" sz="1800" dirty="0" smtClean="0"/>
              <a:t/>
            </a:r>
            <a:br>
              <a:rPr lang="ru-RU" sz="1800" dirty="0" smtClean="0"/>
            </a:br>
            <a:endParaRPr lang="ru-RU" sz="1800" b="1" kern="1200" dirty="0">
              <a:solidFill>
                <a:schemeClr val="tx1"/>
              </a:solidFill>
              <a:ea typeface="+mn-ea"/>
              <a:cs typeface="+mn-cs"/>
            </a:endParaRPr>
          </a:p>
        </p:txBody>
      </p:sp>
      <p:pic>
        <p:nvPicPr>
          <p:cNvPr id="21506" name="Рисунок 2" descr="DSC02735.JPG"/>
          <p:cNvPicPr>
            <a:picLocks noChangeAspect="1" noChangeArrowheads="1"/>
          </p:cNvPicPr>
          <p:nvPr/>
        </p:nvPicPr>
        <p:blipFill>
          <a:blip r:embed="rId2"/>
          <a:srcRect/>
          <a:stretch>
            <a:fillRect/>
          </a:stretch>
        </p:blipFill>
        <p:spPr bwMode="auto">
          <a:xfrm>
            <a:off x="2357438" y="3214688"/>
            <a:ext cx="4929187" cy="36433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pPr>
              <a:defRPr/>
            </a:pPr>
            <a:r>
              <a:rPr lang="uz-Cyrl-UZ" sz="2000" b="1" dirty="0" smtClean="0">
                <a:solidFill>
                  <a:srgbClr val="FFFF00"/>
                </a:solidFill>
              </a:rPr>
              <a:t>Манзарали боғдорчилик ва ўрмон хўжалиги РИАМнинг Ғаллаорол таянч пункти</a:t>
            </a:r>
            <a:r>
              <a:rPr lang="ru-RU" sz="2000" b="1" dirty="0" smtClean="0">
                <a:solidFill>
                  <a:srgbClr val="FFFF00"/>
                </a:solidFill>
                <a:latin typeface="Times New Roman" pitchFamily="18" charset="0"/>
                <a:cs typeface="Times New Roman" pitchFamily="18" charset="0"/>
              </a:rPr>
              <a:t/>
            </a:r>
            <a:br>
              <a:rPr lang="ru-RU" sz="2000" b="1" dirty="0" smtClean="0">
                <a:solidFill>
                  <a:srgbClr val="FFFF00"/>
                </a:solidFill>
                <a:latin typeface="Times New Roman" pitchFamily="18" charset="0"/>
                <a:cs typeface="Times New Roman" pitchFamily="18" charset="0"/>
              </a:rPr>
            </a:br>
            <a:endParaRPr lang="ru-RU" sz="2000" b="1" dirty="0">
              <a:solidFill>
                <a:srgbClr val="FFFF00"/>
              </a:solidFill>
            </a:endParaRPr>
          </a:p>
        </p:txBody>
      </p:sp>
      <p:pic>
        <p:nvPicPr>
          <p:cNvPr id="22530" name="Содержимое 3" descr="D:\фото\uzbekistan_rel94.jpg"/>
          <p:cNvPicPr>
            <a:picLocks noGrp="1"/>
          </p:cNvPicPr>
          <p:nvPr>
            <p:ph idx="1"/>
          </p:nvPr>
        </p:nvPicPr>
        <p:blipFill>
          <a:blip r:embed="rId2"/>
          <a:srcRect l="16992" t="32681" r="18839" b="31313"/>
          <a:stretch>
            <a:fillRect/>
          </a:stretch>
        </p:blipFill>
        <p:spPr>
          <a:xfrm>
            <a:off x="785813" y="1071563"/>
            <a:ext cx="7572375" cy="5786437"/>
          </a:xfrm>
        </p:spPr>
      </p:pic>
      <p:sp>
        <p:nvSpPr>
          <p:cNvPr id="1029" name="AutoShape 5"/>
          <p:cNvSpPr>
            <a:spLocks noChangeArrowheads="1"/>
          </p:cNvSpPr>
          <p:nvPr/>
        </p:nvSpPr>
        <p:spPr bwMode="auto">
          <a:xfrm>
            <a:off x="5857875" y="2428875"/>
            <a:ext cx="369888" cy="2660650"/>
          </a:xfrm>
          <a:prstGeom prst="downArrow">
            <a:avLst>
              <a:gd name="adj1" fmla="val 50000"/>
              <a:gd name="adj2" fmla="val 73605"/>
            </a:avLst>
          </a:prstGeom>
          <a:solidFill>
            <a:srgbClr val="FFFF00"/>
          </a:solidFill>
          <a:ln w="38100">
            <a:solidFill>
              <a:srgbClr val="F2F2F2"/>
            </a:solidFill>
            <a:miter lim="800000"/>
            <a:headEnd/>
            <a:tailEnd/>
          </a:ln>
          <a:effectLst>
            <a:outerShdw dist="28398" dir="3806097" algn="ctr" rotWithShape="0">
              <a:srgbClr val="622423">
                <a:alpha val="50000"/>
              </a:srgbClr>
            </a:outerShdw>
          </a:effectLst>
        </p:spPr>
        <p:txBody>
          <a:bodyPr/>
          <a:lstStyle/>
          <a:p>
            <a:pPr>
              <a:defRPr/>
            </a:pPr>
            <a:endParaRPr lang="ru-RU" sz="1800" b="0" dirty="0">
              <a:solidFill>
                <a:srgbClr val="FFFF00"/>
              </a:solidFill>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1" descr="C:\Documents and Settings\Администратор\Local Settings\Temporary Internet Files\Content.Word\Галяарал.jpg"/>
          <p:cNvPicPr>
            <a:picLocks noChangeAspect="1" noChangeArrowheads="1"/>
          </p:cNvPicPr>
          <p:nvPr/>
        </p:nvPicPr>
        <p:blipFill>
          <a:blip r:embed="rId2">
            <a:lum contrast="20000"/>
          </a:blip>
          <a:srcRect/>
          <a:stretch>
            <a:fillRect/>
          </a:stretch>
        </p:blipFill>
        <p:spPr bwMode="auto">
          <a:xfrm>
            <a:off x="0" y="952500"/>
            <a:ext cx="9010650" cy="5905500"/>
          </a:xfrm>
          <a:prstGeom prst="rect">
            <a:avLst/>
          </a:prstGeom>
          <a:noFill/>
          <a:ln w="9525">
            <a:noFill/>
            <a:miter lim="800000"/>
            <a:headEnd/>
            <a:tailEnd/>
          </a:ln>
        </p:spPr>
      </p:pic>
      <p:cxnSp>
        <p:nvCxnSpPr>
          <p:cNvPr id="23554" name="Прямая соединительная линия 5"/>
          <p:cNvCxnSpPr>
            <a:cxnSpLocks noChangeShapeType="1"/>
          </p:cNvCxnSpPr>
          <p:nvPr/>
        </p:nvCxnSpPr>
        <p:spPr bwMode="auto">
          <a:xfrm flipV="1">
            <a:off x="2428875" y="3071813"/>
            <a:ext cx="3000375" cy="142875"/>
          </a:xfrm>
          <a:prstGeom prst="line">
            <a:avLst/>
          </a:prstGeom>
          <a:noFill/>
          <a:ln w="25400" algn="ctr">
            <a:solidFill>
              <a:schemeClr val="tx1"/>
            </a:solidFill>
            <a:round/>
            <a:headEnd/>
            <a:tailEnd/>
          </a:ln>
        </p:spPr>
      </p:cxnSp>
      <p:sp>
        <p:nvSpPr>
          <p:cNvPr id="23555" name="Text Box 3"/>
          <p:cNvSpPr txBox="1">
            <a:spLocks noChangeArrowheads="1"/>
          </p:cNvSpPr>
          <p:nvPr/>
        </p:nvSpPr>
        <p:spPr bwMode="auto">
          <a:xfrm>
            <a:off x="0" y="0"/>
            <a:ext cx="9072563" cy="928688"/>
          </a:xfrm>
          <a:prstGeom prst="rect">
            <a:avLst/>
          </a:prstGeom>
          <a:solidFill>
            <a:srgbClr val="FFFFFF"/>
          </a:solidFill>
          <a:ln w="9525">
            <a:noFill/>
            <a:miter lim="800000"/>
            <a:headEnd/>
            <a:tailEnd/>
          </a:ln>
        </p:spPr>
        <p:txBody>
          <a:bodyPr/>
          <a:lstStyle/>
          <a:p>
            <a:pPr algn="ctr">
              <a:buClr>
                <a:schemeClr val="tx2"/>
              </a:buClr>
            </a:pPr>
            <a:r>
              <a:rPr lang="ru-RU" sz="2000">
                <a:solidFill>
                  <a:srgbClr val="FF0000"/>
                </a:solidFill>
              </a:rPr>
              <a:t>Лойиҳа объектининг жойлашув харита-схемаси (МБЎХ РИАМнинг Ғаллаорол таянч пункти) – 40о 03’01.047” ш.к., 67 о11’ 38.35” ш.у.</a:t>
            </a:r>
          </a:p>
        </p:txBody>
      </p:sp>
      <p:cxnSp>
        <p:nvCxnSpPr>
          <p:cNvPr id="23556" name="Прямая соединительная линия 11"/>
          <p:cNvCxnSpPr>
            <a:cxnSpLocks noChangeShapeType="1"/>
          </p:cNvCxnSpPr>
          <p:nvPr/>
        </p:nvCxnSpPr>
        <p:spPr bwMode="auto">
          <a:xfrm rot="16200000" flipH="1">
            <a:off x="964407" y="4679156"/>
            <a:ext cx="3357562" cy="428625"/>
          </a:xfrm>
          <a:prstGeom prst="line">
            <a:avLst/>
          </a:prstGeom>
          <a:noFill/>
          <a:ln w="25400" algn="ctr">
            <a:solidFill>
              <a:schemeClr val="tx1"/>
            </a:solidFill>
            <a:round/>
            <a:headEnd/>
            <a:tailEnd/>
          </a:ln>
        </p:spPr>
      </p:cxnSp>
      <p:cxnSp>
        <p:nvCxnSpPr>
          <p:cNvPr id="23557" name="Прямая соединительная линия 15"/>
          <p:cNvCxnSpPr>
            <a:cxnSpLocks noChangeShapeType="1"/>
          </p:cNvCxnSpPr>
          <p:nvPr/>
        </p:nvCxnSpPr>
        <p:spPr bwMode="auto">
          <a:xfrm flipV="1">
            <a:off x="2857500" y="6286500"/>
            <a:ext cx="2786063" cy="285750"/>
          </a:xfrm>
          <a:prstGeom prst="line">
            <a:avLst/>
          </a:prstGeom>
          <a:noFill/>
          <a:ln w="25400" algn="ctr">
            <a:solidFill>
              <a:schemeClr val="tx1"/>
            </a:solidFill>
            <a:round/>
            <a:headEnd/>
            <a:tailEnd/>
          </a:ln>
        </p:spPr>
      </p:cxnSp>
      <p:cxnSp>
        <p:nvCxnSpPr>
          <p:cNvPr id="23558" name="Прямая соединительная линия 17"/>
          <p:cNvCxnSpPr>
            <a:cxnSpLocks noChangeShapeType="1"/>
          </p:cNvCxnSpPr>
          <p:nvPr/>
        </p:nvCxnSpPr>
        <p:spPr bwMode="auto">
          <a:xfrm rot="16200000" flipH="1">
            <a:off x="3893344" y="4536282"/>
            <a:ext cx="3214687" cy="285750"/>
          </a:xfrm>
          <a:prstGeom prst="line">
            <a:avLst/>
          </a:prstGeom>
          <a:noFill/>
          <a:ln w="25400" algn="ctr">
            <a:solidFill>
              <a:schemeClr val="tx1"/>
            </a:solidFill>
            <a:round/>
            <a:headEnd/>
            <a:tailEnd/>
          </a:ln>
        </p:spPr>
      </p:cxnSp>
      <p:cxnSp>
        <p:nvCxnSpPr>
          <p:cNvPr id="23559" name="Прямая соединительная линия 20"/>
          <p:cNvCxnSpPr>
            <a:cxnSpLocks noChangeShapeType="1"/>
            <a:stCxn id="28" idx="0"/>
          </p:cNvCxnSpPr>
          <p:nvPr/>
        </p:nvCxnSpPr>
        <p:spPr bwMode="auto">
          <a:xfrm rot="16200000" flipH="1">
            <a:off x="-973931" y="4455319"/>
            <a:ext cx="3455988" cy="635000"/>
          </a:xfrm>
          <a:prstGeom prst="line">
            <a:avLst/>
          </a:prstGeom>
          <a:noFill/>
          <a:ln w="25400" algn="ctr">
            <a:solidFill>
              <a:schemeClr val="tx1"/>
            </a:solidFill>
            <a:round/>
            <a:headEnd/>
            <a:tailEnd/>
          </a:ln>
        </p:spPr>
      </p:cxnSp>
      <p:cxnSp>
        <p:nvCxnSpPr>
          <p:cNvPr id="23560" name="Прямая соединительная линия 22"/>
          <p:cNvCxnSpPr>
            <a:cxnSpLocks noChangeShapeType="1"/>
          </p:cNvCxnSpPr>
          <p:nvPr/>
        </p:nvCxnSpPr>
        <p:spPr bwMode="auto">
          <a:xfrm>
            <a:off x="1071563" y="6500813"/>
            <a:ext cx="1785937" cy="71437"/>
          </a:xfrm>
          <a:prstGeom prst="line">
            <a:avLst/>
          </a:prstGeom>
          <a:noFill/>
          <a:ln w="25400" algn="ctr">
            <a:solidFill>
              <a:schemeClr val="tx1"/>
            </a:solidFill>
            <a:round/>
            <a:headEnd/>
            <a:tailEnd/>
          </a:ln>
        </p:spPr>
      </p:cxnSp>
      <p:sp>
        <p:nvSpPr>
          <p:cNvPr id="28" name="Дуга 27"/>
          <p:cNvSpPr/>
          <p:nvPr/>
        </p:nvSpPr>
        <p:spPr bwMode="auto">
          <a:xfrm rot="397403">
            <a:off x="420688" y="2611438"/>
            <a:ext cx="2000250" cy="1206500"/>
          </a:xfrm>
          <a:prstGeom prst="arc">
            <a:avLst>
              <a:gd name="adj1" fmla="val 10990991"/>
              <a:gd name="adj2" fmla="val 21514773"/>
            </a:avLst>
          </a:prstGeom>
          <a:noFill/>
          <a:ln w="25400" cap="flat" cmpd="sng" algn="ctr">
            <a:solidFill>
              <a:schemeClr val="tx1"/>
            </a:solidFill>
            <a:prstDash val="solid"/>
            <a:round/>
            <a:headEnd type="none" w="med" len="med"/>
            <a:tailEnd type="none" w="med" len="med"/>
          </a:ln>
          <a:effectLst/>
        </p:spPr>
        <p:txBody>
          <a:bodyPr/>
          <a:lstStyle/>
          <a:p>
            <a:pPr marL="342900" indent="-342900" algn="just">
              <a:buClr>
                <a:schemeClr val="tx2"/>
              </a:buClr>
              <a:defRPr/>
            </a:pPr>
            <a:endParaRPr lang="ru-RU"/>
          </a:p>
        </p:txBody>
      </p:sp>
      <p:cxnSp>
        <p:nvCxnSpPr>
          <p:cNvPr id="23562" name="Прямая соединительная линия 30"/>
          <p:cNvCxnSpPr>
            <a:cxnSpLocks noChangeShapeType="1"/>
          </p:cNvCxnSpPr>
          <p:nvPr/>
        </p:nvCxnSpPr>
        <p:spPr bwMode="auto">
          <a:xfrm rot="5400000">
            <a:off x="-1464469" y="4464844"/>
            <a:ext cx="3643313" cy="142875"/>
          </a:xfrm>
          <a:prstGeom prst="line">
            <a:avLst/>
          </a:prstGeom>
          <a:noFill/>
          <a:ln w="25400" algn="ctr">
            <a:solidFill>
              <a:schemeClr val="tx1"/>
            </a:solidFill>
            <a:round/>
            <a:headEnd/>
            <a:tailEnd/>
          </a:ln>
        </p:spPr>
      </p:cxnSp>
      <p:cxnSp>
        <p:nvCxnSpPr>
          <p:cNvPr id="23563" name="Прямая соединительная линия 32"/>
          <p:cNvCxnSpPr>
            <a:cxnSpLocks noChangeShapeType="1"/>
          </p:cNvCxnSpPr>
          <p:nvPr/>
        </p:nvCxnSpPr>
        <p:spPr bwMode="auto">
          <a:xfrm rot="10800000">
            <a:off x="0" y="6357938"/>
            <a:ext cx="285750" cy="1587"/>
          </a:xfrm>
          <a:prstGeom prst="line">
            <a:avLst/>
          </a:prstGeom>
          <a:noFill/>
          <a:ln w="25400" algn="ctr">
            <a:solidFill>
              <a:schemeClr val="tx1"/>
            </a:solidFill>
            <a:round/>
            <a:headEnd/>
            <a:tailEnd/>
          </a:ln>
        </p:spPr>
      </p:cxnSp>
      <p:sp>
        <p:nvSpPr>
          <p:cNvPr id="34" name="Дуга 33"/>
          <p:cNvSpPr/>
          <p:nvPr/>
        </p:nvSpPr>
        <p:spPr bwMode="auto">
          <a:xfrm>
            <a:off x="0" y="2428875"/>
            <a:ext cx="428625" cy="357188"/>
          </a:xfrm>
          <a:prstGeom prst="arc">
            <a:avLst/>
          </a:prstGeom>
          <a:noFill/>
          <a:ln w="9525" cap="flat" cmpd="sng" algn="ctr">
            <a:noFill/>
            <a:prstDash val="solid"/>
            <a:round/>
            <a:headEnd type="none" w="med" len="med"/>
            <a:tailEnd type="none" w="med" len="med"/>
          </a:ln>
          <a:effectLst/>
        </p:spPr>
        <p:txBody>
          <a:bodyPr/>
          <a:lstStyle/>
          <a:p>
            <a:pPr marL="342900" indent="-342900" algn="just">
              <a:buClr>
                <a:schemeClr val="tx2"/>
              </a:buClr>
              <a:defRPr/>
            </a:pPr>
            <a:endParaRPr lang="ru-RU"/>
          </a:p>
        </p:txBody>
      </p:sp>
      <p:sp>
        <p:nvSpPr>
          <p:cNvPr id="35" name="Дуга 34"/>
          <p:cNvSpPr/>
          <p:nvPr/>
        </p:nvSpPr>
        <p:spPr bwMode="auto">
          <a:xfrm>
            <a:off x="-285750" y="2500313"/>
            <a:ext cx="714375" cy="428625"/>
          </a:xfrm>
          <a:prstGeom prst="arc">
            <a:avLst>
              <a:gd name="adj1" fmla="val 15343048"/>
              <a:gd name="adj2" fmla="val 0"/>
            </a:avLst>
          </a:prstGeom>
          <a:noFill/>
          <a:ln w="25400" cap="flat" cmpd="sng" algn="ctr">
            <a:solidFill>
              <a:schemeClr val="tx1"/>
            </a:solidFill>
            <a:prstDash val="solid"/>
            <a:round/>
            <a:headEnd type="none" w="med" len="med"/>
            <a:tailEnd type="none" w="med" len="med"/>
          </a:ln>
          <a:effectLst/>
        </p:spPr>
        <p:txBody>
          <a:bodyPr/>
          <a:lstStyle/>
          <a:p>
            <a:pPr marL="342900" indent="-342900" algn="just">
              <a:buClr>
                <a:schemeClr val="tx2"/>
              </a:buClr>
              <a:defRPr/>
            </a:pPr>
            <a:endParaRPr lang="ru-RU"/>
          </a:p>
        </p:txBody>
      </p:sp>
      <p:cxnSp>
        <p:nvCxnSpPr>
          <p:cNvPr id="23566" name="Прямая соединительная линия 36"/>
          <p:cNvCxnSpPr>
            <a:cxnSpLocks noChangeShapeType="1"/>
          </p:cNvCxnSpPr>
          <p:nvPr/>
        </p:nvCxnSpPr>
        <p:spPr bwMode="auto">
          <a:xfrm>
            <a:off x="1214438" y="1643063"/>
            <a:ext cx="642937" cy="1587"/>
          </a:xfrm>
          <a:prstGeom prst="line">
            <a:avLst/>
          </a:prstGeom>
          <a:noFill/>
          <a:ln w="25400" algn="ctr">
            <a:solidFill>
              <a:schemeClr val="tx1"/>
            </a:solidFill>
            <a:round/>
            <a:headEnd/>
            <a:tailEnd/>
          </a:ln>
        </p:spPr>
      </p:cxnSp>
      <p:cxnSp>
        <p:nvCxnSpPr>
          <p:cNvPr id="23567" name="Прямая соединительная линия 38"/>
          <p:cNvCxnSpPr>
            <a:cxnSpLocks noChangeShapeType="1"/>
          </p:cNvCxnSpPr>
          <p:nvPr/>
        </p:nvCxnSpPr>
        <p:spPr bwMode="auto">
          <a:xfrm rot="16200000" flipH="1">
            <a:off x="1464469" y="1250157"/>
            <a:ext cx="714375" cy="71437"/>
          </a:xfrm>
          <a:prstGeom prst="line">
            <a:avLst/>
          </a:prstGeom>
          <a:noFill/>
          <a:ln w="25400" algn="ctr">
            <a:solidFill>
              <a:schemeClr val="tx1"/>
            </a:solidFill>
            <a:round/>
            <a:headEnd/>
            <a:tailEnd/>
          </a:ln>
        </p:spPr>
      </p:cxnSp>
      <p:cxnSp>
        <p:nvCxnSpPr>
          <p:cNvPr id="23568" name="Прямая соединительная линия 40"/>
          <p:cNvCxnSpPr>
            <a:cxnSpLocks noChangeShapeType="1"/>
          </p:cNvCxnSpPr>
          <p:nvPr/>
        </p:nvCxnSpPr>
        <p:spPr bwMode="auto">
          <a:xfrm rot="16200000" flipH="1">
            <a:off x="785813" y="1214438"/>
            <a:ext cx="714375" cy="142875"/>
          </a:xfrm>
          <a:prstGeom prst="line">
            <a:avLst/>
          </a:prstGeom>
          <a:noFill/>
          <a:ln w="25400" algn="ctr">
            <a:solidFill>
              <a:schemeClr val="tx1"/>
            </a:solidFill>
            <a:round/>
            <a:headEnd/>
            <a:tailEnd/>
          </a:ln>
        </p:spPr>
      </p:cxnSp>
      <p:cxnSp>
        <p:nvCxnSpPr>
          <p:cNvPr id="23569" name="Прямая соединительная линия 42"/>
          <p:cNvCxnSpPr>
            <a:cxnSpLocks noChangeShapeType="1"/>
          </p:cNvCxnSpPr>
          <p:nvPr/>
        </p:nvCxnSpPr>
        <p:spPr bwMode="auto">
          <a:xfrm rot="5400000">
            <a:off x="2249487" y="2249488"/>
            <a:ext cx="1643063" cy="1588"/>
          </a:xfrm>
          <a:prstGeom prst="line">
            <a:avLst/>
          </a:prstGeom>
          <a:noFill/>
          <a:ln w="25400" algn="ctr">
            <a:solidFill>
              <a:schemeClr val="tx1"/>
            </a:solidFill>
            <a:round/>
            <a:headEnd/>
            <a:tailEnd/>
          </a:ln>
        </p:spPr>
      </p:cxnSp>
      <p:cxnSp>
        <p:nvCxnSpPr>
          <p:cNvPr id="23570" name="Прямая соединительная линия 44"/>
          <p:cNvCxnSpPr>
            <a:cxnSpLocks noChangeShapeType="1"/>
          </p:cNvCxnSpPr>
          <p:nvPr/>
        </p:nvCxnSpPr>
        <p:spPr bwMode="auto">
          <a:xfrm rot="16200000" flipH="1">
            <a:off x="3143250" y="2214563"/>
            <a:ext cx="1571625" cy="142875"/>
          </a:xfrm>
          <a:prstGeom prst="line">
            <a:avLst/>
          </a:prstGeom>
          <a:noFill/>
          <a:ln w="25400" algn="ctr">
            <a:solidFill>
              <a:schemeClr val="tx1"/>
            </a:solidFill>
            <a:round/>
            <a:headEnd/>
            <a:tailEnd/>
          </a:ln>
        </p:spPr>
      </p:cxnSp>
      <p:cxnSp>
        <p:nvCxnSpPr>
          <p:cNvPr id="23571" name="Прямая соединительная линия 47"/>
          <p:cNvCxnSpPr>
            <a:cxnSpLocks noChangeShapeType="1"/>
          </p:cNvCxnSpPr>
          <p:nvPr/>
        </p:nvCxnSpPr>
        <p:spPr bwMode="auto">
          <a:xfrm>
            <a:off x="3071813" y="1428750"/>
            <a:ext cx="785812" cy="71438"/>
          </a:xfrm>
          <a:prstGeom prst="line">
            <a:avLst/>
          </a:prstGeom>
          <a:noFill/>
          <a:ln w="25400" algn="ctr">
            <a:solidFill>
              <a:schemeClr val="tx1"/>
            </a:solidFill>
            <a:round/>
            <a:headEnd/>
            <a:tailEnd/>
          </a:ln>
        </p:spPr>
      </p:cxnSp>
      <p:cxnSp>
        <p:nvCxnSpPr>
          <p:cNvPr id="23572" name="Прямая соединительная линия 51"/>
          <p:cNvCxnSpPr>
            <a:cxnSpLocks noChangeShapeType="1"/>
          </p:cNvCxnSpPr>
          <p:nvPr/>
        </p:nvCxnSpPr>
        <p:spPr bwMode="auto">
          <a:xfrm flipV="1">
            <a:off x="3071813" y="3000375"/>
            <a:ext cx="928687" cy="71438"/>
          </a:xfrm>
          <a:prstGeom prst="line">
            <a:avLst/>
          </a:prstGeom>
          <a:noFill/>
          <a:ln w="25400" algn="ctr">
            <a:solidFill>
              <a:schemeClr val="tx1"/>
            </a:solidFill>
            <a:round/>
            <a:headEnd/>
            <a:tailEnd/>
          </a:ln>
        </p:spPr>
      </p:cxnSp>
      <p:cxnSp>
        <p:nvCxnSpPr>
          <p:cNvPr id="23573" name="Прямая соединительная линия 53"/>
          <p:cNvCxnSpPr>
            <a:cxnSpLocks noChangeShapeType="1"/>
          </p:cNvCxnSpPr>
          <p:nvPr/>
        </p:nvCxnSpPr>
        <p:spPr bwMode="auto">
          <a:xfrm flipV="1">
            <a:off x="5500688" y="4643438"/>
            <a:ext cx="2000250" cy="71437"/>
          </a:xfrm>
          <a:prstGeom prst="line">
            <a:avLst/>
          </a:prstGeom>
          <a:noFill/>
          <a:ln w="25400" algn="ctr">
            <a:solidFill>
              <a:schemeClr val="tx1"/>
            </a:solidFill>
            <a:round/>
            <a:headEnd/>
            <a:tailEnd/>
          </a:ln>
        </p:spPr>
      </p:cxnSp>
      <p:cxnSp>
        <p:nvCxnSpPr>
          <p:cNvPr id="23574" name="Прямая соединительная линия 55"/>
          <p:cNvCxnSpPr>
            <a:cxnSpLocks noChangeShapeType="1"/>
          </p:cNvCxnSpPr>
          <p:nvPr/>
        </p:nvCxnSpPr>
        <p:spPr bwMode="auto">
          <a:xfrm>
            <a:off x="5357813" y="3071813"/>
            <a:ext cx="2143125" cy="142875"/>
          </a:xfrm>
          <a:prstGeom prst="line">
            <a:avLst/>
          </a:prstGeom>
          <a:noFill/>
          <a:ln w="25400" algn="ctr">
            <a:solidFill>
              <a:schemeClr val="tx1"/>
            </a:solidFill>
            <a:round/>
            <a:headEnd/>
            <a:tailEnd/>
          </a:ln>
        </p:spPr>
      </p:cxnSp>
      <p:cxnSp>
        <p:nvCxnSpPr>
          <p:cNvPr id="23575" name="Прямая соединительная линия 57"/>
          <p:cNvCxnSpPr>
            <a:cxnSpLocks noChangeShapeType="1"/>
          </p:cNvCxnSpPr>
          <p:nvPr/>
        </p:nvCxnSpPr>
        <p:spPr bwMode="auto">
          <a:xfrm rot="5400000">
            <a:off x="6786563" y="3929063"/>
            <a:ext cx="1430337" cy="1587"/>
          </a:xfrm>
          <a:prstGeom prst="line">
            <a:avLst/>
          </a:prstGeom>
          <a:noFill/>
          <a:ln w="25400" algn="ctr">
            <a:solidFill>
              <a:schemeClr val="tx1"/>
            </a:solidFill>
            <a:round/>
            <a:headEnd/>
            <a:tailEnd/>
          </a:ln>
        </p:spPr>
      </p:cxnSp>
      <p:cxnSp>
        <p:nvCxnSpPr>
          <p:cNvPr id="23576" name="Прямая соединительная линия 59"/>
          <p:cNvCxnSpPr>
            <a:cxnSpLocks noChangeShapeType="1"/>
          </p:cNvCxnSpPr>
          <p:nvPr/>
        </p:nvCxnSpPr>
        <p:spPr bwMode="auto">
          <a:xfrm>
            <a:off x="5500688" y="5072063"/>
            <a:ext cx="2143125" cy="1587"/>
          </a:xfrm>
          <a:prstGeom prst="line">
            <a:avLst/>
          </a:prstGeom>
          <a:noFill/>
          <a:ln w="25400" algn="ctr">
            <a:solidFill>
              <a:schemeClr val="tx1"/>
            </a:solidFill>
            <a:round/>
            <a:headEnd/>
            <a:tailEnd/>
          </a:ln>
        </p:spPr>
      </p:cxnSp>
      <p:cxnSp>
        <p:nvCxnSpPr>
          <p:cNvPr id="23577" name="Прямая соединительная линия 61"/>
          <p:cNvCxnSpPr>
            <a:cxnSpLocks noChangeShapeType="1"/>
          </p:cNvCxnSpPr>
          <p:nvPr/>
        </p:nvCxnSpPr>
        <p:spPr bwMode="auto">
          <a:xfrm flipV="1">
            <a:off x="5643563" y="5072063"/>
            <a:ext cx="2071687" cy="1214437"/>
          </a:xfrm>
          <a:prstGeom prst="line">
            <a:avLst/>
          </a:prstGeom>
          <a:noFill/>
          <a:ln w="25400" algn="ctr">
            <a:solidFill>
              <a:schemeClr val="tx1"/>
            </a:solidFill>
            <a:round/>
            <a:headEnd/>
            <a:tailEnd/>
          </a:ln>
        </p:spPr>
      </p:cxnSp>
      <p:cxnSp>
        <p:nvCxnSpPr>
          <p:cNvPr id="23578" name="Прямая соединительная линия 66"/>
          <p:cNvCxnSpPr>
            <a:cxnSpLocks noChangeShapeType="1"/>
          </p:cNvCxnSpPr>
          <p:nvPr/>
        </p:nvCxnSpPr>
        <p:spPr bwMode="auto">
          <a:xfrm rot="16200000" flipH="1">
            <a:off x="7572375" y="2000251"/>
            <a:ext cx="1500187" cy="1357312"/>
          </a:xfrm>
          <a:prstGeom prst="line">
            <a:avLst/>
          </a:prstGeom>
          <a:noFill/>
          <a:ln w="25400" algn="ctr">
            <a:solidFill>
              <a:schemeClr val="tx1"/>
            </a:solidFill>
            <a:round/>
            <a:headEnd/>
            <a:tailEnd/>
          </a:ln>
        </p:spPr>
      </p:cxnSp>
      <p:cxnSp>
        <p:nvCxnSpPr>
          <p:cNvPr id="23579" name="Прямая соединительная линия 68"/>
          <p:cNvCxnSpPr>
            <a:cxnSpLocks noChangeShapeType="1"/>
          </p:cNvCxnSpPr>
          <p:nvPr/>
        </p:nvCxnSpPr>
        <p:spPr bwMode="auto">
          <a:xfrm rot="16200000" flipH="1">
            <a:off x="6036469" y="3536157"/>
            <a:ext cx="3286125" cy="71437"/>
          </a:xfrm>
          <a:prstGeom prst="line">
            <a:avLst/>
          </a:prstGeom>
          <a:noFill/>
          <a:ln w="25400" algn="ctr">
            <a:solidFill>
              <a:schemeClr val="tx1"/>
            </a:solidFill>
            <a:round/>
            <a:headEnd/>
            <a:tailEnd/>
          </a:ln>
        </p:spPr>
      </p:cxnSp>
      <p:cxnSp>
        <p:nvCxnSpPr>
          <p:cNvPr id="23580" name="Прямая соединительная линия 70"/>
          <p:cNvCxnSpPr>
            <a:cxnSpLocks noChangeShapeType="1"/>
          </p:cNvCxnSpPr>
          <p:nvPr/>
        </p:nvCxnSpPr>
        <p:spPr bwMode="auto">
          <a:xfrm flipV="1">
            <a:off x="7715250" y="4500563"/>
            <a:ext cx="1285875" cy="714375"/>
          </a:xfrm>
          <a:prstGeom prst="line">
            <a:avLst/>
          </a:prstGeom>
          <a:noFill/>
          <a:ln w="25400" algn="ctr">
            <a:solidFill>
              <a:schemeClr val="tx1"/>
            </a:solidFill>
            <a:round/>
            <a:headEnd/>
            <a:tailEnd/>
          </a:ln>
        </p:spPr>
      </p:cxnSp>
      <p:sp>
        <p:nvSpPr>
          <p:cNvPr id="75" name="TextBox 74"/>
          <p:cNvSpPr txBox="1"/>
          <p:nvPr/>
        </p:nvSpPr>
        <p:spPr>
          <a:xfrm>
            <a:off x="0" y="4714875"/>
            <a:ext cx="642938" cy="503238"/>
          </a:xfrm>
          <a:prstGeom prst="rect">
            <a:avLst/>
          </a:prstGeom>
          <a:solidFill>
            <a:schemeClr val="tx1">
              <a:lumMod val="85000"/>
              <a:alpha val="37000"/>
            </a:schemeClr>
          </a:solidFill>
          <a:effectLst>
            <a:outerShdw blurRad="50800" dist="50800" dir="5400000" algn="ctr" rotWithShape="0">
              <a:srgbClr val="000000">
                <a:alpha val="36000"/>
              </a:srgbClr>
            </a:outerShdw>
          </a:effectLst>
        </p:spPr>
        <p:txBody>
          <a:bodyPr lIns="36000" tIns="36000" rIns="36000" bIns="36000">
            <a:spAutoFit/>
          </a:bodyPr>
          <a:lstStyle/>
          <a:p>
            <a:pPr algn="just">
              <a:buClr>
                <a:schemeClr val="tx2"/>
              </a:buClr>
              <a:defRPr/>
            </a:pPr>
            <a:r>
              <a:rPr lang="ru-RU" sz="1400" dirty="0"/>
              <a:t>№1</a:t>
            </a:r>
          </a:p>
          <a:p>
            <a:pPr algn="just">
              <a:buClr>
                <a:schemeClr val="tx2"/>
              </a:buClr>
              <a:defRPr/>
            </a:pPr>
            <a:r>
              <a:rPr lang="ru-RU" sz="1400" dirty="0"/>
              <a:t>7 га</a:t>
            </a:r>
            <a:endParaRPr lang="ru-RU" sz="1400" dirty="0"/>
          </a:p>
        </p:txBody>
      </p:sp>
      <p:sp>
        <p:nvSpPr>
          <p:cNvPr id="76" name="TextBox 75"/>
          <p:cNvSpPr txBox="1"/>
          <p:nvPr/>
        </p:nvSpPr>
        <p:spPr>
          <a:xfrm>
            <a:off x="1071563" y="1000125"/>
            <a:ext cx="857250" cy="523875"/>
          </a:xfrm>
          <a:prstGeom prst="rect">
            <a:avLst/>
          </a:prstGeom>
          <a:solidFill>
            <a:schemeClr val="tx1">
              <a:lumMod val="85000"/>
              <a:alpha val="37000"/>
            </a:schemeClr>
          </a:solidFill>
        </p:spPr>
        <p:txBody>
          <a:bodyPr>
            <a:spAutoFit/>
          </a:bodyPr>
          <a:lstStyle/>
          <a:p>
            <a:pPr algn="just">
              <a:buClr>
                <a:schemeClr val="tx2"/>
              </a:buClr>
              <a:defRPr/>
            </a:pPr>
            <a:r>
              <a:rPr lang="ru-RU" sz="1400" dirty="0"/>
              <a:t>№2</a:t>
            </a:r>
          </a:p>
          <a:p>
            <a:pPr algn="just">
              <a:buClr>
                <a:schemeClr val="tx2"/>
              </a:buClr>
              <a:defRPr/>
            </a:pPr>
            <a:r>
              <a:rPr lang="ru-RU" sz="1400" dirty="0"/>
              <a:t>0,6 га</a:t>
            </a:r>
            <a:endParaRPr lang="ru-RU" sz="1400" dirty="0"/>
          </a:p>
        </p:txBody>
      </p:sp>
      <p:sp>
        <p:nvSpPr>
          <p:cNvPr id="77" name="TextBox 76"/>
          <p:cNvSpPr txBox="1"/>
          <p:nvPr/>
        </p:nvSpPr>
        <p:spPr>
          <a:xfrm>
            <a:off x="3143250" y="1857375"/>
            <a:ext cx="714375" cy="523875"/>
          </a:xfrm>
          <a:prstGeom prst="rect">
            <a:avLst/>
          </a:prstGeom>
          <a:solidFill>
            <a:schemeClr val="tx1">
              <a:lumMod val="85000"/>
              <a:alpha val="40000"/>
            </a:schemeClr>
          </a:solidFill>
        </p:spPr>
        <p:txBody>
          <a:bodyPr>
            <a:spAutoFit/>
          </a:bodyPr>
          <a:lstStyle/>
          <a:p>
            <a:pPr algn="just">
              <a:buClr>
                <a:schemeClr val="tx2"/>
              </a:buClr>
              <a:defRPr/>
            </a:pPr>
            <a:r>
              <a:rPr lang="ru-RU" sz="1400" dirty="0"/>
              <a:t>№3</a:t>
            </a:r>
          </a:p>
          <a:p>
            <a:pPr algn="just">
              <a:buClr>
                <a:schemeClr val="tx2"/>
              </a:buClr>
              <a:defRPr/>
            </a:pPr>
            <a:r>
              <a:rPr lang="ru-RU" sz="1400" dirty="0"/>
              <a:t>1,5 га</a:t>
            </a:r>
            <a:endParaRPr lang="ru-RU" sz="1400" dirty="0"/>
          </a:p>
        </p:txBody>
      </p:sp>
      <p:sp>
        <p:nvSpPr>
          <p:cNvPr id="78" name="TextBox 77"/>
          <p:cNvSpPr txBox="1"/>
          <p:nvPr/>
        </p:nvSpPr>
        <p:spPr>
          <a:xfrm>
            <a:off x="1285875" y="4000500"/>
            <a:ext cx="714375" cy="523875"/>
          </a:xfrm>
          <a:prstGeom prst="rect">
            <a:avLst/>
          </a:prstGeom>
          <a:solidFill>
            <a:schemeClr val="tx1">
              <a:lumMod val="85000"/>
              <a:alpha val="39000"/>
            </a:schemeClr>
          </a:solidFill>
        </p:spPr>
        <p:txBody>
          <a:bodyPr>
            <a:spAutoFit/>
          </a:bodyPr>
          <a:lstStyle/>
          <a:p>
            <a:pPr algn="just">
              <a:buClr>
                <a:schemeClr val="tx2"/>
              </a:buClr>
              <a:defRPr/>
            </a:pPr>
            <a:r>
              <a:rPr lang="ru-RU" sz="1400" dirty="0"/>
              <a:t>№4</a:t>
            </a:r>
          </a:p>
          <a:p>
            <a:pPr algn="just">
              <a:buClr>
                <a:schemeClr val="tx2"/>
              </a:buClr>
              <a:defRPr/>
            </a:pPr>
            <a:r>
              <a:rPr lang="ru-RU" sz="1400" dirty="0"/>
              <a:t>5,4 га</a:t>
            </a:r>
            <a:endParaRPr lang="ru-RU" sz="1400" dirty="0"/>
          </a:p>
        </p:txBody>
      </p:sp>
      <p:sp>
        <p:nvSpPr>
          <p:cNvPr id="79" name="TextBox 78"/>
          <p:cNvSpPr txBox="1"/>
          <p:nvPr/>
        </p:nvSpPr>
        <p:spPr>
          <a:xfrm>
            <a:off x="3286125" y="4071938"/>
            <a:ext cx="714375" cy="523875"/>
          </a:xfrm>
          <a:prstGeom prst="rect">
            <a:avLst/>
          </a:prstGeom>
          <a:solidFill>
            <a:schemeClr val="tx1">
              <a:lumMod val="85000"/>
              <a:alpha val="41000"/>
            </a:schemeClr>
          </a:solidFill>
        </p:spPr>
        <p:txBody>
          <a:bodyPr>
            <a:spAutoFit/>
          </a:bodyPr>
          <a:lstStyle/>
          <a:p>
            <a:pPr algn="just">
              <a:buClr>
                <a:schemeClr val="tx2"/>
              </a:buClr>
              <a:defRPr/>
            </a:pPr>
            <a:r>
              <a:rPr lang="ru-RU" sz="1400" dirty="0"/>
              <a:t>№5</a:t>
            </a:r>
          </a:p>
          <a:p>
            <a:pPr algn="just">
              <a:buClr>
                <a:schemeClr val="tx2"/>
              </a:buClr>
              <a:defRPr/>
            </a:pPr>
            <a:r>
              <a:rPr lang="ru-RU" sz="1400" dirty="0"/>
              <a:t>8,1 га</a:t>
            </a:r>
            <a:endParaRPr lang="ru-RU" sz="1400" dirty="0"/>
          </a:p>
        </p:txBody>
      </p:sp>
      <p:sp>
        <p:nvSpPr>
          <p:cNvPr id="80" name="TextBox 79"/>
          <p:cNvSpPr txBox="1"/>
          <p:nvPr/>
        </p:nvSpPr>
        <p:spPr>
          <a:xfrm>
            <a:off x="6000750" y="3500438"/>
            <a:ext cx="714375" cy="523875"/>
          </a:xfrm>
          <a:prstGeom prst="rect">
            <a:avLst/>
          </a:prstGeom>
          <a:solidFill>
            <a:schemeClr val="tx1">
              <a:lumMod val="85000"/>
              <a:alpha val="40000"/>
            </a:schemeClr>
          </a:solidFill>
        </p:spPr>
        <p:txBody>
          <a:bodyPr>
            <a:spAutoFit/>
          </a:bodyPr>
          <a:lstStyle/>
          <a:p>
            <a:pPr algn="just">
              <a:buClr>
                <a:schemeClr val="tx2"/>
              </a:buClr>
              <a:defRPr/>
            </a:pPr>
            <a:r>
              <a:rPr lang="ru-RU" sz="1400" dirty="0"/>
              <a:t>№6</a:t>
            </a:r>
          </a:p>
          <a:p>
            <a:pPr algn="just">
              <a:buClr>
                <a:schemeClr val="tx2"/>
              </a:buClr>
              <a:defRPr/>
            </a:pPr>
            <a:r>
              <a:rPr lang="ru-RU" sz="1400" dirty="0"/>
              <a:t>2,8 га</a:t>
            </a:r>
            <a:endParaRPr lang="ru-RU" sz="1400" dirty="0"/>
          </a:p>
        </p:txBody>
      </p:sp>
      <p:sp>
        <p:nvSpPr>
          <p:cNvPr id="81" name="TextBox 80"/>
          <p:cNvSpPr txBox="1"/>
          <p:nvPr/>
        </p:nvSpPr>
        <p:spPr>
          <a:xfrm>
            <a:off x="5857875" y="5214938"/>
            <a:ext cx="714375" cy="523875"/>
          </a:xfrm>
          <a:prstGeom prst="rect">
            <a:avLst/>
          </a:prstGeom>
          <a:solidFill>
            <a:schemeClr val="tx1">
              <a:lumMod val="85000"/>
              <a:alpha val="41000"/>
            </a:schemeClr>
          </a:solidFill>
        </p:spPr>
        <p:txBody>
          <a:bodyPr>
            <a:spAutoFit/>
          </a:bodyPr>
          <a:lstStyle/>
          <a:p>
            <a:pPr algn="just">
              <a:buClr>
                <a:schemeClr val="tx2"/>
              </a:buClr>
              <a:defRPr/>
            </a:pPr>
            <a:r>
              <a:rPr lang="ru-RU" sz="1400" dirty="0"/>
              <a:t>№7</a:t>
            </a:r>
          </a:p>
          <a:p>
            <a:pPr algn="just">
              <a:buClr>
                <a:schemeClr val="tx2"/>
              </a:buClr>
              <a:defRPr/>
            </a:pPr>
            <a:r>
              <a:rPr lang="ru-RU" sz="1400" dirty="0"/>
              <a:t>1,3 га</a:t>
            </a:r>
            <a:endParaRPr lang="ru-RU" sz="1400" dirty="0"/>
          </a:p>
        </p:txBody>
      </p:sp>
      <p:sp>
        <p:nvSpPr>
          <p:cNvPr id="23588" name="TextBox 81"/>
          <p:cNvSpPr txBox="1">
            <a:spLocks noChangeArrowheads="1"/>
          </p:cNvSpPr>
          <p:nvPr/>
        </p:nvSpPr>
        <p:spPr bwMode="auto">
          <a:xfrm>
            <a:off x="7929563" y="3286125"/>
            <a:ext cx="714375" cy="523875"/>
          </a:xfrm>
          <a:prstGeom prst="rect">
            <a:avLst/>
          </a:prstGeom>
          <a:noFill/>
          <a:ln w="9525">
            <a:noFill/>
            <a:miter lim="800000"/>
            <a:headEnd/>
            <a:tailEnd/>
          </a:ln>
        </p:spPr>
        <p:txBody>
          <a:bodyPr>
            <a:spAutoFit/>
          </a:bodyPr>
          <a:lstStyle/>
          <a:p>
            <a:pPr algn="just">
              <a:buClr>
                <a:schemeClr val="tx2"/>
              </a:buClr>
            </a:pPr>
            <a:r>
              <a:rPr lang="ru-RU" sz="1400"/>
              <a:t>№8</a:t>
            </a:r>
          </a:p>
          <a:p>
            <a:pPr algn="just">
              <a:buClr>
                <a:schemeClr val="tx2"/>
              </a:buClr>
            </a:pPr>
            <a:r>
              <a:rPr lang="ru-RU" sz="1400"/>
              <a:t>3 га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0"/>
            <a:ext cx="8729662" cy="1357313"/>
          </a:xfrm>
        </p:spPr>
        <p:txBody>
          <a:bodyPr/>
          <a:lstStyle/>
          <a:p>
            <a:pPr>
              <a:defRPr/>
            </a:pPr>
            <a:r>
              <a:rPr lang="ru-RU" sz="2400" b="1" dirty="0" smtClean="0">
                <a:solidFill>
                  <a:srgbClr val="FF0000"/>
                </a:solidFill>
              </a:rPr>
              <a:t/>
            </a:r>
            <a:br>
              <a:rPr lang="ru-RU" sz="2400" b="1" dirty="0" smtClean="0">
                <a:solidFill>
                  <a:srgbClr val="FF0000"/>
                </a:solidFill>
              </a:rPr>
            </a:br>
            <a:r>
              <a:rPr lang="uz-Cyrl-UZ" sz="1800" dirty="0" smtClean="0">
                <a:effectLst>
                  <a:outerShdw blurRad="50800" dist="38100" algn="tr" rotWithShape="0">
                    <a:prstClr val="black">
                      <a:alpha val="40000"/>
                    </a:prstClr>
                  </a:outerShdw>
                </a:effectLst>
              </a:rPr>
              <a:t> Бу ерда 8 гектардан ошиқ уруғ берувчи плантация яратилиб, 9 та нав/тур ва битта универсал чанглатгич бор. Ушбу навлар турли муддатда гуллайди, бу ҳол кеч баҳорда рўй берадиган аёзларда совуқ уриш хавфини камайтиради; уларнинг сув таъминотига бўлган талаби ҳар хил.</a:t>
            </a:r>
            <a:r>
              <a:rPr lang="ru-RU" sz="1800" dirty="0" smtClean="0"/>
              <a:t/>
            </a:r>
            <a:br>
              <a:rPr lang="ru-RU" sz="1800" dirty="0" smtClean="0"/>
            </a:br>
            <a:endParaRPr lang="ru-RU" sz="1800" dirty="0"/>
          </a:p>
        </p:txBody>
      </p:sp>
      <p:pic>
        <p:nvPicPr>
          <p:cNvPr id="24578" name="Содержимое 3" descr="DSC02700.JPG"/>
          <p:cNvPicPr>
            <a:picLocks noGrp="1" noChangeAspect="1"/>
          </p:cNvPicPr>
          <p:nvPr>
            <p:ph idx="1"/>
          </p:nvPr>
        </p:nvPicPr>
        <p:blipFill>
          <a:blip r:embed="rId2"/>
          <a:srcRect/>
          <a:stretch>
            <a:fillRect/>
          </a:stretch>
        </p:blipFill>
        <p:spPr>
          <a:xfrm>
            <a:off x="0" y="1428750"/>
            <a:ext cx="4762500" cy="3571875"/>
          </a:xfrm>
        </p:spPr>
      </p:pic>
      <p:pic>
        <p:nvPicPr>
          <p:cNvPr id="24579" name="Рисунок 4" descr="DSC02706.JPG"/>
          <p:cNvPicPr>
            <a:picLocks noChangeAspect="1"/>
          </p:cNvPicPr>
          <p:nvPr/>
        </p:nvPicPr>
        <p:blipFill>
          <a:blip r:embed="rId3"/>
          <a:srcRect/>
          <a:stretch>
            <a:fillRect/>
          </a:stretch>
        </p:blipFill>
        <p:spPr bwMode="auto">
          <a:xfrm>
            <a:off x="4810125" y="1428750"/>
            <a:ext cx="4333875" cy="3249613"/>
          </a:xfrm>
          <a:prstGeom prst="rect">
            <a:avLst/>
          </a:prstGeom>
          <a:noFill/>
          <a:ln w="9525">
            <a:noFill/>
            <a:miter lim="800000"/>
            <a:headEnd/>
            <a:tailEnd/>
          </a:ln>
        </p:spPr>
      </p:pic>
      <p:pic>
        <p:nvPicPr>
          <p:cNvPr id="24580" name="Рисунок 5" descr="Изображение 409.jpg"/>
          <p:cNvPicPr>
            <a:picLocks noChangeAspect="1"/>
          </p:cNvPicPr>
          <p:nvPr/>
        </p:nvPicPr>
        <p:blipFill>
          <a:blip r:embed="rId4"/>
          <a:srcRect/>
          <a:stretch>
            <a:fillRect/>
          </a:stretch>
        </p:blipFill>
        <p:spPr bwMode="auto">
          <a:xfrm>
            <a:off x="3071813" y="4071938"/>
            <a:ext cx="4000500" cy="30003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uz-Cyrl-UZ" sz="2000" b="1" dirty="0" smtClean="0"/>
              <a:t>Ғаллаорол таянч пунктининг техника билан таъминланиши</a:t>
            </a:r>
            <a:endParaRPr lang="ru-RU" sz="2000" dirty="0"/>
          </a:p>
        </p:txBody>
      </p:sp>
      <p:pic>
        <p:nvPicPr>
          <p:cNvPr id="25602" name="Рисунок 3" descr="D:\фото\2011_москва_даша\DSC06090.JPG"/>
          <p:cNvPicPr>
            <a:picLocks noChangeAspect="1" noChangeArrowheads="1"/>
          </p:cNvPicPr>
          <p:nvPr/>
        </p:nvPicPr>
        <p:blipFill>
          <a:blip r:embed="rId2"/>
          <a:srcRect/>
          <a:stretch>
            <a:fillRect/>
          </a:stretch>
        </p:blipFill>
        <p:spPr bwMode="auto">
          <a:xfrm>
            <a:off x="0" y="1196975"/>
            <a:ext cx="3756025" cy="2727325"/>
          </a:xfrm>
          <a:prstGeom prst="rect">
            <a:avLst/>
          </a:prstGeom>
          <a:noFill/>
          <a:ln w="9525">
            <a:noFill/>
            <a:miter lim="800000"/>
            <a:headEnd/>
            <a:tailEnd/>
          </a:ln>
        </p:spPr>
      </p:pic>
      <p:pic>
        <p:nvPicPr>
          <p:cNvPr id="25603" name="Рисунок 4" descr="D:\фото\2011_москва_даша\DSC06050.JPG"/>
          <p:cNvPicPr>
            <a:picLocks noChangeAspect="1" noChangeArrowheads="1"/>
          </p:cNvPicPr>
          <p:nvPr/>
        </p:nvPicPr>
        <p:blipFill>
          <a:blip r:embed="rId3"/>
          <a:srcRect/>
          <a:stretch>
            <a:fillRect/>
          </a:stretch>
        </p:blipFill>
        <p:spPr bwMode="auto">
          <a:xfrm>
            <a:off x="3429000" y="1000125"/>
            <a:ext cx="3470275" cy="2727325"/>
          </a:xfrm>
          <a:prstGeom prst="rect">
            <a:avLst/>
          </a:prstGeom>
          <a:noFill/>
          <a:ln w="9525">
            <a:noFill/>
            <a:miter lim="800000"/>
            <a:headEnd/>
            <a:tailEnd/>
          </a:ln>
        </p:spPr>
      </p:pic>
      <p:pic>
        <p:nvPicPr>
          <p:cNvPr id="25604" name="Рисунок 5" descr="D:\фото\2011_москва_даша\DSC06089.JPG"/>
          <p:cNvPicPr>
            <a:picLocks noChangeAspect="1" noChangeArrowheads="1"/>
          </p:cNvPicPr>
          <p:nvPr/>
        </p:nvPicPr>
        <p:blipFill>
          <a:blip r:embed="rId4"/>
          <a:srcRect l="6819" t="26405" r="4897" b="7335"/>
          <a:stretch>
            <a:fillRect/>
          </a:stretch>
        </p:blipFill>
        <p:spPr bwMode="auto">
          <a:xfrm>
            <a:off x="395288" y="4292600"/>
            <a:ext cx="4071937" cy="1857375"/>
          </a:xfrm>
          <a:prstGeom prst="rect">
            <a:avLst/>
          </a:prstGeom>
          <a:noFill/>
          <a:ln w="9525">
            <a:noFill/>
            <a:miter lim="800000"/>
            <a:headEnd/>
            <a:tailEnd/>
          </a:ln>
        </p:spPr>
      </p:pic>
      <p:pic>
        <p:nvPicPr>
          <p:cNvPr id="25605" name="Рисунок 6" descr="D:\фото\2011_москва_даша\DSC06055.JPG"/>
          <p:cNvPicPr>
            <a:picLocks noChangeAspect="1" noChangeArrowheads="1"/>
          </p:cNvPicPr>
          <p:nvPr/>
        </p:nvPicPr>
        <p:blipFill>
          <a:blip r:embed="rId5"/>
          <a:srcRect l="6641" t="45798" r="46359"/>
          <a:stretch>
            <a:fillRect/>
          </a:stretch>
        </p:blipFill>
        <p:spPr bwMode="auto">
          <a:xfrm>
            <a:off x="6353175" y="1196975"/>
            <a:ext cx="2790825" cy="2413000"/>
          </a:xfrm>
          <a:prstGeom prst="rect">
            <a:avLst/>
          </a:prstGeom>
          <a:noFill/>
          <a:ln w="9525">
            <a:noFill/>
            <a:miter lim="800000"/>
            <a:headEnd/>
            <a:tailEnd/>
          </a:ln>
        </p:spPr>
      </p:pic>
      <p:pic>
        <p:nvPicPr>
          <p:cNvPr id="25606" name="Рисунок 7" descr="D:\фото\2011_москва_даша\DSC06058.JPG"/>
          <p:cNvPicPr>
            <a:picLocks noChangeAspect="1" noChangeArrowheads="1"/>
          </p:cNvPicPr>
          <p:nvPr/>
        </p:nvPicPr>
        <p:blipFill>
          <a:blip r:embed="rId6"/>
          <a:srcRect l="6819" t="4890" r="4845" b="13936"/>
          <a:stretch>
            <a:fillRect/>
          </a:stretch>
        </p:blipFill>
        <p:spPr bwMode="auto">
          <a:xfrm>
            <a:off x="5148263" y="3716338"/>
            <a:ext cx="3625850" cy="3022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285750"/>
            <a:ext cx="8229600" cy="5786438"/>
          </a:xfrm>
        </p:spPr>
        <p:txBody>
          <a:bodyPr/>
          <a:lstStyle/>
          <a:p>
            <a:pPr>
              <a:defRPr/>
            </a:pPr>
            <a:r>
              <a:rPr lang="uz-Cyrl-UZ" sz="1700" b="1" dirty="0" smtClean="0">
                <a:latin typeface="Times New Roman" pitchFamily="18" charset="0"/>
                <a:cs typeface="Times New Roman" pitchFamily="18" charset="0"/>
              </a:rPr>
              <a:t>Писта етиштириш гуруҳи ушбу иккита лойиҳани амалга ошириш жараёнида, тоғолди лалмикор ерларида пистанинг юқори навли плантацияларини яратиш ҳам атроф муҳит муҳофазаси,  ҳам иқтисодий нуқтаи назардан деҳқончиликнинг истиқболли туридир, деган хулосага келди. </a:t>
            </a:r>
            <a:endParaRPr lang="ru-RU" sz="1700" dirty="0" smtClean="0">
              <a:latin typeface="Times New Roman" pitchFamily="18" charset="0"/>
              <a:cs typeface="Times New Roman" pitchFamily="18" charset="0"/>
            </a:endParaRPr>
          </a:p>
          <a:p>
            <a:pPr>
              <a:defRPr/>
            </a:pPr>
            <a:r>
              <a:rPr lang="uz-Cyrl-UZ" sz="1700" b="1" dirty="0" smtClean="0">
                <a:latin typeface="Times New Roman" pitchFamily="18" charset="0"/>
                <a:cs typeface="Times New Roman" pitchFamily="18" charset="0"/>
              </a:rPr>
              <a:t>Гуруҳ “ўсиш нуқталари”ни яратишни ўз ичига олувчи ушбу йўналишни ривожлантириш стратегиясини ишлаб чиқди. </a:t>
            </a:r>
            <a:endParaRPr lang="ru-RU" sz="1700" dirty="0" smtClean="0">
              <a:latin typeface="Times New Roman" pitchFamily="18" charset="0"/>
              <a:cs typeface="Times New Roman" pitchFamily="18" charset="0"/>
            </a:endParaRPr>
          </a:p>
          <a:p>
            <a:pPr>
              <a:defRPr/>
            </a:pPr>
            <a:r>
              <a:rPr lang="uz-Cyrl-UZ" sz="1700" b="1" dirty="0" smtClean="0">
                <a:latin typeface="Times New Roman" pitchFamily="18" charset="0"/>
                <a:cs typeface="Times New Roman" pitchFamily="18" charset="0"/>
              </a:rPr>
              <a:t>Биз ҳудудида пистанинг юқори навли коллекцияси, ушбу жой учун энг истиқболли писта нави/турларининг уруғ берувчи плантацияси, шунингдек, саноат плантацияси бўлган бирор қишлоқ хўжалигини “ўсиш нуқтаси” деб атадик. Бундан ташқари, қизиқувчи фермерларга консалтинг хизматлари кўрсатувчи тренинг маркази ташкил этилиши лозим. Бундай “ўсиш нуқталари” мамлакатнинг писта плантациялари яратиш учун мос келувчи ер майдонларига эга бўлган минтақаларида барпо қилиниши керак. </a:t>
            </a:r>
            <a:endParaRPr lang="ru-RU" sz="1700" dirty="0" smtClean="0">
              <a:latin typeface="Times New Roman" pitchFamily="18" charset="0"/>
              <a:cs typeface="Times New Roman" pitchFamily="18" charset="0"/>
            </a:endParaRPr>
          </a:p>
          <a:p>
            <a:pPr>
              <a:defRPr/>
            </a:pPr>
            <a:r>
              <a:rPr lang="uz-Cyrl-UZ" sz="1700" b="1" dirty="0" smtClean="0">
                <a:latin typeface="Times New Roman" pitchFamily="18" charset="0"/>
                <a:cs typeface="Times New Roman" pitchFamily="18" charset="0"/>
              </a:rPr>
              <a:t>Бугунги кунда ушбу вазифани фақат битта хўжалик – Ғаллаорол таянч пункти бажариши керак, бажармоқда ҳам, лекин бу ерда ҳозирча тренинг маркази йўқ. </a:t>
            </a:r>
            <a:endParaRPr lang="ru-RU" sz="1700" dirty="0" smtClean="0">
              <a:latin typeface="Times New Roman" pitchFamily="18" charset="0"/>
              <a:cs typeface="Times New Roman" pitchFamily="18" charset="0"/>
            </a:endParaRPr>
          </a:p>
          <a:p>
            <a:pPr>
              <a:defRPr/>
            </a:pPr>
            <a:r>
              <a:rPr lang="uz-Cyrl-UZ" sz="1700" b="1" dirty="0" smtClean="0">
                <a:latin typeface="Times New Roman" pitchFamily="18" charset="0"/>
                <a:cs typeface="Times New Roman" pitchFamily="18" charset="0"/>
              </a:rPr>
              <a:t>2013 йилдан эътиборан писта етиштириш гуруҳи энди Фарғона вилоятида яна битта "ўсиш нуқтаси”ни барпо қилишга киришиб,  </a:t>
            </a:r>
            <a:r>
              <a:rPr lang="uz-Cyrl-UZ" sz="1700" b="1" dirty="0" smtClean="0">
                <a:effectLst>
                  <a:outerShdw blurRad="50800" dist="38100" algn="tr" rotWithShape="0">
                    <a:prstClr val="black">
                      <a:alpha val="40000"/>
                    </a:prstClr>
                  </a:outerShdw>
                </a:effectLst>
                <a:latin typeface="Times New Roman" pitchFamily="18" charset="0"/>
                <a:cs typeface="Times New Roman" pitchFamily="18" charset="0"/>
              </a:rPr>
              <a:t>ГЭЖ КГДнинг навбатдаги “Фарғона вилояти учун Пистанинг саноат плантациялари технологиясини ёйиш марказини ташкил қилишга ёрдам кўрсатиш” лойиҳасини амалга ошира бошлади. </a:t>
            </a:r>
            <a:endParaRPr lang="ru-RU" sz="17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Вершина горы">
  <a:themeElements>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fontScheme name="Вершина гор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100000"/>
          </a:lnSpc>
          <a:spcBef>
            <a:spcPct val="0"/>
          </a:spcBef>
          <a:spcAft>
            <a:spcPct val="0"/>
          </a:spcAft>
          <a:buClr>
            <a:schemeClr val="tx2"/>
          </a:buClr>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100000"/>
          </a:lnSpc>
          <a:spcBef>
            <a:spcPct val="0"/>
          </a:spcBef>
          <a:spcAft>
            <a:spcPct val="0"/>
          </a:spcAft>
          <a:buClr>
            <a:schemeClr val="tx2"/>
          </a:buClr>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Вершина горы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Вершина горы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Вершина горы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Вершина горы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Вершина горы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3986</TotalTime>
  <Words>564</Words>
  <Application>Microsoft Office PowerPoint</Application>
  <PresentationFormat>On-screen Show (4:3)</PresentationFormat>
  <Paragraphs>54</Paragraphs>
  <Slides>12</Slides>
  <Notes>1</Notes>
  <HiddenSlides>0</HiddenSlides>
  <MMClips>0</MMClips>
  <ScaleCrop>false</ScaleCrop>
  <HeadingPairs>
    <vt:vector size="6" baseType="variant">
      <vt:variant>
        <vt:lpstr>Fonts Used</vt:lpstr>
      </vt:variant>
      <vt:variant>
        <vt:i4>2</vt:i4>
      </vt:variant>
      <vt:variant>
        <vt:lpstr>Design Template</vt:lpstr>
      </vt:variant>
      <vt:variant>
        <vt:i4>2</vt:i4>
      </vt:variant>
      <vt:variant>
        <vt:lpstr>Slide Titles</vt:lpstr>
      </vt:variant>
      <vt:variant>
        <vt:i4>12</vt:i4>
      </vt:variant>
    </vt:vector>
  </HeadingPairs>
  <TitlesOfParts>
    <vt:vector size="16" baseType="lpstr">
      <vt:lpstr>Arial</vt:lpstr>
      <vt:lpstr>Times New Roman</vt:lpstr>
      <vt:lpstr>Вершина горы</vt:lpstr>
      <vt:lpstr>Вершина горы</vt:lpstr>
      <vt:lpstr>Slide 1</vt:lpstr>
      <vt:lpstr>  2009 йили манзарали боғдорчилик ва ўрмон хўжалиги Республика илмий-амалий маркази ходимлари гуруҳи илк писта етиштириш бўйича “Жиззах вилояти Фориш туманидаги “СБМ Муҳаммадамин” фермер хўжалиги мисолида мавжуд хўжалик юритиш амалиётларига муқобил равишда қурғоқчилик шароитида хўжалик юритиш ва ўзгараётган иқлим шароитларига мослашишни намойиш қилиш” деб номланган писта етиштириш бўйича илк лойиҳани амалга оширишга киришди. Илгари хўжаликнинг асосий фаолият тури чорвачилик ва  лалмикор ерларда деҳқончилик қилишдан иборат эди. </vt:lpstr>
      <vt:lpstr>Лойиҳани амалга ошириш мобайнида маҳаллий аҳоли ўртасида писта ва бошқа қурғоқчиликка чидамли экин турларига қизиқиш катта эканига ишонч ҳосил қилдик. Маҳаллий аҳоли учун бир қанча семинарлар ўтказилди, кўпчилик ердан бундай фойдаланишга қизиқаётгани ва тайёр эканини билдирди. Ердан бундай фойдаланиш нафақат тоғ олдидаги лалмикор ерлар  экологиясини (чўлланиш олдини олади, иқлим ўзгаришини юмшатиш ва унга мослашиш воситаси ҳисобланади)  тиклабгина қолмасдан, маҳаллий ҳамжамият аъзолари учун даромад манбаи ҳамдир.</vt:lpstr>
      <vt:lpstr>Бироқ ўсаётган ёввойи пистадан серҳосил плантациялар яратиш учун унга юқори навли пистани пайвандлаш зарур бўлади. Ўзбекистонда лойиҳани амалга оширишга киришилаётганда пайвандланадиган юқори навли манба йўқ эди.   Ушбу камчиликни тўлдириш учун биз 2011 йилда ГЭЖ КГДнинг бошқа лойиҳасини ишга туширдик:   2-лойиҳа. “МБЎХ РИАМнинг Жиззах вилояти Ғаллаорол туманидаги таянч пунктида юқори навли пистанинг уруғ берувчи плантациясини яратиш”. </vt:lpstr>
      <vt:lpstr>Манзарали боғдорчилик ва ўрмон хўжалиги РИАМнинг Ғаллаорол таянч пункти </vt:lpstr>
      <vt:lpstr>Slide 6</vt:lpstr>
      <vt:lpstr>  Бу ерда 8 гектардан ошиқ уруғ берувчи плантация яратилиб, 9 та нав/тур ва битта универсал чанглатгич бор. Ушбу навлар турли муддатда гуллайди, бу ҳол кеч баҳорда рўй берадиган аёзларда совуқ уриш хавфини камайтиради; уларнинг сув таъминотига бўлган талаби ҳар хил. </vt:lpstr>
      <vt:lpstr>Ғаллаорол таянч пунктининг техника билан таъминланиши</vt:lpstr>
      <vt:lpstr>Slide 9</vt:lpstr>
      <vt:lpstr>Мамлакатда пистачиликни бозор шароитларида ривожлантириш шартлари</vt:lpstr>
      <vt:lpstr>Биз ушбу амалий ишни, писта ҳам мамлакат иқтисодиёти, ҳам маҳаллий аҳоли  фаровонлигини оширишда тегишли ўринни эгаллаши керак, деган мақсадда бошладик. Ердан бундай фойдаланилганда нафақат писта етиштириш билан шуғулланадиган фермерлар фойда олади, қолаверса, мамлакатдаги экология зоналаридан бирида барқарор хўжалик юритишга эришилади. </vt:lpstr>
      <vt:lpstr>Эътиборингиз учун рахмат!</vt:lpstr>
    </vt:vector>
  </TitlesOfParts>
  <Company>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ОЦЕНКА  КЛИМАТИЧЕСКИХ  УСЛОВИЙ  И  УЯЗВИМОСТИ   АРЧЕВЫХ  ФОРМАЦИЙ  ПРИ  ИЗМЕНЕНИИ  КЛИМАТА   НА  ТЕРРИТОРИИ  УЗБЕКИСТАНА </dc:title>
  <dc:creator>User</dc:creator>
  <cp:lastModifiedBy> </cp:lastModifiedBy>
  <cp:revision>259</cp:revision>
  <cp:lastPrinted>1601-01-01T00:00:00Z</cp:lastPrinted>
  <dcterms:created xsi:type="dcterms:W3CDTF">2007-05-16T10:18:32Z</dcterms:created>
  <dcterms:modified xsi:type="dcterms:W3CDTF">2013-05-28T07:15:48Z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