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11"/>
  </p:notesMasterIdLst>
  <p:sldIdLst>
    <p:sldId id="494" r:id="rId2"/>
    <p:sldId id="529" r:id="rId3"/>
    <p:sldId id="515" r:id="rId4"/>
    <p:sldId id="514" r:id="rId5"/>
    <p:sldId id="533" r:id="rId6"/>
    <p:sldId id="532" r:id="rId7"/>
    <p:sldId id="531" r:id="rId8"/>
    <p:sldId id="536" r:id="rId9"/>
    <p:sldId id="52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00"/>
    <a:srgbClr val="CC3300"/>
    <a:srgbClr val="A50021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12" autoAdjust="0"/>
    <p:restoredTop sz="94576" autoAdjust="0"/>
  </p:normalViewPr>
  <p:slideViewPr>
    <p:cSldViewPr>
      <p:cViewPr>
        <p:scale>
          <a:sx n="80" d="100"/>
          <a:sy n="80" d="100"/>
        </p:scale>
        <p:origin x="-2526" y="-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8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268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8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5B8D653-86AF-4184-B4B5-930A3CC40A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28ABE65-E0A8-40C4-81EC-9554B037DB86}" type="slidenum">
              <a:rPr lang="ru-RU" smtClean="0">
                <a:latin typeface="Arial" charset="0"/>
              </a:rPr>
              <a:pPr/>
              <a:t>1</a:t>
            </a:fld>
            <a:endParaRPr lang="ru-RU" smtClean="0">
              <a:latin typeface="Arial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7A4447-D5E8-4B02-B171-3EC228B20620}" type="slidenum">
              <a:rPr lang="ru-RU" smtClean="0">
                <a:latin typeface="Arial" charset="0"/>
              </a:rPr>
              <a:pPr/>
              <a:t>2</a:t>
            </a:fld>
            <a:endParaRPr lang="ru-RU" smtClean="0">
              <a:latin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A462B3C-AD78-4218-9665-483B3465F7D8}" type="slidenum">
              <a:rPr lang="ru-RU" smtClean="0">
                <a:latin typeface="Arial" charset="0"/>
              </a:rPr>
              <a:pPr/>
              <a:t>3</a:t>
            </a:fld>
            <a:endParaRPr lang="ru-RU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91CDBE-48AC-48AD-87FF-B0D9A2AE56D5}" type="slidenum">
              <a:rPr lang="ru-RU" smtClean="0">
                <a:latin typeface="Arial" charset="0"/>
              </a:rPr>
              <a:pPr/>
              <a:t>4</a:t>
            </a:fld>
            <a:endParaRPr lang="ru-RU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113E01-52D7-471D-8748-34B0727DA5E8}" type="slidenum">
              <a:rPr lang="ru-RU" smtClean="0">
                <a:latin typeface="Arial" charset="0"/>
              </a:rPr>
              <a:pPr/>
              <a:t>5</a:t>
            </a:fld>
            <a:endParaRPr lang="ru-RU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BFC583-DE74-4B32-9199-EA4BEE3DD2C6}" type="slidenum">
              <a:rPr lang="ru-RU" smtClean="0">
                <a:latin typeface="Arial" charset="0"/>
              </a:rPr>
              <a:pPr/>
              <a:t>6</a:t>
            </a:fld>
            <a:endParaRPr lang="ru-RU" smtClean="0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02A361-4B93-4455-80F5-E044ABB03241}" type="slidenum">
              <a:rPr lang="ru-RU" smtClean="0">
                <a:latin typeface="Arial" charset="0"/>
              </a:rPr>
              <a:pPr/>
              <a:t>8</a:t>
            </a:fld>
            <a:endParaRPr lang="ru-RU" smtClean="0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D4A125C-2694-47D8-A0A5-1C218BC6C94C}" type="slidenum">
              <a:rPr lang="ru-RU" smtClean="0">
                <a:latin typeface="Arial" charset="0"/>
              </a:rPr>
              <a:pPr/>
              <a:t>9</a:t>
            </a:fld>
            <a:endParaRPr lang="ru-RU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0A6D8-2919-4617-A0A3-DF5FD2860B19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0F488-7CDD-44C9-997B-406C53F75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48F5-BDBA-4ED9-8214-02E03C3DD96A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F5218-9E10-4F7A-8CBC-117B8D1C2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EA8BD-0591-4952-B0B5-F43B095680C7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E9DE5-FD81-48D1-B53A-BC2D6FC0E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1CE9C-8AEB-44A9-B4A5-F6B2EDEF3C25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A0964-7494-4C2E-AEF9-9E9B936730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F744E-B842-4618-BE7B-8360E68558DF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0EA5C-6680-47A4-819D-D5431474C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34D14-323E-44F5-B04B-CD689353A50A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F1306-1DEC-478D-8318-8561F4D16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BD7C3-60AB-4094-83B4-CFA6DF92DD37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99789-F27F-465D-8B05-788406CC8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3F09A-8034-4764-AC6C-4822F3B3684E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E3E81-B099-44CC-A86A-5A350D093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C14AA-646B-49B0-858C-A1802794C18D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7217-1314-4045-83BB-14B400223F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E1BC5-1643-49FC-B7BB-B96E77C95114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C7E52-BD8D-4842-9479-D2AE2CD55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EDFD9-0963-4727-8220-C8A7999CD402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4B7D4-D6B3-4C52-8491-219D9E363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8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AE042B02-DA4E-44E8-B2DB-687F95D71CDC}" type="datetime1">
              <a:rPr lang="ru-RU"/>
              <a:pPr>
                <a:defRPr/>
              </a:pPr>
              <a:t>24.05.2013</a:t>
            </a:fld>
            <a:endParaRPr lang="ru-RU"/>
          </a:p>
        </p:txBody>
      </p:sp>
      <p:sp>
        <p:nvSpPr>
          <p:cNvPr id="398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EABFE95-6045-4845-AB71-8C058A431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krass.uz/" TargetMode="External"/><Relationship Id="rId4" Type="http://schemas.openxmlformats.org/officeDocument/2006/relationships/hyperlink" Target="mailto:kkrass@y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339C43F-5C05-4AC2-9877-85C9DAF1E42E}" type="slidenum">
              <a:rPr lang="ru-RU" smtClean="0">
                <a:latin typeface="Arial" charset="0"/>
              </a:rPr>
              <a:pPr/>
              <a:t>1</a:t>
            </a:fld>
            <a:endParaRPr lang="ru-RU" smtClean="0">
              <a:latin typeface="Arial" charset="0"/>
            </a:endParaRP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052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pic>
        <p:nvPicPr>
          <p:cNvPr id="2054" name="Picture 5" descr="laser&amp;farmers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5838" y="1828800"/>
            <a:ext cx="3814762" cy="352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6" descr="las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8538" y="1828800"/>
            <a:ext cx="3954462" cy="352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762000" y="1366838"/>
            <a:ext cx="769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uz-Cyrl-UZ" sz="2400" b="1" i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ЕРЛАРНИ ЛАЗЕР НИВЕЛИРИДА ТЕКИСЛАШ</a:t>
            </a:r>
            <a:endParaRPr lang="uz-Cyrl-UZ" sz="2400" i="1">
              <a:solidFill>
                <a:srgbClr val="0033CC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323850" y="5334000"/>
            <a:ext cx="81343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z-Cyrl-UZ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қ/х.ф.н. О.Эгамбердиев, Хоразм Агромаслаҳат маркази (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KRASS)</a:t>
            </a:r>
            <a:r>
              <a:rPr lang="uz-Cyrl-UZ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uz-Cyrl-UZ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Собиров К., Хоразм вилоят Гурлан туман “Собир Гурланли” ф.х.раҳбари</a:t>
            </a: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uz-Cyrl-UZ" sz="20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Май 20</a:t>
            </a:r>
            <a:r>
              <a:rPr lang="en-US" sz="20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z-Cyrl-UZ" sz="20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3йил, Ташкент</a:t>
            </a:r>
            <a:endParaRPr lang="ru-RU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7E3E0D5-6AA0-4D89-9D53-1C4E0FEE0402}" type="slidenum">
              <a:rPr lang="ru-RU" smtClean="0">
                <a:latin typeface="Arial" charset="0"/>
              </a:rPr>
              <a:pPr/>
              <a:t>2</a:t>
            </a:fld>
            <a:endParaRPr lang="ru-RU" smtClean="0">
              <a:latin typeface="Arial" charset="0"/>
            </a:endParaRPr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3076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graphicFrame>
        <p:nvGraphicFramePr>
          <p:cNvPr id="535558" name="Group 6"/>
          <p:cNvGraphicFramePr>
            <a:graphicFrameLocks noGrp="1"/>
          </p:cNvGraphicFramePr>
          <p:nvPr/>
        </p:nvGraphicFramePr>
        <p:xfrm>
          <a:off x="685800" y="2286000"/>
          <a:ext cx="7848600" cy="4448176"/>
        </p:xfrm>
        <a:graphic>
          <a:graphicData uri="http://schemas.openxmlformats.org/drawingml/2006/table">
            <a:tbl>
              <a:tblPr/>
              <a:tblGrid>
                <a:gridCol w="476250"/>
                <a:gridCol w="1276350"/>
                <a:gridCol w="1447800"/>
                <a:gridCol w="2057400"/>
                <a:gridCol w="259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Дала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майдони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рельефи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z-Cyrl-U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ориш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сувининг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орти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сарфи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z-Cyrl-U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Суғориш суви орқали шўрланишнинг келиб чиқиши (0.5 г/л)</a:t>
                      </a:r>
                      <a:endParaRPr kumimoji="0" lang="uz-Cyrl-U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Ортиқча суғориш орқали е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 ости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суви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тарилиши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тупр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ғ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</a:t>
                      </a:r>
                      <a:r>
                        <a:rPr kumimoji="0" lang="uz-Cyrl-U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40%)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кг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/га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0.2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/га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 кг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/га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0.6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кг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/га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uz-Cyrl-U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кг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/га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457200" y="1371600"/>
            <a:ext cx="8382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z-Cyrl-UZ" sz="2400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Дала нотекислигидан келиб чиқадиган ортиқча сув тақсимоти</a:t>
            </a:r>
            <a:endParaRPr lang="ru-RU" sz="24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53ED4CE-D461-4F96-8F09-7C8EFFCA5719}" type="slidenum">
              <a:rPr lang="ru-RU" smtClean="0">
                <a:latin typeface="Arial" charset="0"/>
              </a:rPr>
              <a:pPr/>
              <a:t>3</a:t>
            </a:fld>
            <a:endParaRPr lang="ru-RU" smtClean="0">
              <a:latin typeface="Arial" charset="0"/>
            </a:endParaRPr>
          </a:p>
        </p:txBody>
      </p:sp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100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pic>
        <p:nvPicPr>
          <p:cNvPr id="4102" name="Picture 5" descr="Copy of DSC000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3733800"/>
            <a:ext cx="2514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 descr="DSC0002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3733800"/>
            <a:ext cx="2819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7" descr="DSC0002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3733800"/>
            <a:ext cx="2743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Laser_UZ_0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Прямоугольник 1"/>
          <p:cNvSpPr>
            <a:spLocks noChangeArrowheads="1"/>
          </p:cNvSpPr>
          <p:nvPr/>
        </p:nvSpPr>
        <p:spPr bwMode="auto">
          <a:xfrm>
            <a:off x="457200" y="5867400"/>
            <a:ext cx="792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z-Cyrl-UZ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Дала майдон юзасининг энг паст ва баланд жойлар фарқи </a:t>
            </a:r>
            <a:r>
              <a:rPr lang="ru-RU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1-3</a:t>
            </a:r>
            <a:r>
              <a:rPr lang="uz-Cyrl-UZ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см</a:t>
            </a:r>
            <a:r>
              <a:rPr lang="ru-RU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.</a:t>
            </a:r>
            <a:r>
              <a:rPr lang="uz-Cyrl-UZ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дан ошмайдиган даражадаги, </a:t>
            </a:r>
            <a:r>
              <a:rPr lang="uz-Cyrl-UZ" b="1" i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махсус лазер жиҳозли қурилмаларида текислаш</a:t>
            </a:r>
            <a:r>
              <a:rPr lang="uz-Cyrl-UZ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усули.</a:t>
            </a:r>
            <a:r>
              <a:rPr lang="ru-RU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D45A95-A1EA-4019-8264-6818638DE49F}" type="slidenum">
              <a:rPr lang="ru-RU" smtClean="0">
                <a:latin typeface="Arial" charset="0"/>
              </a:rPr>
              <a:pPr/>
              <a:t>4</a:t>
            </a:fld>
            <a:endParaRPr lang="ru-RU" smtClean="0">
              <a:latin typeface="Arial" charset="0"/>
            </a:endParaRPr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5124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sp>
        <p:nvSpPr>
          <p:cNvPr id="5126" name="TextBox 1"/>
          <p:cNvSpPr txBox="1">
            <a:spLocks noChangeArrowheads="1"/>
          </p:cNvSpPr>
          <p:nvPr/>
        </p:nvSpPr>
        <p:spPr bwMode="auto">
          <a:xfrm>
            <a:off x="838200" y="2133600"/>
            <a:ext cx="82296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С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уғориш суви сарфи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20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-2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5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%га тежа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ла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ди;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Сувдан фойдаланиш самарадорлиги 30 </a:t>
            </a:r>
            <a:r>
              <a:rPr lang="uz-Cyrl-UZ" dirty="0">
                <a:solidFill>
                  <a:schemeClr val="accent2"/>
                </a:solidFill>
                <a:cs typeface="Arial" charset="0"/>
              </a:rPr>
              <a:t>-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40%га ортади;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Суғориш суви орқали ортиқча туз келишининг олди олинади;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Суғоришга кетадиган вақт, ишчи кучи ва энергия тежалади;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Дала майдони экинлар бир текис унувчанликга эга бўлади;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Экинлар бир хил меъёрда озиқа моддалар ва намлик билан            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 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таъминланади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;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Бегона ўтлар миқдори 10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-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15 %га кама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я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ди;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Қишлоқ хўжалигида 1 гектар майдонда қўшимча 5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-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7 ц ҳосил о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л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ишга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  </a:t>
            </a:r>
            <a:r>
              <a:rPr lang="uz-Cyrl-UZ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эришилади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; 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Энг асосийси, ерга ишлов бериш тўғри олиб борилса дала майдони 3-5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GB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  </a:t>
            </a:r>
            <a:r>
              <a:rPr lang="uz-Cyrl-UZ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йилда </a:t>
            </a:r>
            <a:r>
              <a:rPr lang="uz-Cyrl-UZ" sz="2000" dirty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қайта текисланади.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304800" y="14478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z-Cyrl-UZ" sz="2400" b="1" i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Лазер нивелирида текислашнинг афзалликлари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0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5EF04A-3748-4F4B-B460-2DD1AC844C3E}" type="slidenum">
              <a:rPr lang="ru-RU" smtClean="0">
                <a:latin typeface="Arial" charset="0"/>
              </a:rPr>
              <a:pPr/>
              <a:t>5</a:t>
            </a:fld>
            <a:endParaRPr lang="ru-RU" smtClean="0">
              <a:latin typeface="Arial" charset="0"/>
            </a:endParaRPr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148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graphicFrame>
        <p:nvGraphicFramePr>
          <p:cNvPr id="594578" name="Group 658"/>
          <p:cNvGraphicFramePr>
            <a:graphicFrameLocks noGrp="1"/>
          </p:cNvGraphicFramePr>
          <p:nvPr/>
        </p:nvGraphicFramePr>
        <p:xfrm>
          <a:off x="762000" y="1752600"/>
          <a:ext cx="7391400" cy="5048250"/>
        </p:xfrm>
        <a:graphic>
          <a:graphicData uri="http://schemas.openxmlformats.org/drawingml/2006/table">
            <a:tbl>
              <a:tblPr/>
              <a:tblGrid>
                <a:gridCol w="2638425"/>
                <a:gridCol w="1157288"/>
                <a:gridCol w="1690687"/>
                <a:gridCol w="914400"/>
                <a:gridCol w="990600"/>
              </a:tblGrid>
              <a:tr h="4762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Кўрсаткичлар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Оддий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усул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Лазер нивелири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 текислаш</a:t>
                      </a:r>
                      <a:endParaRPr kumimoji="0" lang="uz-Cyrl-U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Ўлчовлар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Фарқи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Кузги буғдой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 харажатлар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1 09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1 131,3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 сарфи, 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uz-Cyrl-UZ" sz="1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5 725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4 011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-1717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Ҳосилдорлик,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ц/га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Даромад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1 260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1 38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126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Фойда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169,7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254,7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,1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Рентабеллик, 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Ғўза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 харажатлар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1 371,3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1 443,1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71,8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5,2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 сарфи, 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r>
                        <a:rPr kumimoji="0" lang="uz-Cyrl-UZ" sz="1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10 000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8 000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-2000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Ҳосилдорлик,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ц/га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2,5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Даромад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1 508,5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1 659,3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150,8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Фойда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минг сўм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137,2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216,2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79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57,6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Рентабеллик, </a:t>
                      </a:r>
                      <a:r>
                        <a:rPr kumimoji="0" lang="uz-Cyrl-UZ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6250" name="Rectangle 423"/>
          <p:cNvSpPr>
            <a:spLocks noChangeArrowheads="1"/>
          </p:cNvSpPr>
          <p:nvPr/>
        </p:nvSpPr>
        <p:spPr bwMode="auto">
          <a:xfrm>
            <a:off x="1066800" y="1219200"/>
            <a:ext cx="6781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z-Cyrl-UZ" sz="2400" b="1">
                <a:solidFill>
                  <a:srgbClr val="0000FF"/>
                </a:solidFill>
                <a:latin typeface="Times New Roman" pitchFamily="18" charset="0"/>
              </a:rPr>
              <a:t>Иқтисодий самарадорлик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68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A9AC73-5F65-499B-ADF1-CC5DC4B2F587}" type="slidenum">
              <a:rPr lang="ru-RU" smtClean="0">
                <a:latin typeface="Arial" charset="0"/>
              </a:rPr>
              <a:pPr/>
              <a:t>6</a:t>
            </a:fld>
            <a:endParaRPr lang="ru-RU" smtClean="0">
              <a:latin typeface="Arial" charset="0"/>
            </a:endParaRPr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7172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graphicFrame>
        <p:nvGraphicFramePr>
          <p:cNvPr id="600439" name="Group 375"/>
          <p:cNvGraphicFramePr>
            <a:graphicFrameLocks noGrp="1"/>
          </p:cNvGraphicFramePr>
          <p:nvPr/>
        </p:nvGraphicFramePr>
        <p:xfrm>
          <a:off x="381000" y="2028825"/>
          <a:ext cx="8534400" cy="3840408"/>
        </p:xfrm>
        <a:graphic>
          <a:graphicData uri="http://schemas.openxmlformats.org/drawingml/2006/table">
            <a:tbl>
              <a:tblPr/>
              <a:tblGrid>
                <a:gridCol w="2667000"/>
                <a:gridCol w="1466850"/>
                <a:gridCol w="1631950"/>
                <a:gridCol w="1433513"/>
                <a:gridCol w="1335087"/>
              </a:tblGrid>
              <a:tr h="1066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Молиялаштириш манбаи</a:t>
                      </a:r>
                      <a:endParaRPr kumimoji="0" lang="uz-Cyrl-U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Ускуна баҳоси, (1 йил фоизи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б-н) минг сўм</a:t>
                      </a:r>
                      <a:endParaRPr kumimoji="0" lang="uz-Cyrl-U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Ортиқча фойда: 1 га,  минг сўм</a:t>
                      </a:r>
                      <a:endParaRPr kumimoji="0" lang="uz-Cyrl-U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Зарурий ер майдони –              1 йилда, га</a:t>
                      </a:r>
                      <a:endParaRPr kumimoji="0" lang="uz-Cyrl-U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Зарурий ер майдони – 3 йилда, га*</a:t>
                      </a:r>
                      <a:endParaRPr kumimoji="0" lang="uz-Cyrl-U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Кузги буғдой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 маблағи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18 633,9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85,0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219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Лизинг, 14%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26 460,1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85,0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Имтиёзсиз кредит, 16%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27 578,2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85,0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Ғўза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 маблағи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18 633,9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Лизинг, 14%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26 460,1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335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Имтиёзсиз кредит, 16%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27 578,2</a:t>
                      </a:r>
                      <a:endParaRPr kumimoji="0" lang="uz-Cyrl-U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uz-Cyrl-U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36" name="Rectangle 172"/>
          <p:cNvSpPr>
            <a:spLocks noChangeArrowheads="1"/>
          </p:cNvSpPr>
          <p:nvPr/>
        </p:nvSpPr>
        <p:spPr bwMode="auto">
          <a:xfrm>
            <a:off x="381000" y="1385888"/>
            <a:ext cx="83820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z-Cyrl-UZ" b="1">
                <a:solidFill>
                  <a:srgbClr val="0000FF"/>
                </a:solidFill>
              </a:rPr>
              <a:t>Лазер нивелири ёрдамида текислаш ускунаси қиймати қопланиши </a:t>
            </a:r>
            <a:endParaRPr lang="uz-Cyrl-UZ">
              <a:solidFill>
                <a:srgbClr val="0000FF"/>
              </a:solidFill>
            </a:endParaRPr>
          </a:p>
        </p:txBody>
      </p:sp>
      <p:sp>
        <p:nvSpPr>
          <p:cNvPr id="7237" name="Rectangle 173"/>
          <p:cNvSpPr>
            <a:spLocks noChangeArrowheads="1"/>
          </p:cNvSpPr>
          <p:nvPr/>
        </p:nvSpPr>
        <p:spPr bwMode="auto">
          <a:xfrm>
            <a:off x="533400" y="6294438"/>
            <a:ext cx="8001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z-Cyrl-UZ" sz="1400">
                <a:solidFill>
                  <a:srgbClr val="0000FF"/>
                </a:solidFill>
              </a:rPr>
              <a:t>*ҳисоб китобларда 3 йил давомида баҳонинг ўзгариши инобатга олинмади</a:t>
            </a:r>
            <a:r>
              <a:rPr lang="ru-RU" sz="140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8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CB9DEB-E015-4208-B615-57148C7FECF8}" type="slidenum">
              <a:rPr lang="ru-RU" smtClean="0">
                <a:latin typeface="Arial" charset="0"/>
              </a:rPr>
              <a:pPr/>
              <a:t>7</a:t>
            </a:fld>
            <a:endParaRPr lang="ru-RU" smtClean="0">
              <a:latin typeface="Arial" charset="0"/>
            </a:endParaRPr>
          </a:p>
        </p:txBody>
      </p:sp>
      <p:graphicFrame>
        <p:nvGraphicFramePr>
          <p:cNvPr id="605375" name="Group 191"/>
          <p:cNvGraphicFramePr>
            <a:graphicFrameLocks noGrp="1"/>
          </p:cNvGraphicFramePr>
          <p:nvPr/>
        </p:nvGraphicFramePr>
        <p:xfrm>
          <a:off x="381000" y="1203325"/>
          <a:ext cx="8381999" cy="5121276"/>
        </p:xfrm>
        <a:graphic>
          <a:graphicData uri="http://schemas.openxmlformats.org/drawingml/2006/table">
            <a:tbl>
              <a:tblPr/>
              <a:tblGrid>
                <a:gridCol w="4060031"/>
                <a:gridCol w="1308009"/>
                <a:gridCol w="1492707"/>
                <a:gridCol w="1521252"/>
              </a:tblGrid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йил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йил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йил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Лазер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қурилмасига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инвестиция,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3 178 115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Лазер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қурилмасига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инвестиция, АҚШ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доллари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1 961 557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Буғдой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Режалаштирилган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ерлар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майдони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га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16 167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32 333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48 500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га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ердан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1 374 768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6 552 486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9 828 729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Пахта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Режалаштирилган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ерлар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майдони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га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35 000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70 000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105 000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га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ердан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2 766 306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13 765 801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20 648 702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Пахта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буғдойдан олинган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фойда,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4 141 074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20 318 287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30 477 430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Пахта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буғдойдан олинган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жами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АҚШ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доллари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2 555 903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12 540 604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18 810 906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</a:tr>
              <a:tr h="457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Инвестиция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харажатлари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қоплангандан сўнгги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соф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минг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сўм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962 958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20 318 287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30 477 430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Инвестиция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харажатлари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қоплангандан сўнгги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соф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 фойда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АҚШ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доллари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594 345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12 540 604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18 810 906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</a:tr>
              <a:tr h="27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Ялпи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ҳудудий маҳсулотдаги улуши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72" name="Rectangle 1"/>
          <p:cNvSpPr>
            <a:spLocks noChangeArrowheads="1"/>
          </p:cNvSpPr>
          <p:nvPr/>
        </p:nvSpPr>
        <p:spPr bwMode="auto">
          <a:xfrm>
            <a:off x="457200" y="206375"/>
            <a:ext cx="830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uz-Cyrl-UZ" sz="2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Хоразм вилояти миқёсида </a:t>
            </a:r>
            <a:r>
              <a:rPr lang="uz-Cyrl-UZ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ерларни лазер </a:t>
            </a:r>
            <a:r>
              <a:rPr lang="uz-Cyrl-UZ" sz="2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нивелирида текислаш </a:t>
            </a:r>
            <a:endParaRPr lang="en-US" sz="2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uz-Cyrl-UZ" sz="2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натижасида олинадиган қўшимча фойда (171 дона)</a:t>
            </a:r>
            <a:endParaRPr lang="uz-Cyrl-UZ" sz="2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10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646A0C1-B8CC-4193-ABC5-02ED8392C6B7}" type="slidenum">
              <a:rPr lang="ru-RU" smtClean="0">
                <a:latin typeface="Arial" charset="0"/>
              </a:rPr>
              <a:pPr/>
              <a:t>8</a:t>
            </a:fld>
            <a:endParaRPr lang="ru-RU" smtClean="0">
              <a:latin typeface="Arial" charset="0"/>
            </a:endParaRPr>
          </a:p>
        </p:txBody>
      </p:sp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9220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graphicFrame>
        <p:nvGraphicFramePr>
          <p:cNvPr id="594578" name="Group 658"/>
          <p:cNvGraphicFramePr>
            <a:graphicFrameLocks noGrp="1"/>
          </p:cNvGraphicFramePr>
          <p:nvPr/>
        </p:nvGraphicFramePr>
        <p:xfrm>
          <a:off x="1028700" y="3276600"/>
          <a:ext cx="7391400" cy="3067050"/>
        </p:xfrm>
        <a:graphic>
          <a:graphicData uri="http://schemas.openxmlformats.org/drawingml/2006/table">
            <a:tbl>
              <a:tblPr/>
              <a:tblGrid>
                <a:gridCol w="2638425"/>
                <a:gridCol w="1157288"/>
                <a:gridCol w="1690687"/>
                <a:gridCol w="914400"/>
                <a:gridCol w="990600"/>
              </a:tblGrid>
              <a:tr h="4762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Кўрсаткичлар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Оддий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усул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Лазер нивелири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 текислаш</a:t>
                      </a:r>
                      <a:endParaRPr kumimoji="0" lang="uz-Cyrl-U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Ўлчовлар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Фарқи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Кузги буғдой</a:t>
                      </a: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, 48.500 гектар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 сарфи, </a:t>
                      </a:r>
                      <a:r>
                        <a:rPr kumimoji="0" lang="uz-Cyrl-UZ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</a:t>
                      </a:r>
                      <a:r>
                        <a:rPr kumimoji="0" lang="uz-Cyrl-UZ" sz="1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277.7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194.5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-83.2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z-Cyrl-UZ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Ғўза, 105.000 гектар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 сарфи, </a:t>
                      </a:r>
                      <a:r>
                        <a:rPr kumimoji="0" lang="uz-Cyrl-UZ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млн</a:t>
                      </a:r>
                      <a:r>
                        <a:rPr kumimoji="0" lang="uz-Cyrl-UZ" sz="1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1.050. 0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840.0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</a:t>
                      </a: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20</a:t>
                      </a: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r>
                        <a:rPr kumimoji="0" lang="uz-Cyrl-UZ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Умумий майдон, гектар </a:t>
                      </a:r>
                      <a:endParaRPr kumimoji="0" lang="ru-RU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  <a:defRPr/>
                      </a:pPr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153.000</a:t>
                      </a: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  <a:defRPr/>
                      </a:pPr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153.000</a:t>
                      </a: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800100" algn="l"/>
                        </a:tabLst>
                      </a:pPr>
                      <a:endParaRPr kumimoji="0" lang="uz-Cyrl-U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z-Cyrl-U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Сув сарфи, </a:t>
                      </a:r>
                      <a:r>
                        <a:rPr kumimoji="0" lang="uz-Cyrl-UZ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млн</a:t>
                      </a:r>
                      <a:r>
                        <a:rPr kumimoji="0" lang="uz-Cyrl-UZ" sz="18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z-Cyrl-U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1.327.7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1.034.5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uz-Cyrl-U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293.2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z-Cyrl-UZ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22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9274" name="Rectangle 1"/>
          <p:cNvSpPr>
            <a:spLocks noChangeArrowheads="1"/>
          </p:cNvSpPr>
          <p:nvPr/>
        </p:nvSpPr>
        <p:spPr bwMode="auto">
          <a:xfrm>
            <a:off x="533400" y="2035175"/>
            <a:ext cx="830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uz-Cyrl-UZ" sz="20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Хоразм вилояти бўйича ғўза ва кузги буғдой экинларини суғоришга кетадиган сув миқдори</a:t>
            </a:r>
            <a:endParaRPr lang="uz-Cyrl-UZ" sz="20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FAFDAB5-6109-4315-958D-85AF627490A0}" type="slidenum">
              <a:rPr lang="ru-RU" smtClean="0">
                <a:latin typeface="Arial" charset="0"/>
              </a:rPr>
              <a:pPr/>
              <a:t>9</a:t>
            </a:fld>
            <a:endParaRPr lang="ru-RU" smtClean="0">
              <a:latin typeface="Arial" charset="0"/>
            </a:endParaRPr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990600" y="1219200"/>
            <a:ext cx="7467600" cy="0"/>
          </a:xfrm>
          <a:prstGeom prst="line">
            <a:avLst/>
          </a:prstGeom>
          <a:noFill/>
          <a:ln w="635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244" name="Picture 3" descr="KRASS_logo_si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52400"/>
            <a:ext cx="1847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2895600" y="1524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>
                <a:latin typeface="Times New Roman" pitchFamily="18" charset="0"/>
              </a:rPr>
              <a:t>Хоразм Агромасла</a:t>
            </a:r>
            <a:r>
              <a:rPr lang="uz-Cyrl-UZ" sz="2200" b="1">
                <a:latin typeface="Times New Roman" pitchFamily="18" charset="0"/>
                <a:ea typeface="Cambria" pitchFamily="18" charset="0"/>
                <a:cs typeface="Arial" charset="0"/>
              </a:rPr>
              <a:t>ҳ</a:t>
            </a:r>
            <a:r>
              <a:rPr lang="ru-RU" sz="2200" b="1">
                <a:latin typeface="Times New Roman" pitchFamily="18" charset="0"/>
              </a:rPr>
              <a:t>ат Маркази 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ru-RU" sz="2200" b="1">
                <a:latin typeface="Times New Roman" pitchFamily="18" charset="0"/>
              </a:rPr>
              <a:t>Хорезмский Агро-Консультативный центр</a:t>
            </a:r>
            <a:endParaRPr lang="en-US" sz="2200" b="1">
              <a:latin typeface="Times New Roman" pitchFamily="18" charset="0"/>
            </a:endParaRPr>
          </a:p>
          <a:p>
            <a:pPr eaLnBrk="0" hangingPunct="0"/>
            <a:r>
              <a:rPr lang="en-US" sz="2200" b="1">
                <a:latin typeface="Times New Roman" pitchFamily="18" charset="0"/>
              </a:rPr>
              <a:t>Khorezm Rural Advisory Support Service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951038" y="3670300"/>
            <a:ext cx="5897562" cy="1739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uz-Cyrl-UZ" b="1">
                <a:solidFill>
                  <a:srgbClr val="0000FF"/>
                </a:solidFill>
              </a:rPr>
              <a:t>Хоразм Агромаслаҳат Маркази - KRASS:</a:t>
            </a:r>
            <a:endParaRPr lang="ru-RU">
              <a:solidFill>
                <a:srgbClr val="0000FF"/>
              </a:solidFill>
            </a:endParaRPr>
          </a:p>
          <a:p>
            <a:r>
              <a:rPr lang="uz-Cyrl-UZ">
                <a:solidFill>
                  <a:srgbClr val="0000FF"/>
                </a:solidFill>
              </a:rPr>
              <a:t>Хамид Олимжон кўчаси, 14-уй, Урганч шаҳри, 220100</a:t>
            </a:r>
            <a:endParaRPr lang="ru-RU">
              <a:solidFill>
                <a:srgbClr val="0000FF"/>
              </a:solidFill>
            </a:endParaRPr>
          </a:p>
          <a:p>
            <a:r>
              <a:rPr lang="uz-Cyrl-UZ">
                <a:solidFill>
                  <a:srgbClr val="0000FF"/>
                </a:solidFill>
              </a:rPr>
              <a:t>Урганч Давлат университети</a:t>
            </a:r>
            <a:endParaRPr lang="ru-RU">
              <a:solidFill>
                <a:srgbClr val="0000FF"/>
              </a:solidFill>
            </a:endParaRPr>
          </a:p>
          <a:p>
            <a:r>
              <a:rPr lang="uz-Cyrl-UZ">
                <a:solidFill>
                  <a:srgbClr val="0000FF"/>
                </a:solidFill>
              </a:rPr>
              <a:t>Тел: 998 62 224 34 13; Факс: 998 62 224 33 47</a:t>
            </a:r>
            <a:endParaRPr lang="ru-RU">
              <a:solidFill>
                <a:srgbClr val="0000FF"/>
              </a:solidFill>
            </a:endParaRPr>
          </a:p>
          <a:p>
            <a:r>
              <a:rPr lang="uz-Cyrl-UZ">
                <a:solidFill>
                  <a:srgbClr val="0000FF"/>
                </a:solidFill>
              </a:rPr>
              <a:t>Электрон манзил: </a:t>
            </a:r>
            <a:r>
              <a:rPr lang="uz-Cyrl-UZ" u="sng">
                <a:solidFill>
                  <a:srgbClr val="0000FF"/>
                </a:solidFill>
                <a:hlinkClick r:id="rId4"/>
              </a:rPr>
              <a:t>kkrass@ymail.com</a:t>
            </a:r>
            <a:r>
              <a:rPr lang="ru-RU">
                <a:solidFill>
                  <a:srgbClr val="0000FF"/>
                </a:solidFill>
              </a:rPr>
              <a:t>; </a:t>
            </a:r>
            <a:endParaRPr lang="uz-Cyrl-UZ">
              <a:solidFill>
                <a:srgbClr val="0000FF"/>
              </a:solidFill>
            </a:endParaRPr>
          </a:p>
          <a:p>
            <a:r>
              <a:rPr lang="uz-Cyrl-UZ">
                <a:solidFill>
                  <a:srgbClr val="0000FF"/>
                </a:solidFill>
              </a:rPr>
              <a:t>Ташкилот веб-саҳифаси: </a:t>
            </a:r>
            <a:r>
              <a:rPr lang="en-GB">
                <a:solidFill>
                  <a:srgbClr val="0000FF"/>
                </a:solidFill>
                <a:hlinkClick r:id="rId5"/>
              </a:rPr>
              <a:t>www</a:t>
            </a:r>
            <a:r>
              <a:rPr lang="ru-RU">
                <a:solidFill>
                  <a:srgbClr val="0000FF"/>
                </a:solidFill>
                <a:hlinkClick r:id="rId5"/>
              </a:rPr>
              <a:t>.</a:t>
            </a:r>
            <a:r>
              <a:rPr lang="en-GB">
                <a:solidFill>
                  <a:srgbClr val="0000FF"/>
                </a:solidFill>
                <a:hlinkClick r:id="rId5"/>
              </a:rPr>
              <a:t>krass</a:t>
            </a:r>
            <a:r>
              <a:rPr lang="ru-RU">
                <a:solidFill>
                  <a:srgbClr val="0000FF"/>
                </a:solidFill>
                <a:hlinkClick r:id="rId5"/>
              </a:rPr>
              <a:t>.</a:t>
            </a:r>
            <a:r>
              <a:rPr lang="en-GB">
                <a:solidFill>
                  <a:srgbClr val="0000FF"/>
                </a:solidFill>
                <a:hlinkClick r:id="rId5"/>
              </a:rPr>
              <a:t>uz</a:t>
            </a:r>
            <a:endParaRPr lang="en-GB">
              <a:solidFill>
                <a:srgbClr val="0000FF"/>
              </a:solidFill>
            </a:endParaRP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1676400" y="2286000"/>
            <a:ext cx="632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z-Cyrl-UZ" sz="3200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Эътиборингиз учун рахмат! </a:t>
            </a:r>
            <a:endParaRPr lang="ru-RU" sz="3200" b="1">
              <a:solidFill>
                <a:srgbClr val="0033CC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5839</TotalTime>
  <Words>936</Words>
  <Application>Microsoft Office PowerPoint</Application>
  <PresentationFormat>On-screen Show (4:3)</PresentationFormat>
  <Paragraphs>289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ZEF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OYBEK</dc:creator>
  <cp:lastModifiedBy>makhsad.bauetdinov</cp:lastModifiedBy>
  <cp:revision>484</cp:revision>
  <dcterms:created xsi:type="dcterms:W3CDTF">2006-02-22T03:38:23Z</dcterms:created>
  <dcterms:modified xsi:type="dcterms:W3CDTF">2013-05-24T12:02:59Z</dcterms:modified>
</cp:coreProperties>
</file>